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Lst>
  <p:notesMasterIdLst>
    <p:notesMasterId r:id="rId40"/>
  </p:notesMasterIdLst>
  <p:sldIdLst>
    <p:sldId id="256" r:id="rId3"/>
    <p:sldId id="257" r:id="rId4"/>
    <p:sldId id="258" r:id="rId5"/>
    <p:sldId id="260" r:id="rId6"/>
    <p:sldId id="261" r:id="rId7"/>
    <p:sldId id="313" r:id="rId8"/>
    <p:sldId id="314" r:id="rId9"/>
    <p:sldId id="315" r:id="rId10"/>
    <p:sldId id="304" r:id="rId11"/>
    <p:sldId id="316" r:id="rId12"/>
    <p:sldId id="317" r:id="rId13"/>
    <p:sldId id="318" r:id="rId14"/>
    <p:sldId id="308" r:id="rId15"/>
    <p:sldId id="284" r:id="rId16"/>
    <p:sldId id="286" r:id="rId17"/>
    <p:sldId id="280" r:id="rId18"/>
    <p:sldId id="269" r:id="rId19"/>
    <p:sldId id="297" r:id="rId20"/>
    <p:sldId id="319" r:id="rId21"/>
    <p:sldId id="320" r:id="rId22"/>
    <p:sldId id="321" r:id="rId23"/>
    <p:sldId id="285" r:id="rId24"/>
    <p:sldId id="291" r:id="rId25"/>
    <p:sldId id="298" r:id="rId26"/>
    <p:sldId id="294" r:id="rId27"/>
    <p:sldId id="279" r:id="rId28"/>
    <p:sldId id="283" r:id="rId29"/>
    <p:sldId id="328" r:id="rId30"/>
    <p:sldId id="262" r:id="rId31"/>
    <p:sldId id="329" r:id="rId32"/>
    <p:sldId id="330" r:id="rId33"/>
    <p:sldId id="331" r:id="rId34"/>
    <p:sldId id="259" r:id="rId35"/>
    <p:sldId id="332" r:id="rId36"/>
    <p:sldId id="265" r:id="rId37"/>
    <p:sldId id="333" r:id="rId38"/>
    <p:sldId id="264" r:id="rId39"/>
  </p:sldIdLst>
  <p:sldSz cx="12192000" cy="6858000"/>
  <p:notesSz cx="6858000" cy="9144000"/>
  <p:custDataLst>
    <p:tags r:id="rId4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A76"/>
    <a:srgbClr val="041F4C"/>
    <a:srgbClr val="FB452C"/>
    <a:srgbClr val="FFFFFF"/>
    <a:srgbClr val="04204D"/>
    <a:srgbClr val="E6543A"/>
    <a:srgbClr val="0149AF"/>
    <a:srgbClr val="7BE0FF"/>
    <a:srgbClr val="41C0F6"/>
    <a:srgbClr val="F9E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p:restoredTop sz="88844" autoAdjust="0"/>
  </p:normalViewPr>
  <p:slideViewPr>
    <p:cSldViewPr snapToGrid="0" snapToObjects="1">
      <p:cViewPr varScale="1">
        <p:scale>
          <a:sx n="113" d="100"/>
          <a:sy n="113" d="100"/>
        </p:scale>
        <p:origin x="12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F3E5B-D8FB-E749-9E9A-E5BD399AAA08}" type="datetimeFigureOut">
              <a:rPr lang="ru-RU" smtClean="0"/>
              <a:t>15.06.2020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D5485-71CA-334A-B648-80C7EC1322C6}" type="slidenum">
              <a:rPr lang="ru-RU" smtClean="0"/>
              <a:t>‹#›</a:t>
            </a:fld>
            <a:endParaRPr lang="ru-RU"/>
          </a:p>
        </p:txBody>
      </p:sp>
    </p:spTree>
    <p:extLst>
      <p:ext uri="{BB962C8B-B14F-4D97-AF65-F5344CB8AC3E}">
        <p14:creationId xmlns:p14="http://schemas.microsoft.com/office/powerpoint/2010/main" val="89496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echenov.ru/upload/iblock/f60/Informatsiya-ob-osobykh-pravakh-i-preimushchestvakh-pobeditelyam-i-prizeram-olimpiad-_1_.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echenov.ru/upload/iblock/b54/Individualnye-dostizheniya.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echenov.ru/upload/iblock/8be/Pravila-priema-na-obuchenie-po-programmam-bakalavriata-i-spetsialiteta-na-2020_2021-uchebnyy-god.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echenov.ru/upload/iblock/230/Sroki-provedeniya-priema-na-obuchenie.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echenov.ru/upload/iblock/d58/Pravila-priema-na-2020_2021-uchebnyy-god-MAGISTRATURA.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sechenov.ru/upload/iblock/933/Pravila-priema-2020_2021-uchebnyy-god.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echenov.ru/univers/structure/department/sotsialno-zhilishchnyy-otdel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echenov.ru/admissions/priemnaya-kampaniya-2019/prikazy-o-zachislenii/"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sechenov.ru/upload/iblock/69c/Vstupitelnye-ispytaniya.pdf" TargetMode="External"/><Relationship Id="rId4" Type="http://schemas.openxmlformats.org/officeDocument/2006/relationships/hyperlink" Target="https://www.sechenov.ru/upload/iblock/ffe/Kolichestvo-mest-dlya-priema-na-obuchenie.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echenov.ru/admissions/priemnaya-kampaniya-2020/bakalavriat-spetsialit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henov.ru/upload/iblock/8be/Pravila-priema-na-obuchenie-po-programmam-bakalavriata-i-spetsialiteta-na-2020_2021-uchebnyy-god.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echenov.ru/upload/iblock/98e/Vstupitelnye-ispytaniya.pdf" TargetMode="External"/><Relationship Id="rId4" Type="http://schemas.openxmlformats.org/officeDocument/2006/relationships/hyperlink" Target="https://www.sechenov.ru/upload/iblock/c87/Kolichestvo-mest-dlya-priema-po-razlichnym-usloviyam-postupleniya.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echenov.ru/upload/iblock/8be/Pravila-priema-na-obuchenie-po-programmam-bakalavriata-i-spetsialiteta-na-2020_2021-uchebnyy-god.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sechenov.ru/upload/iblock/98e/Vstupitelnye-ispytaniya.pdf" TargetMode="External"/><Relationship Id="rId4" Type="http://schemas.openxmlformats.org/officeDocument/2006/relationships/hyperlink" Target="https://www.sechenov.ru/upload/iblock/c87/Kolichestvo-mest-dlya-priema-po-razlichnym-usloviyam-postupleniya.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chenov.ru/upload/iblock/8be/Pravila-priema-na-obuchenie-po-programmam-bakalavriata-i-spetsialiteta-na-2020_2021-uchebnyy-god.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sechenov.ru/upload/iblock/98e/Vstupitelnye-ispytaniya.pdf" TargetMode="External"/><Relationship Id="rId4" Type="http://schemas.openxmlformats.org/officeDocument/2006/relationships/hyperlink" Target="https://www.sechenov.ru/upload/iblock/c87/Kolichestvo-mest-dlya-priema-po-razlichnym-usloviyam-postupleniya.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echenov.ru/upload/iblock/8be/Pravila-priema-na-obuchenie-po-programmam-bakalavriata-i-spetsialiteta-na-2020_2021-uchebnyy-god.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echenov.ru/upload/iblock/751/Ocobye-prava-_-priem-v-predelakh-osoboy-kvoty-i-preimushchestvennoe-pravo-zachisleniya.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FED5485-71CA-334A-B648-80C7EC1322C6}" type="slidenum">
              <a:rPr lang="ru-RU" smtClean="0"/>
              <a:t>1</a:t>
            </a:fld>
            <a:endParaRPr lang="ru-RU"/>
          </a:p>
        </p:txBody>
      </p:sp>
    </p:spTree>
    <p:extLst>
      <p:ext uri="{BB962C8B-B14F-4D97-AF65-F5344CB8AC3E}">
        <p14:creationId xmlns:p14="http://schemas.microsoft.com/office/powerpoint/2010/main" val="4060004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FED5485-71CA-334A-B648-80C7EC1322C6}" type="slidenum">
              <a:rPr lang="ru-RU" smtClean="0"/>
              <a:t>16</a:t>
            </a:fld>
            <a:endParaRPr lang="ru-RU"/>
          </a:p>
        </p:txBody>
      </p:sp>
    </p:spTree>
    <p:extLst>
      <p:ext uri="{BB962C8B-B14F-4D97-AF65-F5344CB8AC3E}">
        <p14:creationId xmlns:p14="http://schemas.microsoft.com/office/powerpoint/2010/main" val="168578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https://www.sechenov.ru/upload/iblock/f60/Informatsiya-ob-osobykh-pravakh-i-preimushchestvakh-pobeditelyam-i-prizeram-olimpiad-_1_.pdf</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FED5485-71CA-334A-B648-80C7EC1322C6}" type="slidenum">
              <a:rPr lang="ru-RU" smtClean="0"/>
              <a:t>17</a:t>
            </a:fld>
            <a:endParaRPr lang="ru-RU"/>
          </a:p>
        </p:txBody>
      </p:sp>
    </p:spTree>
    <p:extLst>
      <p:ext uri="{BB962C8B-B14F-4D97-AF65-F5344CB8AC3E}">
        <p14:creationId xmlns:p14="http://schemas.microsoft.com/office/powerpoint/2010/main" val="145808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https://www.sechenov.ru/upload/iblock/b54/Individualnye-dostizheniya.pdf</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FED5485-71CA-334A-B648-80C7EC1322C6}" type="slidenum">
              <a:rPr lang="ru-RU" smtClean="0"/>
              <a:t>18</a:t>
            </a:fld>
            <a:endParaRPr lang="ru-RU"/>
          </a:p>
        </p:txBody>
      </p:sp>
    </p:spTree>
    <p:extLst>
      <p:ext uri="{BB962C8B-B14F-4D97-AF65-F5344CB8AC3E}">
        <p14:creationId xmlns:p14="http://schemas.microsoft.com/office/powerpoint/2010/main" val="1136619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https://www.sechenov.ru/upload/iblock/8be/Pravila-priema-na-obuchenie-po-programmam-bakalavriata-i-spetsialiteta-na-2020_2021-uchebnyy-god.pdf</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5"/>
          </p:nvPr>
        </p:nvSpPr>
        <p:spPr/>
        <p:txBody>
          <a:bodyPr/>
          <a:lstStyle/>
          <a:p>
            <a:fld id="{EFED5485-71CA-334A-B648-80C7EC1322C6}" type="slidenum">
              <a:rPr lang="ru-RU" smtClean="0"/>
              <a:t>22</a:t>
            </a:fld>
            <a:endParaRPr lang="ru-RU"/>
          </a:p>
        </p:txBody>
      </p:sp>
    </p:spTree>
    <p:extLst>
      <p:ext uri="{BB962C8B-B14F-4D97-AF65-F5344CB8AC3E}">
        <p14:creationId xmlns:p14="http://schemas.microsoft.com/office/powerpoint/2010/main" val="629050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https://www.sechenov.ru/upload/iblock/230/Sroki-provedeniya-priema-na-obuchenie.pdf</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FED5485-71CA-334A-B648-80C7EC1322C6}" type="slidenum">
              <a:rPr lang="ru-RU" smtClean="0"/>
              <a:t>23</a:t>
            </a:fld>
            <a:endParaRPr lang="ru-RU"/>
          </a:p>
        </p:txBody>
      </p:sp>
    </p:spTree>
    <p:extLst>
      <p:ext uri="{BB962C8B-B14F-4D97-AF65-F5344CB8AC3E}">
        <p14:creationId xmlns:p14="http://schemas.microsoft.com/office/powerpoint/2010/main" val="1527252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https://www.sechenov.ru/upload/iblock/d58/Pravila-priema-na-2020_2021-uchebnyy-god-MAGISTRATURA.pdf</a:t>
            </a:r>
            <a:endParaRPr lang="en-US" dirty="0"/>
          </a:p>
          <a:p>
            <a:r>
              <a:rPr lang="en-US" dirty="0">
                <a:hlinkClick r:id="rId4"/>
              </a:rPr>
              <a:t>https://www.sechenov.ru/upload/iblock/933/Pravila-priema-2020_2021-uchebnyy-god.pdf</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FED5485-71CA-334A-B648-80C7EC1322C6}" type="slidenum">
              <a:rPr lang="ru-RU" smtClean="0"/>
              <a:t>24</a:t>
            </a:fld>
            <a:endParaRPr lang="ru-RU"/>
          </a:p>
        </p:txBody>
      </p:sp>
    </p:spTree>
    <p:extLst>
      <p:ext uri="{BB962C8B-B14F-4D97-AF65-F5344CB8AC3E}">
        <p14:creationId xmlns:p14="http://schemas.microsoft.com/office/powerpoint/2010/main" val="1250320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FED5485-71CA-334A-B648-80C7EC1322C6}" type="slidenum">
              <a:rPr lang="ru-RU" smtClean="0"/>
              <a:t>25</a:t>
            </a:fld>
            <a:endParaRPr lang="ru-RU"/>
          </a:p>
        </p:txBody>
      </p:sp>
    </p:spTree>
    <p:extLst>
      <p:ext uri="{BB962C8B-B14F-4D97-AF65-F5344CB8AC3E}">
        <p14:creationId xmlns:p14="http://schemas.microsoft.com/office/powerpoint/2010/main" val="1470224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u="sng" kern="1200" dirty="0">
                <a:solidFill>
                  <a:schemeClr val="tx1"/>
                </a:solidFill>
                <a:effectLst/>
                <a:latin typeface="+mn-lt"/>
                <a:ea typeface="+mn-ea"/>
                <a:cs typeface="+mn-cs"/>
                <a:hlinkClick r:id="rId3"/>
              </a:rPr>
              <a:t>https://www.sechenov.ru/univers/structure/department/sotsialno-zhilishchnyy-otdel1/</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FED5485-71CA-334A-B648-80C7EC1322C6}" type="slidenum">
              <a:rPr lang="ru-RU" smtClean="0"/>
              <a:t>26</a:t>
            </a:fld>
            <a:endParaRPr lang="ru-RU"/>
          </a:p>
        </p:txBody>
      </p:sp>
    </p:spTree>
    <p:extLst>
      <p:ext uri="{BB962C8B-B14F-4D97-AF65-F5344CB8AC3E}">
        <p14:creationId xmlns:p14="http://schemas.microsoft.com/office/powerpoint/2010/main" val="1171881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FED5485-71CA-334A-B648-80C7EC1322C6}" type="slidenum">
              <a:rPr lang="ru-RU" smtClean="0"/>
              <a:t>27</a:t>
            </a:fld>
            <a:endParaRPr lang="ru-RU"/>
          </a:p>
        </p:txBody>
      </p:sp>
    </p:spTree>
    <p:extLst>
      <p:ext uri="{BB962C8B-B14F-4D97-AF65-F5344CB8AC3E}">
        <p14:creationId xmlns:p14="http://schemas.microsoft.com/office/powerpoint/2010/main" val="486867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FED5485-71CA-334A-B648-80C7EC1322C6}" type="slidenum">
              <a:rPr lang="ru-RU" smtClean="0"/>
              <a:t>28</a:t>
            </a:fld>
            <a:endParaRPr lang="ru-RU"/>
          </a:p>
        </p:txBody>
      </p:sp>
    </p:spTree>
    <p:extLst>
      <p:ext uri="{BB962C8B-B14F-4D97-AF65-F5344CB8AC3E}">
        <p14:creationId xmlns:p14="http://schemas.microsoft.com/office/powerpoint/2010/main" val="6723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EFED5485-71CA-334A-B648-80C7EC1322C6}" type="slidenum">
              <a:rPr lang="ru-RU" smtClean="0"/>
              <a:t>2</a:t>
            </a:fld>
            <a:endParaRPr lang="ru-RU"/>
          </a:p>
        </p:txBody>
      </p:sp>
    </p:spTree>
    <p:extLst>
      <p:ext uri="{BB962C8B-B14F-4D97-AF65-F5344CB8AC3E}">
        <p14:creationId xmlns:p14="http://schemas.microsoft.com/office/powerpoint/2010/main" val="52875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https://www.sechenov.ru/admissions/priemnaya-kampaniya-2019/prikazy-o-zachislenii/</a:t>
            </a:r>
            <a:endParaRPr lang="en-US" dirty="0"/>
          </a:p>
          <a:p>
            <a:r>
              <a:rPr lang="en-US" dirty="0">
                <a:hlinkClick r:id="rId4"/>
              </a:rPr>
              <a:t>https://www.sechenov.ru/upload/iblock/ffe/Kolichestvo-mest-dlya-priema-na-obuchenie.pdf</a:t>
            </a:r>
            <a:endParaRPr lang="en-US" dirty="0"/>
          </a:p>
          <a:p>
            <a:r>
              <a:rPr lang="en-US" dirty="0">
                <a:hlinkClick r:id="rId5"/>
              </a:rPr>
              <a:t>https://www.sechenov.ru/upload/iblock/69c/Vstupitelnye-ispytaniya.pdf</a:t>
            </a:r>
            <a:endParaRPr lang="ru-RU" dirty="0"/>
          </a:p>
        </p:txBody>
      </p:sp>
      <p:sp>
        <p:nvSpPr>
          <p:cNvPr id="4" name="Номер слайда 3"/>
          <p:cNvSpPr>
            <a:spLocks noGrp="1"/>
          </p:cNvSpPr>
          <p:nvPr>
            <p:ph type="sldNum" sz="quarter" idx="5"/>
          </p:nvPr>
        </p:nvSpPr>
        <p:spPr/>
        <p:txBody>
          <a:bodyPr/>
          <a:lstStyle/>
          <a:p>
            <a:fld id="{EFED5485-71CA-334A-B648-80C7EC1322C6}" type="slidenum">
              <a:rPr lang="ru-RU" smtClean="0"/>
              <a:t>3</a:t>
            </a:fld>
            <a:endParaRPr lang="ru-RU"/>
          </a:p>
        </p:txBody>
      </p:sp>
    </p:spTree>
    <p:extLst>
      <p:ext uri="{BB962C8B-B14F-4D97-AF65-F5344CB8AC3E}">
        <p14:creationId xmlns:p14="http://schemas.microsoft.com/office/powerpoint/2010/main" val="130387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https://www.sechenov.ru/admissions/priemnaya-kampaniya-2020/bakalavriat-spetsialitet/</a:t>
            </a:r>
            <a:endParaRPr lang="en-US" dirty="0"/>
          </a:p>
          <a:p>
            <a:r>
              <a:rPr lang="en-US" dirty="0"/>
              <a:t>https://www.sechenov.ru/upload/iblock/e00/Pravila-priema-na-2019_2020.pdf</a:t>
            </a:r>
            <a:endParaRPr lang="ru-RU" dirty="0"/>
          </a:p>
        </p:txBody>
      </p:sp>
      <p:sp>
        <p:nvSpPr>
          <p:cNvPr id="4" name="Номер слайда 3"/>
          <p:cNvSpPr>
            <a:spLocks noGrp="1"/>
          </p:cNvSpPr>
          <p:nvPr>
            <p:ph type="sldNum" sz="quarter" idx="10"/>
          </p:nvPr>
        </p:nvSpPr>
        <p:spPr/>
        <p:txBody>
          <a:bodyPr/>
          <a:lstStyle/>
          <a:p>
            <a:fld id="{EFED5485-71CA-334A-B648-80C7EC1322C6}" type="slidenum">
              <a:rPr lang="ru-RU" smtClean="0"/>
              <a:t>4</a:t>
            </a:fld>
            <a:endParaRPr lang="ru-RU"/>
          </a:p>
        </p:txBody>
      </p:sp>
    </p:spTree>
    <p:extLst>
      <p:ext uri="{BB962C8B-B14F-4D97-AF65-F5344CB8AC3E}">
        <p14:creationId xmlns:p14="http://schemas.microsoft.com/office/powerpoint/2010/main" val="197100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https://www.sechenov.ru/upload/iblock/8be/Pravila-priema-na-obuchenie-po-programmam-bakalavriata-i-spetsialiteta-na-2020_2021-uchebnyy-god.pdf</a:t>
            </a:r>
            <a:endParaRPr lang="en-US" dirty="0"/>
          </a:p>
          <a:p>
            <a:r>
              <a:rPr lang="en-US" dirty="0">
                <a:hlinkClick r:id="rId4"/>
              </a:rPr>
              <a:t>https://www.sechenov.ru/upload/iblock/c87/Kolichestvo-mest-dlya-priema-po-razlichnym-usloviyam-postupleniya.pdf</a:t>
            </a:r>
            <a:endParaRPr lang="en-US" dirty="0"/>
          </a:p>
          <a:p>
            <a:r>
              <a:rPr lang="en-US" dirty="0">
                <a:hlinkClick r:id="rId5"/>
              </a:rPr>
              <a:t>https://www.sechenov.ru/upload/iblock/98e/Vstupitelnye-ispytaniya.pdf</a:t>
            </a:r>
            <a:endParaRPr lang="ru-RU" dirty="0"/>
          </a:p>
        </p:txBody>
      </p:sp>
      <p:sp>
        <p:nvSpPr>
          <p:cNvPr id="4" name="Номер слайда 3"/>
          <p:cNvSpPr>
            <a:spLocks noGrp="1"/>
          </p:cNvSpPr>
          <p:nvPr>
            <p:ph type="sldNum" sz="quarter" idx="10"/>
          </p:nvPr>
        </p:nvSpPr>
        <p:spPr/>
        <p:txBody>
          <a:bodyPr/>
          <a:lstStyle/>
          <a:p>
            <a:fld id="{EFED5485-71CA-334A-B648-80C7EC1322C6}" type="slidenum">
              <a:rPr lang="ru-RU" smtClean="0"/>
              <a:t>5</a:t>
            </a:fld>
            <a:endParaRPr lang="ru-RU"/>
          </a:p>
        </p:txBody>
      </p:sp>
    </p:spTree>
    <p:extLst>
      <p:ext uri="{BB962C8B-B14F-4D97-AF65-F5344CB8AC3E}">
        <p14:creationId xmlns:p14="http://schemas.microsoft.com/office/powerpoint/2010/main" val="200229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https://www.sechenov.ru/upload/iblock/8be/Pravila-priema-na-obuchenie-po-programmam-bakalavriata-i-spetsialiteta-na-2020_2021-uchebnyy-god.pdf</a:t>
            </a:r>
            <a:endParaRPr lang="en-US" dirty="0"/>
          </a:p>
          <a:p>
            <a:r>
              <a:rPr lang="en-US" dirty="0">
                <a:hlinkClick r:id="rId4"/>
              </a:rPr>
              <a:t>https://www.sechenov.ru/upload/iblock/c87/Kolichestvo-mest-dlya-priema-po-razlichnym-usloviyam-postupleniya.pdf</a:t>
            </a:r>
            <a:endParaRPr lang="en-US" dirty="0"/>
          </a:p>
          <a:p>
            <a:r>
              <a:rPr lang="en-US" dirty="0">
                <a:hlinkClick r:id="rId5"/>
              </a:rPr>
              <a:t>https://www.sechenov.ru/upload/iblock/98e/Vstupitelnye-ispytaniya.pdf</a:t>
            </a:r>
            <a:endParaRPr lang="ru-RU" dirty="0"/>
          </a:p>
        </p:txBody>
      </p:sp>
      <p:sp>
        <p:nvSpPr>
          <p:cNvPr id="4" name="Номер слайда 3"/>
          <p:cNvSpPr>
            <a:spLocks noGrp="1"/>
          </p:cNvSpPr>
          <p:nvPr>
            <p:ph type="sldNum" sz="quarter" idx="10"/>
          </p:nvPr>
        </p:nvSpPr>
        <p:spPr/>
        <p:txBody>
          <a:bodyPr/>
          <a:lstStyle/>
          <a:p>
            <a:fld id="{EFED5485-71CA-334A-B648-80C7EC1322C6}" type="slidenum">
              <a:rPr lang="ru-RU" smtClean="0"/>
              <a:t>9</a:t>
            </a:fld>
            <a:endParaRPr lang="ru-RU"/>
          </a:p>
        </p:txBody>
      </p:sp>
    </p:spTree>
    <p:extLst>
      <p:ext uri="{BB962C8B-B14F-4D97-AF65-F5344CB8AC3E}">
        <p14:creationId xmlns:p14="http://schemas.microsoft.com/office/powerpoint/2010/main" val="171069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https://www.sechenov.ru/upload/iblock/8be/Pravila-priema-na-obuchenie-po-programmam-bakalavriata-i-spetsialiteta-na-2020_2021-uchebnyy-god.pdf</a:t>
            </a:r>
            <a:endParaRPr lang="en-US" dirty="0"/>
          </a:p>
          <a:p>
            <a:r>
              <a:rPr lang="en-US" dirty="0">
                <a:hlinkClick r:id="rId4"/>
              </a:rPr>
              <a:t>https://www.sechenov.ru/upload/iblock/c87/Kolichestvo-mest-dlya-priema-po-razlichnym-usloviyam-postupleniya.pdf</a:t>
            </a:r>
            <a:endParaRPr lang="en-US" dirty="0"/>
          </a:p>
          <a:p>
            <a:r>
              <a:rPr lang="en-US" dirty="0">
                <a:hlinkClick r:id="rId5"/>
              </a:rPr>
              <a:t>https://www.sechenov.ru/upload/iblock/98e/Vstupitelnye-ispytaniya.pdf</a:t>
            </a:r>
            <a:endParaRPr lang="ru-RU" dirty="0"/>
          </a:p>
        </p:txBody>
      </p:sp>
      <p:sp>
        <p:nvSpPr>
          <p:cNvPr id="4" name="Номер слайда 3"/>
          <p:cNvSpPr>
            <a:spLocks noGrp="1"/>
          </p:cNvSpPr>
          <p:nvPr>
            <p:ph type="sldNum" sz="quarter" idx="10"/>
          </p:nvPr>
        </p:nvSpPr>
        <p:spPr/>
        <p:txBody>
          <a:bodyPr/>
          <a:lstStyle/>
          <a:p>
            <a:fld id="{EFED5485-71CA-334A-B648-80C7EC1322C6}" type="slidenum">
              <a:rPr lang="ru-RU" smtClean="0"/>
              <a:t>13</a:t>
            </a:fld>
            <a:endParaRPr lang="ru-RU"/>
          </a:p>
        </p:txBody>
      </p:sp>
    </p:spTree>
    <p:extLst>
      <p:ext uri="{BB962C8B-B14F-4D97-AF65-F5344CB8AC3E}">
        <p14:creationId xmlns:p14="http://schemas.microsoft.com/office/powerpoint/2010/main" val="79106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https://www.sechenov.ru/upload/iblock/8be/Pravila-priema-na-obuchenie-po-programmam-bakalavriata-i-spetsialiteta-na-2020_2021-uchebnyy-god.pdf</a:t>
            </a:r>
            <a:r>
              <a:rPr lang="en-US" dirty="0"/>
              <a:t>#page=19</a:t>
            </a:r>
            <a:endParaRPr lang="ru-RU" dirty="0"/>
          </a:p>
        </p:txBody>
      </p:sp>
      <p:sp>
        <p:nvSpPr>
          <p:cNvPr id="4" name="Номер слайда 3"/>
          <p:cNvSpPr>
            <a:spLocks noGrp="1"/>
          </p:cNvSpPr>
          <p:nvPr>
            <p:ph type="sldNum" sz="quarter" idx="10"/>
          </p:nvPr>
        </p:nvSpPr>
        <p:spPr/>
        <p:txBody>
          <a:bodyPr/>
          <a:lstStyle/>
          <a:p>
            <a:fld id="{EFED5485-71CA-334A-B648-80C7EC1322C6}" type="slidenum">
              <a:rPr lang="ru-RU" smtClean="0"/>
              <a:t>14</a:t>
            </a:fld>
            <a:endParaRPr lang="ru-RU"/>
          </a:p>
        </p:txBody>
      </p:sp>
    </p:spTree>
    <p:extLst>
      <p:ext uri="{BB962C8B-B14F-4D97-AF65-F5344CB8AC3E}">
        <p14:creationId xmlns:p14="http://schemas.microsoft.com/office/powerpoint/2010/main" val="209610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hlinkClick r:id="rId3"/>
              </a:rPr>
              <a:t>https://www.sechenov.ru/upload/iblock/751/Ocobye-prava-_-priem-v-predelakh-osoboy-kvoty-i-preimushchestvennoe-pravo-zachisleniya.pdf</a:t>
            </a:r>
            <a:endParaRPr lang="ru-RU" dirty="0"/>
          </a:p>
        </p:txBody>
      </p:sp>
      <p:sp>
        <p:nvSpPr>
          <p:cNvPr id="4" name="Номер слайда 3"/>
          <p:cNvSpPr>
            <a:spLocks noGrp="1"/>
          </p:cNvSpPr>
          <p:nvPr>
            <p:ph type="sldNum" sz="quarter" idx="10"/>
          </p:nvPr>
        </p:nvSpPr>
        <p:spPr/>
        <p:txBody>
          <a:bodyPr/>
          <a:lstStyle/>
          <a:p>
            <a:fld id="{EFED5485-71CA-334A-B648-80C7EC1322C6}" type="slidenum">
              <a:rPr lang="ru-RU" smtClean="0"/>
              <a:t>15</a:t>
            </a:fld>
            <a:endParaRPr lang="ru-RU"/>
          </a:p>
        </p:txBody>
      </p:sp>
    </p:spTree>
    <p:extLst>
      <p:ext uri="{BB962C8B-B14F-4D97-AF65-F5344CB8AC3E}">
        <p14:creationId xmlns:p14="http://schemas.microsoft.com/office/powerpoint/2010/main" val="206374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BFA767A-162F-024B-AEE9-33759A9E9308}" type="datetimeFigureOut">
              <a:rPr lang="ru-RU" smtClean="0"/>
              <a:t>15.06.2020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15E85-1FCA-5B4E-90DE-ECBF6113D3A8}" type="slidenum">
              <a:rPr lang="ru-RU" smtClean="0"/>
              <a:t>‹#›</a:t>
            </a:fld>
            <a:endParaRPr lang="ru-RU"/>
          </a:p>
        </p:txBody>
      </p:sp>
    </p:spTree>
    <p:extLst>
      <p:ext uri="{BB962C8B-B14F-4D97-AF65-F5344CB8AC3E}">
        <p14:creationId xmlns:p14="http://schemas.microsoft.com/office/powerpoint/2010/main" val="32122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8BFA767A-162F-024B-AEE9-33759A9E9308}" type="datetimeFigureOut">
              <a:rPr lang="ru-RU" smtClean="0"/>
              <a:t>15.06.2020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15E85-1FCA-5B4E-90DE-ECBF6113D3A8}" type="slidenum">
              <a:rPr lang="ru-RU" smtClean="0"/>
              <a:t>‹#›</a:t>
            </a:fld>
            <a:endParaRPr lang="ru-RU"/>
          </a:p>
        </p:txBody>
      </p:sp>
    </p:spTree>
    <p:extLst>
      <p:ext uri="{BB962C8B-B14F-4D97-AF65-F5344CB8AC3E}">
        <p14:creationId xmlns:p14="http://schemas.microsoft.com/office/powerpoint/2010/main" val="117537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8BFA767A-162F-024B-AEE9-33759A9E9308}" type="datetimeFigureOut">
              <a:rPr lang="ru-RU" smtClean="0"/>
              <a:t>15.06.2020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15E85-1FCA-5B4E-90DE-ECBF6113D3A8}" type="slidenum">
              <a:rPr lang="ru-RU" smtClean="0"/>
              <a:t>‹#›</a:t>
            </a:fld>
            <a:endParaRPr lang="ru-RU"/>
          </a:p>
        </p:txBody>
      </p:sp>
    </p:spTree>
    <p:extLst>
      <p:ext uri="{BB962C8B-B14F-4D97-AF65-F5344CB8AC3E}">
        <p14:creationId xmlns:p14="http://schemas.microsoft.com/office/powerpoint/2010/main" val="3831753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81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390651" y="501448"/>
            <a:ext cx="8008988" cy="496799"/>
          </a:xfrm>
        </p:spPr>
        <p:txBody>
          <a:bodyPr>
            <a:normAutofit/>
          </a:bodyPr>
          <a:lstStyle>
            <a:lvl1pPr>
              <a:lnSpc>
                <a:spcPct val="120000"/>
              </a:lnSpc>
              <a:defRPr sz="2400">
                <a:latin typeface="Georgia" charset="0"/>
                <a:ea typeface="Georgia" charset="0"/>
                <a:cs typeface="Georgia" charset="0"/>
              </a:defRPr>
            </a:lvl1pPr>
          </a:lstStyle>
          <a:p>
            <a:r>
              <a:rPr lang="ru-RU"/>
              <a:t>Образец заголовка</a:t>
            </a:r>
            <a:endParaRPr lang="en-US" dirty="0"/>
          </a:p>
        </p:txBody>
      </p:sp>
    </p:spTree>
    <p:extLst>
      <p:ext uri="{BB962C8B-B14F-4D97-AF65-F5344CB8AC3E}">
        <p14:creationId xmlns:p14="http://schemas.microsoft.com/office/powerpoint/2010/main" val="14007600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00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0C85A17-A781-45F7-8F5A-25086F9620E3}" type="datetimeFigureOut">
              <a:rPr lang="ru-RU" smtClean="0"/>
              <a:t>15.06.2020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1B8B72-2463-4A08-A482-825353F44A26}" type="slidenum">
              <a:rPr lang="ru-RU" smtClean="0"/>
              <a:t>‹#›</a:t>
            </a:fld>
            <a:endParaRPr lang="ru-RU"/>
          </a:p>
        </p:txBody>
      </p:sp>
    </p:spTree>
    <p:extLst>
      <p:ext uri="{BB962C8B-B14F-4D97-AF65-F5344CB8AC3E}">
        <p14:creationId xmlns:p14="http://schemas.microsoft.com/office/powerpoint/2010/main" val="2678984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C85A17-A781-45F7-8F5A-25086F9620E3}" type="datetimeFigureOut">
              <a:rPr lang="ru-RU" smtClean="0"/>
              <a:t>15.06.2020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1B8B72-2463-4A08-A482-825353F44A26}" type="slidenum">
              <a:rPr lang="ru-RU" smtClean="0"/>
              <a:t>‹#›</a:t>
            </a:fld>
            <a:endParaRPr lang="ru-RU"/>
          </a:p>
        </p:txBody>
      </p:sp>
    </p:spTree>
    <p:extLst>
      <p:ext uri="{BB962C8B-B14F-4D97-AF65-F5344CB8AC3E}">
        <p14:creationId xmlns:p14="http://schemas.microsoft.com/office/powerpoint/2010/main" val="3552298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0C85A17-A781-45F7-8F5A-25086F9620E3}" type="datetimeFigureOut">
              <a:rPr lang="ru-RU" smtClean="0"/>
              <a:t>15.06.2020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1B8B72-2463-4A08-A482-825353F44A26}" type="slidenum">
              <a:rPr lang="ru-RU" smtClean="0"/>
              <a:t>‹#›</a:t>
            </a:fld>
            <a:endParaRPr lang="ru-RU"/>
          </a:p>
        </p:txBody>
      </p:sp>
    </p:spTree>
    <p:extLst>
      <p:ext uri="{BB962C8B-B14F-4D97-AF65-F5344CB8AC3E}">
        <p14:creationId xmlns:p14="http://schemas.microsoft.com/office/powerpoint/2010/main" val="968751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0C85A17-A781-45F7-8F5A-25086F9620E3}" type="datetimeFigureOut">
              <a:rPr lang="ru-RU" smtClean="0"/>
              <a:t>15.06.2020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1B8B72-2463-4A08-A482-825353F44A26}" type="slidenum">
              <a:rPr lang="ru-RU" smtClean="0"/>
              <a:t>‹#›</a:t>
            </a:fld>
            <a:endParaRPr lang="ru-RU"/>
          </a:p>
        </p:txBody>
      </p:sp>
    </p:spTree>
    <p:extLst>
      <p:ext uri="{BB962C8B-B14F-4D97-AF65-F5344CB8AC3E}">
        <p14:creationId xmlns:p14="http://schemas.microsoft.com/office/powerpoint/2010/main" val="1548112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0C85A17-A781-45F7-8F5A-25086F9620E3}" type="datetimeFigureOut">
              <a:rPr lang="ru-RU" smtClean="0"/>
              <a:t>15.06.2020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A1B8B72-2463-4A08-A482-825353F44A26}" type="slidenum">
              <a:rPr lang="ru-RU" smtClean="0"/>
              <a:t>‹#›</a:t>
            </a:fld>
            <a:endParaRPr lang="ru-RU"/>
          </a:p>
        </p:txBody>
      </p:sp>
    </p:spTree>
    <p:extLst>
      <p:ext uri="{BB962C8B-B14F-4D97-AF65-F5344CB8AC3E}">
        <p14:creationId xmlns:p14="http://schemas.microsoft.com/office/powerpoint/2010/main" val="317002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8BFA767A-162F-024B-AEE9-33759A9E9308}" type="datetimeFigureOut">
              <a:rPr lang="ru-RU" smtClean="0"/>
              <a:t>15.06.2020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15E85-1FCA-5B4E-90DE-ECBF6113D3A8}" type="slidenum">
              <a:rPr lang="ru-RU" smtClean="0"/>
              <a:t>‹#›</a:t>
            </a:fld>
            <a:endParaRPr lang="ru-RU"/>
          </a:p>
        </p:txBody>
      </p:sp>
    </p:spTree>
    <p:extLst>
      <p:ext uri="{BB962C8B-B14F-4D97-AF65-F5344CB8AC3E}">
        <p14:creationId xmlns:p14="http://schemas.microsoft.com/office/powerpoint/2010/main" val="1318947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0C85A17-A781-45F7-8F5A-25086F9620E3}" type="datetimeFigureOut">
              <a:rPr lang="ru-RU" smtClean="0"/>
              <a:t>15.06.2020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A1B8B72-2463-4A08-A482-825353F44A26}" type="slidenum">
              <a:rPr lang="ru-RU" smtClean="0"/>
              <a:t>‹#›</a:t>
            </a:fld>
            <a:endParaRPr lang="ru-RU"/>
          </a:p>
        </p:txBody>
      </p:sp>
    </p:spTree>
    <p:extLst>
      <p:ext uri="{BB962C8B-B14F-4D97-AF65-F5344CB8AC3E}">
        <p14:creationId xmlns:p14="http://schemas.microsoft.com/office/powerpoint/2010/main" val="112329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85A17-A781-45F7-8F5A-25086F9620E3}" type="datetimeFigureOut">
              <a:rPr lang="ru-RU" smtClean="0"/>
              <a:t>15.06.2020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A1B8B72-2463-4A08-A482-825353F44A26}" type="slidenum">
              <a:rPr lang="ru-RU" smtClean="0"/>
              <a:t>‹#›</a:t>
            </a:fld>
            <a:endParaRPr lang="ru-RU"/>
          </a:p>
        </p:txBody>
      </p:sp>
    </p:spTree>
    <p:extLst>
      <p:ext uri="{BB962C8B-B14F-4D97-AF65-F5344CB8AC3E}">
        <p14:creationId xmlns:p14="http://schemas.microsoft.com/office/powerpoint/2010/main" val="1677527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C85A17-A781-45F7-8F5A-25086F9620E3}" type="datetimeFigureOut">
              <a:rPr lang="ru-RU" smtClean="0"/>
              <a:t>15.06.2020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1B8B72-2463-4A08-A482-825353F44A26}" type="slidenum">
              <a:rPr lang="ru-RU" smtClean="0"/>
              <a:t>‹#›</a:t>
            </a:fld>
            <a:endParaRPr lang="ru-RU"/>
          </a:p>
        </p:txBody>
      </p:sp>
    </p:spTree>
    <p:extLst>
      <p:ext uri="{BB962C8B-B14F-4D97-AF65-F5344CB8AC3E}">
        <p14:creationId xmlns:p14="http://schemas.microsoft.com/office/powerpoint/2010/main" val="3429285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C85A17-A781-45F7-8F5A-25086F9620E3}" type="datetimeFigureOut">
              <a:rPr lang="ru-RU" smtClean="0"/>
              <a:t>15.06.2020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A1B8B72-2463-4A08-A482-825353F44A26}" type="slidenum">
              <a:rPr lang="ru-RU" smtClean="0"/>
              <a:t>‹#›</a:t>
            </a:fld>
            <a:endParaRPr lang="ru-RU"/>
          </a:p>
        </p:txBody>
      </p:sp>
    </p:spTree>
    <p:extLst>
      <p:ext uri="{BB962C8B-B14F-4D97-AF65-F5344CB8AC3E}">
        <p14:creationId xmlns:p14="http://schemas.microsoft.com/office/powerpoint/2010/main" val="3407624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C85A17-A781-45F7-8F5A-25086F9620E3}" type="datetimeFigureOut">
              <a:rPr lang="ru-RU" smtClean="0"/>
              <a:t>15.06.2020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1B8B72-2463-4A08-A482-825353F44A26}" type="slidenum">
              <a:rPr lang="ru-RU" smtClean="0"/>
              <a:t>‹#›</a:t>
            </a:fld>
            <a:endParaRPr lang="ru-RU"/>
          </a:p>
        </p:txBody>
      </p:sp>
    </p:spTree>
    <p:extLst>
      <p:ext uri="{BB962C8B-B14F-4D97-AF65-F5344CB8AC3E}">
        <p14:creationId xmlns:p14="http://schemas.microsoft.com/office/powerpoint/2010/main" val="86278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C85A17-A781-45F7-8F5A-25086F9620E3}" type="datetimeFigureOut">
              <a:rPr lang="ru-RU" smtClean="0"/>
              <a:t>15.06.2020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A1B8B72-2463-4A08-A482-825353F44A26}" type="slidenum">
              <a:rPr lang="ru-RU" smtClean="0"/>
              <a:t>‹#›</a:t>
            </a:fld>
            <a:endParaRPr lang="ru-RU"/>
          </a:p>
        </p:txBody>
      </p:sp>
    </p:spTree>
    <p:extLst>
      <p:ext uri="{BB962C8B-B14F-4D97-AF65-F5344CB8AC3E}">
        <p14:creationId xmlns:p14="http://schemas.microsoft.com/office/powerpoint/2010/main" val="141327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
Второй уровень
Третий уровень
Четвертый уровень
Пятый уровень</a:t>
            </a:r>
          </a:p>
        </p:txBody>
      </p:sp>
      <p:sp>
        <p:nvSpPr>
          <p:cNvPr id="4" name="Date Placeholder 3"/>
          <p:cNvSpPr>
            <a:spLocks noGrp="1"/>
          </p:cNvSpPr>
          <p:nvPr>
            <p:ph type="dt" sz="half" idx="10"/>
          </p:nvPr>
        </p:nvSpPr>
        <p:spPr/>
        <p:txBody>
          <a:bodyPr/>
          <a:lstStyle/>
          <a:p>
            <a:fld id="{8BFA767A-162F-024B-AEE9-33759A9E9308}" type="datetimeFigureOut">
              <a:rPr lang="ru-RU" smtClean="0"/>
              <a:t>15.06.2020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15E85-1FCA-5B4E-90DE-ECBF6113D3A8}" type="slidenum">
              <a:rPr lang="ru-RU" smtClean="0"/>
              <a:t>‹#›</a:t>
            </a:fld>
            <a:endParaRPr lang="ru-RU"/>
          </a:p>
        </p:txBody>
      </p:sp>
    </p:spTree>
    <p:extLst>
      <p:ext uri="{BB962C8B-B14F-4D97-AF65-F5344CB8AC3E}">
        <p14:creationId xmlns:p14="http://schemas.microsoft.com/office/powerpoint/2010/main" val="86467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8BFA767A-162F-024B-AEE9-33759A9E9308}" type="datetimeFigureOut">
              <a:rPr lang="ru-RU" smtClean="0"/>
              <a:t>15.06.2020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15E85-1FCA-5B4E-90DE-ECBF6113D3A8}" type="slidenum">
              <a:rPr lang="ru-RU" smtClean="0"/>
              <a:t>‹#›</a:t>
            </a:fld>
            <a:endParaRPr lang="ru-RU"/>
          </a:p>
        </p:txBody>
      </p:sp>
    </p:spTree>
    <p:extLst>
      <p:ext uri="{BB962C8B-B14F-4D97-AF65-F5344CB8AC3E}">
        <p14:creationId xmlns:p14="http://schemas.microsoft.com/office/powerpoint/2010/main" val="16483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p>
        </p:txBody>
      </p:sp>
      <p:sp>
        <p:nvSpPr>
          <p:cNvPr id="4" name="Content Placeholder 3"/>
          <p:cNvSpPr>
            <a:spLocks noGrp="1"/>
          </p:cNvSpPr>
          <p:nvPr>
            <p:ph sz="half" idx="2"/>
          </p:nvPr>
        </p:nvSpPr>
        <p:spPr>
          <a:xfrm>
            <a:off x="839789" y="2505075"/>
            <a:ext cx="5157787" cy="3684588"/>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p>
        </p:txBody>
      </p:sp>
      <p:sp>
        <p:nvSpPr>
          <p:cNvPr id="6" name="Content Placeholder 5"/>
          <p:cNvSpPr>
            <a:spLocks noGrp="1"/>
          </p:cNvSpPr>
          <p:nvPr>
            <p:ph sz="quarter" idx="4"/>
          </p:nvPr>
        </p:nvSpPr>
        <p:spPr>
          <a:xfrm>
            <a:off x="6172201" y="2505075"/>
            <a:ext cx="5183188" cy="3684588"/>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8BFA767A-162F-024B-AEE9-33759A9E9308}" type="datetimeFigureOut">
              <a:rPr lang="ru-RU" smtClean="0"/>
              <a:t>15.06.2020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D015E85-1FCA-5B4E-90DE-ECBF6113D3A8}" type="slidenum">
              <a:rPr lang="ru-RU" smtClean="0"/>
              <a:t>‹#›</a:t>
            </a:fld>
            <a:endParaRPr lang="ru-RU"/>
          </a:p>
        </p:txBody>
      </p:sp>
    </p:spTree>
    <p:extLst>
      <p:ext uri="{BB962C8B-B14F-4D97-AF65-F5344CB8AC3E}">
        <p14:creationId xmlns:p14="http://schemas.microsoft.com/office/powerpoint/2010/main" val="145220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BFA767A-162F-024B-AEE9-33759A9E9308}" type="datetimeFigureOut">
              <a:rPr lang="ru-RU" smtClean="0"/>
              <a:t>15.06.2020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D015E85-1FCA-5B4E-90DE-ECBF6113D3A8}" type="slidenum">
              <a:rPr lang="ru-RU" smtClean="0"/>
              <a:t>‹#›</a:t>
            </a:fld>
            <a:endParaRPr lang="ru-RU"/>
          </a:p>
        </p:txBody>
      </p:sp>
    </p:spTree>
    <p:extLst>
      <p:ext uri="{BB962C8B-B14F-4D97-AF65-F5344CB8AC3E}">
        <p14:creationId xmlns:p14="http://schemas.microsoft.com/office/powerpoint/2010/main" val="342157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A767A-162F-024B-AEE9-33759A9E9308}" type="datetimeFigureOut">
              <a:rPr lang="ru-RU" smtClean="0"/>
              <a:t>15.06.2020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D015E85-1FCA-5B4E-90DE-ECBF6113D3A8}" type="slidenum">
              <a:rPr lang="ru-RU" smtClean="0"/>
              <a:t>‹#›</a:t>
            </a:fld>
            <a:endParaRPr lang="ru-RU"/>
          </a:p>
        </p:txBody>
      </p:sp>
    </p:spTree>
    <p:extLst>
      <p:ext uri="{BB962C8B-B14F-4D97-AF65-F5344CB8AC3E}">
        <p14:creationId xmlns:p14="http://schemas.microsoft.com/office/powerpoint/2010/main" val="219141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p>
        </p:txBody>
      </p:sp>
      <p:sp>
        <p:nvSpPr>
          <p:cNvPr id="5" name="Date Placeholder 4"/>
          <p:cNvSpPr>
            <a:spLocks noGrp="1"/>
          </p:cNvSpPr>
          <p:nvPr>
            <p:ph type="dt" sz="half" idx="10"/>
          </p:nvPr>
        </p:nvSpPr>
        <p:spPr/>
        <p:txBody>
          <a:bodyPr/>
          <a:lstStyle/>
          <a:p>
            <a:fld id="{8BFA767A-162F-024B-AEE9-33759A9E9308}" type="datetimeFigureOut">
              <a:rPr lang="ru-RU" smtClean="0"/>
              <a:t>15.06.2020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15E85-1FCA-5B4E-90DE-ECBF6113D3A8}" type="slidenum">
              <a:rPr lang="ru-RU" smtClean="0"/>
              <a:t>‹#›</a:t>
            </a:fld>
            <a:endParaRPr lang="ru-RU"/>
          </a:p>
        </p:txBody>
      </p:sp>
    </p:spTree>
    <p:extLst>
      <p:ext uri="{BB962C8B-B14F-4D97-AF65-F5344CB8AC3E}">
        <p14:creationId xmlns:p14="http://schemas.microsoft.com/office/powerpoint/2010/main" val="420134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p>
        </p:txBody>
      </p:sp>
      <p:sp>
        <p:nvSpPr>
          <p:cNvPr id="5" name="Date Placeholder 4"/>
          <p:cNvSpPr>
            <a:spLocks noGrp="1"/>
          </p:cNvSpPr>
          <p:nvPr>
            <p:ph type="dt" sz="half" idx="10"/>
          </p:nvPr>
        </p:nvSpPr>
        <p:spPr/>
        <p:txBody>
          <a:bodyPr/>
          <a:lstStyle/>
          <a:p>
            <a:fld id="{8BFA767A-162F-024B-AEE9-33759A9E9308}" type="datetimeFigureOut">
              <a:rPr lang="ru-RU" smtClean="0"/>
              <a:t>15.06.2020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15E85-1FCA-5B4E-90DE-ECBF6113D3A8}" type="slidenum">
              <a:rPr lang="ru-RU" smtClean="0"/>
              <a:t>‹#›</a:t>
            </a:fld>
            <a:endParaRPr lang="ru-RU"/>
          </a:p>
        </p:txBody>
      </p:sp>
    </p:spTree>
    <p:extLst>
      <p:ext uri="{BB962C8B-B14F-4D97-AF65-F5344CB8AC3E}">
        <p14:creationId xmlns:p14="http://schemas.microsoft.com/office/powerpoint/2010/main" val="222951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A767A-162F-024B-AEE9-33759A9E9308}" type="datetimeFigureOut">
              <a:rPr lang="ru-RU" smtClean="0"/>
              <a:t>15.06.2020</a:t>
            </a:fld>
            <a:endParaRPr lang="ru-R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15E85-1FCA-5B4E-90DE-ECBF6113D3A8}" type="slidenum">
              <a:rPr lang="ru-RU" smtClean="0"/>
              <a:t>‹#›</a:t>
            </a:fld>
            <a:endParaRPr lang="ru-RU"/>
          </a:p>
        </p:txBody>
      </p:sp>
    </p:spTree>
    <p:extLst>
      <p:ext uri="{BB962C8B-B14F-4D97-AF65-F5344CB8AC3E}">
        <p14:creationId xmlns:p14="http://schemas.microsoft.com/office/powerpoint/2010/main" val="4185783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85A17-A781-45F7-8F5A-25086F9620E3}" type="datetimeFigureOut">
              <a:rPr lang="ru-RU" smtClean="0"/>
              <a:t>15.06.2020</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B8B72-2463-4A08-A482-825353F44A26}" type="slidenum">
              <a:rPr lang="ru-RU" smtClean="0"/>
              <a:t>‹#›</a:t>
            </a:fld>
            <a:endParaRPr lang="ru-RU"/>
          </a:p>
        </p:txBody>
      </p:sp>
    </p:spTree>
    <p:extLst>
      <p:ext uri="{BB962C8B-B14F-4D97-AF65-F5344CB8AC3E}">
        <p14:creationId xmlns:p14="http://schemas.microsoft.com/office/powerpoint/2010/main" val="1251878089"/>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sechenov.ru/upload/iblock/98e/Vstupitelnye-ispytaniya.pdf" TargetMode="External"/><Relationship Id="rId13" Type="http://schemas.openxmlformats.org/officeDocument/2006/relationships/hyperlink" Target="https://www.sechenov.ru/upload/iblock/8be/Pravila-priema-na-obuchenie-po-programmam-bakalavriata-i-spetsialiteta-na-2020_2021-uchebnyy-god.pdf" TargetMode="External"/><Relationship Id="rId3" Type="http://schemas.openxmlformats.org/officeDocument/2006/relationships/image" Target="../media/image9.png"/><Relationship Id="rId7" Type="http://schemas.openxmlformats.org/officeDocument/2006/relationships/hyperlink" Target="https://www.sechenov.ru/upload/iblock/69c/Vstupitelnye-ispytaniya.pdf" TargetMode="External"/><Relationship Id="rId12" Type="http://schemas.openxmlformats.org/officeDocument/2006/relationships/hyperlink" Target="https://www.sechenov.ru/upload/iblock/e00/Pravila-priema-na-2019_2020.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sechenov.ru/upload/iblock/43b/Kolichestvo-mest-dlya-priema-na-obucheniya-po-razlichnym-usloviyam-postupleniya-po-programmam-vysshego-obrazovaniya-_-programmam-bakalavriata-i-spetsialiteta.pdf" TargetMode="External"/><Relationship Id="rId11" Type="http://schemas.openxmlformats.org/officeDocument/2006/relationships/hyperlink" Target="https://www.sechenov.ru/upload/iblock/8be/Pravila-priema-na-obuchenie-po-programmam-bakalavriata-i-spetsialiteta-na-2020_2021-uchebnyy-god.pdf#page=7" TargetMode="External"/><Relationship Id="rId5" Type="http://schemas.openxmlformats.org/officeDocument/2006/relationships/hyperlink" Target="https://www.sechenov.ru/upload/iblock/ac2/Kolichestvo-mest-dlya-priema-po-razlichnym-usloviyam-postupleniya.pdf" TargetMode="External"/><Relationship Id="rId10" Type="http://schemas.openxmlformats.org/officeDocument/2006/relationships/hyperlink" Target="https://www.sechenov.ru/uhttps:/www.sechenov.ru/upload/iblock/69c/Vstupitelnye-ispytaniya.pdf" TargetMode="External"/><Relationship Id="rId4" Type="http://schemas.openxmlformats.org/officeDocument/2006/relationships/image" Target="../media/image7.png"/><Relationship Id="rId9" Type="http://schemas.openxmlformats.org/officeDocument/2006/relationships/hyperlink" Target="https://www.sechenov.ru/upload/iblock/751/Ocobye-prava-_-priem-v-predelakh-osoboy-kvoty-i-preimushchestvennoe-pravo-zachisleniya.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sechenov.ru/upload/iblock/399/Pravila-priema-na-2019_2020.pdf#page=29" TargetMode="External"/><Relationship Id="rId5" Type="http://schemas.openxmlformats.org/officeDocument/2006/relationships/hyperlink" Target="https://www.sechenov.ru/upload/iblock/8be/Pravila-priema-na-obuchenie-po-programmam-bakalavriata-i-spetsialiteta-na-2020_2021-uchebnyy-god.pdf"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sechenov.ru/upload/iblock/751/Ocobye-prava-_-priem-v-predelakh-osoboy-kvoty-i-preimushchestvennoe-pravo-zachisleniya.pdf" TargetMode="External"/><Relationship Id="rId5" Type="http://schemas.openxmlformats.org/officeDocument/2006/relationships/hyperlink" Target="https://www.sechenov.ru/upload/iblock/710/Oobye-pravakh_-priem-v-predelakh-osoboy-kvoty-i-preimushchestvennoe-pravo-zachisleniya.pdf"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sechenov.ru/upload/iblock/399/Pravila-priema-na-2019_2020.pdf#page=36" TargetMode="External"/><Relationship Id="rId5" Type="http://schemas.openxmlformats.org/officeDocument/2006/relationships/hyperlink" Target="https://www.sechenov.ru/upload/iblock/8be/Pravila-priema-na-obuchenie-po-programmam-bakalavriata-i-spetsialiteta-na-2020_2021-uchebnyy-god.pdf#page=32"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sechenov.ru/upload/iblock/f60/Informatsiya-ob-osobykh-pravakh-i-preimushchestvakh-pobeditelyam-i-prizeram-olimpiad-_1_.pdf" TargetMode="External"/><Relationship Id="rId5" Type="http://schemas.openxmlformats.org/officeDocument/2006/relationships/hyperlink" Target="https://www.sechenov.ru/upload/iblock/2ec/Polozhenie-ob-osobykh-pravakh-pobeditedyam-i-prizeram-olimpiad.pdf"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sechenov.ru/upload/iblock/b54/Individualnye-dostizheniya.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sechenov.ru/upload/iblock/680/Individualnye-dostizheniya.pdf" TargetMode="External"/><Relationship Id="rId5" Type="http://schemas.openxmlformats.org/officeDocument/2006/relationships/image" Target="../media/image21.em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sechenov.ru/upload/iblock/8be/Pravila-priema-na-obuchenie-po-programmam-bakalavriata-i-spetsialiteta-na-2020_2021-uchebnyy-god.pdf#page=30" TargetMode="External"/><Relationship Id="rId5" Type="http://schemas.openxmlformats.org/officeDocument/2006/relationships/hyperlink" Target="https://www.sechenov.ru/upload/iblock/e00/Pravila-priema-na-2019_2020.pdf#page=30" TargetMode="Externa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sechenov.ru/upload/iblock/230/Sroki-provedeniya-priema-na-obuchenie.pdf" TargetMode="External"/><Relationship Id="rId5" Type="http://schemas.openxmlformats.org/officeDocument/2006/relationships/hyperlink" Target="https://www.sechenov.ru/upload/iblock/d11/Sroki-provedeniya-priema-na-obuchenie.pdf" TargetMode="Externa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hyperlink" Target="https://www.sechenov.ru/upload/iblock/933/Pravila-priema-2020_2021-uchebnyy-god.pdf" TargetMode="External"/><Relationship Id="rId3" Type="http://schemas.openxmlformats.org/officeDocument/2006/relationships/image" Target="../media/image28.png"/><Relationship Id="rId7" Type="http://schemas.openxmlformats.org/officeDocument/2006/relationships/hyperlink" Target="https://www.sechenov.ru/admissions/priemnaya-kampaniya-2019/aspirantura/"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sechenov.ru/upload/iblock/d58/Pravila-priema-na-2020_2021-uchebnyy-god-MAGISTRATURA.pdf" TargetMode="External"/><Relationship Id="rId5" Type="http://schemas.openxmlformats.org/officeDocument/2006/relationships/hyperlink" Target="https://www.sechenov.ru/admissions/priemnaya-kampaniya-2019/magistratura/"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www.sechenov.ru/univers/structure/department/sotsialno-zhilishchnyy-otdel1/"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hyperlink" Target="https://www.sechenov.ru/upload/iblock/ffe/Kolichestvo-mest-dlya-priema-na-obuchenie.pdf" TargetMode="External"/><Relationship Id="rId3" Type="http://schemas.openxmlformats.org/officeDocument/2006/relationships/image" Target="../media/image6.png"/><Relationship Id="rId7" Type="http://schemas.openxmlformats.org/officeDocument/2006/relationships/hyperlink" Target="https://www.sechenov.ru/upload/iblock/465/kolichestvo-mest-dlya-priema-na-obuchenie-po-programmam-vysshego-obrazovaniya-b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echenov.ru/admissions/priemnaya-kampaniya-2018/prikazy-o-zachislenii/" TargetMode="External"/><Relationship Id="rId5" Type="http://schemas.openxmlformats.org/officeDocument/2006/relationships/hyperlink" Target="https://www.sechenov.ru/admissions/priemnaya-kampaniya-2019/prikazy-o-zachislenii/" TargetMode="External"/><Relationship Id="rId4" Type="http://schemas.openxmlformats.org/officeDocument/2006/relationships/image" Target="../media/image7.png"/><Relationship Id="rId9" Type="http://schemas.openxmlformats.org/officeDocument/2006/relationships/hyperlink" Target="https://www.sechenov.ru/upload/iblock/a5d/vstupitelnye-ispytaniya-s-novymi-spetsialnostyami.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sechenov.ru/upload/iblock/e00/Pravila-priema-na-2019_2020.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sechenov.ru/admissions/priemnaya-kampaniya-2020/bakalavriat-spetsialitet/" TargetMode="External"/><Relationship Id="rId5" Type="http://schemas.openxmlformats.org/officeDocument/2006/relationships/hyperlink" Target="https://www.sechenov.ru/upload/iblock/8be/Pravila-priema-na-obuchenie-po-programmam-bakalavriata-i-spetsialiteta-na-2020_2021-uchebnyy-god.pdf"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www.sechenov.ru/upload/iblock/98e/Vstupitelnye-ispytaniya.pdf" TargetMode="External"/><Relationship Id="rId13" Type="http://schemas.openxmlformats.org/officeDocument/2006/relationships/hyperlink" Target="https://www.sechenov.ru/upload/iblock/8be/Pravila-priema-na-obuchenie-po-programmam-bakalavriata-i-spetsialiteta-na-2020_2021-uchebnyy-god.pdf" TargetMode="External"/><Relationship Id="rId3" Type="http://schemas.openxmlformats.org/officeDocument/2006/relationships/image" Target="../media/image9.png"/><Relationship Id="rId7" Type="http://schemas.openxmlformats.org/officeDocument/2006/relationships/hyperlink" Target="https://www.sechenov.ru/upload/iblock/69c/Vstupitelnye-ispytaniya.pdf" TargetMode="External"/><Relationship Id="rId12" Type="http://schemas.openxmlformats.org/officeDocument/2006/relationships/hyperlink" Target="https://www.sechenov.ru/upload/iblock/e00/Pravila-priema-na-2019_2020.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sechenov.ru/upload/iblock/43b/Kolichestvo-mest-dlya-priema-na-obucheniya-po-razlichnym-usloviyam-postupleniya-po-programmam-vysshego-obrazovaniya-_-programmam-bakalavriata-i-spetsialiteta.pdf" TargetMode="External"/><Relationship Id="rId11" Type="http://schemas.openxmlformats.org/officeDocument/2006/relationships/hyperlink" Target="https://www.sechenov.ru/upload/iblock/8be/Pravila-priema-na-obuchenie-po-programmam-bakalavriata-i-spetsialiteta-na-2020_2021-uchebnyy-god.pdf#page=7" TargetMode="External"/><Relationship Id="rId5" Type="http://schemas.openxmlformats.org/officeDocument/2006/relationships/hyperlink" Target="https://www.sechenov.ru/upload/iblock/ac2/Kolichestvo-mest-dlya-priema-po-razlichnym-usloviyam-postupleniya.pdf" TargetMode="External"/><Relationship Id="rId10" Type="http://schemas.openxmlformats.org/officeDocument/2006/relationships/hyperlink" Target="https://www.sechenov.ru/uhttps:/www.sechenov.ru/upload/iblock/69c/Vstupitelnye-ispytaniya.pdf" TargetMode="External"/><Relationship Id="rId4" Type="http://schemas.openxmlformats.org/officeDocument/2006/relationships/image" Target="../media/image7.png"/><Relationship Id="rId9" Type="http://schemas.openxmlformats.org/officeDocument/2006/relationships/hyperlink" Target="https://www.sechenov.ru/upload/iblock/751/Ocobye-prava-_-priem-v-predelakh-osoboy-kvoty-i-preimushchestvennoe-pravo-zachisleniya.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sechenov.ru/upload/iblock/98e/Vstupitelnye-ispytaniya.pdf" TargetMode="External"/><Relationship Id="rId13" Type="http://schemas.openxmlformats.org/officeDocument/2006/relationships/hyperlink" Target="https://www.sechenov.ru/upload/iblock/8be/Pravila-priema-na-obuchenie-po-programmam-bakalavriata-i-spetsialiteta-na-2020_2021-uchebnyy-god.pdf" TargetMode="External"/><Relationship Id="rId3" Type="http://schemas.openxmlformats.org/officeDocument/2006/relationships/image" Target="../media/image9.png"/><Relationship Id="rId7" Type="http://schemas.openxmlformats.org/officeDocument/2006/relationships/hyperlink" Target="https://www.sechenov.ru/upload/iblock/69c/Vstupitelnye-ispytaniya.pdf" TargetMode="External"/><Relationship Id="rId12" Type="http://schemas.openxmlformats.org/officeDocument/2006/relationships/hyperlink" Target="https://www.sechenov.ru/upload/iblock/e00/Pravila-priema-na-2019_2020.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sechenov.ru/upload/iblock/43b/Kolichestvo-mest-dlya-priema-na-obucheniya-po-razlichnym-usloviyam-postupleniya-po-programmam-vysshego-obrazovaniya-_-programmam-bakalavriata-i-spetsialiteta.pdf" TargetMode="External"/><Relationship Id="rId11" Type="http://schemas.openxmlformats.org/officeDocument/2006/relationships/hyperlink" Target="https://www.sechenov.ru/upload/iblock/8be/Pravila-priema-na-obuchenie-po-programmam-bakalavriata-i-spetsialiteta-na-2020_2021-uchebnyy-god.pdf#page=7" TargetMode="External"/><Relationship Id="rId5" Type="http://schemas.openxmlformats.org/officeDocument/2006/relationships/hyperlink" Target="https://www.sechenov.ru/upload/iblock/ac2/Kolichestvo-mest-dlya-priema-po-razlichnym-usloviyam-postupleniya.pdf" TargetMode="External"/><Relationship Id="rId10" Type="http://schemas.openxmlformats.org/officeDocument/2006/relationships/hyperlink" Target="https://www.sechenov.ru/uhttps:/www.sechenov.ru/upload/iblock/69c/Vstupitelnye-ispytaniya.pdf" TargetMode="External"/><Relationship Id="rId4" Type="http://schemas.openxmlformats.org/officeDocument/2006/relationships/image" Target="../media/image7.png"/><Relationship Id="rId9" Type="http://schemas.openxmlformats.org/officeDocument/2006/relationships/hyperlink" Target="https://www.sechenov.ru/upload/iblock/751/Ocobye-prava-_-priem-v-predelakh-osoboy-kvoty-i-preimushchestvennoe-pravo-zachisleniy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4B126D7-932B-42B1-8849-3458E7A1DA09}"/>
              </a:ext>
            </a:extLst>
          </p:cNvPr>
          <p:cNvPicPr>
            <a:picLocks noChangeAspect="1"/>
          </p:cNvPicPr>
          <p:nvPr/>
        </p:nvPicPr>
        <p:blipFill>
          <a:blip r:embed="rId3"/>
          <a:stretch>
            <a:fillRect/>
          </a:stretch>
        </p:blipFill>
        <p:spPr>
          <a:xfrm>
            <a:off x="2381" y="0"/>
            <a:ext cx="12187238" cy="6858000"/>
          </a:xfrm>
          <a:prstGeom prst="rect">
            <a:avLst/>
          </a:prstGeom>
        </p:spPr>
      </p:pic>
    </p:spTree>
    <p:extLst>
      <p:ext uri="{BB962C8B-B14F-4D97-AF65-F5344CB8AC3E}">
        <p14:creationId xmlns:p14="http://schemas.microsoft.com/office/powerpoint/2010/main" val="230676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722113"/>
          </a:xfrm>
          <a:prstGeom prst="rect">
            <a:avLst/>
          </a:prstGeom>
        </p:spPr>
      </p:pic>
    </p:spTree>
    <p:extLst>
      <p:ext uri="{BB962C8B-B14F-4D97-AF65-F5344CB8AC3E}">
        <p14:creationId xmlns:p14="http://schemas.microsoft.com/office/powerpoint/2010/main" val="1586820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 y="0"/>
            <a:ext cx="12192000" cy="7614220"/>
          </a:xfrm>
          <a:prstGeom prst="rect">
            <a:avLst/>
          </a:prstGeom>
        </p:spPr>
      </p:pic>
    </p:spTree>
    <p:extLst>
      <p:ext uri="{BB962C8B-B14F-4D97-AF65-F5344CB8AC3E}">
        <p14:creationId xmlns:p14="http://schemas.microsoft.com/office/powerpoint/2010/main" val="30699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850909"/>
          </a:xfrm>
          <a:prstGeom prst="rect">
            <a:avLst/>
          </a:prstGeom>
        </p:spPr>
      </p:pic>
    </p:spTree>
    <p:extLst>
      <p:ext uri="{BB962C8B-B14F-4D97-AF65-F5344CB8AC3E}">
        <p14:creationId xmlns:p14="http://schemas.microsoft.com/office/powerpoint/2010/main" val="178682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6537"/>
            <a:ext cx="12192001" cy="7035800"/>
          </a:xfrm>
          <a:prstGeom prst="rect">
            <a:avLst/>
          </a:prstGeom>
        </p:spPr>
      </p:pic>
      <p:pic>
        <p:nvPicPr>
          <p:cNvPr id="38" name="Рисунок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 y="0"/>
            <a:ext cx="12192000" cy="6858000"/>
          </a:xfrm>
          <a:prstGeom prst="rect">
            <a:avLst/>
          </a:prstGeom>
        </p:spPr>
      </p:pic>
      <p:sp>
        <p:nvSpPr>
          <p:cNvPr id="15" name="Объект 2">
            <a:extLst>
              <a:ext uri="{FF2B5EF4-FFF2-40B4-BE49-F238E27FC236}">
                <a16:creationId xmlns:a16="http://schemas.microsoft.com/office/drawing/2014/main" id="{AF12E8D4-F8EA-854E-8E11-79D06E3F6601}"/>
              </a:ext>
            </a:extLst>
          </p:cNvPr>
          <p:cNvSpPr txBox="1">
            <a:spLocks/>
          </p:cNvSpPr>
          <p:nvPr/>
        </p:nvSpPr>
        <p:spPr>
          <a:xfrm>
            <a:off x="5282414" y="3035986"/>
            <a:ext cx="1958901" cy="837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Количество образовательных  программ</a:t>
            </a:r>
          </a:p>
        </p:txBody>
      </p:sp>
      <p:sp>
        <p:nvSpPr>
          <p:cNvPr id="16" name="Объект 2">
            <a:extLst>
              <a:ext uri="{FF2B5EF4-FFF2-40B4-BE49-F238E27FC236}">
                <a16:creationId xmlns:a16="http://schemas.microsoft.com/office/drawing/2014/main" id="{94A48D9E-ED17-5248-8962-48A19B1054F0}"/>
              </a:ext>
            </a:extLst>
          </p:cNvPr>
          <p:cNvSpPr txBox="1">
            <a:spLocks/>
          </p:cNvSpPr>
          <p:nvPr/>
        </p:nvSpPr>
        <p:spPr>
          <a:xfrm>
            <a:off x="2448540" y="4760829"/>
            <a:ext cx="1958901"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Минимальные </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баллы вуза</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медицинские специальности</a:t>
            </a:r>
          </a:p>
        </p:txBody>
      </p:sp>
      <p:sp>
        <p:nvSpPr>
          <p:cNvPr id="17" name="Объект 2">
            <a:extLst>
              <a:ext uri="{FF2B5EF4-FFF2-40B4-BE49-F238E27FC236}">
                <a16:creationId xmlns:a16="http://schemas.microsoft.com/office/drawing/2014/main" id="{13C1323C-3983-BC45-9F48-491F9AB3C992}"/>
              </a:ext>
            </a:extLst>
          </p:cNvPr>
          <p:cNvSpPr txBox="1">
            <a:spLocks/>
          </p:cNvSpPr>
          <p:nvPr/>
        </p:nvSpPr>
        <p:spPr>
          <a:xfrm>
            <a:off x="8116288" y="3034676"/>
            <a:ext cx="1446809"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Место особая квота</a:t>
            </a:r>
          </a:p>
        </p:txBody>
      </p:sp>
      <p:sp>
        <p:nvSpPr>
          <p:cNvPr id="18" name="Объект 2">
            <a:hlinkClick r:id="rId5"/>
            <a:extLst>
              <a:ext uri="{FF2B5EF4-FFF2-40B4-BE49-F238E27FC236}">
                <a16:creationId xmlns:a16="http://schemas.microsoft.com/office/drawing/2014/main" id="{11087347-4054-2A49-872D-7A47700B8C47}"/>
              </a:ext>
            </a:extLst>
          </p:cNvPr>
          <p:cNvSpPr txBox="1">
            <a:spLocks/>
          </p:cNvSpPr>
          <p:nvPr/>
        </p:nvSpPr>
        <p:spPr>
          <a:xfrm>
            <a:off x="5282414" y="2573549"/>
            <a:ext cx="111376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6"/>
              </a:rPr>
              <a:t> </a:t>
            </a:r>
            <a:r>
              <a:rPr lang="ru-RU" u="sng" dirty="0">
                <a:latin typeface="Arial" panose="020B0604020202020204" pitchFamily="34" charset="0"/>
                <a:cs typeface="Arial" panose="020B0604020202020204" pitchFamily="34" charset="0"/>
                <a:hlinkClick r:id="rId6"/>
              </a:rPr>
              <a:t>21</a:t>
            </a:r>
            <a:endParaRPr lang="ru-RU" u="sng" dirty="0">
              <a:latin typeface="Arial" panose="020B0604020202020204" pitchFamily="34" charset="0"/>
              <a:cs typeface="Arial" panose="020B0604020202020204" pitchFamily="34" charset="0"/>
            </a:endParaRPr>
          </a:p>
        </p:txBody>
      </p:sp>
      <p:sp>
        <p:nvSpPr>
          <p:cNvPr id="19" name="Объект 2">
            <a:hlinkClick r:id="rId7"/>
            <a:extLst>
              <a:ext uri="{FF2B5EF4-FFF2-40B4-BE49-F238E27FC236}">
                <a16:creationId xmlns:a16="http://schemas.microsoft.com/office/drawing/2014/main" id="{11087347-4054-2A49-872D-7A47700B8C47}"/>
              </a:ext>
            </a:extLst>
          </p:cNvPr>
          <p:cNvSpPr txBox="1">
            <a:spLocks/>
          </p:cNvSpPr>
          <p:nvPr/>
        </p:nvSpPr>
        <p:spPr>
          <a:xfrm>
            <a:off x="2448540" y="4300454"/>
            <a:ext cx="111376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8"/>
              </a:rPr>
              <a:t> </a:t>
            </a:r>
            <a:r>
              <a:rPr lang="ru-RU" u="sng" dirty="0">
                <a:latin typeface="Arial" panose="020B0604020202020204" pitchFamily="34" charset="0"/>
                <a:cs typeface="Arial" panose="020B0604020202020204" pitchFamily="34" charset="0"/>
                <a:hlinkClick r:id="rId8"/>
              </a:rPr>
              <a:t>55</a:t>
            </a:r>
            <a:endParaRPr lang="ru-RU" u="sng" dirty="0">
              <a:latin typeface="Arial" panose="020B0604020202020204" pitchFamily="34" charset="0"/>
              <a:cs typeface="Arial" panose="020B0604020202020204" pitchFamily="34" charset="0"/>
            </a:endParaRPr>
          </a:p>
        </p:txBody>
      </p:sp>
      <p:sp>
        <p:nvSpPr>
          <p:cNvPr id="20" name="Объект 2">
            <a:hlinkClick r:id="rId5"/>
            <a:extLst>
              <a:ext uri="{FF2B5EF4-FFF2-40B4-BE49-F238E27FC236}">
                <a16:creationId xmlns:a16="http://schemas.microsoft.com/office/drawing/2014/main" id="{11087347-4054-2A49-872D-7A47700B8C47}"/>
              </a:ext>
            </a:extLst>
          </p:cNvPr>
          <p:cNvSpPr txBox="1">
            <a:spLocks/>
          </p:cNvSpPr>
          <p:nvPr/>
        </p:nvSpPr>
        <p:spPr>
          <a:xfrm>
            <a:off x="8116288" y="2584400"/>
            <a:ext cx="125152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9"/>
              </a:rPr>
              <a:t> </a:t>
            </a:r>
            <a:r>
              <a:rPr lang="ru-RU" u="sng" dirty="0">
                <a:latin typeface="Arial" panose="020B0604020202020204" pitchFamily="34" charset="0"/>
                <a:cs typeface="Arial" panose="020B0604020202020204" pitchFamily="34" charset="0"/>
                <a:hlinkClick r:id="rId9"/>
              </a:rPr>
              <a:t>1</a:t>
            </a:r>
            <a:r>
              <a:rPr lang="en-US" u="sng" dirty="0">
                <a:latin typeface="Arial" panose="020B0604020202020204" pitchFamily="34" charset="0"/>
                <a:cs typeface="Arial" panose="020B0604020202020204" pitchFamily="34" charset="0"/>
                <a:hlinkClick r:id="rId9"/>
              </a:rPr>
              <a:t>64</a:t>
            </a:r>
            <a:endParaRPr lang="ru-RU" u="sng" dirty="0">
              <a:latin typeface="Arial" panose="020B0604020202020204" pitchFamily="34" charset="0"/>
              <a:cs typeface="Arial" panose="020B0604020202020204" pitchFamily="34" charset="0"/>
            </a:endParaRPr>
          </a:p>
        </p:txBody>
      </p:sp>
      <p:sp>
        <p:nvSpPr>
          <p:cNvPr id="12" name="Объект 2">
            <a:extLst>
              <a:ext uri="{FF2B5EF4-FFF2-40B4-BE49-F238E27FC236}">
                <a16:creationId xmlns:a16="http://schemas.microsoft.com/office/drawing/2014/main" id="{94A48D9E-ED17-5248-8962-48A19B1054F0}"/>
              </a:ext>
            </a:extLst>
          </p:cNvPr>
          <p:cNvSpPr txBox="1">
            <a:spLocks/>
          </p:cNvSpPr>
          <p:nvPr/>
        </p:nvSpPr>
        <p:spPr>
          <a:xfrm>
            <a:off x="5282414" y="4828474"/>
            <a:ext cx="2321063"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Минимальные </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баллы вуза</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немедицинские специальности</a:t>
            </a:r>
          </a:p>
        </p:txBody>
      </p:sp>
      <p:sp>
        <p:nvSpPr>
          <p:cNvPr id="23" name="Объект 2">
            <a:hlinkClick r:id="rId10"/>
            <a:extLst>
              <a:ext uri="{FF2B5EF4-FFF2-40B4-BE49-F238E27FC236}">
                <a16:creationId xmlns:a16="http://schemas.microsoft.com/office/drawing/2014/main" id="{11087347-4054-2A49-872D-7A47700B8C47}"/>
              </a:ext>
            </a:extLst>
          </p:cNvPr>
          <p:cNvSpPr txBox="1">
            <a:spLocks/>
          </p:cNvSpPr>
          <p:nvPr/>
        </p:nvSpPr>
        <p:spPr>
          <a:xfrm>
            <a:off x="5282414" y="4300454"/>
            <a:ext cx="1301251"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8"/>
              </a:rPr>
              <a:t> </a:t>
            </a:r>
            <a:r>
              <a:rPr lang="ru-RU" u="sng" dirty="0">
                <a:latin typeface="Arial" panose="020B0604020202020204" pitchFamily="34" charset="0"/>
                <a:cs typeface="Arial" panose="020B0604020202020204" pitchFamily="34" charset="0"/>
                <a:hlinkClick r:id="rId8"/>
              </a:rPr>
              <a:t>3</a:t>
            </a:r>
            <a:r>
              <a:rPr lang="ru-RU" u="sng">
                <a:latin typeface="Arial" panose="020B0604020202020204" pitchFamily="34" charset="0"/>
                <a:cs typeface="Arial" panose="020B0604020202020204" pitchFamily="34" charset="0"/>
                <a:hlinkClick r:id="rId8"/>
              </a:rPr>
              <a:t>0</a:t>
            </a:r>
            <a:endParaRPr lang="ru-RU" u="sng" dirty="0">
              <a:latin typeface="Arial" panose="020B0604020202020204" pitchFamily="34" charset="0"/>
              <a:cs typeface="Arial" panose="020B0604020202020204" pitchFamily="34" charset="0"/>
            </a:endParaRPr>
          </a:p>
        </p:txBody>
      </p:sp>
      <p:sp>
        <p:nvSpPr>
          <p:cNvPr id="24" name="Объект 2">
            <a:extLst>
              <a:ext uri="{FF2B5EF4-FFF2-40B4-BE49-F238E27FC236}">
                <a16:creationId xmlns:a16="http://schemas.microsoft.com/office/drawing/2014/main" id="{94A48D9E-ED17-5248-8962-48A19B1054F0}"/>
              </a:ext>
            </a:extLst>
          </p:cNvPr>
          <p:cNvSpPr txBox="1">
            <a:spLocks/>
          </p:cNvSpPr>
          <p:nvPr/>
        </p:nvSpPr>
        <p:spPr>
          <a:xfrm>
            <a:off x="8116288" y="4828474"/>
            <a:ext cx="2212160"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Минимальные </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баллы за дополнительное испытание</a:t>
            </a:r>
          </a:p>
        </p:txBody>
      </p:sp>
      <p:sp>
        <p:nvSpPr>
          <p:cNvPr id="25" name="Объект 2">
            <a:hlinkClick r:id="rId7"/>
            <a:extLst>
              <a:ext uri="{FF2B5EF4-FFF2-40B4-BE49-F238E27FC236}">
                <a16:creationId xmlns:a16="http://schemas.microsoft.com/office/drawing/2014/main" id="{11087347-4054-2A49-872D-7A47700B8C47}"/>
              </a:ext>
            </a:extLst>
          </p:cNvPr>
          <p:cNvSpPr txBox="1">
            <a:spLocks/>
          </p:cNvSpPr>
          <p:nvPr/>
        </p:nvSpPr>
        <p:spPr>
          <a:xfrm>
            <a:off x="8116288" y="4300454"/>
            <a:ext cx="111376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11"/>
              </a:rPr>
              <a:t> </a:t>
            </a:r>
            <a:r>
              <a:rPr lang="ru-RU" u="sng" dirty="0">
                <a:latin typeface="Arial" panose="020B0604020202020204" pitchFamily="34" charset="0"/>
                <a:cs typeface="Arial" panose="020B0604020202020204" pitchFamily="34" charset="0"/>
                <a:hlinkClick r:id="rId11"/>
              </a:rPr>
              <a:t>40</a:t>
            </a:r>
            <a:endParaRPr lang="ru-RU" u="sng" dirty="0">
              <a:latin typeface="Arial" panose="020B0604020202020204" pitchFamily="34" charset="0"/>
              <a:cs typeface="Arial" panose="020B0604020202020204" pitchFamily="34" charset="0"/>
            </a:endParaRPr>
          </a:p>
        </p:txBody>
      </p:sp>
      <p:sp>
        <p:nvSpPr>
          <p:cNvPr id="39" name="Заголовок 1">
            <a:hlinkClick r:id="rId12" tooltip="Правила приёма на 2019/2020"/>
            <a:extLst>
              <a:ext uri="{FF2B5EF4-FFF2-40B4-BE49-F238E27FC236}">
                <a16:creationId xmlns:a16="http://schemas.microsoft.com/office/drawing/2014/main" id="{C449540A-3DFE-1C4E-A0E0-3DB31FA48F41}"/>
              </a:ext>
            </a:extLst>
          </p:cNvPr>
          <p:cNvSpPr txBox="1">
            <a:spLocks/>
          </p:cNvSpPr>
          <p:nvPr/>
        </p:nvSpPr>
        <p:spPr>
          <a:xfrm>
            <a:off x="864000" y="612000"/>
            <a:ext cx="9606995"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u="sng" spc="20" dirty="0">
                <a:solidFill>
                  <a:srgbClr val="243A76"/>
                </a:solidFill>
                <a:latin typeface="HelveticaNeueCyr" panose="02000503040000020004" pitchFamily="2" charset="0"/>
                <a:hlinkClick r:id="rId13"/>
              </a:rPr>
              <a:t>Приём в 20</a:t>
            </a:r>
            <a:r>
              <a:rPr lang="en-US" sz="3200" b="1" u="sng" spc="20" dirty="0">
                <a:solidFill>
                  <a:srgbClr val="243A76"/>
                </a:solidFill>
                <a:latin typeface="HelveticaNeueCyr" panose="02000503040000020004" pitchFamily="2" charset="0"/>
                <a:hlinkClick r:id="rId13"/>
              </a:rPr>
              <a:t>20</a:t>
            </a:r>
            <a:r>
              <a:rPr lang="ru-RU" sz="3200" b="1" u="sng" spc="20" dirty="0">
                <a:solidFill>
                  <a:srgbClr val="243A76"/>
                </a:solidFill>
                <a:latin typeface="HelveticaNeueCyr" panose="02000503040000020004" pitchFamily="2" charset="0"/>
                <a:hlinkClick r:id="rId13"/>
              </a:rPr>
              <a:t> году</a:t>
            </a:r>
            <a:endParaRPr lang="ru-RU" sz="3200" b="1" u="sng" spc="20" dirty="0">
              <a:solidFill>
                <a:srgbClr val="243A76"/>
              </a:solidFill>
              <a:latin typeface="HelveticaNeueCyr" panose="02000503040000020004" pitchFamily="2" charset="0"/>
            </a:endParaRPr>
          </a:p>
        </p:txBody>
      </p:sp>
      <p:sp>
        <p:nvSpPr>
          <p:cNvPr id="40" name="Объект 2">
            <a:extLst>
              <a:ext uri="{FF2B5EF4-FFF2-40B4-BE49-F238E27FC236}">
                <a16:creationId xmlns:a16="http://schemas.microsoft.com/office/drawing/2014/main" id="{531C19CC-2394-FF4B-8EEB-7472596BBBCB}"/>
              </a:ext>
            </a:extLst>
          </p:cNvPr>
          <p:cNvSpPr txBox="1">
            <a:spLocks/>
          </p:cNvSpPr>
          <p:nvPr/>
        </p:nvSpPr>
        <p:spPr>
          <a:xfrm>
            <a:off x="864000" y="1116000"/>
            <a:ext cx="11005794" cy="460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b="1" spc="20">
                <a:solidFill>
                  <a:srgbClr val="243A76"/>
                </a:solidFill>
                <a:latin typeface="Helvetica Neue" charset="0"/>
                <a:ea typeface="Helvetica Neue" charset="0"/>
                <a:cs typeface="Helvetica Neue" charset="0"/>
              </a:rPr>
              <a:t>Бакалавриат и специалитет</a:t>
            </a:r>
            <a:endParaRPr lang="ru-RU" sz="1800" b="1" spc="20" dirty="0">
              <a:solidFill>
                <a:srgbClr val="243A76"/>
              </a:solidFill>
              <a:latin typeface="Helvetica Neue" charset="0"/>
              <a:ea typeface="Helvetica Neue" charset="0"/>
              <a:cs typeface="Helvetica Neue" charset="0"/>
            </a:endParaRPr>
          </a:p>
        </p:txBody>
      </p:sp>
      <p:sp>
        <p:nvSpPr>
          <p:cNvPr id="41" name="Заголовок 1">
            <a:extLst>
              <a:ext uri="{FF2B5EF4-FFF2-40B4-BE49-F238E27FC236}">
                <a16:creationId xmlns:a16="http://schemas.microsoft.com/office/drawing/2014/main" id="{C449540A-3DFE-1C4E-A0E0-3DB31FA48F41}"/>
              </a:ext>
            </a:extLst>
          </p:cNvPr>
          <p:cNvSpPr txBox="1">
            <a:spLocks/>
          </p:cNvSpPr>
          <p:nvPr/>
        </p:nvSpPr>
        <p:spPr>
          <a:xfrm>
            <a:off x="11430000" y="6244683"/>
            <a:ext cx="379140"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5</a:t>
            </a:r>
          </a:p>
        </p:txBody>
      </p:sp>
      <p:sp>
        <p:nvSpPr>
          <p:cNvPr id="42"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
        <p:nvSpPr>
          <p:cNvPr id="43" name="Объект 2">
            <a:hlinkClick r:id="rId5"/>
            <a:extLst>
              <a:ext uri="{FF2B5EF4-FFF2-40B4-BE49-F238E27FC236}">
                <a16:creationId xmlns:a16="http://schemas.microsoft.com/office/drawing/2014/main" id="{11087347-4054-2A49-872D-7A47700B8C47}"/>
              </a:ext>
            </a:extLst>
          </p:cNvPr>
          <p:cNvSpPr txBox="1">
            <a:spLocks/>
          </p:cNvSpPr>
          <p:nvPr/>
        </p:nvSpPr>
        <p:spPr>
          <a:xfrm>
            <a:off x="2448540" y="2578612"/>
            <a:ext cx="2016000" cy="4603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6725" indent="-457200">
              <a:lnSpc>
                <a:spcPct val="120000"/>
              </a:lnSpc>
              <a:spcBef>
                <a:spcPts val="0"/>
              </a:spcBef>
              <a:spcAft>
                <a:spcPts val="1200"/>
              </a:spcAft>
              <a:buClr>
                <a:srgbClr val="FB452C"/>
              </a:buClr>
              <a:buFont typeface="Wingdings" panose="05000000000000000000" pitchFamily="2" charset="2"/>
              <a:buChar char="Ø"/>
            </a:pPr>
            <a:r>
              <a:rPr lang="ru-RU" b="1" u="sng" spc="20" dirty="0">
                <a:solidFill>
                  <a:srgbClr val="243A76"/>
                </a:solidFill>
                <a:latin typeface="Arial" panose="020B0604020202020204" pitchFamily="34" charset="0"/>
                <a:ea typeface="HelveticaNeueCyr Light" charset="0"/>
                <a:cs typeface="Arial" panose="020B0604020202020204" pitchFamily="34" charset="0"/>
                <a:hlinkClick r:id="rId6"/>
              </a:rPr>
              <a:t>1470</a:t>
            </a:r>
            <a:endParaRPr lang="ru-RU" b="1" u="sng" spc="20" dirty="0">
              <a:solidFill>
                <a:srgbClr val="243A76"/>
              </a:solidFill>
              <a:latin typeface="Arial" panose="020B0604020202020204" pitchFamily="34" charset="0"/>
              <a:ea typeface="HelveticaNeueCyr Light" charset="0"/>
              <a:cs typeface="Arial" panose="020B0604020202020204" pitchFamily="34" charset="0"/>
            </a:endParaRPr>
          </a:p>
        </p:txBody>
      </p:sp>
      <p:sp>
        <p:nvSpPr>
          <p:cNvPr id="44" name="Объект 2">
            <a:extLst>
              <a:ext uri="{FF2B5EF4-FFF2-40B4-BE49-F238E27FC236}">
                <a16:creationId xmlns:a16="http://schemas.microsoft.com/office/drawing/2014/main" id="{F6B12691-23C4-9540-AEC0-6B8592DEB421}"/>
              </a:ext>
            </a:extLst>
          </p:cNvPr>
          <p:cNvSpPr txBox="1">
            <a:spLocks/>
          </p:cNvSpPr>
          <p:nvPr/>
        </p:nvSpPr>
        <p:spPr>
          <a:xfrm>
            <a:off x="2448540" y="3038987"/>
            <a:ext cx="2159999" cy="886506"/>
          </a:xfrm>
          <a:prstGeom prst="rect">
            <a:avLst/>
          </a:prstGeom>
        </p:spPr>
        <p:txBody>
          <a:bodyPr vert="horz" lIns="91440" tIns="45720" rIns="91440" bIns="45720" rtlCol="0">
            <a:noAutofit/>
          </a:bodyPr>
          <a:lstStyle>
            <a:defPPr>
              <a:defRPr lang="ru-RU"/>
            </a:defPPr>
            <a:lvl1pPr indent="0">
              <a:lnSpc>
                <a:spcPct val="100000"/>
              </a:lnSpc>
              <a:spcBef>
                <a:spcPts val="1000"/>
              </a:spcBef>
              <a:buFont typeface="Arial" panose="020B0604020202020204" pitchFamily="34" charset="0"/>
              <a:buNone/>
              <a:defRPr sz="1600" spc="20">
                <a:solidFill>
                  <a:srgbClr val="243A76"/>
                </a:solidFill>
                <a:latin typeface="Helvetica Neue" charset="0"/>
                <a:ea typeface="Helvetica Neue" charset="0"/>
                <a:cs typeface="Helvetica Neue"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ru-RU" dirty="0"/>
              <a:t>Количество </a:t>
            </a:r>
            <a:br>
              <a:rPr lang="ru-RU" dirty="0"/>
            </a:br>
            <a:r>
              <a:rPr lang="ru-RU" dirty="0"/>
              <a:t>бюджетных мест</a:t>
            </a:r>
          </a:p>
        </p:txBody>
      </p:sp>
      <p:cxnSp>
        <p:nvCxnSpPr>
          <p:cNvPr id="45" name="Прямая соединительная линия 44"/>
          <p:cNvCxnSpPr/>
          <p:nvPr/>
        </p:nvCxnSpPr>
        <p:spPr>
          <a:xfrm>
            <a:off x="2448540" y="2514557"/>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282414" y="2514557"/>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8116288" y="2514557"/>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2448540" y="4236399"/>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5282414" y="4236399"/>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116288" y="4236399"/>
            <a:ext cx="36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77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Рисунок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Объект 2">
            <a:extLst>
              <a:ext uri="{FF2B5EF4-FFF2-40B4-BE49-F238E27FC236}">
                <a16:creationId xmlns:a16="http://schemas.microsoft.com/office/drawing/2014/main" id="{13C1323C-3983-BC45-9F48-491F9AB3C992}"/>
              </a:ext>
            </a:extLst>
          </p:cNvPr>
          <p:cNvSpPr txBox="1">
            <a:spLocks/>
          </p:cNvSpPr>
          <p:nvPr/>
        </p:nvSpPr>
        <p:spPr>
          <a:xfrm>
            <a:off x="1176038" y="2611124"/>
            <a:ext cx="6709143" cy="3517922"/>
          </a:xfrm>
          <a:prstGeom prst="rect">
            <a:avLst/>
          </a:prstGeom>
        </p:spPr>
        <p:txBody>
          <a:bodyPr vert="horz" lIns="91440" tIns="45720" rIns="91440" bIns="45720" rtlCol="0" anchor="ctr">
            <a:noAutofit/>
          </a:bodyPr>
          <a:lstStyle>
            <a:defPPr>
              <a:defRPr lang="ru-RU"/>
            </a:defPPr>
            <a:lvl1pPr indent="0">
              <a:lnSpc>
                <a:spcPct val="90000"/>
              </a:lnSpc>
              <a:spcBef>
                <a:spcPts val="1000"/>
              </a:spcBef>
              <a:buFont typeface="Arial" panose="020B0604020202020204" pitchFamily="34" charset="0"/>
              <a:buNone/>
              <a:defRPr sz="240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lnSpc>
                <a:spcPct val="100000"/>
              </a:lnSpc>
              <a:spcBef>
                <a:spcPts val="0"/>
              </a:spcBef>
              <a:spcAft>
                <a:spcPts val="1800"/>
              </a:spcAft>
              <a:buClr>
                <a:srgbClr val="FB452C"/>
              </a:buClr>
              <a:buFont typeface="Wingdings" panose="05000000000000000000" pitchFamily="2" charset="2"/>
              <a:buChar char="ü"/>
            </a:pPr>
            <a:r>
              <a:rPr lang="ru-RU" sz="1600" spc="20" dirty="0"/>
              <a:t>5 Вузов – 3 специальности</a:t>
            </a:r>
          </a:p>
          <a:p>
            <a:pPr marL="285750" indent="-285750">
              <a:lnSpc>
                <a:spcPct val="100000"/>
              </a:lnSpc>
              <a:spcBef>
                <a:spcPts val="0"/>
              </a:spcBef>
              <a:spcAft>
                <a:spcPts val="1800"/>
              </a:spcAft>
              <a:buClr>
                <a:srgbClr val="FB452C"/>
              </a:buClr>
              <a:buFont typeface="Wingdings" panose="05000000000000000000" pitchFamily="2" charset="2"/>
              <a:buChar char="ü"/>
            </a:pPr>
            <a:r>
              <a:rPr lang="ru-RU" sz="1600" spc="20" dirty="0"/>
              <a:t>Зачисление возможно при наличии заявления о </a:t>
            </a:r>
            <a:r>
              <a:rPr lang="ru-RU" sz="1600" b="1" spc="20" dirty="0"/>
              <a:t>согласии на зачисление </a:t>
            </a:r>
            <a:r>
              <a:rPr lang="ru-RU" sz="1600" spc="20" dirty="0"/>
              <a:t>с указанием условий о зачислении, образовательной программы</a:t>
            </a:r>
            <a:endParaRPr lang="en-US" sz="1600" spc="20" dirty="0"/>
          </a:p>
          <a:p>
            <a:pPr marL="285750" indent="-285750">
              <a:lnSpc>
                <a:spcPct val="100000"/>
              </a:lnSpc>
              <a:spcBef>
                <a:spcPts val="0"/>
              </a:spcBef>
              <a:spcAft>
                <a:spcPts val="1800"/>
              </a:spcAft>
              <a:buClr>
                <a:srgbClr val="FB452C"/>
              </a:buClr>
              <a:buFont typeface="Wingdings" panose="05000000000000000000" pitchFamily="2" charset="2"/>
              <a:buChar char="ü"/>
            </a:pPr>
            <a:r>
              <a:rPr lang="ru-RU" sz="1600" spc="20" dirty="0"/>
              <a:t>За время приёмной кампании при зачислении на бюджетную форму согласие можно поменять </a:t>
            </a:r>
            <a:r>
              <a:rPr lang="ru-RU" sz="1600" b="1" spc="20" dirty="0"/>
              <a:t>два раза</a:t>
            </a:r>
            <a:endParaRPr lang="en-US" sz="1600" b="1" spc="20" dirty="0"/>
          </a:p>
          <a:p>
            <a:pPr marL="295275" indent="-285750">
              <a:lnSpc>
                <a:spcPct val="100000"/>
              </a:lnSpc>
              <a:spcBef>
                <a:spcPts val="0"/>
              </a:spcBef>
              <a:spcAft>
                <a:spcPts val="1800"/>
              </a:spcAft>
              <a:buClr>
                <a:srgbClr val="FB452C"/>
              </a:buClr>
              <a:buFont typeface="Wingdings" panose="05000000000000000000" pitchFamily="2" charset="2"/>
              <a:buChar char="ü"/>
            </a:pPr>
            <a:r>
              <a:rPr lang="ru-RU" sz="1600" spc="20" dirty="0"/>
              <a:t>На </a:t>
            </a:r>
            <a:r>
              <a:rPr lang="ru-RU" sz="1600" b="1" spc="20" dirty="0"/>
              <a:t>договорную</a:t>
            </a:r>
            <a:r>
              <a:rPr lang="ru-RU" sz="1600" spc="20" dirty="0"/>
              <a:t> форму можно менять согласие неограниченное количество раз</a:t>
            </a:r>
            <a:br>
              <a:rPr lang="ru-RU" sz="1600" spc="20" dirty="0"/>
            </a:br>
            <a:br>
              <a:rPr lang="ru-RU" sz="1600" spc="20" dirty="0">
                <a:solidFill>
                  <a:schemeClr val="tx2"/>
                </a:solidFill>
              </a:rPr>
            </a:br>
            <a:r>
              <a:rPr lang="ru-RU" sz="1600" spc="20" dirty="0">
                <a:solidFill>
                  <a:schemeClr val="tx2"/>
                </a:solidFill>
              </a:rPr>
              <a:t>*</a:t>
            </a:r>
            <a:r>
              <a:rPr lang="ru-RU" sz="1400" spc="20" dirty="0">
                <a:solidFill>
                  <a:schemeClr val="tx2"/>
                </a:solidFill>
                <a:latin typeface="Helvetica Neue Light" charset="0"/>
                <a:ea typeface="Helvetica Neue Light" charset="0"/>
                <a:cs typeface="Helvetica Neue Light" charset="0"/>
              </a:rPr>
              <a:t>Оригиналы необходимо предоставить в ВУЗ в течение первого года. </a:t>
            </a:r>
            <a:br>
              <a:rPr lang="ru-RU" sz="1400" spc="20" dirty="0">
                <a:solidFill>
                  <a:schemeClr val="tx2"/>
                </a:solidFill>
                <a:latin typeface="Helvetica Neue Light" charset="0"/>
                <a:ea typeface="Helvetica Neue Light" charset="0"/>
                <a:cs typeface="Helvetica Neue Light" charset="0"/>
              </a:rPr>
            </a:br>
            <a:r>
              <a:rPr lang="ru-RU" sz="1400" spc="20" dirty="0">
                <a:solidFill>
                  <a:schemeClr val="tx2"/>
                </a:solidFill>
                <a:latin typeface="Helvetica Neue Light" charset="0"/>
                <a:ea typeface="Helvetica Neue Light" charset="0"/>
                <a:cs typeface="Helvetica Neue Light" charset="0"/>
              </a:rPr>
              <a:t>ЭЦП не нужна</a:t>
            </a:r>
            <a:endParaRPr lang="ru-RU" sz="1800" spc="20" dirty="0">
              <a:solidFill>
                <a:schemeClr val="tx2"/>
              </a:solidFill>
              <a:latin typeface="Helvetica Neue Light" charset="0"/>
              <a:ea typeface="Helvetica Neue Light" charset="0"/>
              <a:cs typeface="Helvetica Neue Light" charset="0"/>
            </a:endParaRPr>
          </a:p>
          <a:p>
            <a:pPr marL="295275" indent="-285750">
              <a:lnSpc>
                <a:spcPct val="100000"/>
              </a:lnSpc>
              <a:spcBef>
                <a:spcPts val="0"/>
              </a:spcBef>
              <a:spcAft>
                <a:spcPts val="1800"/>
              </a:spcAft>
              <a:buClr>
                <a:srgbClr val="FB452C"/>
              </a:buClr>
              <a:buFont typeface="Wingdings" panose="05000000000000000000" pitchFamily="2" charset="2"/>
              <a:buChar char="ü"/>
            </a:pPr>
            <a:endParaRPr lang="ru-RU" sz="1600" spc="20" dirty="0"/>
          </a:p>
        </p:txBody>
      </p:sp>
      <p:sp>
        <p:nvSpPr>
          <p:cNvPr id="18" name="Заголовок 1">
            <a:extLst>
              <a:ext uri="{FF2B5EF4-FFF2-40B4-BE49-F238E27FC236}">
                <a16:creationId xmlns:a16="http://schemas.microsoft.com/office/drawing/2014/main" id="{C449540A-3DFE-1C4E-A0E0-3DB31FA48F41}"/>
              </a:ext>
            </a:extLst>
          </p:cNvPr>
          <p:cNvSpPr>
            <a:spLocks noGrp="1"/>
          </p:cNvSpPr>
          <p:nvPr>
            <p:ph type="title"/>
          </p:nvPr>
        </p:nvSpPr>
        <p:spPr>
          <a:xfrm>
            <a:off x="864000" y="612000"/>
            <a:ext cx="9606995" cy="614559"/>
          </a:xfrm>
        </p:spPr>
        <p:txBody>
          <a:bodyPr vert="horz" lIns="91440" tIns="45720" rIns="91440" bIns="45720" rtlCol="0" anchor="t">
            <a:normAutofit/>
          </a:bodyPr>
          <a:lstStyle/>
          <a:p>
            <a:r>
              <a:rPr lang="ru-RU" sz="3200" b="1" spc="20" dirty="0">
                <a:solidFill>
                  <a:srgbClr val="243A76"/>
                </a:solidFill>
                <a:latin typeface="HelveticaNeueCyr" panose="02000503040000020004" pitchFamily="2" charset="0"/>
                <a:hlinkClick r:id="rId5"/>
              </a:rPr>
              <a:t>Приём документов в 2020 году</a:t>
            </a:r>
            <a:endParaRPr lang="ru-RU" sz="3200" b="1" spc="20" dirty="0">
              <a:solidFill>
                <a:srgbClr val="243A76"/>
              </a:solidFill>
              <a:latin typeface="HelveticaNeueCyr" panose="02000503040000020004" pitchFamily="2" charset="0"/>
              <a:hlinkClick r:id="rId6"/>
            </a:endParaRPr>
          </a:p>
        </p:txBody>
      </p:sp>
      <p:sp>
        <p:nvSpPr>
          <p:cNvPr id="19" name="Объект 2">
            <a:extLst>
              <a:ext uri="{FF2B5EF4-FFF2-40B4-BE49-F238E27FC236}">
                <a16:creationId xmlns:a16="http://schemas.microsoft.com/office/drawing/2014/main" id="{531C19CC-2394-FF4B-8EEB-7472596BBBCB}"/>
              </a:ext>
            </a:extLst>
          </p:cNvPr>
          <p:cNvSpPr>
            <a:spLocks noGrp="1"/>
          </p:cNvSpPr>
          <p:nvPr>
            <p:ph idx="1"/>
          </p:nvPr>
        </p:nvSpPr>
        <p:spPr>
          <a:xfrm>
            <a:off x="864000" y="1116000"/>
            <a:ext cx="11005794" cy="460375"/>
          </a:xfrm>
        </p:spPr>
        <p:txBody>
          <a:bodyPr>
            <a:normAutofit/>
          </a:bodyPr>
          <a:lstStyle/>
          <a:p>
            <a:pPr marL="0" indent="0">
              <a:buNone/>
            </a:pPr>
            <a:r>
              <a:rPr lang="ru-RU" sz="1800" b="1" spc="20" dirty="0">
                <a:solidFill>
                  <a:srgbClr val="243A76"/>
                </a:solidFill>
                <a:latin typeface="Helvetica Neue" charset="0"/>
                <a:ea typeface="Helvetica Neue" charset="0"/>
                <a:cs typeface="Helvetica Neue" charset="0"/>
              </a:rPr>
              <a:t>дистанционно через сайт Университета или </a:t>
            </a:r>
            <a:r>
              <a:rPr lang="ru-RU" sz="1800" b="1" spc="20" dirty="0" err="1">
                <a:solidFill>
                  <a:srgbClr val="243A76"/>
                </a:solidFill>
                <a:latin typeface="Helvetica Neue" charset="0"/>
                <a:ea typeface="Helvetica Neue" charset="0"/>
                <a:cs typeface="Helvetica Neue" charset="0"/>
              </a:rPr>
              <a:t>Суперсервис</a:t>
            </a:r>
            <a:r>
              <a:rPr lang="ru-RU" sz="1800" b="1" spc="20" dirty="0">
                <a:solidFill>
                  <a:srgbClr val="243A76"/>
                </a:solidFill>
                <a:latin typeface="Helvetica Neue" charset="0"/>
                <a:ea typeface="Helvetica Neue" charset="0"/>
                <a:cs typeface="Helvetica Neue" charset="0"/>
              </a:rPr>
              <a:t> «Поступление в ВУЗ онлайн»</a:t>
            </a:r>
          </a:p>
        </p:txBody>
      </p:sp>
      <p:sp>
        <p:nvSpPr>
          <p:cNvPr id="22" name="Заголовок 1">
            <a:extLst>
              <a:ext uri="{FF2B5EF4-FFF2-40B4-BE49-F238E27FC236}">
                <a16:creationId xmlns:a16="http://schemas.microsoft.com/office/drawing/2014/main" id="{C449540A-3DFE-1C4E-A0E0-3DB31FA48F41}"/>
              </a:ext>
            </a:extLst>
          </p:cNvPr>
          <p:cNvSpPr txBox="1">
            <a:spLocks/>
          </p:cNvSpPr>
          <p:nvPr/>
        </p:nvSpPr>
        <p:spPr>
          <a:xfrm>
            <a:off x="11430000" y="6244683"/>
            <a:ext cx="379140"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6</a:t>
            </a:r>
          </a:p>
        </p:txBody>
      </p:sp>
      <p:sp>
        <p:nvSpPr>
          <p:cNvPr id="23"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
        <p:nvSpPr>
          <p:cNvPr id="9" name="Заголовок 1">
            <a:extLst>
              <a:ext uri="{FF2B5EF4-FFF2-40B4-BE49-F238E27FC236}">
                <a16:creationId xmlns:a16="http://schemas.microsoft.com/office/drawing/2014/main" id="{2557D518-1EEC-3A4F-8A79-FD1A19297A66}"/>
              </a:ext>
            </a:extLst>
          </p:cNvPr>
          <p:cNvSpPr txBox="1">
            <a:spLocks/>
          </p:cNvSpPr>
          <p:nvPr/>
        </p:nvSpPr>
        <p:spPr>
          <a:xfrm>
            <a:off x="1305961" y="6478862"/>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1100" spc="20" dirty="0">
              <a:solidFill>
                <a:schemeClr val="bg1"/>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163489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Объект 2">
            <a:hlinkClick r:id="rId5"/>
            <a:extLst>
              <a:ext uri="{FF2B5EF4-FFF2-40B4-BE49-F238E27FC236}">
                <a16:creationId xmlns:a16="http://schemas.microsoft.com/office/drawing/2014/main" id="{F6B12691-23C4-9540-AEC0-6B8592DEB421}"/>
              </a:ext>
            </a:extLst>
          </p:cNvPr>
          <p:cNvSpPr txBox="1">
            <a:spLocks/>
          </p:cNvSpPr>
          <p:nvPr/>
        </p:nvSpPr>
        <p:spPr>
          <a:xfrm>
            <a:off x="1394373" y="2552400"/>
            <a:ext cx="6378028" cy="2835029"/>
          </a:xfrm>
          <a:prstGeom prst="rect">
            <a:avLst/>
          </a:prstGeom>
        </p:spPr>
        <p:txBody>
          <a:bodyPr vert="horz" lIns="91440" tIns="45720" rIns="91440" bIns="45720" rtlCol="0" anchor="t">
            <a:noAutofit/>
          </a:bodyPr>
          <a:lstStyle>
            <a:defPPr>
              <a:defRPr lang="ru-RU"/>
            </a:defPPr>
            <a:lvl1pPr marL="285750" indent="-285750">
              <a:lnSpc>
                <a:spcPct val="120000"/>
              </a:lnSpc>
              <a:spcBef>
                <a:spcPts val="0"/>
              </a:spcBef>
              <a:spcAft>
                <a:spcPts val="1800"/>
              </a:spcAft>
              <a:buClr>
                <a:srgbClr val="FB452C"/>
              </a:buClr>
              <a:buFont typeface=".LucidaGrandeUI" charset="0"/>
              <a:buChar char="‣"/>
              <a:defRPr sz="1600"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Aft>
                <a:spcPts val="1200"/>
              </a:spcAft>
              <a:buNone/>
            </a:pPr>
            <a:r>
              <a:rPr lang="ru-RU" sz="1800" b="1" u="sng" dirty="0">
                <a:hlinkClick r:id="rId6"/>
              </a:rPr>
              <a:t>Право на обучение в пределах особой квоты имеют:</a:t>
            </a:r>
            <a:endParaRPr lang="ru-RU" sz="1800" b="1" u="sng" dirty="0"/>
          </a:p>
          <a:p>
            <a:pPr>
              <a:spcAft>
                <a:spcPts val="1200"/>
              </a:spcAft>
              <a:buFont typeface="Wingdings" panose="05000000000000000000" pitchFamily="2" charset="2"/>
              <a:buChar char="ü"/>
            </a:pPr>
            <a:r>
              <a:rPr lang="ru-RU" dirty="0"/>
              <a:t>Инвалиды вследствие военной травмы или заболевания, полученного в период прохождения военной службы</a:t>
            </a:r>
          </a:p>
          <a:p>
            <a:pPr>
              <a:spcAft>
                <a:spcPts val="1200"/>
              </a:spcAft>
              <a:buFont typeface="Wingdings" panose="05000000000000000000" pitchFamily="2" charset="2"/>
              <a:buChar char="ü"/>
            </a:pPr>
            <a:r>
              <a:rPr lang="ru-RU" dirty="0"/>
              <a:t>Дети-инвалиды</a:t>
            </a:r>
          </a:p>
          <a:p>
            <a:pPr>
              <a:spcAft>
                <a:spcPts val="1200"/>
              </a:spcAft>
              <a:buFont typeface="Wingdings" panose="05000000000000000000" pitchFamily="2" charset="2"/>
              <a:buChar char="ü"/>
            </a:pPr>
            <a:r>
              <a:rPr lang="ru-RU" dirty="0"/>
              <a:t>Инвалиды </a:t>
            </a:r>
            <a:r>
              <a:rPr lang="en-US" dirty="0"/>
              <a:t>I</a:t>
            </a:r>
            <a:r>
              <a:rPr lang="ru-RU" dirty="0"/>
              <a:t>,</a:t>
            </a:r>
            <a:r>
              <a:rPr lang="en-US" dirty="0"/>
              <a:t> II</a:t>
            </a:r>
            <a:r>
              <a:rPr lang="ru-RU" dirty="0"/>
              <a:t> группы</a:t>
            </a:r>
          </a:p>
          <a:p>
            <a:pPr>
              <a:spcAft>
                <a:spcPts val="1200"/>
              </a:spcAft>
              <a:buFont typeface="Wingdings" panose="05000000000000000000" pitchFamily="2" charset="2"/>
              <a:buChar char="ü"/>
            </a:pPr>
            <a:r>
              <a:rPr lang="ru-RU" dirty="0"/>
              <a:t>Инвалиды с детства</a:t>
            </a:r>
          </a:p>
        </p:txBody>
      </p:sp>
      <p:sp>
        <p:nvSpPr>
          <p:cNvPr id="11" name="Заголовок 1">
            <a:extLst>
              <a:ext uri="{FF2B5EF4-FFF2-40B4-BE49-F238E27FC236}">
                <a16:creationId xmlns:a16="http://schemas.microsoft.com/office/drawing/2014/main" id="{C449540A-3DFE-1C4E-A0E0-3DB31FA48F41}"/>
              </a:ext>
            </a:extLst>
          </p:cNvPr>
          <p:cNvSpPr txBox="1">
            <a:spLocks/>
          </p:cNvSpPr>
          <p:nvPr/>
        </p:nvSpPr>
        <p:spPr>
          <a:xfrm>
            <a:off x="864000" y="792000"/>
            <a:ext cx="9606995"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spc="20" dirty="0">
                <a:solidFill>
                  <a:srgbClr val="243A76"/>
                </a:solidFill>
                <a:latin typeface="HelveticaNeueCyr" panose="02000503040000020004" pitchFamily="2" charset="0"/>
              </a:rPr>
              <a:t>Приём в 2020 году</a:t>
            </a:r>
          </a:p>
        </p:txBody>
      </p:sp>
      <p:sp>
        <p:nvSpPr>
          <p:cNvPr id="14" name="Заголовок 1">
            <a:extLst>
              <a:ext uri="{FF2B5EF4-FFF2-40B4-BE49-F238E27FC236}">
                <a16:creationId xmlns:a16="http://schemas.microsoft.com/office/drawing/2014/main" id="{C449540A-3DFE-1C4E-A0E0-3DB31FA48F41}"/>
              </a:ext>
            </a:extLst>
          </p:cNvPr>
          <p:cNvSpPr txBox="1">
            <a:spLocks/>
          </p:cNvSpPr>
          <p:nvPr/>
        </p:nvSpPr>
        <p:spPr>
          <a:xfrm>
            <a:off x="11430000" y="6244683"/>
            <a:ext cx="379140"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7</a:t>
            </a:r>
          </a:p>
        </p:txBody>
      </p:sp>
      <p:sp>
        <p:nvSpPr>
          <p:cNvPr id="15"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Tree>
    <p:extLst>
      <p:ext uri="{BB962C8B-B14F-4D97-AF65-F5344CB8AC3E}">
        <p14:creationId xmlns:p14="http://schemas.microsoft.com/office/powerpoint/2010/main" val="105156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
            <a:ext cx="12363450" cy="6858000"/>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222"/>
            <a:ext cx="12192000" cy="6858000"/>
          </a:xfrm>
          <a:prstGeom prst="rect">
            <a:avLst/>
          </a:prstGeom>
        </p:spPr>
      </p:pic>
      <p:sp>
        <p:nvSpPr>
          <p:cNvPr id="4" name="Заголовок 1">
            <a:extLst>
              <a:ext uri="{FF2B5EF4-FFF2-40B4-BE49-F238E27FC236}">
                <a16:creationId xmlns:a16="http://schemas.microsoft.com/office/drawing/2014/main" id="{C449540A-3DFE-1C4E-A0E0-3DB31FA48F41}"/>
              </a:ext>
            </a:extLst>
          </p:cNvPr>
          <p:cNvSpPr txBox="1">
            <a:spLocks/>
          </p:cNvSpPr>
          <p:nvPr/>
        </p:nvSpPr>
        <p:spPr>
          <a:xfrm>
            <a:off x="7264718" y="3457630"/>
            <a:ext cx="3685955" cy="888923"/>
          </a:xfrm>
          <a:prstGeom prst="rect">
            <a:avLst/>
          </a:prstGeom>
        </p:spPr>
        <p:txBody>
          <a:bodyPr vert="horz" lIns="91440" tIns="45720" rIns="91440" bIns="45720" rtlCol="0" anchor="t">
            <a:normAutofit fontScale="92500" lnSpcReduction="20000"/>
          </a:bodyPr>
          <a:lstStyle>
            <a:defPPr>
              <a:defRPr lang="ru-RU"/>
            </a:defPPr>
            <a:lvl1pPr>
              <a:lnSpc>
                <a:spcPct val="90000"/>
              </a:lnSpc>
              <a:spcBef>
                <a:spcPct val="0"/>
              </a:spcBef>
              <a:buNone/>
              <a:defRPr sz="3200" b="1">
                <a:solidFill>
                  <a:srgbClr val="243A76"/>
                </a:solidFill>
                <a:latin typeface="HelveticaNeueCyr" panose="02000503040000020004" pitchFamily="2" charset="0"/>
                <a:ea typeface="+mj-ea"/>
                <a:cs typeface="+mj-cs"/>
              </a:defRPr>
            </a:lvl1pPr>
          </a:lstStyle>
          <a:p>
            <a:pPr>
              <a:lnSpc>
                <a:spcPct val="120000"/>
              </a:lnSpc>
            </a:pPr>
            <a:r>
              <a:rPr lang="ru-RU" sz="1800" dirty="0">
                <a:hlinkClick r:id="rId5"/>
              </a:rPr>
              <a:t>Целевое обучение по договорам</a:t>
            </a:r>
            <a:r>
              <a:rPr lang="ru-RU" sz="1800" dirty="0"/>
              <a:t> с заказчиками целевого обучения</a:t>
            </a:r>
          </a:p>
        </p:txBody>
      </p:sp>
      <p:sp>
        <p:nvSpPr>
          <p:cNvPr id="5" name="Объект 2">
            <a:hlinkClick r:id="rId6"/>
            <a:extLst>
              <a:ext uri="{FF2B5EF4-FFF2-40B4-BE49-F238E27FC236}">
                <a16:creationId xmlns:a16="http://schemas.microsoft.com/office/drawing/2014/main" id="{531C19CC-2394-FF4B-8EEB-7472596BBBCB}"/>
              </a:ext>
            </a:extLst>
          </p:cNvPr>
          <p:cNvSpPr txBox="1">
            <a:spLocks/>
          </p:cNvSpPr>
          <p:nvPr/>
        </p:nvSpPr>
        <p:spPr>
          <a:xfrm>
            <a:off x="7264717" y="4269962"/>
            <a:ext cx="3845443" cy="460375"/>
          </a:xfrm>
          <a:prstGeom prst="rect">
            <a:avLst/>
          </a:prstGeom>
        </p:spPr>
        <p:txBody>
          <a:bodyPr vert="horz" lIns="91440" tIns="45720" rIns="91440" bIns="45720" rtlCol="0" anchor="t">
            <a:noAutofit/>
          </a:bodyPr>
          <a:lstStyle>
            <a:defPPr>
              <a:defRPr lang="ru-RU"/>
            </a:defPPr>
            <a:lvl1pPr indent="0">
              <a:lnSpc>
                <a:spcPct val="100000"/>
              </a:lnSpc>
              <a:spcBef>
                <a:spcPts val="1000"/>
              </a:spcBef>
              <a:buFont typeface="Arial" panose="020B0604020202020204" pitchFamily="34" charset="0"/>
              <a:buNone/>
              <a:defRPr sz="1600">
                <a:solidFill>
                  <a:schemeClr val="bg1"/>
                </a:solidFill>
                <a:latin typeface="HelveticaNeueCyr Light"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br>
              <a:rPr lang="ru-RU" spc="20" dirty="0">
                <a:solidFill>
                  <a:srgbClr val="243A76"/>
                </a:solidFill>
                <a:latin typeface="HelveticaNeueCyr Roman" panose="02000503040000020004" pitchFamily="2" charset="0"/>
              </a:rPr>
            </a:br>
            <a:endParaRPr lang="ru-RU" spc="20" dirty="0">
              <a:solidFill>
                <a:srgbClr val="243A76"/>
              </a:solidFill>
              <a:latin typeface="HelveticaNeueCyr Roman" panose="02000503040000020004" pitchFamily="2" charset="0"/>
            </a:endParaRPr>
          </a:p>
        </p:txBody>
      </p:sp>
      <p:sp>
        <p:nvSpPr>
          <p:cNvPr id="7" name="Заголовок 1">
            <a:extLst>
              <a:ext uri="{FF2B5EF4-FFF2-40B4-BE49-F238E27FC236}">
                <a16:creationId xmlns:a16="http://schemas.microsoft.com/office/drawing/2014/main" id="{C449540A-3DFE-1C4E-A0E0-3DB31FA48F41}"/>
              </a:ext>
            </a:extLst>
          </p:cNvPr>
          <p:cNvSpPr txBox="1">
            <a:spLocks/>
          </p:cNvSpPr>
          <p:nvPr/>
        </p:nvSpPr>
        <p:spPr>
          <a:xfrm>
            <a:off x="1297432" y="5184175"/>
            <a:ext cx="4696968" cy="153271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600" b="1" dirty="0">
                <a:solidFill>
                  <a:srgbClr val="243A76"/>
                </a:solidFill>
                <a:latin typeface="HelveticaNeueCyr" panose="02000503040000020004" pitchFamily="2" charset="0"/>
              </a:rPr>
              <a:t>Целевое обучение</a:t>
            </a:r>
          </a:p>
          <a:p>
            <a:endParaRPr lang="ru-RU" sz="1600" b="1" dirty="0">
              <a:solidFill>
                <a:srgbClr val="243A76"/>
              </a:solidFill>
              <a:latin typeface="HelveticaNeueCyr" panose="02000503040000020004" pitchFamily="2" charset="0"/>
            </a:endParaRPr>
          </a:p>
          <a:p>
            <a:endParaRPr lang="ru-RU" sz="1600" b="1" dirty="0">
              <a:solidFill>
                <a:srgbClr val="243A76"/>
              </a:solidFill>
              <a:latin typeface="HelveticaNeueCyr" panose="02000503040000020004" pitchFamily="2" charset="0"/>
            </a:endParaRPr>
          </a:p>
          <a:p>
            <a:r>
              <a:rPr lang="ru-RU" sz="1600" dirty="0">
                <a:solidFill>
                  <a:schemeClr val="bg1"/>
                </a:solidFill>
                <a:latin typeface="HelveticaNeueCyr" panose="02000503040000020004" pitchFamily="2" charset="0"/>
              </a:rPr>
              <a:t>Информация о количестве мест в пределах целевой квоты размещена на сайте Университета</a:t>
            </a:r>
          </a:p>
        </p:txBody>
      </p:sp>
      <p:sp>
        <p:nvSpPr>
          <p:cNvPr id="8" name="Объект 2">
            <a:extLst>
              <a:ext uri="{FF2B5EF4-FFF2-40B4-BE49-F238E27FC236}">
                <a16:creationId xmlns:a16="http://schemas.microsoft.com/office/drawing/2014/main" id="{531C19CC-2394-FF4B-8EEB-7472596BBBCB}"/>
              </a:ext>
            </a:extLst>
          </p:cNvPr>
          <p:cNvSpPr txBox="1">
            <a:spLocks/>
          </p:cNvSpPr>
          <p:nvPr/>
        </p:nvSpPr>
        <p:spPr>
          <a:xfrm>
            <a:off x="1399032" y="5770590"/>
            <a:ext cx="4251960" cy="10362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ru-RU" sz="1600" b="1" spc="20" dirty="0">
              <a:solidFill>
                <a:schemeClr val="bg1"/>
              </a:solidFill>
              <a:latin typeface="HelveticaNeueCyr Roman" panose="02000503040000020004" pitchFamily="2" charset="0"/>
              <a:ea typeface="HelveticaNeueCyr Light" charset="0"/>
              <a:cs typeface="HelveticaNeueCyr Light" charset="0"/>
            </a:endParaRPr>
          </a:p>
        </p:txBody>
      </p:sp>
      <p:sp>
        <p:nvSpPr>
          <p:cNvPr id="11" name="Заголовок 1">
            <a:extLst>
              <a:ext uri="{FF2B5EF4-FFF2-40B4-BE49-F238E27FC236}">
                <a16:creationId xmlns:a16="http://schemas.microsoft.com/office/drawing/2014/main" id="{C449540A-3DFE-1C4E-A0E0-3DB31FA48F41}"/>
              </a:ext>
            </a:extLst>
          </p:cNvPr>
          <p:cNvSpPr txBox="1">
            <a:spLocks/>
          </p:cNvSpPr>
          <p:nvPr/>
        </p:nvSpPr>
        <p:spPr>
          <a:xfrm>
            <a:off x="864000" y="792000"/>
            <a:ext cx="10566000"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spc="20" dirty="0">
                <a:solidFill>
                  <a:srgbClr val="243A76"/>
                </a:solidFill>
                <a:latin typeface="HelveticaNeueCyr" panose="02000503040000020004" pitchFamily="2" charset="0"/>
                <a:hlinkClick r:id="rId5"/>
              </a:rPr>
              <a:t>Целевое обучение в 2020 году</a:t>
            </a:r>
            <a:endParaRPr lang="ru-RU" sz="3200" b="1" spc="20" dirty="0">
              <a:solidFill>
                <a:srgbClr val="243A76"/>
              </a:solidFill>
              <a:latin typeface="HelveticaNeueCyr" panose="02000503040000020004" pitchFamily="2" charset="0"/>
            </a:endParaRPr>
          </a:p>
        </p:txBody>
      </p:sp>
      <p:sp>
        <p:nvSpPr>
          <p:cNvPr id="13" name="Заголовок 1">
            <a:extLst>
              <a:ext uri="{FF2B5EF4-FFF2-40B4-BE49-F238E27FC236}">
                <a16:creationId xmlns:a16="http://schemas.microsoft.com/office/drawing/2014/main" id="{C449540A-3DFE-1C4E-A0E0-3DB31FA48F41}"/>
              </a:ext>
            </a:extLst>
          </p:cNvPr>
          <p:cNvSpPr txBox="1">
            <a:spLocks/>
          </p:cNvSpPr>
          <p:nvPr/>
        </p:nvSpPr>
        <p:spPr>
          <a:xfrm>
            <a:off x="11430000" y="6244683"/>
            <a:ext cx="379140"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8</a:t>
            </a:r>
          </a:p>
        </p:txBody>
      </p:sp>
      <p:sp>
        <p:nvSpPr>
          <p:cNvPr id="14"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Tree>
    <p:extLst>
      <p:ext uri="{BB962C8B-B14F-4D97-AF65-F5344CB8AC3E}">
        <p14:creationId xmlns:p14="http://schemas.microsoft.com/office/powerpoint/2010/main" val="79744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3" name="Объект 2">
            <a:hlinkClick r:id="rId5"/>
            <a:extLst>
              <a:ext uri="{FF2B5EF4-FFF2-40B4-BE49-F238E27FC236}">
                <a16:creationId xmlns:a16="http://schemas.microsoft.com/office/drawing/2014/main" id="{F6B12691-23C4-9540-AEC0-6B8592DEB421}"/>
              </a:ext>
            </a:extLst>
          </p:cNvPr>
          <p:cNvSpPr txBox="1">
            <a:spLocks/>
          </p:cNvSpPr>
          <p:nvPr/>
        </p:nvSpPr>
        <p:spPr>
          <a:xfrm>
            <a:off x="1126269" y="2325334"/>
            <a:ext cx="5154028" cy="1491657"/>
          </a:xfrm>
          <a:prstGeom prst="rect">
            <a:avLst/>
          </a:prstGeom>
        </p:spPr>
        <p:txBody>
          <a:bodyPr vert="horz" lIns="91440" tIns="45720" rIns="91440" bIns="45720" rtlCol="0" anchor="t">
            <a:noAutofit/>
          </a:bodyPr>
          <a:lstStyle>
            <a:defPPr>
              <a:defRPr lang="ru-RU"/>
            </a:defPPr>
            <a:lvl1pPr>
              <a:lnSpc>
                <a:spcPct val="90000"/>
              </a:lnSpc>
              <a:spcBef>
                <a:spcPct val="0"/>
              </a:spcBef>
              <a:buNone/>
              <a:defRPr sz="3600" b="1">
                <a:solidFill>
                  <a:srgbClr val="243A76"/>
                </a:solidFill>
                <a:latin typeface="HelveticaNeueCyr" panose="02000503040000020004" pitchFamily="2" charset="0"/>
                <a:ea typeface="+mj-ea"/>
                <a:cs typeface="+mj-cs"/>
              </a:defRPr>
            </a:lvl1pPr>
          </a:lstStyle>
          <a:p>
            <a:pPr>
              <a:lnSpc>
                <a:spcPct val="120000"/>
              </a:lnSpc>
            </a:pPr>
            <a:r>
              <a:rPr lang="ru-RU" sz="2400" u="sng" dirty="0">
                <a:hlinkClick r:id="rId6"/>
              </a:rPr>
              <a:t>Особенности поступления </a:t>
            </a:r>
            <a:br>
              <a:rPr lang="ru-RU" sz="2400" u="sng" dirty="0">
                <a:hlinkClick r:id="rId6"/>
              </a:rPr>
            </a:br>
            <a:r>
              <a:rPr lang="ru-RU" sz="2400" u="sng" dirty="0">
                <a:hlinkClick r:id="rId6"/>
              </a:rPr>
              <a:t>для победителей </a:t>
            </a:r>
            <a:br>
              <a:rPr lang="ru-RU" sz="2400" u="sng" dirty="0">
                <a:hlinkClick r:id="rId6"/>
              </a:rPr>
            </a:br>
            <a:r>
              <a:rPr lang="ru-RU" sz="2400" u="sng" dirty="0">
                <a:hlinkClick r:id="rId6"/>
              </a:rPr>
              <a:t>и призёров олимпиад</a:t>
            </a:r>
            <a:endParaRPr lang="ru-RU" sz="2400" u="sng" dirty="0"/>
          </a:p>
        </p:txBody>
      </p:sp>
      <p:sp>
        <p:nvSpPr>
          <p:cNvPr id="14" name="Заголовок 1">
            <a:extLst>
              <a:ext uri="{FF2B5EF4-FFF2-40B4-BE49-F238E27FC236}">
                <a16:creationId xmlns:a16="http://schemas.microsoft.com/office/drawing/2014/main" id="{C449540A-3DFE-1C4E-A0E0-3DB31FA48F41}"/>
              </a:ext>
            </a:extLst>
          </p:cNvPr>
          <p:cNvSpPr txBox="1">
            <a:spLocks/>
          </p:cNvSpPr>
          <p:nvPr/>
        </p:nvSpPr>
        <p:spPr>
          <a:xfrm>
            <a:off x="11430000" y="6244683"/>
            <a:ext cx="379140"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9</a:t>
            </a:r>
          </a:p>
        </p:txBody>
      </p:sp>
      <p:sp>
        <p:nvSpPr>
          <p:cNvPr id="15"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
        <p:nvSpPr>
          <p:cNvPr id="6" name="Объект 2">
            <a:extLst>
              <a:ext uri="{FF2B5EF4-FFF2-40B4-BE49-F238E27FC236}">
                <a16:creationId xmlns:a16="http://schemas.microsoft.com/office/drawing/2014/main" id="{F6B12691-23C4-9540-AEC0-6B8592DEB421}"/>
              </a:ext>
            </a:extLst>
          </p:cNvPr>
          <p:cNvSpPr txBox="1">
            <a:spLocks/>
          </p:cNvSpPr>
          <p:nvPr/>
        </p:nvSpPr>
        <p:spPr>
          <a:xfrm>
            <a:off x="882503" y="3960105"/>
            <a:ext cx="5124892" cy="460375"/>
          </a:xfrm>
          <a:prstGeom prst="rect">
            <a:avLst/>
          </a:prstGeom>
        </p:spPr>
        <p:txBody>
          <a:bodyPr vert="horz" lIns="91440" tIns="45720" rIns="91440" bIns="45720" rtlCol="0">
            <a:noAutofit/>
          </a:bodyPr>
          <a:lstStyle>
            <a:defPPr>
              <a:defRPr lang="ru-RU"/>
            </a:defPPr>
            <a:lvl1pPr marL="228600" indent="-228600">
              <a:lnSpc>
                <a:spcPct val="90000"/>
              </a:lnSpc>
              <a:spcBef>
                <a:spcPts val="0"/>
              </a:spcBef>
              <a:spcAft>
                <a:spcPts val="1800"/>
              </a:spcAft>
              <a:buFont typeface="Arial" panose="020B0604020202020204" pitchFamily="34" charset="0"/>
              <a:buChar char="•"/>
              <a:defRPr sz="1400">
                <a:solidFill>
                  <a:srgbClr val="243A76"/>
                </a:solidFill>
                <a:latin typeface="HelveticaNeueCyr Roman" charset="0"/>
                <a:ea typeface="HelveticaNeueCyr Roman" charset="0"/>
                <a:cs typeface="HelveticaNeueCyr Roman"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20000"/>
              </a:lnSpc>
              <a:spcAft>
                <a:spcPts val="1200"/>
              </a:spcAft>
              <a:buClr>
                <a:srgbClr val="FB452C"/>
              </a:buClr>
              <a:buFont typeface="Wingdings" panose="05000000000000000000" pitchFamily="2" charset="2"/>
              <a:buChar char="ü"/>
            </a:pPr>
            <a:r>
              <a:rPr lang="ru-RU" sz="1600" spc="20" dirty="0">
                <a:latin typeface="HelveticaNeueCyr Roman" panose="02000503040000020004" pitchFamily="2" charset="0"/>
                <a:ea typeface="HelveticaNeueCyr Light" charset="0"/>
                <a:cs typeface="HelveticaNeueCyr Light" charset="0"/>
              </a:rPr>
              <a:t>Подтвердить олимпиаду </a:t>
            </a:r>
            <a:r>
              <a:rPr lang="ru-RU" sz="1600" b="1" spc="20" dirty="0">
                <a:latin typeface="HelveticaNeueCyr Roman" panose="02000503040000020004" pitchFamily="2" charset="0"/>
                <a:ea typeface="HelveticaNeueCyr Light" charset="0"/>
                <a:cs typeface="HelveticaNeueCyr Light" charset="0"/>
              </a:rPr>
              <a:t>75 баллами </a:t>
            </a:r>
            <a:br>
              <a:rPr lang="ru-RU" sz="1600" spc="20" dirty="0">
                <a:latin typeface="HelveticaNeueCyr Roman" panose="02000503040000020004" pitchFamily="2" charset="0"/>
                <a:ea typeface="HelveticaNeueCyr Light" charset="0"/>
                <a:cs typeface="HelveticaNeueCyr Light" charset="0"/>
              </a:rPr>
            </a:br>
            <a:r>
              <a:rPr lang="ru-RU" sz="1600" spc="20" dirty="0">
                <a:latin typeface="HelveticaNeueCyr Roman" panose="02000503040000020004" pitchFamily="2" charset="0"/>
                <a:ea typeface="HelveticaNeueCyr Light" charset="0"/>
                <a:cs typeface="HelveticaNeueCyr Light" charset="0"/>
              </a:rPr>
              <a:t>по ЕГЭ по профильной дисциплине</a:t>
            </a:r>
          </a:p>
          <a:p>
            <a:pPr>
              <a:lnSpc>
                <a:spcPct val="120000"/>
              </a:lnSpc>
              <a:spcAft>
                <a:spcPts val="1200"/>
              </a:spcAft>
              <a:buClr>
                <a:srgbClr val="FB452C"/>
              </a:buClr>
              <a:buFont typeface="Wingdings" panose="05000000000000000000" pitchFamily="2" charset="2"/>
              <a:buChar char="ü"/>
            </a:pPr>
            <a:r>
              <a:rPr lang="ru-RU" sz="1600" spc="20" dirty="0">
                <a:latin typeface="HelveticaNeueCyr Roman" panose="02000503040000020004" pitchFamily="2" charset="0"/>
                <a:ea typeface="HelveticaNeueCyr Light" charset="0"/>
                <a:cs typeface="HelveticaNeueCyr Light" charset="0"/>
              </a:rPr>
              <a:t>Вместе с оригиналами документов подать документы, подтверждающие прохождение профильной олимпиады</a:t>
            </a:r>
          </a:p>
        </p:txBody>
      </p:sp>
      <p:sp>
        <p:nvSpPr>
          <p:cNvPr id="17" name="Заголовок 1">
            <a:extLst>
              <a:ext uri="{FF2B5EF4-FFF2-40B4-BE49-F238E27FC236}">
                <a16:creationId xmlns:a16="http://schemas.microsoft.com/office/drawing/2014/main" id="{C449540A-3DFE-1C4E-A0E0-3DB31FA48F41}"/>
              </a:ext>
            </a:extLst>
          </p:cNvPr>
          <p:cNvSpPr txBox="1">
            <a:spLocks/>
          </p:cNvSpPr>
          <p:nvPr/>
        </p:nvSpPr>
        <p:spPr>
          <a:xfrm>
            <a:off x="864000" y="792000"/>
            <a:ext cx="9606995"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spc="20" dirty="0">
                <a:solidFill>
                  <a:srgbClr val="243A76"/>
                </a:solidFill>
                <a:latin typeface="HelveticaNeueCyr" panose="02000503040000020004" pitchFamily="2" charset="0"/>
              </a:rPr>
              <a:t>Приём в 2020 году</a:t>
            </a:r>
          </a:p>
        </p:txBody>
      </p:sp>
    </p:spTree>
    <p:extLst>
      <p:ext uri="{BB962C8B-B14F-4D97-AF65-F5344CB8AC3E}">
        <p14:creationId xmlns:p14="http://schemas.microsoft.com/office/powerpoint/2010/main" val="1759422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
        <p:nvSpPr>
          <p:cNvPr id="6" name="Заголовок 1">
            <a:extLst>
              <a:ext uri="{FF2B5EF4-FFF2-40B4-BE49-F238E27FC236}">
                <a16:creationId xmlns:a16="http://schemas.microsoft.com/office/drawing/2014/main" id="{C449540A-3DFE-1C4E-A0E0-3DB31FA48F41}"/>
              </a:ext>
            </a:extLst>
          </p:cNvPr>
          <p:cNvSpPr txBox="1">
            <a:spLocks/>
          </p:cNvSpPr>
          <p:nvPr/>
        </p:nvSpPr>
        <p:spPr>
          <a:xfrm>
            <a:off x="11376838" y="6244683"/>
            <a:ext cx="474833"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10</a:t>
            </a:r>
          </a:p>
        </p:txBody>
      </p:sp>
      <p:pic>
        <p:nvPicPr>
          <p:cNvPr id="3" name="Рисунок 2"/>
          <p:cNvPicPr>
            <a:picLocks noChangeAspect="1"/>
          </p:cNvPicPr>
          <p:nvPr/>
        </p:nvPicPr>
        <p:blipFill>
          <a:blip r:embed="rId5"/>
          <a:stretch>
            <a:fillRect/>
          </a:stretch>
        </p:blipFill>
        <p:spPr>
          <a:xfrm>
            <a:off x="9883935" y="697632"/>
            <a:ext cx="2143841" cy="2979432"/>
          </a:xfrm>
          <a:prstGeom prst="rect">
            <a:avLst/>
          </a:prstGeom>
        </p:spPr>
      </p:pic>
      <p:sp>
        <p:nvSpPr>
          <p:cNvPr id="8" name="Заголовок 1">
            <a:hlinkClick r:id="rId6"/>
            <a:extLst>
              <a:ext uri="{FF2B5EF4-FFF2-40B4-BE49-F238E27FC236}">
                <a16:creationId xmlns:a16="http://schemas.microsoft.com/office/drawing/2014/main" id="{C449540A-3DFE-1C4E-A0E0-3DB31FA48F41}"/>
              </a:ext>
            </a:extLst>
          </p:cNvPr>
          <p:cNvSpPr txBox="1">
            <a:spLocks/>
          </p:cNvSpPr>
          <p:nvPr/>
        </p:nvSpPr>
        <p:spPr>
          <a:xfrm>
            <a:off x="864000" y="792000"/>
            <a:ext cx="9606995"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u="sng" spc="20" dirty="0">
                <a:solidFill>
                  <a:srgbClr val="243A76"/>
                </a:solidFill>
                <a:latin typeface="HelveticaNeueCyr" panose="02000503040000020004" pitchFamily="2" charset="0"/>
                <a:hlinkClick r:id="rId7"/>
              </a:rPr>
              <a:t>Индивидуальные достижения</a:t>
            </a:r>
            <a:endParaRPr lang="ru-RU" sz="3200" b="1" u="sng" spc="20" dirty="0">
              <a:solidFill>
                <a:srgbClr val="243A76"/>
              </a:solidFill>
              <a:latin typeface="HelveticaNeueCyr" panose="02000503040000020004" pitchFamily="2" charset="0"/>
            </a:endParaRPr>
          </a:p>
        </p:txBody>
      </p:sp>
      <p:sp>
        <p:nvSpPr>
          <p:cNvPr id="9" name="Объект 2">
            <a:extLst>
              <a:ext uri="{FF2B5EF4-FFF2-40B4-BE49-F238E27FC236}">
                <a16:creationId xmlns:a16="http://schemas.microsoft.com/office/drawing/2014/main" id="{11087347-4054-2A49-872D-7A47700B8C47}"/>
              </a:ext>
            </a:extLst>
          </p:cNvPr>
          <p:cNvSpPr txBox="1">
            <a:spLocks/>
          </p:cNvSpPr>
          <p:nvPr/>
        </p:nvSpPr>
        <p:spPr>
          <a:xfrm>
            <a:off x="5951008" y="3311057"/>
            <a:ext cx="4893973" cy="460375"/>
          </a:xfrm>
          <a:prstGeom prst="rect">
            <a:avLst/>
          </a:prstGeom>
        </p:spPr>
        <p:txBody>
          <a:bodyPr vert="horz" lIns="91440" tIns="45720" rIns="91440" bIns="45720" rtlCol="0" anchor="t">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9525" indent="0">
              <a:buNone/>
            </a:pPr>
            <a:r>
              <a:rPr lang="ru-RU" dirty="0"/>
              <a:t>Максимальное количество баллов</a:t>
            </a:r>
            <a:r>
              <a:rPr lang="ru-RU" dirty="0">
                <a:solidFill>
                  <a:srgbClr val="FF0000"/>
                </a:solidFill>
              </a:rPr>
              <a:t> 10 </a:t>
            </a:r>
            <a:r>
              <a:rPr lang="ru-RU" dirty="0">
                <a:solidFill>
                  <a:srgbClr val="041F4C"/>
                </a:solidFill>
              </a:rPr>
              <a:t>*</a:t>
            </a:r>
          </a:p>
        </p:txBody>
      </p:sp>
      <p:sp>
        <p:nvSpPr>
          <p:cNvPr id="10" name="Объект 2">
            <a:extLst>
              <a:ext uri="{FF2B5EF4-FFF2-40B4-BE49-F238E27FC236}">
                <a16:creationId xmlns:a16="http://schemas.microsoft.com/office/drawing/2014/main" id="{11087347-4054-2A49-872D-7A47700B8C47}"/>
              </a:ext>
            </a:extLst>
          </p:cNvPr>
          <p:cNvSpPr txBox="1">
            <a:spLocks/>
          </p:cNvSpPr>
          <p:nvPr/>
        </p:nvSpPr>
        <p:spPr>
          <a:xfrm>
            <a:off x="5951008" y="5057223"/>
            <a:ext cx="5100450" cy="460375"/>
          </a:xfrm>
          <a:prstGeom prst="rect">
            <a:avLst/>
          </a:prstGeom>
        </p:spPr>
        <p:txBody>
          <a:bodyPr vert="horz" lIns="91440" tIns="45720" rIns="91440" bIns="45720" rtlCol="0" anchor="t">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7625" indent="0">
              <a:buNone/>
            </a:pPr>
            <a:r>
              <a:rPr lang="ru-RU" sz="1800" b="0" dirty="0"/>
              <a:t>*</a:t>
            </a:r>
            <a:r>
              <a:rPr lang="ru-RU" sz="1800" b="0" spc="300" dirty="0"/>
              <a:t>  </a:t>
            </a:r>
            <a:r>
              <a:rPr lang="ru-RU" sz="1800" b="0" dirty="0"/>
              <a:t>сочинение и значок ГТО не учитываются</a:t>
            </a:r>
          </a:p>
        </p:txBody>
      </p:sp>
      <p:cxnSp>
        <p:nvCxnSpPr>
          <p:cNvPr id="11" name="Прямая соединительная линия 10"/>
          <p:cNvCxnSpPr/>
          <p:nvPr/>
        </p:nvCxnSpPr>
        <p:spPr>
          <a:xfrm>
            <a:off x="6071454" y="4808682"/>
            <a:ext cx="36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90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730574"/>
          </a:xfrm>
          <a:prstGeom prst="rect">
            <a:avLst/>
          </a:prstGeom>
        </p:spPr>
      </p:pic>
    </p:spTree>
    <p:extLst>
      <p:ext uri="{BB962C8B-B14F-4D97-AF65-F5344CB8AC3E}">
        <p14:creationId xmlns:p14="http://schemas.microsoft.com/office/powerpoint/2010/main" val="363254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a:extLst>
              <a:ext uri="{FF2B5EF4-FFF2-40B4-BE49-F238E27FC236}">
                <a16:creationId xmlns:a16="http://schemas.microsoft.com/office/drawing/2014/main" id="{C449540A-3DFE-1C4E-A0E0-3DB31FA48F41}"/>
              </a:ext>
            </a:extLst>
          </p:cNvPr>
          <p:cNvSpPr txBox="1">
            <a:spLocks/>
          </p:cNvSpPr>
          <p:nvPr/>
        </p:nvSpPr>
        <p:spPr>
          <a:xfrm>
            <a:off x="864000" y="1224000"/>
            <a:ext cx="10566000" cy="1528223"/>
          </a:xfrm>
          <a:prstGeom prst="rect">
            <a:avLst/>
          </a:prstGeom>
        </p:spPr>
        <p:txBody>
          <a:bodyPr vert="horz" lIns="91440" tIns="45720" rIns="91440" bIns="45720" rtlCol="0" anchor="t">
            <a:normAutofit/>
          </a:bodyPr>
          <a:lstStyle>
            <a:lvl1pPr>
              <a:lnSpc>
                <a:spcPct val="90000"/>
              </a:lnSpc>
              <a:spcBef>
                <a:spcPct val="0"/>
              </a:spcBef>
              <a:buNone/>
              <a:defRPr sz="3200" b="1">
                <a:solidFill>
                  <a:srgbClr val="243A76"/>
                </a:solidFill>
                <a:latin typeface="HelveticaNeueCyr" panose="02000503040000020004" pitchFamily="2" charset="0"/>
                <a:ea typeface="+mj-ea"/>
                <a:cs typeface="+mj-cs"/>
              </a:defRPr>
            </a:lvl1pPr>
          </a:lstStyle>
          <a:p>
            <a:pPr>
              <a:lnSpc>
                <a:spcPct val="130000"/>
              </a:lnSpc>
            </a:pPr>
            <a:r>
              <a:rPr lang="ru-RU" sz="1800" b="0" spc="10" dirty="0">
                <a:latin typeface="Helvetica Neue" charset="0"/>
                <a:ea typeface="Helvetica Neue" charset="0"/>
                <a:cs typeface="Helvetica Neue" charset="0"/>
              </a:rPr>
              <a:t>Постоянное повышение уровня подготовки квалифицированных кадров, развитие передовых медицинских, образовательных и управленческих технологий, выполнение прикладных </a:t>
            </a:r>
            <a:br>
              <a:rPr lang="ru-RU" sz="1800" b="0" spc="10" dirty="0">
                <a:latin typeface="Helvetica Neue" charset="0"/>
                <a:ea typeface="Helvetica Neue" charset="0"/>
                <a:cs typeface="Helvetica Neue" charset="0"/>
              </a:rPr>
            </a:br>
            <a:r>
              <a:rPr lang="ru-RU" sz="1800" b="0" spc="10" dirty="0">
                <a:latin typeface="Helvetica Neue" charset="0"/>
                <a:ea typeface="Helvetica Neue" charset="0"/>
                <a:cs typeface="Helvetica Neue" charset="0"/>
              </a:rPr>
              <a:t>и фундаментальных научных исследований на высочайшем международном уровне.</a:t>
            </a:r>
          </a:p>
        </p:txBody>
      </p:sp>
      <p:sp>
        <p:nvSpPr>
          <p:cNvPr id="3" name="Заголовок 1">
            <a:extLst>
              <a:ext uri="{FF2B5EF4-FFF2-40B4-BE49-F238E27FC236}">
                <a16:creationId xmlns:a16="http://schemas.microsoft.com/office/drawing/2014/main" id="{C449540A-3DFE-1C4E-A0E0-3DB31FA48F41}"/>
              </a:ext>
            </a:extLst>
          </p:cNvPr>
          <p:cNvSpPr>
            <a:spLocks noGrp="1"/>
          </p:cNvSpPr>
          <p:nvPr>
            <p:ph type="title"/>
          </p:nvPr>
        </p:nvSpPr>
        <p:spPr>
          <a:xfrm>
            <a:off x="864000" y="684000"/>
            <a:ext cx="5138046" cy="636261"/>
          </a:xfrm>
        </p:spPr>
        <p:txBody>
          <a:bodyPr vert="horz" lIns="91440" tIns="45720" rIns="91440" bIns="45720" rtlCol="0" anchor="t">
            <a:normAutofit/>
          </a:bodyPr>
          <a:lstStyle/>
          <a:p>
            <a:r>
              <a:rPr lang="ru-RU" sz="3200" b="1" spc="20" dirty="0">
                <a:solidFill>
                  <a:srgbClr val="243A76"/>
                </a:solidFill>
                <a:latin typeface="HelveticaNeueCyr" panose="02000503040000020004" pitchFamily="2" charset="0"/>
              </a:rPr>
              <a:t>Миссия университета</a:t>
            </a:r>
          </a:p>
        </p:txBody>
      </p:sp>
      <p:sp>
        <p:nvSpPr>
          <p:cNvPr id="17" name="Заголовок 1">
            <a:extLst>
              <a:ext uri="{FF2B5EF4-FFF2-40B4-BE49-F238E27FC236}">
                <a16:creationId xmlns:a16="http://schemas.microsoft.com/office/drawing/2014/main" id="{C449540A-3DFE-1C4E-A0E0-3DB31FA48F41}"/>
              </a:ext>
            </a:extLst>
          </p:cNvPr>
          <p:cNvSpPr txBox="1">
            <a:spLocks/>
          </p:cNvSpPr>
          <p:nvPr/>
        </p:nvSpPr>
        <p:spPr>
          <a:xfrm>
            <a:off x="11430000" y="6244683"/>
            <a:ext cx="379140"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2</a:t>
            </a:r>
          </a:p>
        </p:txBody>
      </p:sp>
      <p:sp>
        <p:nvSpPr>
          <p:cNvPr id="18"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Tree>
    <p:extLst>
      <p:ext uri="{BB962C8B-B14F-4D97-AF65-F5344CB8AC3E}">
        <p14:creationId xmlns:p14="http://schemas.microsoft.com/office/powerpoint/2010/main" val="1689869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969030"/>
          </a:xfrm>
          <a:prstGeom prst="rect">
            <a:avLst/>
          </a:prstGeom>
        </p:spPr>
      </p:pic>
    </p:spTree>
    <p:extLst>
      <p:ext uri="{BB962C8B-B14F-4D97-AF65-F5344CB8AC3E}">
        <p14:creationId xmlns:p14="http://schemas.microsoft.com/office/powerpoint/2010/main" val="1563056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8734"/>
            <a:ext cx="12192000" cy="7899800"/>
          </a:xfrm>
          <a:prstGeom prst="rect">
            <a:avLst/>
          </a:prstGeom>
        </p:spPr>
      </p:pic>
    </p:spTree>
    <p:extLst>
      <p:ext uri="{BB962C8B-B14F-4D97-AF65-F5344CB8AC3E}">
        <p14:creationId xmlns:p14="http://schemas.microsoft.com/office/powerpoint/2010/main" val="2077309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Объект 2">
            <a:extLst>
              <a:ext uri="{FF2B5EF4-FFF2-40B4-BE49-F238E27FC236}">
                <a16:creationId xmlns:a16="http://schemas.microsoft.com/office/drawing/2014/main" id="{F6B12691-23C4-9540-AEC0-6B8592DEB421}"/>
              </a:ext>
            </a:extLst>
          </p:cNvPr>
          <p:cNvSpPr txBox="1">
            <a:spLocks/>
          </p:cNvSpPr>
          <p:nvPr/>
        </p:nvSpPr>
        <p:spPr>
          <a:xfrm>
            <a:off x="5467546" y="2738341"/>
            <a:ext cx="6384125" cy="4603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b="1" spc="20" dirty="0">
                <a:solidFill>
                  <a:srgbClr val="243A76"/>
                </a:solidFill>
                <a:latin typeface="HelveticaNeueCyr Roman" panose="02000503040000020004" pitchFamily="2" charset="0"/>
                <a:ea typeface="HelveticaNeueCyr Light" charset="0"/>
                <a:cs typeface="HelveticaNeueCyr Light" charset="0"/>
              </a:rPr>
              <a:t>Целевой приём / квота / без испытаний</a:t>
            </a:r>
          </a:p>
        </p:txBody>
      </p:sp>
      <p:sp>
        <p:nvSpPr>
          <p:cNvPr id="8" name="Объект 2">
            <a:extLst>
              <a:ext uri="{FF2B5EF4-FFF2-40B4-BE49-F238E27FC236}">
                <a16:creationId xmlns:a16="http://schemas.microsoft.com/office/drawing/2014/main" id="{F6B12691-23C4-9540-AEC0-6B8592DEB421}"/>
              </a:ext>
            </a:extLst>
          </p:cNvPr>
          <p:cNvSpPr txBox="1">
            <a:spLocks/>
          </p:cNvSpPr>
          <p:nvPr/>
        </p:nvSpPr>
        <p:spPr>
          <a:xfrm>
            <a:off x="5467546" y="3913159"/>
            <a:ext cx="5970309" cy="4603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b="1" spc="20" dirty="0">
                <a:solidFill>
                  <a:srgbClr val="243A76"/>
                </a:solidFill>
                <a:latin typeface="HelveticaNeueCyr Roman" panose="02000503040000020004" pitchFamily="2" charset="0"/>
                <a:ea typeface="HelveticaNeueCyr Light" charset="0"/>
                <a:cs typeface="HelveticaNeueCyr Light" charset="0"/>
              </a:rPr>
              <a:t>80% выделенных на свободные конкурсные места</a:t>
            </a:r>
          </a:p>
        </p:txBody>
      </p:sp>
      <p:sp>
        <p:nvSpPr>
          <p:cNvPr id="10" name="Объект 2">
            <a:extLst>
              <a:ext uri="{FF2B5EF4-FFF2-40B4-BE49-F238E27FC236}">
                <a16:creationId xmlns:a16="http://schemas.microsoft.com/office/drawing/2014/main" id="{F6B12691-23C4-9540-AEC0-6B8592DEB421}"/>
              </a:ext>
            </a:extLst>
          </p:cNvPr>
          <p:cNvSpPr txBox="1">
            <a:spLocks/>
          </p:cNvSpPr>
          <p:nvPr/>
        </p:nvSpPr>
        <p:spPr>
          <a:xfrm>
            <a:off x="5467546" y="5116987"/>
            <a:ext cx="5970309" cy="4603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b="1" spc="20" dirty="0">
                <a:solidFill>
                  <a:srgbClr val="243A76"/>
                </a:solidFill>
                <a:latin typeface="HelveticaNeueCyr Roman" panose="02000503040000020004" pitchFamily="2" charset="0"/>
                <a:ea typeface="HelveticaNeueCyr Light" charset="0"/>
                <a:cs typeface="HelveticaNeueCyr Light" charset="0"/>
              </a:rPr>
              <a:t>20% от оставшихся мест</a:t>
            </a:r>
          </a:p>
        </p:txBody>
      </p:sp>
      <p:sp>
        <p:nvSpPr>
          <p:cNvPr id="16" name="Заголовок 1">
            <a:extLst>
              <a:ext uri="{FF2B5EF4-FFF2-40B4-BE49-F238E27FC236}">
                <a16:creationId xmlns:a16="http://schemas.microsoft.com/office/drawing/2014/main" id="{C449540A-3DFE-1C4E-A0E0-3DB31FA48F41}"/>
              </a:ext>
            </a:extLst>
          </p:cNvPr>
          <p:cNvSpPr txBox="1">
            <a:spLocks/>
          </p:cNvSpPr>
          <p:nvPr/>
        </p:nvSpPr>
        <p:spPr>
          <a:xfrm>
            <a:off x="11376838" y="6244683"/>
            <a:ext cx="474833"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11</a:t>
            </a:r>
          </a:p>
        </p:txBody>
      </p:sp>
      <p:sp>
        <p:nvSpPr>
          <p:cNvPr id="17"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
        <p:nvSpPr>
          <p:cNvPr id="18" name="Заголовок 1">
            <a:hlinkClick r:id="rId5"/>
            <a:extLst>
              <a:ext uri="{FF2B5EF4-FFF2-40B4-BE49-F238E27FC236}">
                <a16:creationId xmlns:a16="http://schemas.microsoft.com/office/drawing/2014/main" id="{C449540A-3DFE-1C4E-A0E0-3DB31FA48F41}"/>
              </a:ext>
            </a:extLst>
          </p:cNvPr>
          <p:cNvSpPr txBox="1">
            <a:spLocks/>
          </p:cNvSpPr>
          <p:nvPr/>
        </p:nvSpPr>
        <p:spPr>
          <a:xfrm>
            <a:off x="864000" y="792000"/>
            <a:ext cx="9606995"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u="sng" spc="20" dirty="0">
                <a:solidFill>
                  <a:srgbClr val="243A76"/>
                </a:solidFill>
                <a:latin typeface="HelveticaNeueCyr" panose="02000503040000020004" pitchFamily="2" charset="0"/>
                <a:hlinkClick r:id="rId6"/>
              </a:rPr>
              <a:t>Приём в 2020 году</a:t>
            </a:r>
            <a:endParaRPr lang="ru-RU" sz="3200" b="1" u="sng" spc="20" dirty="0">
              <a:solidFill>
                <a:srgbClr val="243A76"/>
              </a:solidFill>
              <a:latin typeface="HelveticaNeueCyr" panose="02000503040000020004" pitchFamily="2" charset="0"/>
            </a:endParaRPr>
          </a:p>
        </p:txBody>
      </p:sp>
    </p:spTree>
    <p:extLst>
      <p:ext uri="{BB962C8B-B14F-4D97-AF65-F5344CB8AC3E}">
        <p14:creationId xmlns:p14="http://schemas.microsoft.com/office/powerpoint/2010/main" val="1874911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b="1859"/>
          <a:stretch/>
        </p:blipFill>
        <p:spPr>
          <a:xfrm>
            <a:off x="0" y="1"/>
            <a:ext cx="12192000" cy="6899964"/>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5023"/>
            <a:ext cx="12192000" cy="6858000"/>
          </a:xfrm>
          <a:prstGeom prst="rect">
            <a:avLst/>
          </a:prstGeom>
        </p:spPr>
      </p:pic>
      <p:sp>
        <p:nvSpPr>
          <p:cNvPr id="41" name="Объект 2">
            <a:extLst>
              <a:ext uri="{FF2B5EF4-FFF2-40B4-BE49-F238E27FC236}">
                <a16:creationId xmlns:a16="http://schemas.microsoft.com/office/drawing/2014/main" id="{11087347-4054-2A49-872D-7A47700B8C47}"/>
              </a:ext>
            </a:extLst>
          </p:cNvPr>
          <p:cNvSpPr txBox="1">
            <a:spLocks/>
          </p:cNvSpPr>
          <p:nvPr/>
        </p:nvSpPr>
        <p:spPr>
          <a:xfrm>
            <a:off x="1546494" y="2834625"/>
            <a:ext cx="8145284" cy="609398"/>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ru-RU" sz="2000" dirty="0"/>
              <a:t> </a:t>
            </a:r>
            <a:r>
              <a:rPr lang="en-US" sz="2000" dirty="0"/>
              <a:t>16</a:t>
            </a:r>
            <a:r>
              <a:rPr lang="ru-RU" sz="2000" dirty="0"/>
              <a:t> </a:t>
            </a:r>
            <a:r>
              <a:rPr lang="ru-RU" sz="2000"/>
              <a:t>июня - начало </a:t>
            </a:r>
            <a:r>
              <a:rPr lang="ru-RU" sz="2000" dirty="0"/>
              <a:t>приёма документов</a:t>
            </a:r>
          </a:p>
          <a:p>
            <a:pPr>
              <a:buFont typeface="Wingdings" panose="05000000000000000000" pitchFamily="2" charset="2"/>
              <a:buChar char="Ø"/>
            </a:pPr>
            <a:r>
              <a:rPr lang="ru-RU" sz="2000" dirty="0"/>
              <a:t>Документы подаются дистанционно через сайт Университета или </a:t>
            </a:r>
            <a:r>
              <a:rPr lang="ru-RU" sz="2000" dirty="0" err="1"/>
              <a:t>Суперсервис</a:t>
            </a:r>
            <a:r>
              <a:rPr lang="ru-RU" sz="2000" dirty="0"/>
              <a:t> «Поступление в ВУЗ онлайн»</a:t>
            </a:r>
          </a:p>
          <a:p>
            <a:pPr>
              <a:buFont typeface="Wingdings" panose="05000000000000000000" pitchFamily="2" charset="2"/>
              <a:buChar char="Ø"/>
            </a:pPr>
            <a:endParaRPr lang="ru-RU" sz="2000" dirty="0"/>
          </a:p>
        </p:txBody>
      </p:sp>
      <p:sp>
        <p:nvSpPr>
          <p:cNvPr id="23" name="Заголовок 1">
            <a:extLst>
              <a:ext uri="{FF2B5EF4-FFF2-40B4-BE49-F238E27FC236}">
                <a16:creationId xmlns:a16="http://schemas.microsoft.com/office/drawing/2014/main" id="{C449540A-3DFE-1C4E-A0E0-3DB31FA48F41}"/>
              </a:ext>
            </a:extLst>
          </p:cNvPr>
          <p:cNvSpPr txBox="1">
            <a:spLocks/>
          </p:cNvSpPr>
          <p:nvPr/>
        </p:nvSpPr>
        <p:spPr>
          <a:xfrm>
            <a:off x="11376838" y="6244683"/>
            <a:ext cx="474833"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12</a:t>
            </a:r>
          </a:p>
        </p:txBody>
      </p:sp>
      <p:sp>
        <p:nvSpPr>
          <p:cNvPr id="27" name="Заголовок 1">
            <a:hlinkClick r:id="rId5"/>
            <a:extLst>
              <a:ext uri="{FF2B5EF4-FFF2-40B4-BE49-F238E27FC236}">
                <a16:creationId xmlns:a16="http://schemas.microsoft.com/office/drawing/2014/main" id="{C449540A-3DFE-1C4E-A0E0-3DB31FA48F41}"/>
              </a:ext>
            </a:extLst>
          </p:cNvPr>
          <p:cNvSpPr txBox="1">
            <a:spLocks/>
          </p:cNvSpPr>
          <p:nvPr/>
        </p:nvSpPr>
        <p:spPr>
          <a:xfrm>
            <a:off x="1612491" y="612000"/>
            <a:ext cx="8013290"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u="sng" spc="20" dirty="0">
                <a:solidFill>
                  <a:schemeClr val="bg1"/>
                </a:solidFill>
                <a:latin typeface="HelveticaNeueCyr" panose="02000503040000020004" pitchFamily="2" charset="0"/>
                <a:hlinkClick r:id="rId6"/>
              </a:rPr>
              <a:t>Даты приёмной компании в 2020 году</a:t>
            </a:r>
            <a:endParaRPr lang="ru-RU" sz="3200" b="1" u="sng" spc="20" dirty="0">
              <a:solidFill>
                <a:schemeClr val="bg1"/>
              </a:solidFill>
              <a:latin typeface="HelveticaNeueCyr" panose="02000503040000020004" pitchFamily="2" charset="0"/>
            </a:endParaRPr>
          </a:p>
        </p:txBody>
      </p:sp>
      <p:sp>
        <p:nvSpPr>
          <p:cNvPr id="36"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Tree>
    <p:extLst>
      <p:ext uri="{BB962C8B-B14F-4D97-AF65-F5344CB8AC3E}">
        <p14:creationId xmlns:p14="http://schemas.microsoft.com/office/powerpoint/2010/main" val="184850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4AC218B-EFD7-D44D-8D46-A08AFC69ECEB}"/>
              </a:ext>
            </a:extLst>
          </p:cNvPr>
          <p:cNvPicPr>
            <a:picLocks noChangeAspect="1"/>
          </p:cNvPicPr>
          <p:nvPr/>
        </p:nvPicPr>
        <p:blipFill>
          <a:blip r:embed="rId3"/>
          <a:stretch>
            <a:fillRect/>
          </a:stretch>
        </p:blipFill>
        <p:spPr>
          <a:xfrm>
            <a:off x="0" y="0"/>
            <a:ext cx="12192000" cy="6858000"/>
          </a:xfrm>
          <a:prstGeom prst="rect">
            <a:avLst/>
          </a:prstGeom>
        </p:spPr>
      </p:pic>
      <p:pic>
        <p:nvPicPr>
          <p:cNvPr id="24" name="Рисунок 23">
            <a:extLst>
              <a:ext uri="{FF2B5EF4-FFF2-40B4-BE49-F238E27FC236}">
                <a16:creationId xmlns:a16="http://schemas.microsoft.com/office/drawing/2014/main" id="{8519517B-F684-2A48-AFB1-31CE93818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Объект 2">
            <a:extLst>
              <a:ext uri="{FF2B5EF4-FFF2-40B4-BE49-F238E27FC236}">
                <a16:creationId xmlns:a16="http://schemas.microsoft.com/office/drawing/2014/main" id="{72D99507-FA35-7347-85CE-CF1662A6E518}"/>
              </a:ext>
            </a:extLst>
          </p:cNvPr>
          <p:cNvSpPr txBox="1">
            <a:spLocks/>
          </p:cNvSpPr>
          <p:nvPr/>
        </p:nvSpPr>
        <p:spPr>
          <a:xfrm>
            <a:off x="1406228" y="5561947"/>
            <a:ext cx="1950430" cy="625532"/>
          </a:xfrm>
          <a:prstGeom prst="rect">
            <a:avLst/>
          </a:prstGeom>
        </p:spPr>
        <p:txBody>
          <a:bodyPr vert="horz" lIns="72000" tIns="72000" rIns="72000" bIns="72000" rtlCol="0" anchor="t">
            <a:noAutofit/>
          </a:bodyPr>
          <a:lstStyle>
            <a:defPPr>
              <a:defRPr lang="ru-RU"/>
            </a:defPPr>
            <a:lvl1pPr indent="0">
              <a:lnSpc>
                <a:spcPct val="90000"/>
              </a:lnSpc>
              <a:spcBef>
                <a:spcPts val="1000"/>
              </a:spcBef>
              <a:buFont typeface="Arial" panose="020B0604020202020204" pitchFamily="34" charset="0"/>
              <a:buNone/>
              <a:defRPr sz="1200" b="1">
                <a:solidFill>
                  <a:srgbClr val="081F40"/>
                </a:solidFill>
                <a:latin typeface="HelveticaNeueCyr" charset="0"/>
                <a:ea typeface="HelveticaNeueCyr" charset="0"/>
                <a:cs typeface="HelveticaNeueCyr"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ru-RU" sz="1800" dirty="0" err="1">
                <a:solidFill>
                  <a:srgbClr val="243A76"/>
                </a:solidFill>
              </a:rPr>
              <a:t>Бакалавриат</a:t>
            </a:r>
            <a:endParaRPr lang="ru-RU" sz="1800" dirty="0">
              <a:solidFill>
                <a:srgbClr val="243A76"/>
              </a:solidFill>
            </a:endParaRPr>
          </a:p>
        </p:txBody>
      </p:sp>
      <p:sp>
        <p:nvSpPr>
          <p:cNvPr id="29" name="Заголовок 1">
            <a:extLst>
              <a:ext uri="{FF2B5EF4-FFF2-40B4-BE49-F238E27FC236}">
                <a16:creationId xmlns:a16="http://schemas.microsoft.com/office/drawing/2014/main" id="{F2390AE6-C334-494F-B217-659BFE2C18D0}"/>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
        <p:nvSpPr>
          <p:cNvPr id="30" name="Заголовок 1">
            <a:extLst>
              <a:ext uri="{FF2B5EF4-FFF2-40B4-BE49-F238E27FC236}">
                <a16:creationId xmlns:a16="http://schemas.microsoft.com/office/drawing/2014/main" id="{2D3DD69E-834F-FF48-897D-3B9DF5CBAA32}"/>
              </a:ext>
            </a:extLst>
          </p:cNvPr>
          <p:cNvSpPr txBox="1">
            <a:spLocks/>
          </p:cNvSpPr>
          <p:nvPr/>
        </p:nvSpPr>
        <p:spPr>
          <a:xfrm>
            <a:off x="11376838" y="6244683"/>
            <a:ext cx="474833"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14</a:t>
            </a:r>
          </a:p>
        </p:txBody>
      </p:sp>
      <p:sp>
        <p:nvSpPr>
          <p:cNvPr id="31" name="Объект 2">
            <a:extLst>
              <a:ext uri="{FF2B5EF4-FFF2-40B4-BE49-F238E27FC236}">
                <a16:creationId xmlns:a16="http://schemas.microsoft.com/office/drawing/2014/main" id="{43199652-5685-7749-AEF0-F02D59AF1433}"/>
              </a:ext>
            </a:extLst>
          </p:cNvPr>
          <p:cNvSpPr txBox="1">
            <a:spLocks/>
          </p:cNvSpPr>
          <p:nvPr/>
        </p:nvSpPr>
        <p:spPr>
          <a:xfrm>
            <a:off x="1651870" y="5793688"/>
            <a:ext cx="1459145" cy="425743"/>
          </a:xfrm>
          <a:prstGeom prst="rect">
            <a:avLst/>
          </a:prstGeom>
        </p:spPr>
        <p:txBody>
          <a:bodyPr vert="horz" lIns="72000" tIns="144000" rIns="72000" bIns="7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400" b="1" spc="20" dirty="0">
                <a:solidFill>
                  <a:srgbClr val="243A76"/>
                </a:solidFill>
                <a:latin typeface="HelveticaNeueCyr" charset="0"/>
                <a:ea typeface="HelveticaNeueCyr" charset="0"/>
                <a:cs typeface="HelveticaNeueCyr" charset="0"/>
              </a:rPr>
              <a:t>4 года</a:t>
            </a:r>
          </a:p>
        </p:txBody>
      </p:sp>
      <p:sp>
        <p:nvSpPr>
          <p:cNvPr id="32" name="Заголовок 1">
            <a:extLst>
              <a:ext uri="{FF2B5EF4-FFF2-40B4-BE49-F238E27FC236}">
                <a16:creationId xmlns:a16="http://schemas.microsoft.com/office/drawing/2014/main" id="{BC6D92B7-2614-8042-94C4-AC84A08E0E45}"/>
              </a:ext>
            </a:extLst>
          </p:cNvPr>
          <p:cNvSpPr txBox="1">
            <a:spLocks/>
          </p:cNvSpPr>
          <p:nvPr/>
        </p:nvSpPr>
        <p:spPr>
          <a:xfrm>
            <a:off x="864000" y="612000"/>
            <a:ext cx="9606995"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spc="20" dirty="0">
                <a:solidFill>
                  <a:srgbClr val="243A76"/>
                </a:solidFill>
                <a:latin typeface="HelveticaNeueCyr" panose="02000503040000020004" pitchFamily="2" charset="0"/>
              </a:rPr>
              <a:t>Карьерная траектория</a:t>
            </a:r>
          </a:p>
        </p:txBody>
      </p:sp>
      <p:sp>
        <p:nvSpPr>
          <p:cNvPr id="33" name="Объект 2">
            <a:extLst>
              <a:ext uri="{FF2B5EF4-FFF2-40B4-BE49-F238E27FC236}">
                <a16:creationId xmlns:a16="http://schemas.microsoft.com/office/drawing/2014/main" id="{DC54117F-BF09-8E47-8E59-8795F2A2A3B6}"/>
              </a:ext>
            </a:extLst>
          </p:cNvPr>
          <p:cNvSpPr txBox="1">
            <a:spLocks/>
          </p:cNvSpPr>
          <p:nvPr/>
        </p:nvSpPr>
        <p:spPr>
          <a:xfrm>
            <a:off x="864000" y="1116000"/>
            <a:ext cx="11005794" cy="460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b="1" spc="20" dirty="0" err="1">
                <a:solidFill>
                  <a:srgbClr val="243A76"/>
                </a:solidFill>
                <a:latin typeface="Helvetica Neue" charset="0"/>
                <a:ea typeface="Helvetica Neue" charset="0"/>
                <a:cs typeface="Helvetica Neue" charset="0"/>
              </a:rPr>
              <a:t>Бакалавриат</a:t>
            </a:r>
            <a:endParaRPr lang="ru-RU" sz="1800" b="1" spc="20" dirty="0">
              <a:solidFill>
                <a:srgbClr val="243A76"/>
              </a:solidFill>
              <a:latin typeface="Helvetica Neue" charset="0"/>
              <a:ea typeface="Helvetica Neue" charset="0"/>
              <a:cs typeface="Helvetica Neue" charset="0"/>
            </a:endParaRPr>
          </a:p>
        </p:txBody>
      </p:sp>
      <p:sp>
        <p:nvSpPr>
          <p:cNvPr id="34" name="Объект 2">
            <a:hlinkClick r:id="rId5"/>
            <a:extLst>
              <a:ext uri="{FF2B5EF4-FFF2-40B4-BE49-F238E27FC236}">
                <a16:creationId xmlns:a16="http://schemas.microsoft.com/office/drawing/2014/main" id="{709B52FD-C57D-0B45-8985-1D49AE412AE7}"/>
              </a:ext>
            </a:extLst>
          </p:cNvPr>
          <p:cNvSpPr txBox="1">
            <a:spLocks/>
          </p:cNvSpPr>
          <p:nvPr/>
        </p:nvSpPr>
        <p:spPr>
          <a:xfrm>
            <a:off x="4076120" y="5005865"/>
            <a:ext cx="1950430" cy="625532"/>
          </a:xfrm>
          <a:prstGeom prst="rect">
            <a:avLst/>
          </a:prstGeom>
        </p:spPr>
        <p:txBody>
          <a:bodyPr vert="horz" lIns="72000" tIns="72000" rIns="72000" bIns="72000" rtlCol="0" anchor="t">
            <a:noAutofit/>
          </a:bodyPr>
          <a:lstStyle>
            <a:defPPr>
              <a:defRPr lang="ru-RU"/>
            </a:defPPr>
            <a:lvl1pPr indent="0">
              <a:lnSpc>
                <a:spcPct val="90000"/>
              </a:lnSpc>
              <a:spcBef>
                <a:spcPts val="1000"/>
              </a:spcBef>
              <a:buFont typeface="Arial" panose="020B0604020202020204" pitchFamily="34" charset="0"/>
              <a:buNone/>
              <a:defRPr sz="1200" b="1">
                <a:solidFill>
                  <a:srgbClr val="081F40"/>
                </a:solidFill>
                <a:latin typeface="HelveticaNeueCyr" charset="0"/>
                <a:ea typeface="HelveticaNeueCyr" charset="0"/>
                <a:cs typeface="HelveticaNeueCyr"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ru-RU" sz="1800" u="sng" dirty="0">
                <a:solidFill>
                  <a:srgbClr val="243A76"/>
                </a:solidFill>
                <a:hlinkClick r:id="rId6"/>
              </a:rPr>
              <a:t>Магистратура</a:t>
            </a:r>
            <a:endParaRPr lang="ru-RU" sz="1800" u="sng" dirty="0">
              <a:solidFill>
                <a:srgbClr val="243A76"/>
              </a:solidFill>
            </a:endParaRPr>
          </a:p>
        </p:txBody>
      </p:sp>
      <p:sp>
        <p:nvSpPr>
          <p:cNvPr id="35" name="Объект 2">
            <a:hlinkClick r:id="rId7"/>
            <a:extLst>
              <a:ext uri="{FF2B5EF4-FFF2-40B4-BE49-F238E27FC236}">
                <a16:creationId xmlns:a16="http://schemas.microsoft.com/office/drawing/2014/main" id="{78BE5DC3-FB8B-B84B-9291-1AA278E4085B}"/>
              </a:ext>
            </a:extLst>
          </p:cNvPr>
          <p:cNvSpPr txBox="1">
            <a:spLocks/>
          </p:cNvSpPr>
          <p:nvPr/>
        </p:nvSpPr>
        <p:spPr>
          <a:xfrm>
            <a:off x="6734437" y="4478533"/>
            <a:ext cx="1950430" cy="625532"/>
          </a:xfrm>
          <a:prstGeom prst="rect">
            <a:avLst/>
          </a:prstGeom>
        </p:spPr>
        <p:txBody>
          <a:bodyPr vert="horz" lIns="72000" tIns="72000" rIns="72000" bIns="72000" rtlCol="0" anchor="ctr">
            <a:noAutofit/>
          </a:bodyPr>
          <a:lstStyle>
            <a:defPPr>
              <a:defRPr lang="ru-RU"/>
            </a:defPPr>
            <a:lvl1pPr indent="0">
              <a:lnSpc>
                <a:spcPct val="90000"/>
              </a:lnSpc>
              <a:spcBef>
                <a:spcPts val="1000"/>
              </a:spcBef>
              <a:buFont typeface="Arial" panose="020B0604020202020204" pitchFamily="34" charset="0"/>
              <a:buNone/>
              <a:defRPr sz="1200" b="1">
                <a:solidFill>
                  <a:srgbClr val="081F40"/>
                </a:solidFill>
                <a:latin typeface="HelveticaNeueCyr" charset="0"/>
                <a:ea typeface="HelveticaNeueCyr" charset="0"/>
                <a:cs typeface="HelveticaNeueCyr"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ru-RU" sz="1800" u="sng" dirty="0">
                <a:solidFill>
                  <a:srgbClr val="243A76"/>
                </a:solidFill>
                <a:hlinkClick r:id="rId8"/>
              </a:rPr>
              <a:t>Аспирантура</a:t>
            </a:r>
            <a:endParaRPr lang="ru-RU" sz="1800" u="sng" dirty="0">
              <a:solidFill>
                <a:srgbClr val="243A76"/>
              </a:solidFill>
            </a:endParaRPr>
          </a:p>
        </p:txBody>
      </p:sp>
      <p:sp>
        <p:nvSpPr>
          <p:cNvPr id="36" name="Объект 2">
            <a:extLst>
              <a:ext uri="{FF2B5EF4-FFF2-40B4-BE49-F238E27FC236}">
                <a16:creationId xmlns:a16="http://schemas.microsoft.com/office/drawing/2014/main" id="{CE03936B-0748-7B40-B2E8-93E7F7028511}"/>
              </a:ext>
            </a:extLst>
          </p:cNvPr>
          <p:cNvSpPr txBox="1">
            <a:spLocks/>
          </p:cNvSpPr>
          <p:nvPr/>
        </p:nvSpPr>
        <p:spPr>
          <a:xfrm>
            <a:off x="9661991" y="5151193"/>
            <a:ext cx="1950430" cy="625532"/>
          </a:xfrm>
          <a:prstGeom prst="rect">
            <a:avLst/>
          </a:prstGeom>
        </p:spPr>
        <p:txBody>
          <a:bodyPr vert="horz" lIns="72000" tIns="72000" rIns="72000" bIns="72000" rtlCol="0" anchor="ctr">
            <a:noAutofit/>
          </a:bodyPr>
          <a:lstStyle>
            <a:defPPr>
              <a:defRPr lang="ru-RU"/>
            </a:defPPr>
            <a:lvl1pPr indent="0">
              <a:lnSpc>
                <a:spcPct val="90000"/>
              </a:lnSpc>
              <a:spcBef>
                <a:spcPts val="1000"/>
              </a:spcBef>
              <a:buFont typeface="Arial" panose="020B0604020202020204" pitchFamily="34" charset="0"/>
              <a:buNone/>
              <a:defRPr sz="1200" b="1">
                <a:solidFill>
                  <a:srgbClr val="081F40"/>
                </a:solidFill>
                <a:latin typeface="HelveticaNeueCyr" charset="0"/>
                <a:ea typeface="HelveticaNeueCyr" charset="0"/>
                <a:cs typeface="HelveticaNeueCyr"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ru-RU" sz="1600" dirty="0">
                <a:solidFill>
                  <a:srgbClr val="243A76"/>
                </a:solidFill>
              </a:rPr>
              <a:t>Трудоустройство</a:t>
            </a:r>
          </a:p>
        </p:txBody>
      </p:sp>
      <p:sp>
        <p:nvSpPr>
          <p:cNvPr id="37" name="Объект 2">
            <a:extLst>
              <a:ext uri="{FF2B5EF4-FFF2-40B4-BE49-F238E27FC236}">
                <a16:creationId xmlns:a16="http://schemas.microsoft.com/office/drawing/2014/main" id="{3A07B9DB-4E9A-B74C-A5F2-3E859050A4DC}"/>
              </a:ext>
            </a:extLst>
          </p:cNvPr>
          <p:cNvSpPr txBox="1">
            <a:spLocks/>
          </p:cNvSpPr>
          <p:nvPr/>
        </p:nvSpPr>
        <p:spPr>
          <a:xfrm>
            <a:off x="9661991" y="1852409"/>
            <a:ext cx="1950430" cy="625532"/>
          </a:xfrm>
          <a:prstGeom prst="rect">
            <a:avLst/>
          </a:prstGeom>
        </p:spPr>
        <p:txBody>
          <a:bodyPr vert="horz" lIns="72000" tIns="72000" rIns="72000" bIns="72000" rtlCol="0" anchor="ctr">
            <a:noAutofit/>
          </a:bodyPr>
          <a:lstStyle>
            <a:defPPr>
              <a:defRPr lang="ru-RU"/>
            </a:defPPr>
            <a:lvl1pPr indent="0">
              <a:lnSpc>
                <a:spcPct val="90000"/>
              </a:lnSpc>
              <a:spcBef>
                <a:spcPts val="1000"/>
              </a:spcBef>
              <a:buFont typeface="Arial" panose="020B0604020202020204" pitchFamily="34" charset="0"/>
              <a:buNone/>
              <a:defRPr sz="1200" b="1">
                <a:solidFill>
                  <a:srgbClr val="081F40"/>
                </a:solidFill>
                <a:latin typeface="HelveticaNeueCyr" charset="0"/>
                <a:ea typeface="HelveticaNeueCyr" charset="0"/>
                <a:cs typeface="HelveticaNeueCyr"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70000"/>
              </a:lnSpc>
            </a:pPr>
            <a:r>
              <a:rPr lang="ru-RU" sz="1400" dirty="0">
                <a:solidFill>
                  <a:srgbClr val="243A76"/>
                </a:solidFill>
              </a:rPr>
              <a:t>Научная карьера</a:t>
            </a:r>
          </a:p>
        </p:txBody>
      </p:sp>
      <p:sp>
        <p:nvSpPr>
          <p:cNvPr id="38" name="Объект 2">
            <a:extLst>
              <a:ext uri="{FF2B5EF4-FFF2-40B4-BE49-F238E27FC236}">
                <a16:creationId xmlns:a16="http://schemas.microsoft.com/office/drawing/2014/main" id="{7F34A815-1D26-3A4F-9DB3-6448D78CF2F9}"/>
              </a:ext>
            </a:extLst>
          </p:cNvPr>
          <p:cNvSpPr txBox="1">
            <a:spLocks/>
          </p:cNvSpPr>
          <p:nvPr/>
        </p:nvSpPr>
        <p:spPr>
          <a:xfrm>
            <a:off x="4290992" y="5237606"/>
            <a:ext cx="1459145" cy="425743"/>
          </a:xfrm>
          <a:prstGeom prst="rect">
            <a:avLst/>
          </a:prstGeom>
        </p:spPr>
        <p:txBody>
          <a:bodyPr vert="horz" lIns="72000" tIns="144000" rIns="72000" bIns="7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400" b="1" spc="20" dirty="0">
                <a:solidFill>
                  <a:srgbClr val="243A76"/>
                </a:solidFill>
                <a:latin typeface="HelveticaNeueCyr" charset="0"/>
                <a:ea typeface="HelveticaNeueCyr" charset="0"/>
                <a:cs typeface="HelveticaNeueCyr" charset="0"/>
              </a:rPr>
              <a:t>2 года</a:t>
            </a:r>
          </a:p>
        </p:txBody>
      </p:sp>
    </p:spTree>
    <p:extLst>
      <p:ext uri="{BB962C8B-B14F-4D97-AF65-F5344CB8AC3E}">
        <p14:creationId xmlns:p14="http://schemas.microsoft.com/office/powerpoint/2010/main" val="408486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2646"/>
          </a:xfrm>
          <a:prstGeom prst="rect">
            <a:avLst/>
          </a:prstGeom>
        </p:spPr>
      </p:pic>
      <p:pic>
        <p:nvPicPr>
          <p:cNvPr id="78" name="Рисунок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 name="Объект 2">
            <a:extLst>
              <a:ext uri="{FF2B5EF4-FFF2-40B4-BE49-F238E27FC236}">
                <a16:creationId xmlns:a16="http://schemas.microsoft.com/office/drawing/2014/main" id="{AF12E8D4-F8EA-854E-8E11-79D06E3F6601}"/>
              </a:ext>
            </a:extLst>
          </p:cNvPr>
          <p:cNvSpPr txBox="1">
            <a:spLocks/>
          </p:cNvSpPr>
          <p:nvPr/>
        </p:nvSpPr>
        <p:spPr>
          <a:xfrm>
            <a:off x="6282812" y="5633316"/>
            <a:ext cx="1809136" cy="420644"/>
          </a:xfrm>
          <a:prstGeom prst="rect">
            <a:avLst/>
          </a:prstGeom>
        </p:spPr>
        <p:txBody>
          <a:bodyPr vert="horz" lIns="18000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spc="20" dirty="0">
                <a:solidFill>
                  <a:srgbClr val="243A76"/>
                </a:solidFill>
                <a:latin typeface="Helvetica Neue" charset="0"/>
                <a:ea typeface="Helvetica Neue" charset="0"/>
                <a:cs typeface="Helvetica Neue" charset="0"/>
              </a:rPr>
              <a:t>+</a:t>
            </a:r>
            <a:r>
              <a:rPr lang="ru-RU" sz="1200" b="1" spc="20" dirty="0">
                <a:solidFill>
                  <a:srgbClr val="243A76"/>
                </a:solidFill>
                <a:latin typeface="Helvetica Neue" charset="0"/>
                <a:ea typeface="Helvetica Neue" charset="0"/>
                <a:cs typeface="Helvetica Neue" charset="0"/>
              </a:rPr>
              <a:t>10</a:t>
            </a:r>
            <a:r>
              <a:rPr lang="ru-RU" sz="1200" spc="20" dirty="0">
                <a:solidFill>
                  <a:srgbClr val="243A76"/>
                </a:solidFill>
                <a:latin typeface="Helvetica Neue" charset="0"/>
                <a:ea typeface="Helvetica Neue" charset="0"/>
                <a:cs typeface="Helvetica Neue" charset="0"/>
              </a:rPr>
              <a:t> компетенций</a:t>
            </a:r>
          </a:p>
        </p:txBody>
      </p:sp>
      <p:sp>
        <p:nvSpPr>
          <p:cNvPr id="55" name="Объект 2">
            <a:extLst>
              <a:ext uri="{FF2B5EF4-FFF2-40B4-BE49-F238E27FC236}">
                <a16:creationId xmlns:a16="http://schemas.microsoft.com/office/drawing/2014/main" id="{AF12E8D4-F8EA-854E-8E11-79D06E3F6601}"/>
              </a:ext>
            </a:extLst>
          </p:cNvPr>
          <p:cNvSpPr txBox="1">
            <a:spLocks/>
          </p:cNvSpPr>
          <p:nvPr/>
        </p:nvSpPr>
        <p:spPr>
          <a:xfrm>
            <a:off x="8195665" y="4876886"/>
            <a:ext cx="1813573" cy="278003"/>
          </a:xfrm>
          <a:prstGeom prst="rect">
            <a:avLst/>
          </a:prstGeom>
        </p:spPr>
        <p:txBody>
          <a:bodyPr vert="horz" lIns="18000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spc="20" dirty="0">
                <a:solidFill>
                  <a:srgbClr val="243A76"/>
                </a:solidFill>
                <a:latin typeface="Helvetica Neue" charset="0"/>
                <a:ea typeface="Helvetica Neue" charset="0"/>
                <a:cs typeface="Helvetica Neue" charset="0"/>
              </a:rPr>
              <a:t>+</a:t>
            </a:r>
            <a:r>
              <a:rPr lang="ru-RU" sz="1200" b="1" spc="20" dirty="0">
                <a:solidFill>
                  <a:srgbClr val="243A76"/>
                </a:solidFill>
                <a:latin typeface="Helvetica Neue" charset="0"/>
                <a:ea typeface="Helvetica Neue" charset="0"/>
                <a:cs typeface="Helvetica Neue" charset="0"/>
              </a:rPr>
              <a:t>18</a:t>
            </a:r>
            <a:r>
              <a:rPr lang="ru-RU" sz="1200" spc="20" dirty="0">
                <a:solidFill>
                  <a:srgbClr val="243A76"/>
                </a:solidFill>
                <a:latin typeface="Helvetica Neue" charset="0"/>
                <a:ea typeface="Helvetica Neue" charset="0"/>
                <a:cs typeface="Helvetica Neue" charset="0"/>
              </a:rPr>
              <a:t> компетенций</a:t>
            </a:r>
          </a:p>
        </p:txBody>
      </p:sp>
      <p:sp>
        <p:nvSpPr>
          <p:cNvPr id="35" name="Объект 2">
            <a:extLst>
              <a:ext uri="{FF2B5EF4-FFF2-40B4-BE49-F238E27FC236}">
                <a16:creationId xmlns:a16="http://schemas.microsoft.com/office/drawing/2014/main" id="{11087347-4054-2A49-872D-7A47700B8C47}"/>
              </a:ext>
            </a:extLst>
          </p:cNvPr>
          <p:cNvSpPr txBox="1">
            <a:spLocks/>
          </p:cNvSpPr>
          <p:nvPr/>
        </p:nvSpPr>
        <p:spPr>
          <a:xfrm>
            <a:off x="861848" y="2265390"/>
            <a:ext cx="2848464" cy="350550"/>
          </a:xfrm>
          <a:prstGeom prst="rect">
            <a:avLst/>
          </a:prstGeom>
        </p:spPr>
        <p:txBody>
          <a:bodyPr vert="horz" lIns="72000" tIns="144000" rIns="72000" bIns="72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400" b="1" dirty="0">
                <a:solidFill>
                  <a:srgbClr val="243A76"/>
                </a:solidFill>
                <a:latin typeface="HelveticaNeueCyr" charset="0"/>
                <a:ea typeface="HelveticaNeueCyr" charset="0"/>
                <a:cs typeface="HelveticaNeueCyr" charset="0"/>
              </a:rPr>
              <a:t>Лечебное дело</a:t>
            </a:r>
          </a:p>
        </p:txBody>
      </p:sp>
      <p:sp>
        <p:nvSpPr>
          <p:cNvPr id="36" name="Объект 2">
            <a:extLst>
              <a:ext uri="{FF2B5EF4-FFF2-40B4-BE49-F238E27FC236}">
                <a16:creationId xmlns:a16="http://schemas.microsoft.com/office/drawing/2014/main" id="{11087347-4054-2A49-872D-7A47700B8C47}"/>
              </a:ext>
            </a:extLst>
          </p:cNvPr>
          <p:cNvSpPr txBox="1">
            <a:spLocks/>
          </p:cNvSpPr>
          <p:nvPr/>
        </p:nvSpPr>
        <p:spPr>
          <a:xfrm>
            <a:off x="861848" y="3496535"/>
            <a:ext cx="2171808" cy="333110"/>
          </a:xfrm>
          <a:prstGeom prst="rect">
            <a:avLst/>
          </a:prstGeom>
        </p:spPr>
        <p:txBody>
          <a:bodyPr vert="horz" lIns="72000" tIns="144000" rIns="72000" bIns="72000" rtlCol="0" anchor="ctr">
            <a:noAutofit/>
          </a:bodyPr>
          <a:lstStyle>
            <a:defPPr>
              <a:defRPr lang="ru-RU"/>
            </a:defPPr>
            <a:lvl1pPr indent="0">
              <a:lnSpc>
                <a:spcPct val="90000"/>
              </a:lnSpc>
              <a:spcBef>
                <a:spcPts val="1000"/>
              </a:spcBef>
              <a:buFont typeface="Arial" panose="020B0604020202020204" pitchFamily="34" charset="0"/>
              <a:buNone/>
              <a:defRPr sz="1200" b="1">
                <a:solidFill>
                  <a:srgbClr val="081F40"/>
                </a:solidFill>
                <a:latin typeface="HelveticaNeueCyr" charset="0"/>
                <a:ea typeface="HelveticaNeueCyr" charset="0"/>
                <a:cs typeface="HelveticaNeueCyr"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ru-RU" sz="1400" dirty="0">
                <a:solidFill>
                  <a:srgbClr val="243A76"/>
                </a:solidFill>
              </a:rPr>
              <a:t>Врач-исследователь</a:t>
            </a:r>
            <a:r>
              <a:rPr lang="en-US" sz="1400" dirty="0">
                <a:solidFill>
                  <a:srgbClr val="243A76"/>
                </a:solidFill>
              </a:rPr>
              <a:t> </a:t>
            </a:r>
            <a:endParaRPr lang="ru-RU" sz="1400" dirty="0">
              <a:solidFill>
                <a:srgbClr val="243A76"/>
              </a:solidFill>
            </a:endParaRPr>
          </a:p>
        </p:txBody>
      </p:sp>
      <p:sp>
        <p:nvSpPr>
          <p:cNvPr id="38" name="Объект 2">
            <a:extLst>
              <a:ext uri="{FF2B5EF4-FFF2-40B4-BE49-F238E27FC236}">
                <a16:creationId xmlns:a16="http://schemas.microsoft.com/office/drawing/2014/main" id="{11087347-4054-2A49-872D-7A47700B8C47}"/>
              </a:ext>
            </a:extLst>
          </p:cNvPr>
          <p:cNvSpPr txBox="1">
            <a:spLocks/>
          </p:cNvSpPr>
          <p:nvPr/>
        </p:nvSpPr>
        <p:spPr>
          <a:xfrm>
            <a:off x="6272980" y="3496535"/>
            <a:ext cx="1809136" cy="625532"/>
          </a:xfrm>
          <a:prstGeom prst="rect">
            <a:avLst/>
          </a:prstGeom>
        </p:spPr>
        <p:txBody>
          <a:bodyPr vert="horz" lIns="72000" tIns="72000" rIns="72000" bIns="72000" rtlCol="0" anchor="ctr">
            <a:noAutofit/>
          </a:bodyPr>
          <a:lstStyle>
            <a:defPPr>
              <a:defRPr lang="ru-RU"/>
            </a:defPPr>
            <a:lvl1pPr indent="0">
              <a:lnSpc>
                <a:spcPct val="90000"/>
              </a:lnSpc>
              <a:spcBef>
                <a:spcPts val="1000"/>
              </a:spcBef>
              <a:buFont typeface="Arial" panose="020B0604020202020204" pitchFamily="34" charset="0"/>
              <a:buNone/>
              <a:defRPr sz="1200" b="1">
                <a:solidFill>
                  <a:srgbClr val="081F40"/>
                </a:solidFill>
                <a:latin typeface="HelveticaNeueCyr" charset="0"/>
                <a:ea typeface="HelveticaNeueCyr" charset="0"/>
                <a:cs typeface="HelveticaNeueCyr"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ru-RU" sz="1400">
                <a:solidFill>
                  <a:srgbClr val="243A76"/>
                </a:solidFill>
              </a:rPr>
              <a:t>Медицина </a:t>
            </a:r>
            <a:r>
              <a:rPr lang="ru-RU" sz="1400" dirty="0">
                <a:solidFill>
                  <a:srgbClr val="243A76"/>
                </a:solidFill>
              </a:rPr>
              <a:t>будущего</a:t>
            </a:r>
          </a:p>
        </p:txBody>
      </p:sp>
      <p:sp>
        <p:nvSpPr>
          <p:cNvPr id="44" name="Объект 2">
            <a:extLst>
              <a:ext uri="{FF2B5EF4-FFF2-40B4-BE49-F238E27FC236}">
                <a16:creationId xmlns:a16="http://schemas.microsoft.com/office/drawing/2014/main" id="{AF12E8D4-F8EA-854E-8E11-79D06E3F6601}"/>
              </a:ext>
            </a:extLst>
          </p:cNvPr>
          <p:cNvSpPr txBox="1">
            <a:spLocks/>
          </p:cNvSpPr>
          <p:nvPr/>
        </p:nvSpPr>
        <p:spPr>
          <a:xfrm>
            <a:off x="861848" y="3830467"/>
            <a:ext cx="2848464" cy="291600"/>
          </a:xfrm>
          <a:prstGeom prst="rect">
            <a:avLst/>
          </a:prstGeom>
        </p:spPr>
        <p:txBody>
          <a:bodyPr vert="horz" lIns="10800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Clr>
                <a:srgbClr val="FB452C"/>
              </a:buClr>
              <a:buFont typeface="Wingdings" panose="05000000000000000000" pitchFamily="2" charset="2"/>
              <a:buChar char="Ø"/>
            </a:pPr>
            <a:r>
              <a:rPr lang="ru-RU" sz="1400" spc="20" dirty="0">
                <a:solidFill>
                  <a:srgbClr val="243A76"/>
                </a:solidFill>
                <a:latin typeface="HelveticaNeueCyr Roman" panose="02000503040000020004" pitchFamily="2" charset="0"/>
                <a:ea typeface="HelveticaNeueCyr Light" charset="0"/>
                <a:cs typeface="HelveticaNeueCyr Light" charset="0"/>
              </a:rPr>
              <a:t>ЕГЭ </a:t>
            </a:r>
            <a:r>
              <a:rPr lang="en-US" sz="1400" spc="20" dirty="0">
                <a:solidFill>
                  <a:srgbClr val="243A76"/>
                </a:solidFill>
                <a:latin typeface="HelveticaNeueCyr Roman" panose="02000503040000020004" pitchFamily="2" charset="0"/>
                <a:ea typeface="HelveticaNeueCyr Light" charset="0"/>
                <a:cs typeface="HelveticaNeueCyr Light" charset="0"/>
              </a:rPr>
              <a:t>295</a:t>
            </a:r>
            <a:r>
              <a:rPr lang="ru-RU" sz="1400" spc="20" dirty="0">
                <a:solidFill>
                  <a:srgbClr val="243A76"/>
                </a:solidFill>
                <a:latin typeface="HelveticaNeueCyr Roman" panose="02000503040000020004" pitchFamily="2" charset="0"/>
                <a:ea typeface="HelveticaNeueCyr Light" charset="0"/>
                <a:cs typeface="HelveticaNeueCyr Light" charset="0"/>
              </a:rPr>
              <a:t>-310 баллов</a:t>
            </a:r>
          </a:p>
          <a:p>
            <a:pPr>
              <a:lnSpc>
                <a:spcPct val="120000"/>
              </a:lnSpc>
              <a:spcBef>
                <a:spcPts val="0"/>
              </a:spcBef>
              <a:buClr>
                <a:srgbClr val="FB452C"/>
              </a:buClr>
              <a:buFont typeface="Wingdings" panose="05000000000000000000" pitchFamily="2" charset="2"/>
              <a:buChar char="Ø"/>
            </a:pPr>
            <a:r>
              <a:rPr lang="ru-RU" sz="1400" spc="20" dirty="0">
                <a:solidFill>
                  <a:srgbClr val="243A76"/>
                </a:solidFill>
                <a:latin typeface="HelveticaNeueCyr Roman" panose="02000503040000020004" pitchFamily="2" charset="0"/>
                <a:ea typeface="HelveticaNeueCyr Light" charset="0"/>
                <a:cs typeface="HelveticaNeueCyr Light" charset="0"/>
              </a:rPr>
              <a:t>Иностранный язык</a:t>
            </a:r>
          </a:p>
        </p:txBody>
      </p:sp>
      <p:sp>
        <p:nvSpPr>
          <p:cNvPr id="34" name="Объект 2">
            <a:extLst>
              <a:ext uri="{FF2B5EF4-FFF2-40B4-BE49-F238E27FC236}">
                <a16:creationId xmlns:a16="http://schemas.microsoft.com/office/drawing/2014/main" id="{AF12E8D4-F8EA-854E-8E11-79D06E3F6601}"/>
              </a:ext>
            </a:extLst>
          </p:cNvPr>
          <p:cNvSpPr txBox="1">
            <a:spLocks/>
          </p:cNvSpPr>
          <p:nvPr/>
        </p:nvSpPr>
        <p:spPr>
          <a:xfrm>
            <a:off x="6272980" y="4664491"/>
            <a:ext cx="1809136" cy="759969"/>
          </a:xfrm>
          <a:prstGeom prst="rect">
            <a:avLst/>
          </a:prstGeom>
        </p:spPr>
        <p:txBody>
          <a:bodyPr vert="horz" lIns="108000" tIns="45720" rIns="91440" bIns="45720" rtlCol="0">
            <a:noAutofit/>
          </a:bodyPr>
          <a:lstStyle>
            <a:defPPr>
              <a:defRPr lang="ru-RU"/>
            </a:defPPr>
            <a:lvl1pPr marL="285750" indent="-285750">
              <a:lnSpc>
                <a:spcPct val="120000"/>
              </a:lnSpc>
              <a:spcBef>
                <a:spcPts val="0"/>
              </a:spcBef>
              <a:buClr>
                <a:srgbClr val="FB452C"/>
              </a:buClr>
              <a:buFont typeface=".LucidaGrandeUI" charset="0"/>
              <a:buChar char="‣"/>
              <a:defRPr sz="1400"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Aft>
                <a:spcPts val="400"/>
              </a:spcAft>
              <a:buFont typeface="Wingdings" panose="05000000000000000000" pitchFamily="2" charset="2"/>
              <a:buChar char="Ø"/>
            </a:pPr>
            <a:r>
              <a:rPr lang="ru-RU" dirty="0"/>
              <a:t>Учусь без «3»</a:t>
            </a:r>
          </a:p>
          <a:p>
            <a:pPr>
              <a:lnSpc>
                <a:spcPct val="100000"/>
              </a:lnSpc>
              <a:spcAft>
                <a:spcPts val="400"/>
              </a:spcAft>
              <a:buFont typeface="Wingdings" panose="05000000000000000000" pitchFamily="2" charset="2"/>
              <a:buChar char="Ø"/>
            </a:pPr>
            <a:r>
              <a:rPr lang="ru-RU" dirty="0"/>
              <a:t>Иностранный язык</a:t>
            </a:r>
          </a:p>
        </p:txBody>
      </p:sp>
      <p:sp>
        <p:nvSpPr>
          <p:cNvPr id="49" name="Объект 2">
            <a:extLst>
              <a:ext uri="{FF2B5EF4-FFF2-40B4-BE49-F238E27FC236}">
                <a16:creationId xmlns:a16="http://schemas.microsoft.com/office/drawing/2014/main" id="{AF12E8D4-F8EA-854E-8E11-79D06E3F6601}"/>
              </a:ext>
            </a:extLst>
          </p:cNvPr>
          <p:cNvSpPr txBox="1">
            <a:spLocks/>
          </p:cNvSpPr>
          <p:nvPr/>
        </p:nvSpPr>
        <p:spPr>
          <a:xfrm>
            <a:off x="10133882" y="2964911"/>
            <a:ext cx="1794423" cy="292601"/>
          </a:xfrm>
          <a:prstGeom prst="rect">
            <a:avLst/>
          </a:prstGeom>
        </p:spPr>
        <p:txBody>
          <a:bodyPr vert="horz" lIns="108000" tIns="45720" rIns="91440" bIns="45720" rtlCol="0">
            <a:noAutofit/>
          </a:bodyPr>
          <a:lstStyle>
            <a:defPPr>
              <a:defRPr lang="ru-RU"/>
            </a:defPPr>
            <a:lvl1pPr marL="285750" indent="-285750">
              <a:lnSpc>
                <a:spcPct val="120000"/>
              </a:lnSpc>
              <a:spcBef>
                <a:spcPts val="0"/>
              </a:spcBef>
              <a:buClr>
                <a:srgbClr val="FB452C"/>
              </a:buClr>
              <a:buFont typeface=".LucidaGrandeUI" charset="0"/>
              <a:buChar char="‣"/>
              <a:defRPr sz="1400"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Aft>
                <a:spcPts val="400"/>
              </a:spcAft>
              <a:buFont typeface="Wingdings" panose="05000000000000000000" pitchFamily="2" charset="2"/>
              <a:buChar char="Ø"/>
            </a:pPr>
            <a:r>
              <a:rPr lang="ru-RU" dirty="0"/>
              <a:t>Учусь без «3»</a:t>
            </a:r>
          </a:p>
          <a:p>
            <a:pPr>
              <a:lnSpc>
                <a:spcPct val="100000"/>
              </a:lnSpc>
              <a:spcAft>
                <a:spcPts val="400"/>
              </a:spcAft>
              <a:buFont typeface="Wingdings" panose="05000000000000000000" pitchFamily="2" charset="2"/>
              <a:buChar char="Ø"/>
            </a:pPr>
            <a:r>
              <a:rPr lang="ru-RU" dirty="0"/>
              <a:t>Иностранный язык</a:t>
            </a:r>
          </a:p>
        </p:txBody>
      </p:sp>
      <p:sp>
        <p:nvSpPr>
          <p:cNvPr id="51" name="Объект 2">
            <a:extLst>
              <a:ext uri="{FF2B5EF4-FFF2-40B4-BE49-F238E27FC236}">
                <a16:creationId xmlns:a16="http://schemas.microsoft.com/office/drawing/2014/main" id="{11087347-4054-2A49-872D-7A47700B8C47}"/>
              </a:ext>
            </a:extLst>
          </p:cNvPr>
          <p:cNvSpPr txBox="1">
            <a:spLocks/>
          </p:cNvSpPr>
          <p:nvPr/>
        </p:nvSpPr>
        <p:spPr>
          <a:xfrm>
            <a:off x="10133881" y="1799231"/>
            <a:ext cx="1794423" cy="619505"/>
          </a:xfrm>
          <a:prstGeom prst="rect">
            <a:avLst/>
          </a:prstGeom>
        </p:spPr>
        <p:txBody>
          <a:bodyPr vert="horz" lIns="72000" tIns="72000" rIns="72000" bIns="72000" rtlCol="0" anchor="ctr">
            <a:noAutofit/>
          </a:bodyPr>
          <a:lstStyle>
            <a:defPPr>
              <a:defRPr lang="ru-RU"/>
            </a:defPPr>
            <a:lvl1pPr indent="0">
              <a:lnSpc>
                <a:spcPct val="90000"/>
              </a:lnSpc>
              <a:spcBef>
                <a:spcPts val="1000"/>
              </a:spcBef>
              <a:buFont typeface="Arial" panose="020B0604020202020204" pitchFamily="34" charset="0"/>
              <a:buNone/>
              <a:defRPr sz="1200" b="1">
                <a:solidFill>
                  <a:srgbClr val="081F40"/>
                </a:solidFill>
                <a:latin typeface="HelveticaNeueCyr" charset="0"/>
                <a:ea typeface="HelveticaNeueCyr" charset="0"/>
                <a:cs typeface="HelveticaNeueCyr"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ru-RU" sz="1400" dirty="0">
                <a:solidFill>
                  <a:srgbClr val="243A76"/>
                </a:solidFill>
              </a:rPr>
              <a:t>Школа мастерства</a:t>
            </a:r>
          </a:p>
        </p:txBody>
      </p:sp>
      <p:sp>
        <p:nvSpPr>
          <p:cNvPr id="41" name="Объект 2">
            <a:extLst>
              <a:ext uri="{FF2B5EF4-FFF2-40B4-BE49-F238E27FC236}">
                <a16:creationId xmlns:a16="http://schemas.microsoft.com/office/drawing/2014/main" id="{11087347-4054-2A49-872D-7A47700B8C47}"/>
              </a:ext>
            </a:extLst>
          </p:cNvPr>
          <p:cNvSpPr txBox="1">
            <a:spLocks/>
          </p:cNvSpPr>
          <p:nvPr/>
        </p:nvSpPr>
        <p:spPr>
          <a:xfrm>
            <a:off x="8195665" y="2682543"/>
            <a:ext cx="1813573" cy="573169"/>
          </a:xfrm>
          <a:prstGeom prst="rect">
            <a:avLst/>
          </a:prstGeom>
        </p:spPr>
        <p:txBody>
          <a:bodyPr vert="horz" lIns="72000" tIns="72000" rIns="72000" bIns="72000" rtlCol="0" anchor="ctr">
            <a:noAutofit/>
          </a:bodyPr>
          <a:lstStyle>
            <a:defPPr>
              <a:defRPr lang="ru-RU"/>
            </a:defPPr>
            <a:lvl1pPr indent="0">
              <a:lnSpc>
                <a:spcPct val="90000"/>
              </a:lnSpc>
              <a:spcBef>
                <a:spcPts val="1000"/>
              </a:spcBef>
              <a:buFont typeface="Arial" panose="020B0604020202020204" pitchFamily="34" charset="0"/>
              <a:buNone/>
              <a:defRPr sz="1200" b="1">
                <a:solidFill>
                  <a:srgbClr val="081F40"/>
                </a:solidFill>
                <a:latin typeface="HelveticaNeueCyr" charset="0"/>
                <a:ea typeface="HelveticaNeueCyr" charset="0"/>
                <a:cs typeface="HelveticaNeueCyr"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ru-RU" sz="1400" dirty="0">
                <a:solidFill>
                  <a:srgbClr val="243A76"/>
                </a:solidFill>
              </a:rPr>
              <a:t>Специальности будущего</a:t>
            </a:r>
          </a:p>
        </p:txBody>
      </p:sp>
      <p:sp>
        <p:nvSpPr>
          <p:cNvPr id="42" name="Объект 2">
            <a:extLst>
              <a:ext uri="{FF2B5EF4-FFF2-40B4-BE49-F238E27FC236}">
                <a16:creationId xmlns:a16="http://schemas.microsoft.com/office/drawing/2014/main" id="{AF12E8D4-F8EA-854E-8E11-79D06E3F6601}"/>
              </a:ext>
            </a:extLst>
          </p:cNvPr>
          <p:cNvSpPr txBox="1">
            <a:spLocks/>
          </p:cNvSpPr>
          <p:nvPr/>
        </p:nvSpPr>
        <p:spPr>
          <a:xfrm>
            <a:off x="8195665" y="3811659"/>
            <a:ext cx="1813573" cy="942197"/>
          </a:xfrm>
          <a:prstGeom prst="rect">
            <a:avLst/>
          </a:prstGeom>
        </p:spPr>
        <p:txBody>
          <a:bodyPr vert="horz" lIns="108000" tIns="45720" rIns="91440" bIns="45720" rtlCol="0">
            <a:noAutofit/>
          </a:bodyPr>
          <a:lstStyle>
            <a:defPPr>
              <a:defRPr lang="ru-RU"/>
            </a:defPPr>
            <a:lvl1pPr marL="285750" indent="-285750">
              <a:lnSpc>
                <a:spcPct val="120000"/>
              </a:lnSpc>
              <a:spcBef>
                <a:spcPts val="0"/>
              </a:spcBef>
              <a:buClr>
                <a:srgbClr val="FB452C"/>
              </a:buClr>
              <a:buFont typeface=".LucidaGrandeUI" charset="0"/>
              <a:buChar char="‣"/>
              <a:defRPr sz="1400"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spcAft>
                <a:spcPts val="400"/>
              </a:spcAft>
              <a:buFont typeface="Wingdings" panose="05000000000000000000" pitchFamily="2" charset="2"/>
              <a:buChar char="Ø"/>
            </a:pPr>
            <a:r>
              <a:rPr lang="ru-RU" dirty="0"/>
              <a:t>Учусь без «3»</a:t>
            </a:r>
          </a:p>
          <a:p>
            <a:pPr>
              <a:lnSpc>
                <a:spcPct val="100000"/>
              </a:lnSpc>
              <a:spcAft>
                <a:spcPts val="400"/>
              </a:spcAft>
              <a:buFont typeface="Wingdings" panose="05000000000000000000" pitchFamily="2" charset="2"/>
              <a:buChar char="Ø"/>
            </a:pPr>
            <a:r>
              <a:rPr lang="ru-RU" dirty="0"/>
              <a:t>Иностранный язык</a:t>
            </a:r>
          </a:p>
        </p:txBody>
      </p:sp>
      <p:sp>
        <p:nvSpPr>
          <p:cNvPr id="63"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
        <p:nvSpPr>
          <p:cNvPr id="65" name="Заголовок 1">
            <a:extLst>
              <a:ext uri="{FF2B5EF4-FFF2-40B4-BE49-F238E27FC236}">
                <a16:creationId xmlns:a16="http://schemas.microsoft.com/office/drawing/2014/main" id="{C449540A-3DFE-1C4E-A0E0-3DB31FA48F41}"/>
              </a:ext>
            </a:extLst>
          </p:cNvPr>
          <p:cNvSpPr txBox="1">
            <a:spLocks/>
          </p:cNvSpPr>
          <p:nvPr/>
        </p:nvSpPr>
        <p:spPr>
          <a:xfrm>
            <a:off x="11376838" y="6244683"/>
            <a:ext cx="474833"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solidFill>
                  <a:schemeClr val="bg1"/>
                </a:solidFill>
                <a:latin typeface="HelveticaNeueCyr" panose="02000503040000020004" pitchFamily="2" charset="0"/>
              </a:rPr>
              <a:t>15</a:t>
            </a:r>
            <a:endParaRPr lang="ru-RU" sz="1600" b="1" dirty="0">
              <a:solidFill>
                <a:schemeClr val="bg1"/>
              </a:solidFill>
              <a:latin typeface="HelveticaNeueCyr" panose="02000503040000020004" pitchFamily="2" charset="0"/>
            </a:endParaRPr>
          </a:p>
        </p:txBody>
      </p:sp>
      <p:sp>
        <p:nvSpPr>
          <p:cNvPr id="66" name="Объект 2">
            <a:extLst>
              <a:ext uri="{FF2B5EF4-FFF2-40B4-BE49-F238E27FC236}">
                <a16:creationId xmlns:a16="http://schemas.microsoft.com/office/drawing/2014/main" id="{11087347-4054-2A49-872D-7A47700B8C47}"/>
              </a:ext>
            </a:extLst>
          </p:cNvPr>
          <p:cNvSpPr txBox="1">
            <a:spLocks/>
          </p:cNvSpPr>
          <p:nvPr/>
        </p:nvSpPr>
        <p:spPr>
          <a:xfrm>
            <a:off x="676656" y="6343145"/>
            <a:ext cx="1459145" cy="425743"/>
          </a:xfrm>
          <a:prstGeom prst="rect">
            <a:avLst/>
          </a:prstGeom>
        </p:spPr>
        <p:txBody>
          <a:bodyPr vert="horz" lIns="72000" tIns="144000" rIns="72000" bIns="7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400" b="1" spc="20">
                <a:solidFill>
                  <a:schemeClr val="bg1"/>
                </a:solidFill>
                <a:latin typeface="HelveticaNeueCyr" charset="0"/>
                <a:ea typeface="HelveticaNeueCyr" charset="0"/>
                <a:cs typeface="HelveticaNeueCyr" charset="0"/>
              </a:rPr>
              <a:t>1 курс</a:t>
            </a:r>
            <a:endParaRPr lang="ru-RU" sz="1400" b="1" spc="20" dirty="0">
              <a:solidFill>
                <a:schemeClr val="bg1"/>
              </a:solidFill>
              <a:latin typeface="HelveticaNeueCyr" charset="0"/>
              <a:ea typeface="HelveticaNeueCyr" charset="0"/>
              <a:cs typeface="HelveticaNeueCyr" charset="0"/>
            </a:endParaRPr>
          </a:p>
        </p:txBody>
      </p:sp>
      <p:sp>
        <p:nvSpPr>
          <p:cNvPr id="67" name="Объект 2">
            <a:extLst>
              <a:ext uri="{FF2B5EF4-FFF2-40B4-BE49-F238E27FC236}">
                <a16:creationId xmlns:a16="http://schemas.microsoft.com/office/drawing/2014/main" id="{11087347-4054-2A49-872D-7A47700B8C47}"/>
              </a:ext>
            </a:extLst>
          </p:cNvPr>
          <p:cNvSpPr txBox="1">
            <a:spLocks/>
          </p:cNvSpPr>
          <p:nvPr/>
        </p:nvSpPr>
        <p:spPr>
          <a:xfrm>
            <a:off x="2570443" y="6343146"/>
            <a:ext cx="1526069" cy="425742"/>
          </a:xfrm>
          <a:prstGeom prst="rect">
            <a:avLst/>
          </a:prstGeom>
        </p:spPr>
        <p:txBody>
          <a:bodyPr vert="horz" lIns="72000" tIns="144000" rIns="72000" bIns="7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400" b="1" spc="20" dirty="0">
                <a:solidFill>
                  <a:schemeClr val="bg1"/>
                </a:solidFill>
                <a:latin typeface="HelveticaNeueCyr" charset="0"/>
                <a:ea typeface="HelveticaNeueCyr" charset="0"/>
                <a:cs typeface="HelveticaNeueCyr" charset="0"/>
              </a:rPr>
              <a:t>2 курс</a:t>
            </a:r>
          </a:p>
        </p:txBody>
      </p:sp>
      <p:sp>
        <p:nvSpPr>
          <p:cNvPr id="68" name="Объект 2">
            <a:extLst>
              <a:ext uri="{FF2B5EF4-FFF2-40B4-BE49-F238E27FC236}">
                <a16:creationId xmlns:a16="http://schemas.microsoft.com/office/drawing/2014/main" id="{11087347-4054-2A49-872D-7A47700B8C47}"/>
              </a:ext>
            </a:extLst>
          </p:cNvPr>
          <p:cNvSpPr txBox="1">
            <a:spLocks/>
          </p:cNvSpPr>
          <p:nvPr/>
        </p:nvSpPr>
        <p:spPr>
          <a:xfrm>
            <a:off x="4515252" y="6343146"/>
            <a:ext cx="1496130" cy="425742"/>
          </a:xfrm>
          <a:prstGeom prst="rect">
            <a:avLst/>
          </a:prstGeom>
        </p:spPr>
        <p:txBody>
          <a:bodyPr vert="horz" lIns="72000" tIns="144000" rIns="72000" bIns="7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400" b="1" spc="20" dirty="0">
                <a:solidFill>
                  <a:schemeClr val="bg1"/>
                </a:solidFill>
                <a:latin typeface="HelveticaNeueCyr" charset="0"/>
                <a:ea typeface="HelveticaNeueCyr" charset="0"/>
                <a:cs typeface="HelveticaNeueCyr" charset="0"/>
              </a:rPr>
              <a:t>3 курс</a:t>
            </a:r>
          </a:p>
        </p:txBody>
      </p:sp>
      <p:sp>
        <p:nvSpPr>
          <p:cNvPr id="69" name="Объект 2">
            <a:extLst>
              <a:ext uri="{FF2B5EF4-FFF2-40B4-BE49-F238E27FC236}">
                <a16:creationId xmlns:a16="http://schemas.microsoft.com/office/drawing/2014/main" id="{11087347-4054-2A49-872D-7A47700B8C47}"/>
              </a:ext>
            </a:extLst>
          </p:cNvPr>
          <p:cNvSpPr txBox="1">
            <a:spLocks/>
          </p:cNvSpPr>
          <p:nvPr/>
        </p:nvSpPr>
        <p:spPr>
          <a:xfrm>
            <a:off x="6430121" y="6343146"/>
            <a:ext cx="1514417" cy="425742"/>
          </a:xfrm>
          <a:prstGeom prst="rect">
            <a:avLst/>
          </a:prstGeom>
        </p:spPr>
        <p:txBody>
          <a:bodyPr vert="horz" lIns="72000" tIns="144000" rIns="72000" bIns="7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400" b="1" spc="20" dirty="0">
                <a:solidFill>
                  <a:schemeClr val="bg1"/>
                </a:solidFill>
                <a:latin typeface="HelveticaNeueCyr" charset="0"/>
                <a:ea typeface="HelveticaNeueCyr" charset="0"/>
                <a:cs typeface="HelveticaNeueCyr" charset="0"/>
              </a:rPr>
              <a:t>4 курс</a:t>
            </a:r>
          </a:p>
        </p:txBody>
      </p:sp>
      <p:sp>
        <p:nvSpPr>
          <p:cNvPr id="70" name="Объект 2">
            <a:extLst>
              <a:ext uri="{FF2B5EF4-FFF2-40B4-BE49-F238E27FC236}">
                <a16:creationId xmlns:a16="http://schemas.microsoft.com/office/drawing/2014/main" id="{11087347-4054-2A49-872D-7A47700B8C47}"/>
              </a:ext>
            </a:extLst>
          </p:cNvPr>
          <p:cNvSpPr txBox="1">
            <a:spLocks/>
          </p:cNvSpPr>
          <p:nvPr/>
        </p:nvSpPr>
        <p:spPr>
          <a:xfrm>
            <a:off x="8363277" y="6343146"/>
            <a:ext cx="1488389" cy="425742"/>
          </a:xfrm>
          <a:prstGeom prst="rect">
            <a:avLst/>
          </a:prstGeom>
        </p:spPr>
        <p:txBody>
          <a:bodyPr vert="horz" lIns="72000" tIns="144000" rIns="72000" bIns="7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400" b="1" spc="20" dirty="0">
                <a:solidFill>
                  <a:schemeClr val="bg1"/>
                </a:solidFill>
                <a:latin typeface="HelveticaNeueCyr" charset="0"/>
                <a:ea typeface="HelveticaNeueCyr" charset="0"/>
                <a:cs typeface="HelveticaNeueCyr" charset="0"/>
              </a:rPr>
              <a:t>5 курс</a:t>
            </a:r>
          </a:p>
        </p:txBody>
      </p:sp>
      <p:sp>
        <p:nvSpPr>
          <p:cNvPr id="71" name="Объект 2">
            <a:extLst>
              <a:ext uri="{FF2B5EF4-FFF2-40B4-BE49-F238E27FC236}">
                <a16:creationId xmlns:a16="http://schemas.microsoft.com/office/drawing/2014/main" id="{11087347-4054-2A49-872D-7A47700B8C47}"/>
              </a:ext>
            </a:extLst>
          </p:cNvPr>
          <p:cNvSpPr txBox="1">
            <a:spLocks/>
          </p:cNvSpPr>
          <p:nvPr/>
        </p:nvSpPr>
        <p:spPr>
          <a:xfrm>
            <a:off x="10270405" y="6343146"/>
            <a:ext cx="1521379" cy="425742"/>
          </a:xfrm>
          <a:prstGeom prst="rect">
            <a:avLst/>
          </a:prstGeom>
        </p:spPr>
        <p:txBody>
          <a:bodyPr vert="horz" lIns="72000" tIns="144000" rIns="72000" bIns="7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1400" b="1" spc="20" dirty="0">
                <a:solidFill>
                  <a:schemeClr val="bg1"/>
                </a:solidFill>
                <a:latin typeface="HelveticaNeueCyr" charset="0"/>
                <a:ea typeface="HelveticaNeueCyr" charset="0"/>
                <a:cs typeface="HelveticaNeueCyr" charset="0"/>
              </a:rPr>
              <a:t>6 курс</a:t>
            </a:r>
          </a:p>
        </p:txBody>
      </p:sp>
      <p:sp>
        <p:nvSpPr>
          <p:cNvPr id="72" name="Заголовок 1">
            <a:extLst>
              <a:ext uri="{FF2B5EF4-FFF2-40B4-BE49-F238E27FC236}">
                <a16:creationId xmlns:a16="http://schemas.microsoft.com/office/drawing/2014/main" id="{C449540A-3DFE-1C4E-A0E0-3DB31FA48F41}"/>
              </a:ext>
            </a:extLst>
          </p:cNvPr>
          <p:cNvSpPr txBox="1">
            <a:spLocks/>
          </p:cNvSpPr>
          <p:nvPr/>
        </p:nvSpPr>
        <p:spPr>
          <a:xfrm>
            <a:off x="864000" y="612000"/>
            <a:ext cx="9606995"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spc="20" dirty="0">
                <a:solidFill>
                  <a:srgbClr val="243A76"/>
                </a:solidFill>
                <a:latin typeface="HelveticaNeueCyr" panose="02000503040000020004" pitchFamily="2" charset="0"/>
              </a:rPr>
              <a:t>Карьерная траектория</a:t>
            </a:r>
          </a:p>
        </p:txBody>
      </p:sp>
      <p:sp>
        <p:nvSpPr>
          <p:cNvPr id="73" name="Объект 2">
            <a:extLst>
              <a:ext uri="{FF2B5EF4-FFF2-40B4-BE49-F238E27FC236}">
                <a16:creationId xmlns:a16="http://schemas.microsoft.com/office/drawing/2014/main" id="{531C19CC-2394-FF4B-8EEB-7472596BBBCB}"/>
              </a:ext>
            </a:extLst>
          </p:cNvPr>
          <p:cNvSpPr txBox="1">
            <a:spLocks/>
          </p:cNvSpPr>
          <p:nvPr/>
        </p:nvSpPr>
        <p:spPr>
          <a:xfrm>
            <a:off x="864000" y="1116000"/>
            <a:ext cx="11005794" cy="460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b="1" spc="20" dirty="0">
                <a:solidFill>
                  <a:srgbClr val="243A76"/>
                </a:solidFill>
                <a:latin typeface="Helvetica Neue" charset="0"/>
                <a:ea typeface="Helvetica Neue" charset="0"/>
                <a:cs typeface="Helvetica Neue" charset="0"/>
              </a:rPr>
              <a:t>Лечебное дело</a:t>
            </a:r>
          </a:p>
        </p:txBody>
      </p:sp>
      <p:sp>
        <p:nvSpPr>
          <p:cNvPr id="74" name="Объект 2">
            <a:extLst>
              <a:ext uri="{FF2B5EF4-FFF2-40B4-BE49-F238E27FC236}">
                <a16:creationId xmlns:a16="http://schemas.microsoft.com/office/drawing/2014/main" id="{AF12E8D4-F8EA-854E-8E11-79D06E3F6601}"/>
              </a:ext>
            </a:extLst>
          </p:cNvPr>
          <p:cNvSpPr txBox="1">
            <a:spLocks/>
          </p:cNvSpPr>
          <p:nvPr/>
        </p:nvSpPr>
        <p:spPr>
          <a:xfrm>
            <a:off x="861848" y="2622245"/>
            <a:ext cx="2848464" cy="291600"/>
          </a:xfrm>
          <a:prstGeom prst="rect">
            <a:avLst/>
          </a:prstGeom>
        </p:spPr>
        <p:txBody>
          <a:bodyPr vert="horz" lIns="10800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Clr>
                <a:srgbClr val="FB452C"/>
              </a:buClr>
              <a:buFont typeface="Wingdings" panose="05000000000000000000" pitchFamily="2" charset="2"/>
              <a:buChar char="Ø"/>
            </a:pPr>
            <a:r>
              <a:rPr lang="ru-RU" sz="1400" spc="20" dirty="0">
                <a:solidFill>
                  <a:srgbClr val="243A76"/>
                </a:solidFill>
                <a:latin typeface="HelveticaNeueCyr Roman" panose="02000503040000020004" pitchFamily="2" charset="0"/>
                <a:ea typeface="HelveticaNeueCyr Light" charset="0"/>
                <a:cs typeface="HelveticaNeueCyr Light" charset="0"/>
              </a:rPr>
              <a:t>ЕГЭ </a:t>
            </a:r>
            <a:r>
              <a:rPr lang="en-US" sz="1400" spc="20" dirty="0">
                <a:solidFill>
                  <a:srgbClr val="243A76"/>
                </a:solidFill>
                <a:latin typeface="HelveticaNeueCyr Roman" panose="02000503040000020004" pitchFamily="2" charset="0"/>
                <a:ea typeface="HelveticaNeueCyr Light" charset="0"/>
                <a:cs typeface="HelveticaNeueCyr Light" charset="0"/>
              </a:rPr>
              <a:t>&lt;295</a:t>
            </a:r>
            <a:r>
              <a:rPr lang="ru-RU" sz="1400" spc="20" dirty="0">
                <a:solidFill>
                  <a:srgbClr val="243A76"/>
                </a:solidFill>
                <a:latin typeface="HelveticaNeueCyr Roman" panose="02000503040000020004" pitchFamily="2" charset="0"/>
                <a:ea typeface="HelveticaNeueCyr Light" charset="0"/>
                <a:cs typeface="HelveticaNeueCyr Light" charset="0"/>
              </a:rPr>
              <a:t> баллов</a:t>
            </a:r>
          </a:p>
        </p:txBody>
      </p:sp>
      <p:sp>
        <p:nvSpPr>
          <p:cNvPr id="7" name="Прямоугольник 6"/>
          <p:cNvSpPr/>
          <p:nvPr/>
        </p:nvSpPr>
        <p:spPr>
          <a:xfrm>
            <a:off x="861848" y="4533778"/>
            <a:ext cx="1419619" cy="307777"/>
          </a:xfrm>
          <a:prstGeom prst="rect">
            <a:avLst/>
          </a:prstGeom>
        </p:spPr>
        <p:txBody>
          <a:bodyPr wrap="none">
            <a:spAutoFit/>
          </a:bodyPr>
          <a:lstStyle/>
          <a:p>
            <a:r>
              <a:rPr lang="en-US" sz="1400" b="1" spc="20" dirty="0">
                <a:solidFill>
                  <a:srgbClr val="243A76"/>
                </a:solidFill>
                <a:latin typeface="Helvetica Neue" charset="0"/>
                <a:ea typeface="Helvetica Neue" charset="0"/>
                <a:cs typeface="Helvetica Neue" charset="0"/>
              </a:rPr>
              <a:t>+4</a:t>
            </a:r>
            <a:r>
              <a:rPr lang="ru-RU" sz="1400" b="1" spc="20" dirty="0">
                <a:solidFill>
                  <a:srgbClr val="243A76"/>
                </a:solidFill>
                <a:latin typeface="Helvetica Neue" charset="0"/>
                <a:ea typeface="Helvetica Neue" charset="0"/>
                <a:cs typeface="Helvetica Neue" charset="0"/>
              </a:rPr>
              <a:t> </a:t>
            </a:r>
            <a:r>
              <a:rPr lang="ru-RU" sz="1200" spc="20" dirty="0">
                <a:solidFill>
                  <a:srgbClr val="243A76"/>
                </a:solidFill>
                <a:latin typeface="Helvetica Neue" charset="0"/>
                <a:ea typeface="Helvetica Neue" charset="0"/>
                <a:cs typeface="Helvetica Neue" charset="0"/>
              </a:rPr>
              <a:t>компетенции</a:t>
            </a:r>
          </a:p>
        </p:txBody>
      </p:sp>
      <p:sp>
        <p:nvSpPr>
          <p:cNvPr id="75" name="Прямоугольник 74"/>
          <p:cNvSpPr/>
          <p:nvPr/>
        </p:nvSpPr>
        <p:spPr>
          <a:xfrm>
            <a:off x="861848" y="3074896"/>
            <a:ext cx="1497032" cy="307777"/>
          </a:xfrm>
          <a:prstGeom prst="rect">
            <a:avLst/>
          </a:prstGeom>
        </p:spPr>
        <p:txBody>
          <a:bodyPr wrap="square">
            <a:spAutoFit/>
          </a:bodyPr>
          <a:lstStyle/>
          <a:p>
            <a:r>
              <a:rPr lang="en-US" sz="1400" b="1" spc="20" dirty="0">
                <a:solidFill>
                  <a:srgbClr val="243A76"/>
                </a:solidFill>
                <a:latin typeface="Helvetica Neue" charset="0"/>
                <a:ea typeface="Helvetica Neue" charset="0"/>
                <a:cs typeface="Helvetica Neue" charset="0"/>
              </a:rPr>
              <a:t>50</a:t>
            </a:r>
            <a:r>
              <a:rPr lang="en-US" sz="1400" b="1" spc="20" dirty="0">
                <a:solidFill>
                  <a:srgbClr val="FB452C"/>
                </a:solidFill>
                <a:latin typeface="Helvetica Neue" charset="0"/>
                <a:ea typeface="Helvetica Neue" charset="0"/>
                <a:cs typeface="Helvetica Neue" charset="0"/>
              </a:rPr>
              <a:t> </a:t>
            </a:r>
            <a:r>
              <a:rPr lang="ru-RU" sz="1200" spc="20" dirty="0">
                <a:solidFill>
                  <a:srgbClr val="243A76"/>
                </a:solidFill>
                <a:latin typeface="Helvetica Neue" charset="0"/>
                <a:ea typeface="Helvetica Neue" charset="0"/>
                <a:cs typeface="Helvetica Neue" charset="0"/>
              </a:rPr>
              <a:t>компетенций</a:t>
            </a:r>
          </a:p>
        </p:txBody>
      </p:sp>
      <p:cxnSp>
        <p:nvCxnSpPr>
          <p:cNvPr id="76" name="Прямая соединительная линия 75"/>
          <p:cNvCxnSpPr/>
          <p:nvPr/>
        </p:nvCxnSpPr>
        <p:spPr>
          <a:xfrm>
            <a:off x="861848" y="2991496"/>
            <a:ext cx="7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Прямая соединительная линия 76"/>
          <p:cNvCxnSpPr/>
          <p:nvPr/>
        </p:nvCxnSpPr>
        <p:spPr>
          <a:xfrm>
            <a:off x="861848" y="4459783"/>
            <a:ext cx="72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141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88850" cy="6858000"/>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1">
            <a:hlinkClick r:id="rId5"/>
            <a:extLst>
              <a:ext uri="{FF2B5EF4-FFF2-40B4-BE49-F238E27FC236}">
                <a16:creationId xmlns:a16="http://schemas.microsoft.com/office/drawing/2014/main" id="{C449540A-3DFE-1C4E-A0E0-3DB31FA48F41}"/>
              </a:ext>
            </a:extLst>
          </p:cNvPr>
          <p:cNvSpPr txBox="1">
            <a:spLocks/>
          </p:cNvSpPr>
          <p:nvPr/>
        </p:nvSpPr>
        <p:spPr>
          <a:xfrm>
            <a:off x="4812414" y="2371423"/>
            <a:ext cx="6564424" cy="7024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u="sng" dirty="0">
                <a:solidFill>
                  <a:srgbClr val="243A76"/>
                </a:solidFill>
                <a:latin typeface="HelveticaNeueCyr" panose="02000503040000020004" pitchFamily="2" charset="0"/>
                <a:hlinkClick r:id="rId5"/>
              </a:rPr>
              <a:t>Общежития</a:t>
            </a:r>
            <a:endParaRPr lang="ru-RU" sz="2400" b="1" u="sng" dirty="0">
              <a:solidFill>
                <a:srgbClr val="243A76"/>
              </a:solidFill>
              <a:latin typeface="HelveticaNeueCyr" panose="02000503040000020004" pitchFamily="2" charset="0"/>
            </a:endParaRPr>
          </a:p>
        </p:txBody>
      </p:sp>
      <p:sp>
        <p:nvSpPr>
          <p:cNvPr id="5" name="Объект 2">
            <a:extLst>
              <a:ext uri="{FF2B5EF4-FFF2-40B4-BE49-F238E27FC236}">
                <a16:creationId xmlns:a16="http://schemas.microsoft.com/office/drawing/2014/main" id="{F6B12691-23C4-9540-AEC0-6B8592DEB421}"/>
              </a:ext>
            </a:extLst>
          </p:cNvPr>
          <p:cNvSpPr txBox="1">
            <a:spLocks/>
          </p:cNvSpPr>
          <p:nvPr/>
        </p:nvSpPr>
        <p:spPr>
          <a:xfrm>
            <a:off x="4812414" y="2808895"/>
            <a:ext cx="6954364" cy="3813893"/>
          </a:xfrm>
          <a:prstGeom prst="rect">
            <a:avLst/>
          </a:prstGeom>
        </p:spPr>
        <p:txBody>
          <a:bodyPr vert="horz" lIns="91440" tIns="45720" rIns="91440" bIns="45720" rtlCol="0" anchor="t">
            <a:noAutofit/>
          </a:bodyPr>
          <a:lstStyle>
            <a:defPPr>
              <a:defRPr lang="ru-RU"/>
            </a:defPPr>
            <a:lvl1pPr marL="285750" indent="-285750">
              <a:lnSpc>
                <a:spcPct val="120000"/>
              </a:lnSpc>
              <a:spcBef>
                <a:spcPts val="0"/>
              </a:spcBef>
              <a:spcAft>
                <a:spcPts val="1800"/>
              </a:spcAft>
              <a:buClr>
                <a:srgbClr val="FB452C"/>
              </a:buClr>
              <a:buFont typeface=".LucidaGrandeUI" charset="0"/>
              <a:buChar char="‣"/>
              <a:defRPr sz="1600"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Aft>
                <a:spcPts val="600"/>
              </a:spcAft>
              <a:buNone/>
            </a:pPr>
            <a:r>
              <a:rPr lang="ru-RU" sz="1400" b="1" dirty="0">
                <a:solidFill>
                  <a:srgbClr val="FB452C"/>
                </a:solidFill>
                <a:latin typeface="HelveticaNeueCyr Roman" charset="0"/>
                <a:ea typeface="HelveticaNeueCyr Roman" charset="0"/>
                <a:cs typeface="HelveticaNeueCyr Roman" charset="0"/>
              </a:rPr>
              <a:t>Количество мест</a:t>
            </a:r>
            <a:r>
              <a:rPr lang="en-US" sz="1400" b="1" dirty="0">
                <a:solidFill>
                  <a:srgbClr val="FB452C"/>
                </a:solidFill>
                <a:latin typeface="HelveticaNeueCyr Roman" charset="0"/>
                <a:ea typeface="HelveticaNeueCyr Roman" charset="0"/>
                <a:cs typeface="HelveticaNeueCyr Roman" charset="0"/>
              </a:rPr>
              <a:t> </a:t>
            </a:r>
            <a:r>
              <a:rPr lang="ru-RU" sz="1400" b="1" dirty="0">
                <a:solidFill>
                  <a:srgbClr val="FB452C"/>
                </a:solidFill>
                <a:latin typeface="HelveticaNeueCyr Roman" charset="0"/>
                <a:ea typeface="HelveticaNeueCyr Roman" charset="0"/>
                <a:cs typeface="HelveticaNeueCyr Roman" charset="0"/>
              </a:rPr>
              <a:t>в общежитии ограничено</a:t>
            </a:r>
          </a:p>
          <a:p>
            <a:pPr marL="0" indent="0">
              <a:spcAft>
                <a:spcPts val="600"/>
              </a:spcAft>
              <a:buNone/>
            </a:pPr>
            <a:r>
              <a:rPr lang="ru-RU" sz="1400" b="1" dirty="0">
                <a:latin typeface="HelveticaNeueCyr Roman" charset="0"/>
                <a:ea typeface="HelveticaNeueCyr Roman" charset="0"/>
                <a:cs typeface="HelveticaNeueCyr Roman" charset="0"/>
              </a:rPr>
              <a:t>Обязательно предоставляется общежитие:</a:t>
            </a:r>
          </a:p>
          <a:p>
            <a:pPr>
              <a:spcAft>
                <a:spcPts val="600"/>
              </a:spcAft>
              <a:buFont typeface="Wingdings" panose="05000000000000000000" pitchFamily="2" charset="2"/>
              <a:buChar char="§"/>
            </a:pPr>
            <a:r>
              <a:rPr lang="ru-RU" sz="1400" dirty="0"/>
              <a:t>Дети-инвалиды</a:t>
            </a:r>
          </a:p>
          <a:p>
            <a:pPr>
              <a:spcAft>
                <a:spcPts val="600"/>
              </a:spcAft>
              <a:buFont typeface="Wingdings" panose="05000000000000000000" pitchFamily="2" charset="2"/>
              <a:buChar char="§"/>
            </a:pPr>
            <a:r>
              <a:rPr lang="ru-RU" sz="1400" dirty="0"/>
              <a:t>Инвалиды </a:t>
            </a:r>
            <a:r>
              <a:rPr lang="en-US" sz="1400" dirty="0"/>
              <a:t>I</a:t>
            </a:r>
            <a:r>
              <a:rPr lang="ru-RU" sz="1400" dirty="0"/>
              <a:t>,</a:t>
            </a:r>
            <a:r>
              <a:rPr lang="en-US" sz="1400" dirty="0"/>
              <a:t> II</a:t>
            </a:r>
            <a:r>
              <a:rPr lang="ru-RU" sz="1400" dirty="0"/>
              <a:t> группы</a:t>
            </a:r>
          </a:p>
          <a:p>
            <a:pPr>
              <a:spcAft>
                <a:spcPts val="600"/>
              </a:spcAft>
              <a:buFont typeface="Wingdings" panose="05000000000000000000" pitchFamily="2" charset="2"/>
              <a:buChar char="§"/>
            </a:pPr>
            <a:r>
              <a:rPr lang="ru-RU" sz="1400" dirty="0"/>
              <a:t>Инвалиды с детства</a:t>
            </a:r>
          </a:p>
          <a:p>
            <a:pPr>
              <a:spcAft>
                <a:spcPts val="600"/>
              </a:spcAft>
              <a:buFont typeface="Wingdings" panose="05000000000000000000" pitchFamily="2" charset="2"/>
              <a:buChar char="§"/>
            </a:pPr>
            <a:r>
              <a:rPr lang="ru-RU" sz="1400" dirty="0"/>
              <a:t>Инвалиды вследствие военной травмы или заболевания, </a:t>
            </a:r>
            <a:br>
              <a:rPr lang="en-US" sz="1400" dirty="0"/>
            </a:br>
            <a:r>
              <a:rPr lang="ru-RU" sz="1400" dirty="0"/>
              <a:t>полученного в период прохождения военной службы</a:t>
            </a:r>
          </a:p>
          <a:p>
            <a:pPr>
              <a:spcAft>
                <a:spcPts val="600"/>
              </a:spcAft>
              <a:buFont typeface="Wingdings" panose="05000000000000000000" pitchFamily="2" charset="2"/>
              <a:buChar char="§"/>
            </a:pPr>
            <a:r>
              <a:rPr lang="ru-RU" sz="1400" dirty="0"/>
              <a:t>Дети-сироты и дети, оставшиеся без попечения родителей</a:t>
            </a:r>
          </a:p>
          <a:p>
            <a:pPr>
              <a:spcAft>
                <a:spcPts val="600"/>
              </a:spcAft>
              <a:buFont typeface="Wingdings" panose="05000000000000000000" pitchFamily="2" charset="2"/>
              <a:buChar char="§"/>
            </a:pPr>
            <a:r>
              <a:rPr lang="ru-RU" sz="1400" dirty="0"/>
              <a:t>Лица из числе детей-сирот и детей, оставшихся без попечения родителей</a:t>
            </a:r>
          </a:p>
        </p:txBody>
      </p:sp>
      <p:sp>
        <p:nvSpPr>
          <p:cNvPr id="8" name="Объект 2">
            <a:extLst>
              <a:ext uri="{FF2B5EF4-FFF2-40B4-BE49-F238E27FC236}">
                <a16:creationId xmlns:a16="http://schemas.microsoft.com/office/drawing/2014/main" id="{531C19CC-2394-FF4B-8EEB-7472596BBBCB}"/>
              </a:ext>
            </a:extLst>
          </p:cNvPr>
          <p:cNvSpPr txBox="1">
            <a:spLocks/>
          </p:cNvSpPr>
          <p:nvPr/>
        </p:nvSpPr>
        <p:spPr>
          <a:xfrm>
            <a:off x="4812414" y="6383943"/>
            <a:ext cx="6345945" cy="460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solidFill>
                <a:latin typeface="HelveticaNeueCyr Roman" charset="0"/>
                <a:ea typeface="HelveticaNeueCyr Roman" charset="0"/>
                <a:cs typeface="HelveticaNeueCyr Roman" charset="0"/>
              </a:rPr>
              <a:t>* </a:t>
            </a:r>
            <a:r>
              <a:rPr lang="ru-RU" sz="1600" dirty="0">
                <a:solidFill>
                  <a:schemeClr val="bg1"/>
                </a:solidFill>
                <a:latin typeface="HelveticaNeueCyr Roman" charset="0"/>
                <a:ea typeface="HelveticaNeueCyr Roman" charset="0"/>
                <a:cs typeface="HelveticaNeueCyr Roman" charset="0"/>
              </a:rPr>
              <a:t>Подробная информация в социально-жилищном отделе</a:t>
            </a:r>
          </a:p>
        </p:txBody>
      </p:sp>
      <p:sp>
        <p:nvSpPr>
          <p:cNvPr id="11" name="Заголовок 1">
            <a:extLst>
              <a:ext uri="{FF2B5EF4-FFF2-40B4-BE49-F238E27FC236}">
                <a16:creationId xmlns:a16="http://schemas.microsoft.com/office/drawing/2014/main" id="{C449540A-3DFE-1C4E-A0E0-3DB31FA48F41}"/>
              </a:ext>
            </a:extLst>
          </p:cNvPr>
          <p:cNvSpPr txBox="1">
            <a:spLocks/>
          </p:cNvSpPr>
          <p:nvPr/>
        </p:nvSpPr>
        <p:spPr>
          <a:xfrm>
            <a:off x="11376838" y="6244683"/>
            <a:ext cx="474833"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1</a:t>
            </a:r>
            <a:r>
              <a:rPr lang="en-US" sz="1600" b="1" dirty="0">
                <a:solidFill>
                  <a:schemeClr val="bg1"/>
                </a:solidFill>
                <a:latin typeface="HelveticaNeueCyr" panose="02000503040000020004" pitchFamily="2" charset="0"/>
              </a:rPr>
              <a:t>6</a:t>
            </a:r>
            <a:endParaRPr lang="ru-RU" sz="1600" b="1" dirty="0">
              <a:solidFill>
                <a:schemeClr val="bg1"/>
              </a:solidFill>
              <a:latin typeface="HelveticaNeueCyr" panose="02000503040000020004" pitchFamily="2" charset="0"/>
            </a:endParaRPr>
          </a:p>
        </p:txBody>
      </p:sp>
      <p:sp>
        <p:nvSpPr>
          <p:cNvPr id="13" name="Заголовок 1">
            <a:extLst>
              <a:ext uri="{FF2B5EF4-FFF2-40B4-BE49-F238E27FC236}">
                <a16:creationId xmlns:a16="http://schemas.microsoft.com/office/drawing/2014/main" id="{C449540A-3DFE-1C4E-A0E0-3DB31FA48F41}"/>
              </a:ext>
            </a:extLst>
          </p:cNvPr>
          <p:cNvSpPr txBox="1">
            <a:spLocks/>
          </p:cNvSpPr>
          <p:nvPr/>
        </p:nvSpPr>
        <p:spPr>
          <a:xfrm>
            <a:off x="864000" y="792000"/>
            <a:ext cx="9606995"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spc="20" dirty="0">
                <a:solidFill>
                  <a:srgbClr val="243A76"/>
                </a:solidFill>
                <a:latin typeface="HelveticaNeueCyr" panose="02000503040000020004" pitchFamily="2" charset="0"/>
              </a:rPr>
              <a:t>Приём в 2020 году</a:t>
            </a:r>
          </a:p>
        </p:txBody>
      </p:sp>
      <p:sp>
        <p:nvSpPr>
          <p:cNvPr id="15"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Tree>
    <p:extLst>
      <p:ext uri="{BB962C8B-B14F-4D97-AF65-F5344CB8AC3E}">
        <p14:creationId xmlns:p14="http://schemas.microsoft.com/office/powerpoint/2010/main" val="10018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0864"/>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Прямоугольник 7"/>
          <p:cNvSpPr/>
          <p:nvPr/>
        </p:nvSpPr>
        <p:spPr>
          <a:xfrm>
            <a:off x="4214846" y="2785256"/>
            <a:ext cx="5094483" cy="1280351"/>
          </a:xfrm>
          <a:prstGeom prst="rect">
            <a:avLst/>
          </a:prstGeom>
        </p:spPr>
        <p:txBody>
          <a:bodyPr vert="horz" lIns="91440" tIns="45720" rIns="91440" bIns="45720" rtlCol="0" anchor="ctr">
            <a:noAutofit/>
          </a:bodyPr>
          <a:lstStyle/>
          <a:p>
            <a:pPr marL="352425" indent="-342900">
              <a:spcAft>
                <a:spcPts val="1200"/>
              </a:spcAft>
              <a:buClr>
                <a:srgbClr val="FB452C"/>
              </a:buClr>
              <a:buFont typeface="Wingdings" panose="05000000000000000000" pitchFamily="2" charset="2"/>
              <a:buChar char="§"/>
            </a:pPr>
            <a:r>
              <a:rPr lang="ru-RU" sz="2000" b="1" spc="20" dirty="0">
                <a:solidFill>
                  <a:srgbClr val="243A76"/>
                </a:solidFill>
                <a:latin typeface="HelveticaNeueCyr Roman" panose="02000503040000020004" pitchFamily="2" charset="0"/>
                <a:ea typeface="HelveticaNeueCyr Light" charset="0"/>
                <a:cs typeface="HelveticaNeueCyr Light" charset="0"/>
              </a:rPr>
              <a:t>Тел.: + 7 (495) 622 98 20</a:t>
            </a:r>
            <a:endParaRPr lang="en-US" sz="2000" b="1" spc="20" dirty="0">
              <a:solidFill>
                <a:srgbClr val="243A76"/>
              </a:solidFill>
              <a:latin typeface="HelveticaNeueCyr Roman" panose="02000503040000020004" pitchFamily="2" charset="0"/>
              <a:ea typeface="HelveticaNeueCyr Light" charset="0"/>
              <a:cs typeface="HelveticaNeueCyr Light" charset="0"/>
            </a:endParaRPr>
          </a:p>
          <a:p>
            <a:pPr marL="352425" indent="-342900">
              <a:spcAft>
                <a:spcPts val="1200"/>
              </a:spcAft>
              <a:buClr>
                <a:srgbClr val="FB452C"/>
              </a:buClr>
              <a:buFont typeface="Wingdings" panose="05000000000000000000" pitchFamily="2" charset="2"/>
              <a:buChar char="§"/>
            </a:pPr>
            <a:r>
              <a:rPr lang="en-US" sz="2000" b="1" spc="20" dirty="0" err="1">
                <a:solidFill>
                  <a:srgbClr val="243A76"/>
                </a:solidFill>
                <a:latin typeface="HelveticaNeueCyr Roman" panose="02000503040000020004" pitchFamily="2" charset="0"/>
                <a:ea typeface="HelveticaNeueCyr Light" charset="0"/>
                <a:cs typeface="HelveticaNeueCyr Light" charset="0"/>
              </a:rPr>
              <a:t>pk.pmgmu@gmail.com</a:t>
            </a:r>
            <a:endParaRPr lang="en-US" sz="2000" b="1" spc="20" dirty="0">
              <a:solidFill>
                <a:srgbClr val="243A76"/>
              </a:solidFill>
              <a:latin typeface="HelveticaNeueCyr Roman" panose="02000503040000020004" pitchFamily="2" charset="0"/>
              <a:ea typeface="HelveticaNeueCyr Light" charset="0"/>
              <a:cs typeface="HelveticaNeueCyr Light" charset="0"/>
            </a:endParaRPr>
          </a:p>
          <a:p>
            <a:pPr marL="352425" indent="-342900">
              <a:spcAft>
                <a:spcPts val="1200"/>
              </a:spcAft>
              <a:buClr>
                <a:srgbClr val="FB452C"/>
              </a:buClr>
              <a:buFont typeface="Wingdings" panose="05000000000000000000" pitchFamily="2" charset="2"/>
              <a:buChar char="§"/>
            </a:pPr>
            <a:r>
              <a:rPr lang="en-US" sz="2000" b="1" spc="20" dirty="0" err="1">
                <a:solidFill>
                  <a:srgbClr val="243A76"/>
                </a:solidFill>
                <a:latin typeface="HelveticaNeueCyr Roman" panose="02000503040000020004" pitchFamily="2" charset="0"/>
                <a:ea typeface="HelveticaNeueCyr Light" charset="0"/>
                <a:cs typeface="HelveticaNeueCyr Light" charset="0"/>
              </a:rPr>
              <a:t>www.sechenov.ru</a:t>
            </a:r>
            <a:endParaRPr lang="ru-RU" sz="2000" b="1" spc="20" dirty="0">
              <a:solidFill>
                <a:srgbClr val="243A76"/>
              </a:solidFill>
              <a:latin typeface="HelveticaNeueCyr Roman" panose="02000503040000020004" pitchFamily="2" charset="0"/>
              <a:ea typeface="HelveticaNeueCyr Light" charset="0"/>
              <a:cs typeface="HelveticaNeueCyr Light" charset="0"/>
            </a:endParaRPr>
          </a:p>
        </p:txBody>
      </p:sp>
      <p:sp>
        <p:nvSpPr>
          <p:cNvPr id="14"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
        <p:nvSpPr>
          <p:cNvPr id="15" name="Заголовок 1">
            <a:extLst>
              <a:ext uri="{FF2B5EF4-FFF2-40B4-BE49-F238E27FC236}">
                <a16:creationId xmlns:a16="http://schemas.microsoft.com/office/drawing/2014/main" id="{C449540A-3DFE-1C4E-A0E0-3DB31FA48F41}"/>
              </a:ext>
            </a:extLst>
          </p:cNvPr>
          <p:cNvSpPr txBox="1">
            <a:spLocks/>
          </p:cNvSpPr>
          <p:nvPr/>
        </p:nvSpPr>
        <p:spPr>
          <a:xfrm>
            <a:off x="11376838" y="6244683"/>
            <a:ext cx="474833"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1</a:t>
            </a:r>
            <a:r>
              <a:rPr lang="en-US" sz="1600" b="1" dirty="0">
                <a:solidFill>
                  <a:schemeClr val="bg1"/>
                </a:solidFill>
                <a:latin typeface="HelveticaNeueCyr" panose="02000503040000020004" pitchFamily="2" charset="0"/>
              </a:rPr>
              <a:t>7</a:t>
            </a:r>
            <a:endParaRPr lang="ru-RU" sz="1600" b="1" dirty="0">
              <a:solidFill>
                <a:schemeClr val="bg1"/>
              </a:solidFill>
              <a:latin typeface="HelveticaNeueCyr" panose="02000503040000020004" pitchFamily="2" charset="0"/>
            </a:endParaRPr>
          </a:p>
        </p:txBody>
      </p:sp>
      <p:sp>
        <p:nvSpPr>
          <p:cNvPr id="16" name="Заголовок 1">
            <a:extLst>
              <a:ext uri="{FF2B5EF4-FFF2-40B4-BE49-F238E27FC236}">
                <a16:creationId xmlns:a16="http://schemas.microsoft.com/office/drawing/2014/main" id="{C449540A-3DFE-1C4E-A0E0-3DB31FA48F41}"/>
              </a:ext>
            </a:extLst>
          </p:cNvPr>
          <p:cNvSpPr txBox="1">
            <a:spLocks/>
          </p:cNvSpPr>
          <p:nvPr/>
        </p:nvSpPr>
        <p:spPr>
          <a:xfrm>
            <a:off x="864000" y="792000"/>
            <a:ext cx="9606995"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spc="20" dirty="0">
                <a:solidFill>
                  <a:srgbClr val="243A76"/>
                </a:solidFill>
                <a:latin typeface="HelveticaNeueCyr" panose="02000503040000020004" pitchFamily="2" charset="0"/>
              </a:rPr>
              <a:t>Контакты приёмной комиссии</a:t>
            </a:r>
          </a:p>
        </p:txBody>
      </p:sp>
    </p:spTree>
    <p:extLst>
      <p:ext uri="{BB962C8B-B14F-4D97-AF65-F5344CB8AC3E}">
        <p14:creationId xmlns:p14="http://schemas.microsoft.com/office/powerpoint/2010/main" val="1141599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4B126D7-932B-42B1-8849-3458E7A1DA09}"/>
              </a:ext>
            </a:extLst>
          </p:cNvPr>
          <p:cNvPicPr>
            <a:picLocks noChangeAspect="1"/>
          </p:cNvPicPr>
          <p:nvPr/>
        </p:nvPicPr>
        <p:blipFill>
          <a:blip r:embed="rId3"/>
          <a:stretch>
            <a:fillRect/>
          </a:stretch>
        </p:blipFill>
        <p:spPr>
          <a:xfrm>
            <a:off x="2381" y="0"/>
            <a:ext cx="12187238" cy="6858000"/>
          </a:xfrm>
          <a:prstGeom prst="rect">
            <a:avLst/>
          </a:prstGeom>
        </p:spPr>
      </p:pic>
    </p:spTree>
    <p:extLst>
      <p:ext uri="{BB962C8B-B14F-4D97-AF65-F5344CB8AC3E}">
        <p14:creationId xmlns:p14="http://schemas.microsoft.com/office/powerpoint/2010/main" val="1903616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F3A0650-D4CE-480E-9856-1428915D0408}"/>
              </a:ext>
            </a:extLst>
          </p:cNvPr>
          <p:cNvPicPr>
            <a:picLocks noChangeAspect="1"/>
          </p:cNvPicPr>
          <p:nvPr/>
        </p:nvPicPr>
        <p:blipFill>
          <a:blip r:embed="rId2"/>
          <a:stretch>
            <a:fillRect/>
          </a:stretch>
        </p:blipFill>
        <p:spPr>
          <a:xfrm>
            <a:off x="1960" y="0"/>
            <a:ext cx="2493640" cy="1484784"/>
          </a:xfrm>
          <a:prstGeom prst="rect">
            <a:avLst/>
          </a:prstGeom>
        </p:spPr>
      </p:pic>
      <p:sp>
        <p:nvSpPr>
          <p:cNvPr id="2" name="Прямоугольник 1">
            <a:extLst>
              <a:ext uri="{FF2B5EF4-FFF2-40B4-BE49-F238E27FC236}">
                <a16:creationId xmlns:a16="http://schemas.microsoft.com/office/drawing/2014/main" id="{36C9D0F9-8667-4F6A-B27E-BEF51DEC44E6}"/>
              </a:ext>
            </a:extLst>
          </p:cNvPr>
          <p:cNvSpPr/>
          <p:nvPr/>
        </p:nvSpPr>
        <p:spPr>
          <a:xfrm>
            <a:off x="1631504" y="2276872"/>
            <a:ext cx="8640960" cy="193899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Особые права и преимущества, предоставляемые победителям и призерам олимпиад </a:t>
            </a:r>
            <a:endParaRPr kumimoji="0" lang="ru-RU" sz="40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spTree>
    <p:extLst>
      <p:ext uri="{BB962C8B-B14F-4D97-AF65-F5344CB8AC3E}">
        <p14:creationId xmlns:p14="http://schemas.microsoft.com/office/powerpoint/2010/main" val="50610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p:cNvPicPr>
            <a:picLocks noChangeAspect="1"/>
          </p:cNvPicPr>
          <p:nvPr/>
        </p:nvPicPr>
        <p:blipFill rotWithShape="1">
          <a:blip r:embed="rId3">
            <a:extLst>
              <a:ext uri="{28A0092B-C50C-407E-A947-70E740481C1C}">
                <a14:useLocalDpi xmlns:a14="http://schemas.microsoft.com/office/drawing/2010/main" val="0"/>
              </a:ext>
            </a:extLst>
          </a:blip>
          <a:srcRect l="58" r="-2" b="2583"/>
          <a:stretch/>
        </p:blipFill>
        <p:spPr>
          <a:xfrm>
            <a:off x="-3" y="1"/>
            <a:ext cx="12192000" cy="6858000"/>
          </a:xfrm>
          <a:prstGeom prst="rect">
            <a:avLst/>
          </a:prstGeom>
        </p:spPr>
      </p:pic>
      <p:pic>
        <p:nvPicPr>
          <p:cNvPr id="33" name="Рисунок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Заголовок 1">
            <a:extLst>
              <a:ext uri="{FF2B5EF4-FFF2-40B4-BE49-F238E27FC236}">
                <a16:creationId xmlns:a16="http://schemas.microsoft.com/office/drawing/2014/main" id="{C449540A-3DFE-1C4E-A0E0-3DB31FA48F41}"/>
              </a:ext>
            </a:extLst>
          </p:cNvPr>
          <p:cNvSpPr>
            <a:spLocks noGrp="1"/>
          </p:cNvSpPr>
          <p:nvPr>
            <p:ph type="title"/>
          </p:nvPr>
        </p:nvSpPr>
        <p:spPr>
          <a:xfrm>
            <a:off x="864000" y="612000"/>
            <a:ext cx="10464000" cy="614559"/>
          </a:xfrm>
        </p:spPr>
        <p:txBody>
          <a:bodyPr vert="horz" lIns="91440" tIns="45720" rIns="91440" bIns="45720" rtlCol="0" anchor="t">
            <a:normAutofit/>
          </a:bodyPr>
          <a:lstStyle/>
          <a:p>
            <a:r>
              <a:rPr lang="ru-RU" sz="3200" b="1" u="sng" spc="20" dirty="0">
                <a:solidFill>
                  <a:srgbClr val="243A76"/>
                </a:solidFill>
                <a:latin typeface="HelveticaNeueCyr" panose="02000503040000020004" pitchFamily="2" charset="0"/>
                <a:hlinkClick r:id="rId5"/>
              </a:rPr>
              <a:t>Итоги работы приёмной комиссии в 201</a:t>
            </a:r>
            <a:r>
              <a:rPr lang="en-US" sz="3200" b="1" u="sng" spc="20" dirty="0">
                <a:solidFill>
                  <a:srgbClr val="243A76"/>
                </a:solidFill>
                <a:latin typeface="HelveticaNeueCyr" panose="02000503040000020004" pitchFamily="2" charset="0"/>
                <a:hlinkClick r:id="rId5"/>
              </a:rPr>
              <a:t>9</a:t>
            </a:r>
            <a:r>
              <a:rPr lang="ru-RU" sz="3200" b="1" u="sng" spc="20" dirty="0">
                <a:solidFill>
                  <a:srgbClr val="243A76"/>
                </a:solidFill>
                <a:latin typeface="HelveticaNeueCyr" panose="02000503040000020004" pitchFamily="2" charset="0"/>
                <a:hlinkClick r:id="rId5"/>
              </a:rPr>
              <a:t> году</a:t>
            </a:r>
            <a:endParaRPr lang="ru-RU" sz="3200" b="1" u="sng" spc="20" dirty="0">
              <a:solidFill>
                <a:srgbClr val="243A76"/>
              </a:solidFill>
              <a:latin typeface="HelveticaNeueCyr" panose="02000503040000020004" pitchFamily="2" charset="0"/>
              <a:hlinkClick r:id="rId6"/>
            </a:endParaRPr>
          </a:p>
        </p:txBody>
      </p:sp>
      <p:sp>
        <p:nvSpPr>
          <p:cNvPr id="3" name="Объект 2">
            <a:extLst>
              <a:ext uri="{FF2B5EF4-FFF2-40B4-BE49-F238E27FC236}">
                <a16:creationId xmlns:a16="http://schemas.microsoft.com/office/drawing/2014/main" id="{531C19CC-2394-FF4B-8EEB-7472596BBBCB}"/>
              </a:ext>
            </a:extLst>
          </p:cNvPr>
          <p:cNvSpPr>
            <a:spLocks noGrp="1"/>
          </p:cNvSpPr>
          <p:nvPr>
            <p:ph idx="1"/>
          </p:nvPr>
        </p:nvSpPr>
        <p:spPr>
          <a:xfrm>
            <a:off x="864000" y="1116000"/>
            <a:ext cx="11005794" cy="460375"/>
          </a:xfrm>
        </p:spPr>
        <p:txBody>
          <a:bodyPr>
            <a:normAutofit/>
          </a:bodyPr>
          <a:lstStyle/>
          <a:p>
            <a:pPr marL="0" indent="0">
              <a:buNone/>
            </a:pPr>
            <a:r>
              <a:rPr lang="ru-RU" sz="1800" b="1" spc="20" dirty="0">
                <a:solidFill>
                  <a:srgbClr val="243A76"/>
                </a:solidFill>
                <a:latin typeface="Helvetica Neue" charset="0"/>
                <a:ea typeface="Helvetica Neue" charset="0"/>
                <a:cs typeface="Helvetica Neue" charset="0"/>
              </a:rPr>
              <a:t>Бакалавриат и специалитет</a:t>
            </a:r>
          </a:p>
        </p:txBody>
      </p:sp>
      <p:sp>
        <p:nvSpPr>
          <p:cNvPr id="4" name="Объект 2">
            <a:hlinkClick r:id="rId7"/>
            <a:extLst>
              <a:ext uri="{FF2B5EF4-FFF2-40B4-BE49-F238E27FC236}">
                <a16:creationId xmlns:a16="http://schemas.microsoft.com/office/drawing/2014/main" id="{11087347-4054-2A49-872D-7A47700B8C47}"/>
              </a:ext>
            </a:extLst>
          </p:cNvPr>
          <p:cNvSpPr txBox="1">
            <a:spLocks/>
          </p:cNvSpPr>
          <p:nvPr/>
        </p:nvSpPr>
        <p:spPr>
          <a:xfrm>
            <a:off x="2448541" y="2669627"/>
            <a:ext cx="2016000" cy="4603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6725" indent="-457200">
              <a:lnSpc>
                <a:spcPct val="120000"/>
              </a:lnSpc>
              <a:spcBef>
                <a:spcPts val="0"/>
              </a:spcBef>
              <a:spcAft>
                <a:spcPts val="1200"/>
              </a:spcAft>
              <a:buClr>
                <a:srgbClr val="41C0F6"/>
              </a:buClr>
              <a:buFont typeface="Wingdings" panose="05000000000000000000" pitchFamily="2" charset="2"/>
              <a:buChar char="Ø"/>
            </a:pPr>
            <a:r>
              <a:rPr lang="ru-RU" b="1" u="sng" spc="20" dirty="0">
                <a:solidFill>
                  <a:srgbClr val="243A76"/>
                </a:solidFill>
                <a:latin typeface="HelveticaNeueCyr Roman" panose="02000503040000020004" pitchFamily="2" charset="0"/>
                <a:ea typeface="HelveticaNeueCyr Light" charset="0"/>
                <a:cs typeface="HelveticaNeueCyr Light" charset="0"/>
                <a:hlinkClick r:id="rId8"/>
              </a:rPr>
              <a:t>1460</a:t>
            </a:r>
            <a:endParaRPr lang="ru-RU" b="1" u="sng" spc="20" dirty="0">
              <a:solidFill>
                <a:srgbClr val="243A76"/>
              </a:solidFill>
              <a:latin typeface="HelveticaNeueCyr Roman" panose="02000503040000020004" pitchFamily="2" charset="0"/>
              <a:ea typeface="HelveticaNeueCyr Light" charset="0"/>
              <a:cs typeface="HelveticaNeueCyr Light" charset="0"/>
            </a:endParaRPr>
          </a:p>
        </p:txBody>
      </p:sp>
      <p:sp>
        <p:nvSpPr>
          <p:cNvPr id="5" name="Объект 2">
            <a:extLst>
              <a:ext uri="{FF2B5EF4-FFF2-40B4-BE49-F238E27FC236}">
                <a16:creationId xmlns:a16="http://schemas.microsoft.com/office/drawing/2014/main" id="{F6B12691-23C4-9540-AEC0-6B8592DEB421}"/>
              </a:ext>
            </a:extLst>
          </p:cNvPr>
          <p:cNvSpPr txBox="1">
            <a:spLocks/>
          </p:cNvSpPr>
          <p:nvPr/>
        </p:nvSpPr>
        <p:spPr>
          <a:xfrm>
            <a:off x="2448541" y="3130003"/>
            <a:ext cx="2159999" cy="886506"/>
          </a:xfrm>
          <a:prstGeom prst="rect">
            <a:avLst/>
          </a:prstGeom>
        </p:spPr>
        <p:txBody>
          <a:bodyPr vert="horz" lIns="91440" tIns="45720" rIns="91440" bIns="45720" rtlCol="0">
            <a:noAutofit/>
          </a:bodyPr>
          <a:lstStyle>
            <a:defPPr>
              <a:defRPr lang="ru-RU"/>
            </a:defPPr>
            <a:lvl1pPr indent="0">
              <a:lnSpc>
                <a:spcPct val="100000"/>
              </a:lnSpc>
              <a:spcBef>
                <a:spcPts val="1000"/>
              </a:spcBef>
              <a:buFont typeface="Arial" panose="020B0604020202020204" pitchFamily="34" charset="0"/>
              <a:buNone/>
              <a:defRPr sz="1600" spc="20">
                <a:solidFill>
                  <a:srgbClr val="243A76"/>
                </a:solidFill>
                <a:latin typeface="Helvetica Neue" charset="0"/>
                <a:ea typeface="Helvetica Neue" charset="0"/>
                <a:cs typeface="Helvetica Neue"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ru-RU" dirty="0"/>
              <a:t>Количество </a:t>
            </a:r>
            <a:br>
              <a:rPr lang="ru-RU" dirty="0"/>
            </a:br>
            <a:r>
              <a:rPr lang="ru-RU" dirty="0"/>
              <a:t>бюджетных мест</a:t>
            </a:r>
          </a:p>
        </p:txBody>
      </p:sp>
      <p:sp>
        <p:nvSpPr>
          <p:cNvPr id="9" name="Объект 2">
            <a:extLst>
              <a:ext uri="{FF2B5EF4-FFF2-40B4-BE49-F238E27FC236}">
                <a16:creationId xmlns:a16="http://schemas.microsoft.com/office/drawing/2014/main" id="{AF12E8D4-F8EA-854E-8E11-79D06E3F6601}"/>
              </a:ext>
            </a:extLst>
          </p:cNvPr>
          <p:cNvSpPr txBox="1">
            <a:spLocks/>
          </p:cNvSpPr>
          <p:nvPr/>
        </p:nvSpPr>
        <p:spPr>
          <a:xfrm>
            <a:off x="2448542" y="4961974"/>
            <a:ext cx="2016000" cy="1075625"/>
          </a:xfrm>
          <a:prstGeom prst="rect">
            <a:avLst/>
          </a:prstGeom>
        </p:spPr>
        <p:txBody>
          <a:bodyPr vert="horz" lIns="91440" tIns="45720" rIns="91440" bIns="45720" rtlCol="0">
            <a:noAutofit/>
          </a:bodyPr>
          <a:lstStyle>
            <a:defPPr>
              <a:defRPr lang="ru-RU"/>
            </a:defPPr>
            <a:lvl1pPr indent="0">
              <a:lnSpc>
                <a:spcPct val="100000"/>
              </a:lnSpc>
              <a:spcBef>
                <a:spcPts val="1000"/>
              </a:spcBef>
              <a:buFont typeface="Arial" panose="020B0604020202020204" pitchFamily="34" charset="0"/>
              <a:buNone/>
              <a:defRPr sz="1600" spc="20">
                <a:solidFill>
                  <a:srgbClr val="243A76"/>
                </a:solidFill>
                <a:latin typeface="Helvetica Neue" charset="0"/>
                <a:ea typeface="Helvetica Neue" charset="0"/>
                <a:cs typeface="Helvetica Neue"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ru-RU" dirty="0"/>
              <a:t>Средний балл </a:t>
            </a:r>
            <a:br>
              <a:rPr lang="ru-RU" dirty="0"/>
            </a:br>
            <a:r>
              <a:rPr lang="ru-RU" dirty="0"/>
              <a:t>для поступления </a:t>
            </a:r>
            <a:br>
              <a:rPr lang="ru-RU" dirty="0"/>
            </a:br>
            <a:r>
              <a:rPr lang="ru-RU" dirty="0"/>
              <a:t>на бюджетную основу обучения</a:t>
            </a:r>
          </a:p>
        </p:txBody>
      </p:sp>
      <p:sp>
        <p:nvSpPr>
          <p:cNvPr id="13" name="Объект 2">
            <a:extLst>
              <a:ext uri="{FF2B5EF4-FFF2-40B4-BE49-F238E27FC236}">
                <a16:creationId xmlns:a16="http://schemas.microsoft.com/office/drawing/2014/main" id="{94A48D9E-ED17-5248-8962-48A19B1054F0}"/>
              </a:ext>
            </a:extLst>
          </p:cNvPr>
          <p:cNvSpPr txBox="1">
            <a:spLocks/>
          </p:cNvSpPr>
          <p:nvPr/>
        </p:nvSpPr>
        <p:spPr>
          <a:xfrm>
            <a:off x="5097557" y="3130003"/>
            <a:ext cx="2016000" cy="886507"/>
          </a:xfrm>
          <a:prstGeom prst="rect">
            <a:avLst/>
          </a:prstGeom>
        </p:spPr>
        <p:txBody>
          <a:bodyPr vert="horz" lIns="91440" tIns="45720" rIns="91440" bIns="45720" rtlCol="0">
            <a:noAutofit/>
          </a:bodyPr>
          <a:lstStyle>
            <a:defPPr>
              <a:defRPr lang="ru-RU"/>
            </a:defPPr>
            <a:lvl1pPr indent="0">
              <a:lnSpc>
                <a:spcPct val="100000"/>
              </a:lnSpc>
              <a:spcBef>
                <a:spcPts val="1000"/>
              </a:spcBef>
              <a:buFont typeface="Arial" panose="020B0604020202020204" pitchFamily="34" charset="0"/>
              <a:buNone/>
              <a:defRPr sz="1600" spc="20">
                <a:solidFill>
                  <a:srgbClr val="243A76"/>
                </a:solidFill>
                <a:latin typeface="Helvetica Neue" charset="0"/>
                <a:ea typeface="Helvetica Neue" charset="0"/>
                <a:cs typeface="Helvetica Neue"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ru-RU" dirty="0"/>
              <a:t>Количество образовательных программ</a:t>
            </a:r>
          </a:p>
        </p:txBody>
      </p:sp>
      <p:sp>
        <p:nvSpPr>
          <p:cNvPr id="15" name="Объект 2">
            <a:extLst>
              <a:ext uri="{FF2B5EF4-FFF2-40B4-BE49-F238E27FC236}">
                <a16:creationId xmlns:a16="http://schemas.microsoft.com/office/drawing/2014/main" id="{7DB2D4D3-7B5E-9644-B262-B93C7B9721D7}"/>
              </a:ext>
            </a:extLst>
          </p:cNvPr>
          <p:cNvSpPr txBox="1">
            <a:spLocks/>
          </p:cNvSpPr>
          <p:nvPr/>
        </p:nvSpPr>
        <p:spPr>
          <a:xfrm>
            <a:off x="7762604" y="4961974"/>
            <a:ext cx="2015998" cy="1075625"/>
          </a:xfrm>
          <a:prstGeom prst="rect">
            <a:avLst/>
          </a:prstGeom>
        </p:spPr>
        <p:txBody>
          <a:bodyPr vert="horz" lIns="91440" tIns="45720" rIns="91440" bIns="45720" rtlCol="0">
            <a:noAutofit/>
          </a:bodyPr>
          <a:lstStyle>
            <a:defPPr>
              <a:defRPr lang="ru-RU"/>
            </a:defPPr>
            <a:lvl1pPr indent="0">
              <a:lnSpc>
                <a:spcPct val="100000"/>
              </a:lnSpc>
              <a:spcBef>
                <a:spcPts val="1000"/>
              </a:spcBef>
              <a:buFont typeface="Arial" panose="020B0604020202020204" pitchFamily="34" charset="0"/>
              <a:buNone/>
              <a:defRPr sz="1600" spc="20">
                <a:solidFill>
                  <a:srgbClr val="243A76"/>
                </a:solidFill>
                <a:latin typeface="Helvetica Neue" charset="0"/>
                <a:ea typeface="Helvetica Neue" charset="0"/>
                <a:cs typeface="Helvetica Neue"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ru-RU" dirty="0"/>
              <a:t>Средний балл </a:t>
            </a:r>
            <a:br>
              <a:rPr lang="ru-RU" dirty="0"/>
            </a:br>
            <a:r>
              <a:rPr lang="ru-RU" dirty="0"/>
              <a:t>для поступления </a:t>
            </a:r>
            <a:br>
              <a:rPr lang="ru-RU" dirty="0"/>
            </a:br>
            <a:r>
              <a:rPr lang="ru-RU" dirty="0"/>
              <a:t>на контрактную </a:t>
            </a:r>
            <a:br>
              <a:rPr lang="ru-RU" dirty="0"/>
            </a:br>
            <a:r>
              <a:rPr lang="ru-RU" dirty="0"/>
              <a:t>основу обучения</a:t>
            </a:r>
          </a:p>
        </p:txBody>
      </p:sp>
      <p:sp>
        <p:nvSpPr>
          <p:cNvPr id="17" name="Объект 2">
            <a:extLst>
              <a:ext uri="{FF2B5EF4-FFF2-40B4-BE49-F238E27FC236}">
                <a16:creationId xmlns:a16="http://schemas.microsoft.com/office/drawing/2014/main" id="{13C1323C-3983-BC45-9F48-491F9AB3C992}"/>
              </a:ext>
            </a:extLst>
          </p:cNvPr>
          <p:cNvSpPr txBox="1">
            <a:spLocks/>
          </p:cNvSpPr>
          <p:nvPr/>
        </p:nvSpPr>
        <p:spPr>
          <a:xfrm>
            <a:off x="7762604" y="3130003"/>
            <a:ext cx="2016000" cy="886507"/>
          </a:xfrm>
          <a:prstGeom prst="rect">
            <a:avLst/>
          </a:prstGeom>
        </p:spPr>
        <p:txBody>
          <a:bodyPr vert="horz" lIns="91440" tIns="45720" rIns="91440" bIns="45720" rtlCol="0">
            <a:noAutofit/>
          </a:bodyPr>
          <a:lstStyle>
            <a:defPPr>
              <a:defRPr lang="ru-RU"/>
            </a:defPPr>
            <a:lvl1pPr indent="0">
              <a:lnSpc>
                <a:spcPct val="100000"/>
              </a:lnSpc>
              <a:spcBef>
                <a:spcPts val="1000"/>
              </a:spcBef>
              <a:buFont typeface="Arial" panose="020B0604020202020204" pitchFamily="34" charset="0"/>
              <a:buNone/>
              <a:defRPr sz="1600" spc="20">
                <a:solidFill>
                  <a:srgbClr val="243A76"/>
                </a:solidFill>
                <a:latin typeface="Helvetica Neue" charset="0"/>
                <a:ea typeface="Helvetica Neue" charset="0"/>
                <a:cs typeface="Helvetica Neue"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ru-RU" dirty="0"/>
              <a:t>Человек —</a:t>
            </a:r>
            <a:br>
              <a:rPr lang="ru-RU" dirty="0"/>
            </a:br>
            <a:r>
              <a:rPr lang="ru-RU" dirty="0"/>
              <a:t>конкурс на одно </a:t>
            </a:r>
            <a:br>
              <a:rPr lang="ru-RU" dirty="0"/>
            </a:br>
            <a:r>
              <a:rPr lang="ru-RU" dirty="0"/>
              <a:t>бюджетное место</a:t>
            </a:r>
          </a:p>
        </p:txBody>
      </p:sp>
      <p:sp>
        <p:nvSpPr>
          <p:cNvPr id="19" name="Объект 2">
            <a:hlinkClick r:id="rId9"/>
            <a:extLst>
              <a:ext uri="{FF2B5EF4-FFF2-40B4-BE49-F238E27FC236}">
                <a16:creationId xmlns:a16="http://schemas.microsoft.com/office/drawing/2014/main" id="{11087347-4054-2A49-872D-7A47700B8C47}"/>
              </a:ext>
            </a:extLst>
          </p:cNvPr>
          <p:cNvSpPr txBox="1">
            <a:spLocks/>
          </p:cNvSpPr>
          <p:nvPr/>
        </p:nvSpPr>
        <p:spPr>
          <a:xfrm>
            <a:off x="2448540" y="4501598"/>
            <a:ext cx="2016002"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
                <a:srgbClr val="41C0F6"/>
              </a:buClr>
              <a:buFont typeface="Wingdings" panose="05000000000000000000" pitchFamily="2" charset="2"/>
              <a:buChar char="Ø"/>
            </a:pPr>
            <a:r>
              <a:rPr lang="ru-RU" u="sng" dirty="0">
                <a:hlinkClick r:id="rId5"/>
              </a:rPr>
              <a:t>92</a:t>
            </a:r>
            <a:endParaRPr lang="ru-RU" u="sng" dirty="0"/>
          </a:p>
        </p:txBody>
      </p:sp>
      <p:sp>
        <p:nvSpPr>
          <p:cNvPr id="21" name="Объект 2">
            <a:hlinkClick r:id="rId7"/>
            <a:extLst>
              <a:ext uri="{FF2B5EF4-FFF2-40B4-BE49-F238E27FC236}">
                <a16:creationId xmlns:a16="http://schemas.microsoft.com/office/drawing/2014/main" id="{11087347-4054-2A49-872D-7A47700B8C47}"/>
              </a:ext>
            </a:extLst>
          </p:cNvPr>
          <p:cNvSpPr txBox="1">
            <a:spLocks/>
          </p:cNvSpPr>
          <p:nvPr/>
        </p:nvSpPr>
        <p:spPr>
          <a:xfrm>
            <a:off x="5097556" y="2669627"/>
            <a:ext cx="2016000"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
                <a:srgbClr val="41C0F6"/>
              </a:buClr>
              <a:buFont typeface="Wingdings" panose="05000000000000000000" pitchFamily="2" charset="2"/>
              <a:buChar char="Ø"/>
            </a:pPr>
            <a:r>
              <a:rPr lang="ru-RU" u="sng" dirty="0">
                <a:hlinkClick r:id="rId8"/>
              </a:rPr>
              <a:t>21</a:t>
            </a:r>
            <a:endParaRPr lang="ru-RU" u="sng" dirty="0"/>
          </a:p>
        </p:txBody>
      </p:sp>
      <p:sp>
        <p:nvSpPr>
          <p:cNvPr id="22" name="Объект 2">
            <a:hlinkClick r:id="rId6"/>
            <a:extLst>
              <a:ext uri="{FF2B5EF4-FFF2-40B4-BE49-F238E27FC236}">
                <a16:creationId xmlns:a16="http://schemas.microsoft.com/office/drawing/2014/main" id="{11087347-4054-2A49-872D-7A47700B8C47}"/>
              </a:ext>
            </a:extLst>
          </p:cNvPr>
          <p:cNvSpPr txBox="1">
            <a:spLocks/>
          </p:cNvSpPr>
          <p:nvPr/>
        </p:nvSpPr>
        <p:spPr>
          <a:xfrm>
            <a:off x="7762603" y="2672802"/>
            <a:ext cx="2016000" cy="457200"/>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
                <a:srgbClr val="41C0F6"/>
              </a:buClr>
              <a:buFont typeface="Wingdings" panose="05000000000000000000" pitchFamily="2" charset="2"/>
              <a:buChar char="Ø"/>
            </a:pPr>
            <a:r>
              <a:rPr lang="ru-RU" u="sng" dirty="0">
                <a:hlinkClick r:id="rId5"/>
              </a:rPr>
              <a:t>16</a:t>
            </a:r>
            <a:endParaRPr lang="ru-RU" u="sng" dirty="0"/>
          </a:p>
        </p:txBody>
      </p:sp>
      <p:sp>
        <p:nvSpPr>
          <p:cNvPr id="23" name="Объект 2">
            <a:hlinkClick r:id="rId9"/>
            <a:extLst>
              <a:ext uri="{FF2B5EF4-FFF2-40B4-BE49-F238E27FC236}">
                <a16:creationId xmlns:a16="http://schemas.microsoft.com/office/drawing/2014/main" id="{2B287B81-E584-544E-BF03-14D1F073878A}"/>
              </a:ext>
            </a:extLst>
          </p:cNvPr>
          <p:cNvSpPr txBox="1">
            <a:spLocks/>
          </p:cNvSpPr>
          <p:nvPr/>
        </p:nvSpPr>
        <p:spPr>
          <a:xfrm>
            <a:off x="7762603" y="4501598"/>
            <a:ext cx="2015999"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
                <a:srgbClr val="41C0F6"/>
              </a:buClr>
              <a:buFont typeface="Wingdings" panose="05000000000000000000" pitchFamily="2" charset="2"/>
              <a:buChar char="Ø"/>
            </a:pPr>
            <a:r>
              <a:rPr lang="ru-RU" u="sng" dirty="0">
                <a:hlinkClick r:id="rId5"/>
              </a:rPr>
              <a:t>65</a:t>
            </a:r>
            <a:endParaRPr lang="ru-RU" u="sng" dirty="0"/>
          </a:p>
        </p:txBody>
      </p:sp>
      <p:sp>
        <p:nvSpPr>
          <p:cNvPr id="30" name="Заголовок 1">
            <a:extLst>
              <a:ext uri="{FF2B5EF4-FFF2-40B4-BE49-F238E27FC236}">
                <a16:creationId xmlns:a16="http://schemas.microsoft.com/office/drawing/2014/main" id="{C449540A-3DFE-1C4E-A0E0-3DB31FA48F41}"/>
              </a:ext>
            </a:extLst>
          </p:cNvPr>
          <p:cNvSpPr txBox="1">
            <a:spLocks/>
          </p:cNvSpPr>
          <p:nvPr/>
        </p:nvSpPr>
        <p:spPr>
          <a:xfrm>
            <a:off x="11430000" y="6244683"/>
            <a:ext cx="379140"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3</a:t>
            </a:r>
          </a:p>
        </p:txBody>
      </p:sp>
      <p:sp>
        <p:nvSpPr>
          <p:cNvPr id="32"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cxnSp>
        <p:nvCxnSpPr>
          <p:cNvPr id="48" name="Прямая соединительная линия 47"/>
          <p:cNvCxnSpPr/>
          <p:nvPr/>
        </p:nvCxnSpPr>
        <p:spPr>
          <a:xfrm>
            <a:off x="2448540" y="4437544"/>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762603" y="4437544"/>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2448540" y="2605573"/>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7762603" y="2605573"/>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5097556" y="2605573"/>
            <a:ext cx="36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11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F3A0650-D4CE-480E-9856-1428915D0408}"/>
              </a:ext>
            </a:extLst>
          </p:cNvPr>
          <p:cNvPicPr>
            <a:picLocks noChangeAspect="1"/>
          </p:cNvPicPr>
          <p:nvPr/>
        </p:nvPicPr>
        <p:blipFill>
          <a:blip r:embed="rId2"/>
          <a:stretch>
            <a:fillRect/>
          </a:stretch>
        </p:blipFill>
        <p:spPr>
          <a:xfrm>
            <a:off x="1960" y="0"/>
            <a:ext cx="2493640" cy="1484784"/>
          </a:xfrm>
          <a:prstGeom prst="rect">
            <a:avLst/>
          </a:prstGeom>
        </p:spPr>
      </p:pic>
      <p:sp>
        <p:nvSpPr>
          <p:cNvPr id="6" name="Прямоугольник 5">
            <a:extLst>
              <a:ext uri="{FF2B5EF4-FFF2-40B4-BE49-F238E27FC236}">
                <a16:creationId xmlns:a16="http://schemas.microsoft.com/office/drawing/2014/main" id="{892A7E47-0E47-4F95-8E85-388A23740032}"/>
              </a:ext>
            </a:extLst>
          </p:cNvPr>
          <p:cNvSpPr/>
          <p:nvPr/>
        </p:nvSpPr>
        <p:spPr>
          <a:xfrm>
            <a:off x="2733674" y="323850"/>
            <a:ext cx="9122965" cy="206210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Победители и призеры заключительного этапа всероссийской олимпиады школьников, члены сборных команд Российской Федерации, участвовавшие в международных олимпиадах</a:t>
            </a:r>
            <a:endParaRPr kumimoji="0" lang="ru-RU" sz="32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sp>
        <p:nvSpPr>
          <p:cNvPr id="7" name="Прямоугольник 6">
            <a:extLst>
              <a:ext uri="{FF2B5EF4-FFF2-40B4-BE49-F238E27FC236}">
                <a16:creationId xmlns:a16="http://schemas.microsoft.com/office/drawing/2014/main" id="{7375756F-A1D5-4200-B815-7E67A272B898}"/>
              </a:ext>
            </a:extLst>
          </p:cNvPr>
          <p:cNvSpPr/>
          <p:nvPr/>
        </p:nvSpPr>
        <p:spPr>
          <a:xfrm>
            <a:off x="1055440" y="2413338"/>
            <a:ext cx="10801200" cy="4154984"/>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rPr>
              <a:t>Имеют особое право на </a:t>
            </a:r>
            <a:r>
              <a:rPr kumimoji="0" lang="ru-RU" sz="2400" b="1" i="0" u="none" strike="noStrike" kern="1200" cap="none" spc="0" normalizeH="0" baseline="0" noProof="0" dirty="0">
                <a:ln>
                  <a:noFill/>
                </a:ln>
                <a:solidFill>
                  <a:prstClr val="white"/>
                </a:solidFill>
                <a:effectLst/>
                <a:uLnTx/>
                <a:uFillTx/>
                <a:latin typeface="Georgia" panose="02040502050405020303"/>
                <a:ea typeface="+mn-ea"/>
                <a:cs typeface="+mn-cs"/>
              </a:rPr>
              <a:t>прием без вступительных испытаний </a:t>
            </a:r>
            <a:r>
              <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rPr>
              <a:t>в течение 4 лет, следующих за годом проведения соответствующей олимпиады по специальностям и (или) направлениям подготовки, соответствующим профилю всероссийской олимпиады школьников или международной олимпиады.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rPr>
              <a:t>Результатов ЕГЭ не требуется</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rPr>
              <a:t>Особое право можно использовать при приеме только в одну организацию высшего образования только на одну образовательную программу по выбору поступающего </a:t>
            </a:r>
          </a:p>
        </p:txBody>
      </p:sp>
    </p:spTree>
    <p:extLst>
      <p:ext uri="{BB962C8B-B14F-4D97-AF65-F5344CB8AC3E}">
        <p14:creationId xmlns:p14="http://schemas.microsoft.com/office/powerpoint/2010/main" val="1575672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C281041D-671E-4A60-AE55-579103440FEE}"/>
              </a:ext>
            </a:extLst>
          </p:cNvPr>
          <p:cNvGraphicFramePr>
            <a:graphicFrameLocks noGrp="1"/>
          </p:cNvGraphicFramePr>
          <p:nvPr/>
        </p:nvGraphicFramePr>
        <p:xfrm>
          <a:off x="335360" y="548680"/>
          <a:ext cx="11521280" cy="5976666"/>
        </p:xfrm>
        <a:graphic>
          <a:graphicData uri="http://schemas.openxmlformats.org/drawingml/2006/table">
            <a:tbl>
              <a:tblPr firstRow="1" firstCol="1" bandRow="1">
                <a:tableStyleId>{5C22544A-7EE6-4342-B048-85BDC9FD1C3A}</a:tableStyleId>
              </a:tblPr>
              <a:tblGrid>
                <a:gridCol w="1694904">
                  <a:extLst>
                    <a:ext uri="{9D8B030D-6E8A-4147-A177-3AD203B41FA5}">
                      <a16:colId xmlns:a16="http://schemas.microsoft.com/office/drawing/2014/main" val="1245119839"/>
                    </a:ext>
                  </a:extLst>
                </a:gridCol>
                <a:gridCol w="4236064">
                  <a:extLst>
                    <a:ext uri="{9D8B030D-6E8A-4147-A177-3AD203B41FA5}">
                      <a16:colId xmlns:a16="http://schemas.microsoft.com/office/drawing/2014/main" val="3210279160"/>
                    </a:ext>
                  </a:extLst>
                </a:gridCol>
                <a:gridCol w="5590312">
                  <a:extLst>
                    <a:ext uri="{9D8B030D-6E8A-4147-A177-3AD203B41FA5}">
                      <a16:colId xmlns:a16="http://schemas.microsoft.com/office/drawing/2014/main" val="2997742766"/>
                    </a:ext>
                  </a:extLst>
                </a:gridCol>
              </a:tblGrid>
              <a:tr h="544956">
                <a:tc>
                  <a:txBody>
                    <a:bodyPr/>
                    <a:lstStyle/>
                    <a:p>
                      <a:pPr algn="ctr">
                        <a:lnSpc>
                          <a:spcPct val="115000"/>
                        </a:lnSpc>
                        <a:spcAft>
                          <a:spcPts val="0"/>
                        </a:spcAft>
                      </a:pPr>
                      <a:r>
                        <a:rPr lang="ru-RU" sz="1050" dirty="0">
                          <a:effectLst/>
                        </a:rPr>
                        <a:t>Код</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Наименование направления</a:t>
                      </a:r>
                    </a:p>
                    <a:p>
                      <a:pPr algn="ctr">
                        <a:lnSpc>
                          <a:spcPct val="115000"/>
                        </a:lnSpc>
                        <a:spcAft>
                          <a:spcPts val="0"/>
                        </a:spcAft>
                      </a:pPr>
                      <a:r>
                        <a:rPr lang="ru-RU" sz="1050" dirty="0">
                          <a:effectLst/>
                        </a:rPr>
                        <a:t>подготовки, специальности</a:t>
                      </a:r>
                    </a:p>
                    <a:p>
                      <a:pPr algn="ctr">
                        <a:lnSpc>
                          <a:spcPct val="115000"/>
                        </a:lnSpc>
                        <a:spcAft>
                          <a:spcPts val="0"/>
                        </a:spcAft>
                      </a:pPr>
                      <a:r>
                        <a:rPr lang="ru-RU" sz="1050" dirty="0">
                          <a:effectLst/>
                        </a:rPr>
                        <a:t>соответствующей профилю олимпиады </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Профиль всероссийской олимпиады школьников или международной олимпиады</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val="2192150041"/>
                  </a:ext>
                </a:extLst>
              </a:tr>
              <a:tr h="359354">
                <a:tc>
                  <a:txBody>
                    <a:bodyPr/>
                    <a:lstStyle/>
                    <a:p>
                      <a:pPr algn="ctr">
                        <a:lnSpc>
                          <a:spcPct val="115000"/>
                        </a:lnSpc>
                        <a:spcAft>
                          <a:spcPts val="0"/>
                        </a:spcAft>
                      </a:pPr>
                      <a:r>
                        <a:rPr lang="ru-RU" sz="1050">
                          <a:effectLst/>
                        </a:rPr>
                        <a:t>19.03.01</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Биотехнология</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a:effectLst/>
                        </a:rPr>
                        <a:t>Математика,  Химия, Биология, Экология, </a:t>
                      </a:r>
                    </a:p>
                    <a:p>
                      <a:pPr algn="ctr">
                        <a:lnSpc>
                          <a:spcPct val="115000"/>
                        </a:lnSpc>
                        <a:spcAft>
                          <a:spcPts val="0"/>
                        </a:spcAft>
                      </a:pPr>
                      <a:r>
                        <a:rPr lang="ru-RU" sz="1050">
                          <a:effectLst/>
                        </a:rPr>
                        <a:t>Основы безопасности жизнедеятельности</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val="2238031263"/>
                  </a:ext>
                </a:extLst>
              </a:tr>
              <a:tr h="359354">
                <a:tc>
                  <a:txBody>
                    <a:bodyPr/>
                    <a:lstStyle/>
                    <a:p>
                      <a:pPr algn="ctr">
                        <a:lnSpc>
                          <a:spcPct val="115000"/>
                        </a:lnSpc>
                        <a:spcAft>
                          <a:spcPts val="0"/>
                        </a:spcAft>
                      </a:pPr>
                      <a:r>
                        <a:rPr lang="ru-RU" sz="1050">
                          <a:effectLst/>
                        </a:rPr>
                        <a:t>22.03.01</a:t>
                      </a:r>
                    </a:p>
                    <a:p>
                      <a:pPr algn="ctr">
                        <a:lnSpc>
                          <a:spcPct val="115000"/>
                        </a:lnSpc>
                        <a:spcAft>
                          <a:spcPts val="0"/>
                        </a:spcAft>
                      </a:pPr>
                      <a:r>
                        <a:rPr lang="ru-RU" sz="1050">
                          <a:effectLst/>
                        </a:rPr>
                        <a:t> </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Материаловедение и технологии материалов</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rowSpan="4">
                  <a:txBody>
                    <a:bodyPr/>
                    <a:lstStyle/>
                    <a:p>
                      <a:pPr algn="ctr">
                        <a:lnSpc>
                          <a:spcPct val="115000"/>
                        </a:lnSpc>
                        <a:spcAft>
                          <a:spcPts val="0"/>
                        </a:spcAft>
                      </a:pPr>
                      <a:r>
                        <a:rPr lang="ru-RU" sz="1050" dirty="0">
                          <a:effectLst/>
                        </a:rPr>
                        <a:t>Физика, Математика, Информатика и ИКТ</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val="311597611"/>
                  </a:ext>
                </a:extLst>
              </a:tr>
              <a:tr h="359354">
                <a:tc>
                  <a:txBody>
                    <a:bodyPr/>
                    <a:lstStyle/>
                    <a:p>
                      <a:pPr algn="ctr">
                        <a:lnSpc>
                          <a:spcPct val="115000"/>
                        </a:lnSpc>
                        <a:spcAft>
                          <a:spcPts val="0"/>
                        </a:spcAft>
                      </a:pPr>
                      <a:r>
                        <a:rPr lang="ru-RU" sz="1050">
                          <a:effectLst/>
                        </a:rPr>
                        <a:t>01.03.03</a:t>
                      </a:r>
                    </a:p>
                    <a:p>
                      <a:pPr algn="ctr">
                        <a:lnSpc>
                          <a:spcPct val="115000"/>
                        </a:lnSpc>
                        <a:spcAft>
                          <a:spcPts val="0"/>
                        </a:spcAft>
                      </a:pPr>
                      <a:r>
                        <a:rPr lang="ru-RU" sz="1050">
                          <a:effectLst/>
                        </a:rPr>
                        <a:t> </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Механика и математическое моделирование</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vMerge="1">
                  <a:txBody>
                    <a:bodyPr/>
                    <a:lstStyle/>
                    <a:p>
                      <a:endParaRPr lang="ru-RU"/>
                    </a:p>
                  </a:txBody>
                  <a:tcPr/>
                </a:tc>
                <a:extLst>
                  <a:ext uri="{0D108BD9-81ED-4DB2-BD59-A6C34878D82A}">
                    <a16:rowId xmlns:a16="http://schemas.microsoft.com/office/drawing/2014/main" val="867698103"/>
                  </a:ext>
                </a:extLst>
              </a:tr>
              <a:tr h="359354">
                <a:tc>
                  <a:txBody>
                    <a:bodyPr/>
                    <a:lstStyle/>
                    <a:p>
                      <a:pPr algn="ctr">
                        <a:lnSpc>
                          <a:spcPct val="115000"/>
                        </a:lnSpc>
                        <a:spcAft>
                          <a:spcPts val="0"/>
                        </a:spcAft>
                      </a:pPr>
                      <a:r>
                        <a:rPr lang="ru-RU" sz="1050">
                          <a:effectLst/>
                        </a:rPr>
                        <a:t>09.03.02</a:t>
                      </a:r>
                    </a:p>
                    <a:p>
                      <a:pPr algn="ctr">
                        <a:lnSpc>
                          <a:spcPct val="115000"/>
                        </a:lnSpc>
                        <a:spcAft>
                          <a:spcPts val="0"/>
                        </a:spcAft>
                      </a:pPr>
                      <a:r>
                        <a:rPr lang="ru-RU" sz="1050">
                          <a:effectLst/>
                        </a:rPr>
                        <a:t> </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Информационные системы и технологии</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vMerge="1">
                  <a:txBody>
                    <a:bodyPr/>
                    <a:lstStyle/>
                    <a:p>
                      <a:endParaRPr lang="ru-RU"/>
                    </a:p>
                  </a:txBody>
                  <a:tcPr/>
                </a:tc>
                <a:extLst>
                  <a:ext uri="{0D108BD9-81ED-4DB2-BD59-A6C34878D82A}">
                    <a16:rowId xmlns:a16="http://schemas.microsoft.com/office/drawing/2014/main" val="3944696127"/>
                  </a:ext>
                </a:extLst>
              </a:tr>
              <a:tr h="359354">
                <a:tc>
                  <a:txBody>
                    <a:bodyPr/>
                    <a:lstStyle/>
                    <a:p>
                      <a:pPr algn="ctr">
                        <a:lnSpc>
                          <a:spcPct val="115000"/>
                        </a:lnSpc>
                        <a:spcAft>
                          <a:spcPts val="0"/>
                        </a:spcAft>
                      </a:pPr>
                      <a:r>
                        <a:rPr lang="ru-RU" sz="1050">
                          <a:effectLst/>
                        </a:rPr>
                        <a:t>28.03.03</a:t>
                      </a:r>
                    </a:p>
                    <a:p>
                      <a:pPr algn="ctr">
                        <a:lnSpc>
                          <a:spcPct val="115000"/>
                        </a:lnSpc>
                        <a:spcAft>
                          <a:spcPts val="0"/>
                        </a:spcAft>
                      </a:pPr>
                      <a:r>
                        <a:rPr lang="ru-RU" sz="1050">
                          <a:effectLst/>
                        </a:rPr>
                        <a:t> </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Наноматериалы</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vMerge="1">
                  <a:txBody>
                    <a:bodyPr/>
                    <a:lstStyle/>
                    <a:p>
                      <a:endParaRPr lang="ru-RU"/>
                    </a:p>
                  </a:txBody>
                  <a:tcPr/>
                </a:tc>
                <a:extLst>
                  <a:ext uri="{0D108BD9-81ED-4DB2-BD59-A6C34878D82A}">
                    <a16:rowId xmlns:a16="http://schemas.microsoft.com/office/drawing/2014/main" val="2140765464"/>
                  </a:ext>
                </a:extLst>
              </a:tr>
              <a:tr h="265112">
                <a:tc>
                  <a:txBody>
                    <a:bodyPr/>
                    <a:lstStyle/>
                    <a:p>
                      <a:pPr algn="ctr">
                        <a:lnSpc>
                          <a:spcPct val="115000"/>
                        </a:lnSpc>
                        <a:spcAft>
                          <a:spcPts val="0"/>
                        </a:spcAft>
                      </a:pPr>
                      <a:r>
                        <a:rPr lang="ru-RU" sz="1050">
                          <a:effectLst/>
                        </a:rPr>
                        <a:t>45.03.04</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a:effectLst/>
                        </a:rPr>
                        <a:t>Интеллектуальные системы в гуманитарной сфере</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Иностранный язык, Математика</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val="4239956865"/>
                  </a:ext>
                </a:extLst>
              </a:tr>
              <a:tr h="265112">
                <a:tc>
                  <a:txBody>
                    <a:bodyPr/>
                    <a:lstStyle/>
                    <a:p>
                      <a:pPr algn="ctr">
                        <a:lnSpc>
                          <a:spcPct val="115000"/>
                        </a:lnSpc>
                        <a:spcAft>
                          <a:spcPts val="0"/>
                        </a:spcAft>
                      </a:pPr>
                      <a:r>
                        <a:rPr lang="ru-RU" sz="1050">
                          <a:effectLst/>
                        </a:rPr>
                        <a:t>38.03.02</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a:effectLst/>
                        </a:rPr>
                        <a:t>Менеджмент</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Математика, Обществознание, Экономика</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val="1359064255"/>
                  </a:ext>
                </a:extLst>
              </a:tr>
              <a:tr h="265112">
                <a:tc>
                  <a:txBody>
                    <a:bodyPr/>
                    <a:lstStyle/>
                    <a:p>
                      <a:pPr algn="ctr">
                        <a:lnSpc>
                          <a:spcPct val="115000"/>
                        </a:lnSpc>
                        <a:spcAft>
                          <a:spcPts val="0"/>
                        </a:spcAft>
                      </a:pPr>
                      <a:r>
                        <a:rPr lang="ru-RU" sz="1050">
                          <a:effectLst/>
                        </a:rPr>
                        <a:t>39.03.02</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a:effectLst/>
                        </a:rPr>
                        <a:t>Социальная работа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История, Обществознание, Экономика</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val="2897937912"/>
                  </a:ext>
                </a:extLst>
              </a:tr>
              <a:tr h="265112">
                <a:tc>
                  <a:txBody>
                    <a:bodyPr/>
                    <a:lstStyle/>
                    <a:p>
                      <a:pPr algn="ctr">
                        <a:lnSpc>
                          <a:spcPct val="115000"/>
                        </a:lnSpc>
                        <a:spcAft>
                          <a:spcPts val="0"/>
                        </a:spcAft>
                      </a:pPr>
                      <a:r>
                        <a:rPr lang="ru-RU" sz="1050">
                          <a:effectLst/>
                        </a:rPr>
                        <a:t>06.05.01</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a:effectLst/>
                        </a:rPr>
                        <a:t>Биоинженерия и  биоинформатика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Биология, Математика, Информатика и ИКТ</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val="2913106362"/>
                  </a:ext>
                </a:extLst>
              </a:tr>
              <a:tr h="265112">
                <a:tc>
                  <a:txBody>
                    <a:bodyPr/>
                    <a:lstStyle/>
                    <a:p>
                      <a:pPr algn="ctr">
                        <a:lnSpc>
                          <a:spcPct val="115000"/>
                        </a:lnSpc>
                        <a:spcAft>
                          <a:spcPts val="0"/>
                        </a:spcAft>
                      </a:pPr>
                      <a:r>
                        <a:rPr lang="ru-RU" sz="1050">
                          <a:effectLst/>
                        </a:rPr>
                        <a:t>30.05.01</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a:effectLst/>
                        </a:rPr>
                        <a:t>Медицинская биохимия</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Химия, Биология, Экология, Основы безопасности жизнедеятельности</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val="265692693"/>
                  </a:ext>
                </a:extLst>
              </a:tr>
              <a:tr h="359354">
                <a:tc>
                  <a:txBody>
                    <a:bodyPr/>
                    <a:lstStyle/>
                    <a:p>
                      <a:pPr algn="ctr">
                        <a:lnSpc>
                          <a:spcPct val="115000"/>
                        </a:lnSpc>
                        <a:spcAft>
                          <a:spcPts val="0"/>
                        </a:spcAft>
                      </a:pPr>
                      <a:r>
                        <a:rPr lang="ru-RU" sz="1050">
                          <a:effectLst/>
                        </a:rPr>
                        <a:t>30.05.02</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a:effectLst/>
                        </a:rPr>
                        <a:t>Медицинская биофизика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Физика, Математика, Биология, Экология, Основы безопасности жизнедеятельности</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val="3988521740"/>
                  </a:ext>
                </a:extLst>
              </a:tr>
              <a:tr h="265112">
                <a:tc>
                  <a:txBody>
                    <a:bodyPr/>
                    <a:lstStyle/>
                    <a:p>
                      <a:pPr algn="ctr">
                        <a:lnSpc>
                          <a:spcPct val="115000"/>
                        </a:lnSpc>
                        <a:spcAft>
                          <a:spcPts val="0"/>
                        </a:spcAft>
                      </a:pPr>
                      <a:r>
                        <a:rPr lang="ru-RU" sz="1050">
                          <a:effectLst/>
                        </a:rPr>
                        <a:t>31.05.01</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a:effectLst/>
                        </a:rPr>
                        <a:t>Лечебное дело</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rowSpan="6">
                  <a:txBody>
                    <a:bodyPr/>
                    <a:lstStyle/>
                    <a:p>
                      <a:pPr algn="ctr">
                        <a:lnSpc>
                          <a:spcPct val="115000"/>
                        </a:lnSpc>
                        <a:spcAft>
                          <a:spcPts val="0"/>
                        </a:spcAft>
                      </a:pPr>
                      <a:r>
                        <a:rPr lang="ru-RU" sz="1050" dirty="0">
                          <a:effectLst/>
                        </a:rPr>
                        <a:t>Химия, Биология, Экология, </a:t>
                      </a:r>
                    </a:p>
                    <a:p>
                      <a:pPr algn="ctr">
                        <a:lnSpc>
                          <a:spcPct val="115000"/>
                        </a:lnSpc>
                        <a:spcAft>
                          <a:spcPts val="1000"/>
                        </a:spcAft>
                      </a:pPr>
                      <a:r>
                        <a:rPr lang="ru-RU" sz="1050" dirty="0">
                          <a:effectLst/>
                        </a:rPr>
                        <a:t>Основы безопасности жизнедеятельности</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val="3393271166"/>
                  </a:ext>
                </a:extLst>
              </a:tr>
              <a:tr h="265112">
                <a:tc>
                  <a:txBody>
                    <a:bodyPr/>
                    <a:lstStyle/>
                    <a:p>
                      <a:pPr algn="ctr">
                        <a:lnSpc>
                          <a:spcPct val="115000"/>
                        </a:lnSpc>
                        <a:spcAft>
                          <a:spcPts val="0"/>
                        </a:spcAft>
                      </a:pPr>
                      <a:r>
                        <a:rPr lang="ru-RU" sz="1050">
                          <a:effectLst/>
                        </a:rPr>
                        <a:t>31.05.02</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Педиатрия</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vMerge="1">
                  <a:txBody>
                    <a:bodyPr/>
                    <a:lstStyle/>
                    <a:p>
                      <a:endParaRPr lang="ru-RU"/>
                    </a:p>
                  </a:txBody>
                  <a:tcPr/>
                </a:tc>
                <a:extLst>
                  <a:ext uri="{0D108BD9-81ED-4DB2-BD59-A6C34878D82A}">
                    <a16:rowId xmlns:a16="http://schemas.microsoft.com/office/drawing/2014/main" val="1453746251"/>
                  </a:ext>
                </a:extLst>
              </a:tr>
              <a:tr h="265112">
                <a:tc>
                  <a:txBody>
                    <a:bodyPr/>
                    <a:lstStyle/>
                    <a:p>
                      <a:pPr algn="ctr">
                        <a:lnSpc>
                          <a:spcPct val="115000"/>
                        </a:lnSpc>
                        <a:spcAft>
                          <a:spcPts val="0"/>
                        </a:spcAft>
                      </a:pPr>
                      <a:r>
                        <a:rPr lang="ru-RU" sz="1050">
                          <a:effectLst/>
                        </a:rPr>
                        <a:t>31.05.03</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Стоматология</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vMerge="1">
                  <a:txBody>
                    <a:bodyPr/>
                    <a:lstStyle/>
                    <a:p>
                      <a:endParaRPr lang="ru-RU"/>
                    </a:p>
                  </a:txBody>
                  <a:tcPr/>
                </a:tc>
                <a:extLst>
                  <a:ext uri="{0D108BD9-81ED-4DB2-BD59-A6C34878D82A}">
                    <a16:rowId xmlns:a16="http://schemas.microsoft.com/office/drawing/2014/main" val="3367311365"/>
                  </a:ext>
                </a:extLst>
              </a:tr>
              <a:tr h="265112">
                <a:tc>
                  <a:txBody>
                    <a:bodyPr/>
                    <a:lstStyle/>
                    <a:p>
                      <a:pPr algn="ctr">
                        <a:lnSpc>
                          <a:spcPct val="115000"/>
                        </a:lnSpc>
                        <a:spcAft>
                          <a:spcPts val="0"/>
                        </a:spcAft>
                      </a:pPr>
                      <a:r>
                        <a:rPr lang="ru-RU" sz="1050">
                          <a:effectLst/>
                        </a:rPr>
                        <a:t>32.05.01</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Медико-профилактическое дело</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vMerge="1">
                  <a:txBody>
                    <a:bodyPr/>
                    <a:lstStyle/>
                    <a:p>
                      <a:endParaRPr lang="ru-RU"/>
                    </a:p>
                  </a:txBody>
                  <a:tcPr/>
                </a:tc>
                <a:extLst>
                  <a:ext uri="{0D108BD9-81ED-4DB2-BD59-A6C34878D82A}">
                    <a16:rowId xmlns:a16="http://schemas.microsoft.com/office/drawing/2014/main" val="2357204203"/>
                  </a:ext>
                </a:extLst>
              </a:tr>
              <a:tr h="265112">
                <a:tc>
                  <a:txBody>
                    <a:bodyPr/>
                    <a:lstStyle/>
                    <a:p>
                      <a:pPr algn="ctr">
                        <a:lnSpc>
                          <a:spcPct val="115000"/>
                        </a:lnSpc>
                        <a:spcAft>
                          <a:spcPts val="0"/>
                        </a:spcAft>
                      </a:pPr>
                      <a:r>
                        <a:rPr lang="ru-RU" sz="1050">
                          <a:effectLst/>
                        </a:rPr>
                        <a:t>33.05.01</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Фармация</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vMerge="1">
                  <a:txBody>
                    <a:bodyPr/>
                    <a:lstStyle/>
                    <a:p>
                      <a:endParaRPr lang="ru-RU"/>
                    </a:p>
                  </a:txBody>
                  <a:tcPr/>
                </a:tc>
                <a:extLst>
                  <a:ext uri="{0D108BD9-81ED-4DB2-BD59-A6C34878D82A}">
                    <a16:rowId xmlns:a16="http://schemas.microsoft.com/office/drawing/2014/main" val="750732479"/>
                  </a:ext>
                </a:extLst>
              </a:tr>
              <a:tr h="265112">
                <a:tc>
                  <a:txBody>
                    <a:bodyPr/>
                    <a:lstStyle/>
                    <a:p>
                      <a:pPr algn="ctr">
                        <a:lnSpc>
                          <a:spcPct val="115000"/>
                        </a:lnSpc>
                        <a:spcAft>
                          <a:spcPts val="0"/>
                        </a:spcAft>
                      </a:pPr>
                      <a:r>
                        <a:rPr lang="ru-RU" sz="1050">
                          <a:effectLst/>
                        </a:rPr>
                        <a:t>34.03.01</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Сестринское дело</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vMerge="1">
                  <a:txBody>
                    <a:bodyPr/>
                    <a:lstStyle/>
                    <a:p>
                      <a:endParaRPr lang="ru-RU"/>
                    </a:p>
                  </a:txBody>
                  <a:tcPr/>
                </a:tc>
                <a:extLst>
                  <a:ext uri="{0D108BD9-81ED-4DB2-BD59-A6C34878D82A}">
                    <a16:rowId xmlns:a16="http://schemas.microsoft.com/office/drawing/2014/main" val="3485001521"/>
                  </a:ext>
                </a:extLst>
              </a:tr>
              <a:tr h="359354">
                <a:tc>
                  <a:txBody>
                    <a:bodyPr/>
                    <a:lstStyle/>
                    <a:p>
                      <a:pPr algn="ctr">
                        <a:lnSpc>
                          <a:spcPct val="115000"/>
                        </a:lnSpc>
                        <a:spcAft>
                          <a:spcPts val="0"/>
                        </a:spcAft>
                      </a:pPr>
                      <a:r>
                        <a:rPr lang="ru-RU" sz="1050">
                          <a:effectLst/>
                        </a:rPr>
                        <a:t>37.05.01</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a:effectLst/>
                        </a:rPr>
                        <a:t>Клиническая психология</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tc>
                  <a:txBody>
                    <a:bodyPr/>
                    <a:lstStyle/>
                    <a:p>
                      <a:pPr algn="ctr">
                        <a:lnSpc>
                          <a:spcPct val="115000"/>
                        </a:lnSpc>
                        <a:spcAft>
                          <a:spcPts val="0"/>
                        </a:spcAft>
                      </a:pPr>
                      <a:r>
                        <a:rPr lang="ru-RU" sz="1050" dirty="0">
                          <a:effectLst/>
                        </a:rPr>
                        <a:t>Биология, Математика, Экология, </a:t>
                      </a:r>
                    </a:p>
                    <a:p>
                      <a:pPr algn="ctr">
                        <a:lnSpc>
                          <a:spcPct val="115000"/>
                        </a:lnSpc>
                        <a:spcAft>
                          <a:spcPts val="0"/>
                        </a:spcAft>
                      </a:pPr>
                      <a:r>
                        <a:rPr lang="ru-RU" sz="1050" dirty="0">
                          <a:effectLst/>
                        </a:rPr>
                        <a:t>Основы безопасности жизнедеятельности</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771" marR="47771" marT="0" marB="0" anchor="ctr"/>
                </a:tc>
                <a:extLst>
                  <a:ext uri="{0D108BD9-81ED-4DB2-BD59-A6C34878D82A}">
                    <a16:rowId xmlns:a16="http://schemas.microsoft.com/office/drawing/2014/main" val="1995669145"/>
                  </a:ext>
                </a:extLst>
              </a:tr>
            </a:tbl>
          </a:graphicData>
        </a:graphic>
      </p:graphicFrame>
      <p:sp>
        <p:nvSpPr>
          <p:cNvPr id="3" name="Прямоугольник 2">
            <a:extLst>
              <a:ext uri="{FF2B5EF4-FFF2-40B4-BE49-F238E27FC236}">
                <a16:creationId xmlns:a16="http://schemas.microsoft.com/office/drawing/2014/main" id="{1B64DDDE-DCE4-4F4D-A86E-35E42FEFA4C5}"/>
              </a:ext>
            </a:extLst>
          </p:cNvPr>
          <p:cNvSpPr/>
          <p:nvPr/>
        </p:nvSpPr>
        <p:spPr>
          <a:xfrm>
            <a:off x="1055440" y="82182"/>
            <a:ext cx="10081120"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Соответствие профиля всероссийской олимпиады школьников образовательным программам</a:t>
            </a:r>
            <a:endParaRPr kumimoji="0" lang="ru-RU" sz="1800" b="1"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spTree>
    <p:extLst>
      <p:ext uri="{BB962C8B-B14F-4D97-AF65-F5344CB8AC3E}">
        <p14:creationId xmlns:p14="http://schemas.microsoft.com/office/powerpoint/2010/main" val="3787482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F3A0650-D4CE-480E-9856-1428915D0408}"/>
              </a:ext>
            </a:extLst>
          </p:cNvPr>
          <p:cNvPicPr>
            <a:picLocks noChangeAspect="1"/>
          </p:cNvPicPr>
          <p:nvPr/>
        </p:nvPicPr>
        <p:blipFill>
          <a:blip r:embed="rId2"/>
          <a:stretch>
            <a:fillRect/>
          </a:stretch>
        </p:blipFill>
        <p:spPr>
          <a:xfrm>
            <a:off x="1960" y="0"/>
            <a:ext cx="2493640" cy="1484784"/>
          </a:xfrm>
          <a:prstGeom prst="rect">
            <a:avLst/>
          </a:prstGeom>
        </p:spPr>
      </p:pic>
      <p:sp>
        <p:nvSpPr>
          <p:cNvPr id="2" name="Прямоугольник 1">
            <a:extLst>
              <a:ext uri="{FF2B5EF4-FFF2-40B4-BE49-F238E27FC236}">
                <a16:creationId xmlns:a16="http://schemas.microsoft.com/office/drawing/2014/main" id="{18878BE8-BF52-4525-8476-6C93B3C601C4}"/>
              </a:ext>
            </a:extLst>
          </p:cNvPr>
          <p:cNvSpPr/>
          <p:nvPr/>
        </p:nvSpPr>
        <p:spPr>
          <a:xfrm>
            <a:off x="2711624" y="142227"/>
            <a:ext cx="9145016" cy="101566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Победителям и призерам заключительного этапа всероссийской олимпиады школьников, членам сборных команд Российской Федерации, участвовавшим в международных олимпиадах </a:t>
            </a:r>
            <a:endParaRPr kumimoji="0" lang="ru-RU" sz="20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sp>
        <p:nvSpPr>
          <p:cNvPr id="3" name="Прямоугольник 2">
            <a:extLst>
              <a:ext uri="{FF2B5EF4-FFF2-40B4-BE49-F238E27FC236}">
                <a16:creationId xmlns:a16="http://schemas.microsoft.com/office/drawing/2014/main" id="{429A9564-D2C2-44AB-9C27-F9E49DA2EA47}"/>
              </a:ext>
            </a:extLst>
          </p:cNvPr>
          <p:cNvSpPr/>
          <p:nvPr/>
        </p:nvSpPr>
        <p:spPr>
          <a:xfrm>
            <a:off x="2711624" y="1253951"/>
            <a:ext cx="9433048"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Также предоставляется  </a:t>
            </a:r>
            <a:r>
              <a:rPr kumimoji="0" lang="ru-RU" sz="1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преимущество</a:t>
            </a:r>
            <a:r>
              <a:rPr kumimoji="0" lang="ru-RU"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ru-RU" sz="14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посредством приравнивания к лицам, набравшим максимальное количество баллов ЕГЭ (100 баллов)</a:t>
            </a:r>
            <a:r>
              <a:rPr kumimoji="0" lang="ru-RU" sz="1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по общеобразовательному предмету или получившим наивысший результат (100 баллов) дополнительного вступительного испытания профессиональной направленности при приеме на обучение по специальностям 31.05.02 Педиатрия, 31.05.03 Стоматология, если общеобразовательный предмет, по которому проводится вступительное испытание,  или дополнительное вступительное испытание соответствует профилю олимпиады: </a:t>
            </a:r>
            <a:endParaRPr kumimoji="0" lang="ru-RU" sz="14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graphicFrame>
        <p:nvGraphicFramePr>
          <p:cNvPr id="4" name="Таблица 3">
            <a:extLst>
              <a:ext uri="{FF2B5EF4-FFF2-40B4-BE49-F238E27FC236}">
                <a16:creationId xmlns:a16="http://schemas.microsoft.com/office/drawing/2014/main" id="{482C5640-CFAB-495C-AC16-7F23503AD6B3}"/>
              </a:ext>
            </a:extLst>
          </p:cNvPr>
          <p:cNvGraphicFramePr>
            <a:graphicFrameLocks noGrp="1"/>
          </p:cNvGraphicFramePr>
          <p:nvPr/>
        </p:nvGraphicFramePr>
        <p:xfrm>
          <a:off x="335360" y="2638945"/>
          <a:ext cx="11521280" cy="4076827"/>
        </p:xfrm>
        <a:graphic>
          <a:graphicData uri="http://schemas.openxmlformats.org/drawingml/2006/table">
            <a:tbl>
              <a:tblPr firstRow="1" firstCol="1" bandRow="1">
                <a:tableStyleId>{5C22544A-7EE6-4342-B048-85BDC9FD1C3A}</a:tableStyleId>
              </a:tblPr>
              <a:tblGrid>
                <a:gridCol w="5760055">
                  <a:extLst>
                    <a:ext uri="{9D8B030D-6E8A-4147-A177-3AD203B41FA5}">
                      <a16:colId xmlns:a16="http://schemas.microsoft.com/office/drawing/2014/main" val="1603555692"/>
                    </a:ext>
                  </a:extLst>
                </a:gridCol>
                <a:gridCol w="5761225">
                  <a:extLst>
                    <a:ext uri="{9D8B030D-6E8A-4147-A177-3AD203B41FA5}">
                      <a16:colId xmlns:a16="http://schemas.microsoft.com/office/drawing/2014/main" val="1610771130"/>
                    </a:ext>
                  </a:extLst>
                </a:gridCol>
              </a:tblGrid>
              <a:tr h="645135">
                <a:tc>
                  <a:txBody>
                    <a:bodyPr/>
                    <a:lstStyle/>
                    <a:p>
                      <a:pPr algn="ctr">
                        <a:lnSpc>
                          <a:spcPct val="115000"/>
                        </a:lnSpc>
                        <a:spcAft>
                          <a:spcPts val="0"/>
                        </a:spcAft>
                      </a:pPr>
                      <a:r>
                        <a:rPr lang="ru-RU" sz="900">
                          <a:effectLst/>
                        </a:rPr>
                        <a:t>Профиль всероссийской олимпиады школьников или международной олимпиады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a:effectLst/>
                        </a:rPr>
                        <a:t>Общеобразовательный предмет или дополнительное вступительное испытание соответствующий профилю олимпиады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1562279"/>
                  </a:ext>
                </a:extLst>
              </a:tr>
              <a:tr h="311972">
                <a:tc>
                  <a:txBody>
                    <a:bodyPr/>
                    <a:lstStyle/>
                    <a:p>
                      <a:pPr algn="ctr">
                        <a:lnSpc>
                          <a:spcPct val="115000"/>
                        </a:lnSpc>
                        <a:spcAft>
                          <a:spcPts val="1000"/>
                        </a:spcAft>
                      </a:pPr>
                      <a:r>
                        <a:rPr lang="ru-RU" sz="900">
                          <a:effectLst/>
                        </a:rPr>
                        <a:t>математика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a:effectLst/>
                        </a:rPr>
                        <a:t>математика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7140299"/>
                  </a:ext>
                </a:extLst>
              </a:tr>
              <a:tr h="311972">
                <a:tc>
                  <a:txBody>
                    <a:bodyPr/>
                    <a:lstStyle/>
                    <a:p>
                      <a:pPr algn="ctr">
                        <a:lnSpc>
                          <a:spcPct val="115000"/>
                        </a:lnSpc>
                        <a:spcAft>
                          <a:spcPts val="1000"/>
                        </a:spcAft>
                      </a:pPr>
                      <a:r>
                        <a:rPr lang="ru-RU" sz="900">
                          <a:effectLst/>
                        </a:rPr>
                        <a:t>русский язык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a:effectLst/>
                        </a:rPr>
                        <a:t>русский язык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8578141"/>
                  </a:ext>
                </a:extLst>
              </a:tr>
              <a:tr h="311972">
                <a:tc>
                  <a:txBody>
                    <a:bodyPr/>
                    <a:lstStyle/>
                    <a:p>
                      <a:pPr algn="ctr">
                        <a:lnSpc>
                          <a:spcPct val="115000"/>
                        </a:lnSpc>
                        <a:spcAft>
                          <a:spcPts val="1000"/>
                        </a:spcAft>
                      </a:pPr>
                      <a:r>
                        <a:rPr lang="ru-RU" sz="900">
                          <a:effectLst/>
                        </a:rPr>
                        <a:t>иностранный язык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a:effectLst/>
                        </a:rPr>
                        <a:t>иностранный язык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5244425"/>
                  </a:ext>
                </a:extLst>
              </a:tr>
              <a:tr h="311972">
                <a:tc>
                  <a:txBody>
                    <a:bodyPr/>
                    <a:lstStyle/>
                    <a:p>
                      <a:pPr algn="ctr">
                        <a:lnSpc>
                          <a:spcPct val="115000"/>
                        </a:lnSpc>
                        <a:spcAft>
                          <a:spcPts val="1000"/>
                        </a:spcAft>
                      </a:pPr>
                      <a:r>
                        <a:rPr lang="ru-RU" sz="900">
                          <a:effectLst/>
                        </a:rPr>
                        <a:t>физика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a:effectLst/>
                        </a:rPr>
                        <a:t>физика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119702"/>
                  </a:ext>
                </a:extLst>
              </a:tr>
              <a:tr h="311972">
                <a:tc>
                  <a:txBody>
                    <a:bodyPr/>
                    <a:lstStyle/>
                    <a:p>
                      <a:pPr algn="ctr">
                        <a:lnSpc>
                          <a:spcPct val="115000"/>
                        </a:lnSpc>
                        <a:spcAft>
                          <a:spcPts val="1000"/>
                        </a:spcAft>
                      </a:pPr>
                      <a:r>
                        <a:rPr lang="ru-RU" sz="900">
                          <a:effectLst/>
                        </a:rPr>
                        <a:t>химия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a:effectLst/>
                        </a:rPr>
                        <a:t>химия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0758605"/>
                  </a:ext>
                </a:extLst>
              </a:tr>
              <a:tr h="311972">
                <a:tc>
                  <a:txBody>
                    <a:bodyPr/>
                    <a:lstStyle/>
                    <a:p>
                      <a:pPr algn="ctr">
                        <a:lnSpc>
                          <a:spcPct val="115000"/>
                        </a:lnSpc>
                        <a:spcAft>
                          <a:spcPts val="1000"/>
                        </a:spcAft>
                      </a:pPr>
                      <a:r>
                        <a:rPr lang="ru-RU" sz="900">
                          <a:effectLst/>
                        </a:rPr>
                        <a:t>биология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a:effectLst/>
                        </a:rPr>
                        <a:t>биология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9990020"/>
                  </a:ext>
                </a:extLst>
              </a:tr>
              <a:tr h="311972">
                <a:tc>
                  <a:txBody>
                    <a:bodyPr/>
                    <a:lstStyle/>
                    <a:p>
                      <a:pPr algn="ctr">
                        <a:lnSpc>
                          <a:spcPct val="115000"/>
                        </a:lnSpc>
                        <a:spcAft>
                          <a:spcPts val="1000"/>
                        </a:spcAft>
                      </a:pPr>
                      <a:r>
                        <a:rPr lang="ru-RU" sz="900">
                          <a:effectLst/>
                        </a:rPr>
                        <a:t>экология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a:effectLst/>
                        </a:rPr>
                        <a:t>биология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4978528"/>
                  </a:ext>
                </a:extLst>
              </a:tr>
              <a:tr h="311972">
                <a:tc>
                  <a:txBody>
                    <a:bodyPr/>
                    <a:lstStyle/>
                    <a:p>
                      <a:pPr algn="ctr">
                        <a:lnSpc>
                          <a:spcPct val="115000"/>
                        </a:lnSpc>
                        <a:spcAft>
                          <a:spcPts val="1000"/>
                        </a:spcAft>
                      </a:pPr>
                      <a:r>
                        <a:rPr lang="ru-RU" sz="900">
                          <a:effectLst/>
                        </a:rPr>
                        <a:t>история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a:effectLst/>
                        </a:rPr>
                        <a:t>история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2294995"/>
                  </a:ext>
                </a:extLst>
              </a:tr>
              <a:tr h="311972">
                <a:tc>
                  <a:txBody>
                    <a:bodyPr/>
                    <a:lstStyle/>
                    <a:p>
                      <a:pPr algn="ctr">
                        <a:lnSpc>
                          <a:spcPct val="115000"/>
                        </a:lnSpc>
                        <a:spcAft>
                          <a:spcPts val="1000"/>
                        </a:spcAft>
                      </a:pPr>
                      <a:r>
                        <a:rPr lang="ru-RU" sz="900">
                          <a:effectLst/>
                        </a:rPr>
                        <a:t>обществознание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a:effectLst/>
                        </a:rPr>
                        <a:t>обществознание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9028734"/>
                  </a:ext>
                </a:extLst>
              </a:tr>
              <a:tr h="311972">
                <a:tc>
                  <a:txBody>
                    <a:bodyPr/>
                    <a:lstStyle/>
                    <a:p>
                      <a:pPr algn="ctr">
                        <a:lnSpc>
                          <a:spcPct val="115000"/>
                        </a:lnSpc>
                        <a:spcAft>
                          <a:spcPts val="1000"/>
                        </a:spcAft>
                      </a:pPr>
                      <a:r>
                        <a:rPr lang="ru-RU" sz="900">
                          <a:effectLst/>
                        </a:rPr>
                        <a:t>экономика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a:effectLst/>
                        </a:rPr>
                        <a:t>обществознание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7597605"/>
                  </a:ext>
                </a:extLst>
              </a:tr>
              <a:tr h="311972">
                <a:tc>
                  <a:txBody>
                    <a:bodyPr/>
                    <a:lstStyle/>
                    <a:p>
                      <a:pPr algn="ctr">
                        <a:lnSpc>
                          <a:spcPct val="115000"/>
                        </a:lnSpc>
                        <a:spcAft>
                          <a:spcPts val="1000"/>
                        </a:spcAft>
                      </a:pPr>
                      <a:r>
                        <a:rPr lang="ru-RU" sz="900">
                          <a:effectLst/>
                        </a:rPr>
                        <a:t>основы безопасности жизнедеятельности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ru-RU" sz="900" dirty="0">
                          <a:effectLst/>
                        </a:rPr>
                        <a:t>биология или дополнительное вступительное испытание профессиональной направленности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6526650"/>
                  </a:ext>
                </a:extLst>
              </a:tr>
            </a:tbl>
          </a:graphicData>
        </a:graphic>
      </p:graphicFrame>
    </p:spTree>
    <p:extLst>
      <p:ext uri="{BB962C8B-B14F-4D97-AF65-F5344CB8AC3E}">
        <p14:creationId xmlns:p14="http://schemas.microsoft.com/office/powerpoint/2010/main" val="743091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F3A0650-D4CE-480E-9856-1428915D0408}"/>
              </a:ext>
            </a:extLst>
          </p:cNvPr>
          <p:cNvPicPr>
            <a:picLocks noChangeAspect="1"/>
          </p:cNvPicPr>
          <p:nvPr/>
        </p:nvPicPr>
        <p:blipFill>
          <a:blip r:embed="rId2"/>
          <a:stretch>
            <a:fillRect/>
          </a:stretch>
        </p:blipFill>
        <p:spPr>
          <a:xfrm>
            <a:off x="1960" y="0"/>
            <a:ext cx="2493640" cy="1484784"/>
          </a:xfrm>
          <a:prstGeom prst="rect">
            <a:avLst/>
          </a:prstGeom>
        </p:spPr>
      </p:pic>
      <p:sp>
        <p:nvSpPr>
          <p:cNvPr id="3" name="Прямоугольник 2">
            <a:extLst>
              <a:ext uri="{FF2B5EF4-FFF2-40B4-BE49-F238E27FC236}">
                <a16:creationId xmlns:a16="http://schemas.microsoft.com/office/drawing/2014/main" id="{56D60A13-20AC-4A57-B5A9-31D11EB833FB}"/>
              </a:ext>
            </a:extLst>
          </p:cNvPr>
          <p:cNvSpPr/>
          <p:nvPr/>
        </p:nvSpPr>
        <p:spPr>
          <a:xfrm>
            <a:off x="2733674" y="323850"/>
            <a:ext cx="9122965"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Победители и призеры олимпиад школьников, </a:t>
            </a:r>
            <a:r>
              <a:rPr kumimoji="0" lang="ru-RU"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включенных в установленный  Университетом  Перечень олимпиад</a:t>
            </a:r>
            <a:endParaRPr kumimoji="0" lang="ru-RU" sz="32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sp>
        <p:nvSpPr>
          <p:cNvPr id="2" name="Прямоугольник 1">
            <a:extLst>
              <a:ext uri="{FF2B5EF4-FFF2-40B4-BE49-F238E27FC236}">
                <a16:creationId xmlns:a16="http://schemas.microsoft.com/office/drawing/2014/main" id="{6D7CD4CB-CD0E-4483-AE37-5699CDC72A83}"/>
              </a:ext>
            </a:extLst>
          </p:cNvPr>
          <p:cNvSpPr/>
          <p:nvPr/>
        </p:nvSpPr>
        <p:spPr>
          <a:xfrm>
            <a:off x="1055440" y="1988840"/>
            <a:ext cx="10153128" cy="4524315"/>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rPr>
              <a:t>Имеют особое право на </a:t>
            </a:r>
            <a:r>
              <a:rPr kumimoji="0" lang="ru-RU" sz="2400" b="1" i="0" u="none" strike="noStrike" kern="1200" cap="none" spc="0" normalizeH="0" baseline="0" noProof="0" dirty="0">
                <a:ln>
                  <a:noFill/>
                </a:ln>
                <a:solidFill>
                  <a:prstClr val="white"/>
                </a:solidFill>
                <a:effectLst/>
                <a:uLnTx/>
                <a:uFillTx/>
                <a:latin typeface="Georgia" panose="02040502050405020303"/>
                <a:ea typeface="+mn-ea"/>
                <a:cs typeface="+mn-cs"/>
              </a:rPr>
              <a:t>прием без вступительных испытаний </a:t>
            </a:r>
            <a:r>
              <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rPr>
              <a:t>в течение 4 лет, следующих за годом проведения соответствующей олимпиады по специальностям и (или) направлениям подготовки, соответствующим профилю всероссийской олимпиады школьников или международной олимпиады. </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rPr>
              <a:t>Результат победителя (призера) должны быть получены за 11 класс</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rPr>
              <a:t>Результат ЕГЭ </a:t>
            </a:r>
            <a:r>
              <a:rPr kumimoji="0" lang="ru-RU" sz="2400" b="1"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mn-cs"/>
              </a:rPr>
              <a:t>не ниже 75  баллов</a:t>
            </a:r>
            <a:r>
              <a:rPr kumimoji="0" lang="ru-RU" sz="24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mn-cs"/>
              </a:rPr>
              <a:t> по общеобразовательному предмету, соответствующему профилю олимпиады </a:t>
            </a:r>
            <a:endPar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rPr>
              <a:t>Особое право можно использовать при приеме только в одну организацию высшего образования только на одну образовательную программу по выбору поступающего </a:t>
            </a:r>
          </a:p>
        </p:txBody>
      </p:sp>
    </p:spTree>
    <p:extLst>
      <p:ext uri="{BB962C8B-B14F-4D97-AF65-F5344CB8AC3E}">
        <p14:creationId xmlns:p14="http://schemas.microsoft.com/office/powerpoint/2010/main" val="4198896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AE2B56A-8AC7-4AA0-A08C-BFF6BD3BC4CF}"/>
              </a:ext>
            </a:extLst>
          </p:cNvPr>
          <p:cNvSpPr/>
          <p:nvPr/>
        </p:nvSpPr>
        <p:spPr>
          <a:xfrm>
            <a:off x="335360" y="44624"/>
            <a:ext cx="11593288" cy="1353127"/>
          </a:xfrm>
          <a:prstGeom prst="rect">
            <a:avLst/>
          </a:prstGeom>
        </p:spPr>
        <p:txBody>
          <a:bodyPr wrap="square">
            <a:spAutoFit/>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ПЕРЕЧЕНЬ ОЛИМПИАД ШКОЛЬНИКОВ  (ВЫДЕРЖКА)</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ru-RU" sz="1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победителям и призерам которых предоставляется особое право – прием без вступительных испытаний на обучение по программам бакалавриата и программам специалитета по специальностям и направлениям подготовки, соответствующим профилю олимпиады школьников</a:t>
            </a:r>
            <a:endPar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Особые права предоставляются победителям и призёрам олимпиад школьников, проводимых в 2019/2020, 2018/2019, 2017/2018, 2016/2017, 2015/2016 учебных годах и включенных в утвержденный Министерством науки и высшего образования (Министерством образования и науки) Российской Федерации Перечень олимпиад школьников на соответствующий учебный год</a:t>
            </a:r>
            <a:r>
              <a:rPr kumimoji="0" lang="ru-RU" sz="12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(Приказ Минобрнауки России от 30.08.2019 N 658 "Об утверждении перечня олимпиад школьников и их уровней на 2019/20 учебный год")</a:t>
            </a:r>
            <a:endParaRPr kumimoji="0" lang="ru-RU"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01E67BA8-B079-421A-90D2-2EFDBBE28071}"/>
              </a:ext>
            </a:extLst>
          </p:cNvPr>
          <p:cNvGraphicFramePr>
            <a:graphicFrameLocks noGrp="1"/>
          </p:cNvGraphicFramePr>
          <p:nvPr/>
        </p:nvGraphicFramePr>
        <p:xfrm>
          <a:off x="299356" y="1772816"/>
          <a:ext cx="11593288" cy="4910511"/>
        </p:xfrm>
        <a:graphic>
          <a:graphicData uri="http://schemas.openxmlformats.org/drawingml/2006/table">
            <a:tbl>
              <a:tblPr firstRow="1" firstCol="1" bandRow="1">
                <a:tableStyleId>{5C22544A-7EE6-4342-B048-85BDC9FD1C3A}</a:tableStyleId>
              </a:tblPr>
              <a:tblGrid>
                <a:gridCol w="216024">
                  <a:extLst>
                    <a:ext uri="{9D8B030D-6E8A-4147-A177-3AD203B41FA5}">
                      <a16:colId xmlns:a16="http://schemas.microsoft.com/office/drawing/2014/main" val="3554873490"/>
                    </a:ext>
                  </a:extLst>
                </a:gridCol>
                <a:gridCol w="3816424">
                  <a:extLst>
                    <a:ext uri="{9D8B030D-6E8A-4147-A177-3AD203B41FA5}">
                      <a16:colId xmlns:a16="http://schemas.microsoft.com/office/drawing/2014/main" val="2561676403"/>
                    </a:ext>
                  </a:extLst>
                </a:gridCol>
                <a:gridCol w="3919974">
                  <a:extLst>
                    <a:ext uri="{9D8B030D-6E8A-4147-A177-3AD203B41FA5}">
                      <a16:colId xmlns:a16="http://schemas.microsoft.com/office/drawing/2014/main" val="73163490"/>
                    </a:ext>
                  </a:extLst>
                </a:gridCol>
                <a:gridCol w="1820433">
                  <a:extLst>
                    <a:ext uri="{9D8B030D-6E8A-4147-A177-3AD203B41FA5}">
                      <a16:colId xmlns:a16="http://schemas.microsoft.com/office/drawing/2014/main" val="1431408234"/>
                    </a:ext>
                  </a:extLst>
                </a:gridCol>
                <a:gridCol w="1820433">
                  <a:extLst>
                    <a:ext uri="{9D8B030D-6E8A-4147-A177-3AD203B41FA5}">
                      <a16:colId xmlns:a16="http://schemas.microsoft.com/office/drawing/2014/main" val="981811617"/>
                    </a:ext>
                  </a:extLst>
                </a:gridCol>
              </a:tblGrid>
              <a:tr h="1142063">
                <a:tc>
                  <a:txBody>
                    <a:bodyPr/>
                    <a:lstStyle/>
                    <a:p>
                      <a:pPr>
                        <a:lnSpc>
                          <a:spcPct val="115000"/>
                        </a:lnSpc>
                        <a:spcAft>
                          <a:spcPts val="0"/>
                        </a:spcAft>
                      </a:pPr>
                      <a:r>
                        <a:rPr lang="ru-RU" sz="11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Направление подготовки/специальность, соответствующее профилю олимпиады, на которую осуществляется прием без ВИ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Полное наименование олимпиады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a:effectLst/>
                        </a:rPr>
                        <a:t>Профиль олимпиады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Общеобразовательный предмет, соответствующий профилю олимпиады (не менее 75 баллов по ЕГЭ)</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962503801"/>
                  </a:ext>
                </a:extLst>
              </a:tr>
              <a:tr h="162142">
                <a:tc rowSpan="17">
                  <a:txBody>
                    <a:bodyPr/>
                    <a:lstStyle/>
                    <a:p>
                      <a:pPr>
                        <a:lnSpc>
                          <a:spcPct val="115000"/>
                        </a:lnSpc>
                        <a:spcAft>
                          <a:spcPts val="0"/>
                        </a:spcAft>
                      </a:pPr>
                      <a:r>
                        <a:rPr lang="ru-RU" sz="1100">
                          <a:effectLst/>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rowSpan="17">
                  <a:txBody>
                    <a:bodyPr/>
                    <a:lstStyle/>
                    <a:p>
                      <a:pPr>
                        <a:lnSpc>
                          <a:spcPct val="115000"/>
                        </a:lnSpc>
                        <a:spcAft>
                          <a:spcPts val="0"/>
                        </a:spcAft>
                      </a:pPr>
                      <a:r>
                        <a:rPr lang="ru-RU" sz="1100">
                          <a:effectLst/>
                        </a:rPr>
                        <a:t>31.05.01 Лечебное дело</a:t>
                      </a:r>
                    </a:p>
                    <a:p>
                      <a:pPr>
                        <a:lnSpc>
                          <a:spcPct val="115000"/>
                        </a:lnSpc>
                        <a:spcAft>
                          <a:spcPts val="0"/>
                        </a:spcAft>
                      </a:pPr>
                      <a:r>
                        <a:rPr lang="ru-RU" sz="1100">
                          <a:effectLst/>
                        </a:rPr>
                        <a:t>31.05.02 Педиатрия</a:t>
                      </a:r>
                    </a:p>
                    <a:p>
                      <a:pPr>
                        <a:lnSpc>
                          <a:spcPct val="115000"/>
                        </a:lnSpc>
                        <a:spcAft>
                          <a:spcPts val="0"/>
                        </a:spcAft>
                      </a:pPr>
                      <a:r>
                        <a:rPr lang="ru-RU" sz="1100">
                          <a:effectLst/>
                        </a:rPr>
                        <a:t>31.05.03 Стоматология</a:t>
                      </a:r>
                    </a:p>
                    <a:p>
                      <a:pPr>
                        <a:lnSpc>
                          <a:spcPct val="115000"/>
                        </a:lnSpc>
                        <a:spcAft>
                          <a:spcPts val="0"/>
                        </a:spcAft>
                      </a:pPr>
                      <a:r>
                        <a:rPr lang="ru-RU" sz="1100">
                          <a:effectLst/>
                        </a:rPr>
                        <a:t>32.05.01 Медико-профилактическое дело</a:t>
                      </a:r>
                    </a:p>
                    <a:p>
                      <a:pPr>
                        <a:lnSpc>
                          <a:spcPct val="115000"/>
                        </a:lnSpc>
                        <a:spcAft>
                          <a:spcPts val="0"/>
                        </a:spcAft>
                      </a:pPr>
                      <a:r>
                        <a:rPr lang="ru-RU" sz="1100">
                          <a:effectLst/>
                        </a:rPr>
                        <a:t>33.05.01 Фармация</a:t>
                      </a:r>
                    </a:p>
                    <a:p>
                      <a:pPr>
                        <a:lnSpc>
                          <a:spcPct val="115000"/>
                        </a:lnSpc>
                        <a:spcAft>
                          <a:spcPts val="0"/>
                        </a:spcAft>
                      </a:pPr>
                      <a:r>
                        <a:rPr lang="ru-RU" sz="1100">
                          <a:effectLst/>
                        </a:rPr>
                        <a:t>34.03.01 Сестринское дело</a:t>
                      </a:r>
                    </a:p>
                    <a:p>
                      <a:pPr>
                        <a:lnSpc>
                          <a:spcPct val="115000"/>
                        </a:lnSpc>
                        <a:spcAft>
                          <a:spcPts val="0"/>
                        </a:spcAft>
                      </a:pPr>
                      <a:r>
                        <a:rPr lang="ru-RU" sz="1100">
                          <a:effectLst/>
                        </a:rPr>
                        <a:t> </a:t>
                      </a:r>
                    </a:p>
                    <a:p>
                      <a:pPr>
                        <a:lnSpc>
                          <a:spcPct val="115000"/>
                        </a:lnSpc>
                        <a:spcAft>
                          <a:spcPts val="0"/>
                        </a:spcAft>
                      </a:pPr>
                      <a:r>
                        <a:rPr lang="ru-RU" sz="1100">
                          <a:effectLst/>
                        </a:rPr>
                        <a:t> </a:t>
                      </a:r>
                    </a:p>
                    <a:p>
                      <a:pPr>
                        <a:lnSpc>
                          <a:spcPct val="115000"/>
                        </a:lnSpc>
                        <a:spcAft>
                          <a:spcPts val="0"/>
                        </a:spcAft>
                      </a:pPr>
                      <a:r>
                        <a:rPr lang="ru-RU" sz="1100">
                          <a:effectLst/>
                        </a:rPr>
                        <a:t> </a:t>
                      </a:r>
                    </a:p>
                    <a:p>
                      <a:pPr>
                        <a:lnSpc>
                          <a:spcPct val="115000"/>
                        </a:lnSpc>
                        <a:spcAft>
                          <a:spcPts val="0"/>
                        </a:spcAft>
                      </a:pPr>
                      <a:r>
                        <a:rPr lang="ru-RU" sz="1100">
                          <a:effectLst/>
                        </a:rPr>
                        <a:t> </a:t>
                      </a:r>
                    </a:p>
                    <a:p>
                      <a:pPr>
                        <a:lnSpc>
                          <a:spcPct val="115000"/>
                        </a:lnSpc>
                        <a:spcAft>
                          <a:spcPts val="0"/>
                        </a:spcAft>
                      </a:pPr>
                      <a:r>
                        <a:rPr lang="ru-RU" sz="1100">
                          <a:effectLst/>
                        </a:rPr>
                        <a:t> </a:t>
                      </a:r>
                    </a:p>
                    <a:p>
                      <a:pPr>
                        <a:lnSpc>
                          <a:spcPct val="115000"/>
                        </a:lnSpc>
                        <a:spcAft>
                          <a:spcPts val="0"/>
                        </a:spcAft>
                      </a:pPr>
                      <a:r>
                        <a:rPr lang="ru-RU" sz="1100">
                          <a:effectLst/>
                        </a:rPr>
                        <a:t> </a:t>
                      </a:r>
                    </a:p>
                    <a:p>
                      <a:pPr>
                        <a:lnSpc>
                          <a:spcPct val="115000"/>
                        </a:lnSpc>
                        <a:spcAft>
                          <a:spcPts val="0"/>
                        </a:spcAft>
                      </a:pPr>
                      <a:r>
                        <a:rPr lang="ru-RU" sz="1100">
                          <a:effectLst/>
                        </a:rPr>
                        <a:t> </a:t>
                      </a:r>
                    </a:p>
                    <a:p>
                      <a:pPr>
                        <a:lnSpc>
                          <a:spcPct val="115000"/>
                        </a:lnSpc>
                        <a:spcAft>
                          <a:spcPts val="0"/>
                        </a:spcAft>
                      </a:pPr>
                      <a:r>
                        <a:rPr lang="ru-RU" sz="1100">
                          <a:effectLst/>
                        </a:rPr>
                        <a:t> </a:t>
                      </a:r>
                    </a:p>
                    <a:p>
                      <a:pPr>
                        <a:lnSpc>
                          <a:spcPct val="115000"/>
                        </a:lnSpc>
                        <a:spcAft>
                          <a:spcPts val="0"/>
                        </a:spcAft>
                      </a:pPr>
                      <a:r>
                        <a:rPr lang="ru-RU" sz="1100">
                          <a:effectLst/>
                        </a:rPr>
                        <a:t> </a:t>
                      </a:r>
                    </a:p>
                    <a:p>
                      <a:pPr>
                        <a:lnSpc>
                          <a:spcPct val="115000"/>
                        </a:lnSpc>
                        <a:spcAft>
                          <a:spcPts val="0"/>
                        </a:spcAft>
                      </a:pPr>
                      <a:r>
                        <a:rPr lang="ru-RU" sz="1100">
                          <a:effectLst/>
                        </a:rPr>
                        <a:t> </a:t>
                      </a:r>
                    </a:p>
                    <a:p>
                      <a:pPr>
                        <a:lnSpc>
                          <a:spcPct val="115000"/>
                        </a:lnSpc>
                        <a:spcAft>
                          <a:spcPts val="0"/>
                        </a:spcAft>
                      </a:pPr>
                      <a:r>
                        <a:rPr lang="ru-RU" sz="1100">
                          <a:effectLst/>
                        </a:rPr>
                        <a:t> </a:t>
                      </a:r>
                    </a:p>
                    <a:p>
                      <a:pPr>
                        <a:lnSpc>
                          <a:spcPct val="115000"/>
                        </a:lnSpc>
                        <a:spcAft>
                          <a:spcPts val="0"/>
                        </a:spcAft>
                      </a:pPr>
                      <a:r>
                        <a:rPr lang="ru-RU" sz="1100">
                          <a:effectLst/>
                        </a:rPr>
                        <a:t> </a:t>
                      </a:r>
                    </a:p>
                    <a:p>
                      <a:pPr>
                        <a:lnSpc>
                          <a:spcPct val="115000"/>
                        </a:lnSpc>
                        <a:spcAft>
                          <a:spcPts val="0"/>
                        </a:spcAft>
                      </a:pPr>
                      <a:r>
                        <a:rPr lang="ru-RU" sz="11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rowSpan="3">
                  <a:txBody>
                    <a:bodyPr/>
                    <a:lstStyle/>
                    <a:p>
                      <a:pPr>
                        <a:lnSpc>
                          <a:spcPct val="115000"/>
                        </a:lnSpc>
                        <a:spcAft>
                          <a:spcPts val="0"/>
                        </a:spcAft>
                      </a:pPr>
                      <a:r>
                        <a:rPr lang="ru-RU" sz="1100">
                          <a:effectLst/>
                        </a:rPr>
                        <a:t>Олимпиада школьников Санкт-Петербургского государственного университета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a:effectLst/>
                        </a:rPr>
                        <a:t>химия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химия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1985898995"/>
                  </a:ext>
                </a:extLst>
              </a:tr>
              <a:tr h="16214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effectLst/>
                        </a:rPr>
                        <a:t>биология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биология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1516225689"/>
                  </a:ext>
                </a:extLst>
              </a:tr>
              <a:tr h="16214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effectLst/>
                        </a:rPr>
                        <a:t>медицина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биология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1867709408"/>
                  </a:ext>
                </a:extLst>
              </a:tr>
              <a:tr h="162142">
                <a:tc vMerge="1">
                  <a:txBody>
                    <a:bodyPr/>
                    <a:lstStyle/>
                    <a:p>
                      <a:endParaRPr lang="ru-RU"/>
                    </a:p>
                  </a:txBody>
                  <a:tcPr/>
                </a:tc>
                <a:tc vMerge="1">
                  <a:txBody>
                    <a:bodyPr/>
                    <a:lstStyle/>
                    <a:p>
                      <a:endParaRPr lang="ru-RU"/>
                    </a:p>
                  </a:txBody>
                  <a:tcPr/>
                </a:tc>
                <a:tc rowSpan="2">
                  <a:txBody>
                    <a:bodyPr/>
                    <a:lstStyle/>
                    <a:p>
                      <a:pPr>
                        <a:lnSpc>
                          <a:spcPct val="115000"/>
                        </a:lnSpc>
                        <a:spcAft>
                          <a:spcPts val="0"/>
                        </a:spcAft>
                      </a:pPr>
                      <a:r>
                        <a:rPr lang="ru-RU" sz="1100">
                          <a:effectLst/>
                        </a:rPr>
                        <a:t>Олимпиада школьников "Ломоносов"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a:effectLst/>
                        </a:rPr>
                        <a:t>химия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химия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555686274"/>
                  </a:ext>
                </a:extLst>
              </a:tr>
              <a:tr h="16214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effectLst/>
                        </a:rPr>
                        <a:t>биология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биология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412365532"/>
                  </a:ext>
                </a:extLst>
              </a:tr>
              <a:tr h="162142">
                <a:tc vMerge="1">
                  <a:txBody>
                    <a:bodyPr/>
                    <a:lstStyle/>
                    <a:p>
                      <a:endParaRPr lang="ru-RU"/>
                    </a:p>
                  </a:txBody>
                  <a:tcPr/>
                </a:tc>
                <a:tc vMerge="1">
                  <a:txBody>
                    <a:bodyPr/>
                    <a:lstStyle/>
                    <a:p>
                      <a:endParaRPr lang="ru-RU"/>
                    </a:p>
                  </a:txBody>
                  <a:tcPr/>
                </a:tc>
                <a:tc rowSpan="2">
                  <a:txBody>
                    <a:bodyPr/>
                    <a:lstStyle/>
                    <a:p>
                      <a:pPr>
                        <a:lnSpc>
                          <a:spcPct val="115000"/>
                        </a:lnSpc>
                        <a:spcAft>
                          <a:spcPts val="0"/>
                        </a:spcAft>
                      </a:pPr>
                      <a:r>
                        <a:rPr lang="ru-RU" sz="1100">
                          <a:effectLst/>
                        </a:rPr>
                        <a:t>Всероссийская олимпиада школьников "Высшая проба"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a:effectLst/>
                        </a:rPr>
                        <a:t>химия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химия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468278384"/>
                  </a:ext>
                </a:extLst>
              </a:tr>
              <a:tr h="16214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effectLst/>
                        </a:rPr>
                        <a:t>биология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биология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2876802260"/>
                  </a:ext>
                </a:extLst>
              </a:tr>
              <a:tr h="311855">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100">
                          <a:effectLst/>
                        </a:rPr>
                        <a:t>Московская олимпиада школьников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a:effectLst/>
                        </a:rPr>
                        <a:t>химия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химия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313531284"/>
                  </a:ext>
                </a:extLst>
              </a:tr>
              <a:tr h="162142">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100">
                          <a:effectLst/>
                        </a:rPr>
                        <a:t>Открытая химическая олимпиада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a:effectLst/>
                        </a:rPr>
                        <a:t>химия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химия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2694246130"/>
                  </a:ext>
                </a:extLst>
              </a:tr>
              <a:tr h="335230">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100">
                          <a:effectLst/>
                        </a:rPr>
                        <a:t>Отраслевая олимпиада школьников "Газпром"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a:effectLst/>
                        </a:rPr>
                        <a:t>химия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химия</a:t>
                      </a:r>
                    </a:p>
                    <a:p>
                      <a:pPr algn="ctr">
                        <a:lnSpc>
                          <a:spcPct val="115000"/>
                        </a:lnSpc>
                        <a:spcAft>
                          <a:spcPts val="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153324695"/>
                  </a:ext>
                </a:extLst>
              </a:tr>
              <a:tr h="335230">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100">
                          <a:effectLst/>
                        </a:rPr>
                        <a:t>Санкт-Петербургская олимпиада школьников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a:effectLst/>
                        </a:rPr>
                        <a:t>химия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химия</a:t>
                      </a:r>
                    </a:p>
                    <a:p>
                      <a:pPr algn="ctr">
                        <a:lnSpc>
                          <a:spcPct val="115000"/>
                        </a:lnSpc>
                        <a:spcAft>
                          <a:spcPts val="0"/>
                        </a:spcAft>
                      </a:pPr>
                      <a:r>
                        <a:rPr lang="ru-RU" sz="11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539191830"/>
                  </a:ext>
                </a:extLst>
              </a:tr>
              <a:tr h="162142">
                <a:tc vMerge="1">
                  <a:txBody>
                    <a:bodyPr/>
                    <a:lstStyle/>
                    <a:p>
                      <a:endParaRPr lang="ru-RU"/>
                    </a:p>
                  </a:txBody>
                  <a:tcPr/>
                </a:tc>
                <a:tc vMerge="1">
                  <a:txBody>
                    <a:bodyPr/>
                    <a:lstStyle/>
                    <a:p>
                      <a:endParaRPr lang="ru-RU"/>
                    </a:p>
                  </a:txBody>
                  <a:tcPr/>
                </a:tc>
                <a:tc rowSpan="2">
                  <a:txBody>
                    <a:bodyPr/>
                    <a:lstStyle/>
                    <a:p>
                      <a:pPr>
                        <a:lnSpc>
                          <a:spcPct val="115000"/>
                        </a:lnSpc>
                        <a:spcAft>
                          <a:spcPts val="0"/>
                        </a:spcAft>
                      </a:pPr>
                      <a:r>
                        <a:rPr lang="ru-RU" sz="1100">
                          <a:effectLst/>
                        </a:rPr>
                        <a:t>Турнир имени М.В. Ломоносова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a:effectLst/>
                        </a:rPr>
                        <a:t>химия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химия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4144847930"/>
                  </a:ext>
                </a:extLst>
              </a:tr>
              <a:tr h="16214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effectLst/>
                        </a:rPr>
                        <a:t>биология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биология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2260289860"/>
                  </a:ext>
                </a:extLst>
              </a:tr>
              <a:tr h="162142">
                <a:tc vMerge="1">
                  <a:txBody>
                    <a:bodyPr/>
                    <a:lstStyle/>
                    <a:p>
                      <a:endParaRPr lang="ru-RU"/>
                    </a:p>
                  </a:txBody>
                  <a:tcPr/>
                </a:tc>
                <a:tc vMerge="1">
                  <a:txBody>
                    <a:bodyPr/>
                    <a:lstStyle/>
                    <a:p>
                      <a:endParaRPr lang="ru-RU"/>
                    </a:p>
                  </a:txBody>
                  <a:tcPr/>
                </a:tc>
                <a:tc rowSpan="3">
                  <a:txBody>
                    <a:bodyPr/>
                    <a:lstStyle/>
                    <a:p>
                      <a:pPr>
                        <a:lnSpc>
                          <a:spcPct val="115000"/>
                        </a:lnSpc>
                        <a:spcAft>
                          <a:spcPts val="0"/>
                        </a:spcAft>
                      </a:pPr>
                      <a:r>
                        <a:rPr lang="ru-RU" sz="1100">
                          <a:effectLst/>
                        </a:rPr>
                        <a:t>Всероссийская Сеченовская олимпиада школьников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a:effectLst/>
                        </a:rPr>
                        <a:t>биология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биология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145758497"/>
                  </a:ext>
                </a:extLst>
              </a:tr>
              <a:tr h="16214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effectLst/>
                        </a:rPr>
                        <a:t>медицина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химия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828438521"/>
                  </a:ext>
                </a:extLst>
              </a:tr>
              <a:tr h="16214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effectLst/>
                        </a:rPr>
                        <a:t>химия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химия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547805719"/>
                  </a:ext>
                </a:extLst>
              </a:tr>
              <a:tr h="360658">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100">
                          <a:effectLst/>
                        </a:rPr>
                        <a:t>Олимпиада школьников "Покори Воробьевы горы!"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a:effectLst/>
                        </a:rPr>
                        <a:t>биология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1100" dirty="0">
                          <a:effectLst/>
                        </a:rPr>
                        <a:t>биология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2028095547"/>
                  </a:ext>
                </a:extLst>
              </a:tr>
            </a:tbl>
          </a:graphicData>
        </a:graphic>
      </p:graphicFrame>
    </p:spTree>
    <p:extLst>
      <p:ext uri="{BB962C8B-B14F-4D97-AF65-F5344CB8AC3E}">
        <p14:creationId xmlns:p14="http://schemas.microsoft.com/office/powerpoint/2010/main" val="4247509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F3A0650-D4CE-480E-9856-1428915D0408}"/>
              </a:ext>
            </a:extLst>
          </p:cNvPr>
          <p:cNvPicPr>
            <a:picLocks noChangeAspect="1"/>
          </p:cNvPicPr>
          <p:nvPr/>
        </p:nvPicPr>
        <p:blipFill>
          <a:blip r:embed="rId2"/>
          <a:stretch>
            <a:fillRect/>
          </a:stretch>
        </p:blipFill>
        <p:spPr>
          <a:xfrm>
            <a:off x="1960" y="0"/>
            <a:ext cx="2493640" cy="1484784"/>
          </a:xfrm>
          <a:prstGeom prst="rect">
            <a:avLst/>
          </a:prstGeom>
        </p:spPr>
      </p:pic>
      <p:sp>
        <p:nvSpPr>
          <p:cNvPr id="2" name="Прямоугольник 1">
            <a:extLst>
              <a:ext uri="{FF2B5EF4-FFF2-40B4-BE49-F238E27FC236}">
                <a16:creationId xmlns:a16="http://schemas.microsoft.com/office/drawing/2014/main" id="{899900D3-176A-4230-9649-633981223219}"/>
              </a:ext>
            </a:extLst>
          </p:cNvPr>
          <p:cNvSpPr/>
          <p:nvPr/>
        </p:nvSpPr>
        <p:spPr>
          <a:xfrm>
            <a:off x="2495600" y="375216"/>
            <a:ext cx="9289032" cy="3473515"/>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ru-RU" sz="2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Профили Всероссийской </a:t>
            </a:r>
            <a:r>
              <a:rPr kumimoji="0" lang="ru-RU" sz="20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Сеченовской</a:t>
            </a:r>
            <a:r>
              <a:rPr kumimoji="0" lang="ru-RU" sz="2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олимпиады школьников, включенные в соответствующие перечни олимпиад школьников, утверждаемые Минобрнауки России:</a:t>
            </a:r>
            <a:endParaRPr kumimoji="0" lang="ru-RU"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Wingdings" panose="05000000000000000000" pitchFamily="2" charset="2"/>
              <a:buChar char="q"/>
              <a:tabLst/>
              <a:defRPr/>
            </a:pPr>
            <a:r>
              <a:rPr kumimoji="0" lang="ru-RU" sz="20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2019/2020 учебный год – профиль биология</a:t>
            </a:r>
            <a:r>
              <a:rPr kumimoji="0" lang="ru-RU"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ru-RU"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Wingdings" panose="05000000000000000000" pitchFamily="2" charset="2"/>
              <a:buChar char="q"/>
              <a:tabLst/>
              <a:defRPr/>
            </a:pPr>
            <a:r>
              <a:rPr kumimoji="0" lang="ru-RU"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2018/2019 учебный год – профиль медицина;</a:t>
            </a:r>
            <a:endParaRPr kumimoji="0" lang="ru-RU"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Wingdings" panose="05000000000000000000" pitchFamily="2" charset="2"/>
              <a:buChar char="q"/>
              <a:tabLst/>
              <a:defRPr/>
            </a:pPr>
            <a:r>
              <a:rPr kumimoji="0" lang="ru-RU"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2017/2018  учебный год – профиль медицина;</a:t>
            </a:r>
            <a:endParaRPr kumimoji="0" lang="ru-RU"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Wingdings" panose="05000000000000000000" pitchFamily="2" charset="2"/>
              <a:buChar char="q"/>
              <a:tabLst/>
              <a:defRPr/>
            </a:pPr>
            <a:r>
              <a:rPr kumimoji="0" lang="ru-RU"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2016/2017  учебный год – профиль биология и профиль химия;</a:t>
            </a:r>
            <a:endParaRPr kumimoji="0" lang="ru-RU"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0"/>
              </a:spcAft>
              <a:buClrTx/>
              <a:buSzTx/>
              <a:buFont typeface="Wingdings" panose="05000000000000000000" pitchFamily="2" charset="2"/>
              <a:buChar char="q"/>
              <a:tabLst/>
              <a:defRPr/>
            </a:pPr>
            <a:r>
              <a:rPr kumimoji="0" lang="ru-RU"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2015/2016  учебный год – нет в перечне. </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E1936244-E2EB-4863-8B8A-4B7EDD7338BF}"/>
              </a:ext>
            </a:extLst>
          </p:cNvPr>
          <p:cNvSpPr/>
          <p:nvPr/>
        </p:nvSpPr>
        <p:spPr>
          <a:xfrm>
            <a:off x="983432" y="3449191"/>
            <a:ext cx="10801200" cy="17543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Georgia" panose="02040502050405020303"/>
                <a:ea typeface="+mn-ea"/>
                <a:cs typeface="+mn-cs"/>
              </a:rPr>
              <a:t>Результат победителя или призера Всероссийской </a:t>
            </a:r>
            <a:r>
              <a:rPr kumimoji="0" lang="ru-RU" sz="1800" b="0" i="0" u="none" strike="noStrike" kern="1200" cap="none" spc="0" normalizeH="0" baseline="0" noProof="0" dirty="0" err="1">
                <a:ln>
                  <a:noFill/>
                </a:ln>
                <a:solidFill>
                  <a:prstClr val="white"/>
                </a:solidFill>
                <a:effectLst/>
                <a:uLnTx/>
                <a:uFillTx/>
                <a:latin typeface="Georgia" panose="02040502050405020303"/>
                <a:ea typeface="+mn-ea"/>
                <a:cs typeface="+mn-cs"/>
              </a:rPr>
              <a:t>Сеченовской</a:t>
            </a:r>
            <a:r>
              <a:rPr kumimoji="0" lang="ru-RU" sz="1800" b="0" i="0" u="none" strike="noStrike" kern="1200" cap="none" spc="0" normalizeH="0" baseline="0" noProof="0" dirty="0">
                <a:ln>
                  <a:noFill/>
                </a:ln>
                <a:solidFill>
                  <a:prstClr val="white"/>
                </a:solidFill>
                <a:effectLst/>
                <a:uLnTx/>
                <a:uFillTx/>
                <a:latin typeface="Georgia" panose="02040502050405020303"/>
                <a:ea typeface="+mn-ea"/>
                <a:cs typeface="+mn-cs"/>
              </a:rPr>
              <a:t> олимпиады учитывается в качестве индивидуального достижения, за которое начисляется 5 баллов.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Georgia" panose="02040502050405020303"/>
                <a:ea typeface="+mn-ea"/>
                <a:cs typeface="+mn-cs"/>
              </a:rPr>
              <a:t>Балл начисляется, если результат не используется для получения особых прав и (или) преимуществ при поступлении на обучение по конкретным условиям поступления и конкретным основаниям приема.  Результат победителя (призера) должен быть получен за 11-й класс обучения. </a:t>
            </a:r>
          </a:p>
        </p:txBody>
      </p:sp>
    </p:spTree>
    <p:extLst>
      <p:ext uri="{BB962C8B-B14F-4D97-AF65-F5344CB8AC3E}">
        <p14:creationId xmlns:p14="http://schemas.microsoft.com/office/powerpoint/2010/main" val="1199520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F3A0650-D4CE-480E-9856-1428915D0408}"/>
              </a:ext>
            </a:extLst>
          </p:cNvPr>
          <p:cNvPicPr>
            <a:picLocks noChangeAspect="1"/>
          </p:cNvPicPr>
          <p:nvPr/>
        </p:nvPicPr>
        <p:blipFill>
          <a:blip r:embed="rId2"/>
          <a:stretch>
            <a:fillRect/>
          </a:stretch>
        </p:blipFill>
        <p:spPr>
          <a:xfrm>
            <a:off x="1960" y="0"/>
            <a:ext cx="2493640" cy="1484784"/>
          </a:xfrm>
          <a:prstGeom prst="rect">
            <a:avLst/>
          </a:prstGeom>
        </p:spPr>
      </p:pic>
      <p:sp>
        <p:nvSpPr>
          <p:cNvPr id="2" name="Прямоугольник 1">
            <a:extLst>
              <a:ext uri="{FF2B5EF4-FFF2-40B4-BE49-F238E27FC236}">
                <a16:creationId xmlns:a16="http://schemas.microsoft.com/office/drawing/2014/main" id="{10A7EAF2-8A3A-4434-8B0A-C91CC5494696}"/>
              </a:ext>
            </a:extLst>
          </p:cNvPr>
          <p:cNvSpPr/>
          <p:nvPr/>
        </p:nvSpPr>
        <p:spPr>
          <a:xfrm>
            <a:off x="3215680" y="116632"/>
            <a:ext cx="8568951"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mn-cs"/>
              </a:rPr>
              <a:t>Победителям и призерам олимпиад школьников,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mn-cs"/>
              </a:rPr>
              <a:t>включенных в установленный  Университетом  Перечень олимпиад</a:t>
            </a:r>
            <a:endParaRPr kumimoji="0" lang="ru-RU" sz="18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sp>
        <p:nvSpPr>
          <p:cNvPr id="3" name="Прямоугольник 2">
            <a:extLst>
              <a:ext uri="{FF2B5EF4-FFF2-40B4-BE49-F238E27FC236}">
                <a16:creationId xmlns:a16="http://schemas.microsoft.com/office/drawing/2014/main" id="{98636789-35B6-4731-B745-6E4F37699596}"/>
              </a:ext>
            </a:extLst>
          </p:cNvPr>
          <p:cNvSpPr/>
          <p:nvPr/>
        </p:nvSpPr>
        <p:spPr>
          <a:xfrm>
            <a:off x="2495600" y="620688"/>
            <a:ext cx="9289031"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mn-cs"/>
              </a:rPr>
              <a:t>предоставляется  </a:t>
            </a:r>
            <a:r>
              <a:rPr kumimoji="0" lang="ru-RU" sz="1800" b="1"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mn-cs"/>
              </a:rPr>
              <a:t>преимущество</a:t>
            </a:r>
            <a:r>
              <a:rPr kumimoji="0" lang="ru-RU" sz="18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mn-cs"/>
              </a:rPr>
              <a:t> </a:t>
            </a:r>
            <a:r>
              <a:rPr kumimoji="0" lang="ru-RU" sz="1800" b="1"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mn-cs"/>
              </a:rPr>
              <a:t>посредством приравнивания к лицам, набравшим максимальное количество баллов ЕГЭ (100 баллов)</a:t>
            </a:r>
            <a:r>
              <a:rPr kumimoji="0" lang="ru-RU" sz="18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mn-cs"/>
              </a:rPr>
              <a:t> по общеобразовательному предмету, если общеобразовательный предмет, по которому проводится вступительное испытание соответствует профилю олимпиады. Также преимущество предоставляется победителям и призерам олимпиад школьников I, II и III уровней по профилю «русский язык».</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white"/>
                </a:solidFill>
                <a:effectLst/>
                <a:uLnTx/>
                <a:uFillTx/>
                <a:latin typeface="Georgia" panose="02040502050405020303"/>
                <a:ea typeface="+mn-ea"/>
                <a:cs typeface="+mn-cs"/>
              </a:rPr>
              <a:t>!</a:t>
            </a:r>
            <a:r>
              <a:rPr kumimoji="0" lang="ru-RU" sz="1800" b="0" i="0" u="none" strike="noStrike" kern="1200" cap="none" spc="0" normalizeH="0" baseline="0" noProof="0" dirty="0">
                <a:ln>
                  <a:noFill/>
                </a:ln>
                <a:solidFill>
                  <a:prstClr val="white"/>
                </a:solidFill>
                <a:effectLst/>
                <a:uLnTx/>
                <a:uFillTx/>
                <a:latin typeface="Georgia" panose="02040502050405020303"/>
                <a:ea typeface="+mn-ea"/>
                <a:cs typeface="+mn-cs"/>
              </a:rPr>
              <a:t> ЕГЭ не менее 75 баллов, результат победителя (призера) за 11 класс</a:t>
            </a:r>
          </a:p>
        </p:txBody>
      </p:sp>
      <p:graphicFrame>
        <p:nvGraphicFramePr>
          <p:cNvPr id="4" name="Таблица 3">
            <a:extLst>
              <a:ext uri="{FF2B5EF4-FFF2-40B4-BE49-F238E27FC236}">
                <a16:creationId xmlns:a16="http://schemas.microsoft.com/office/drawing/2014/main" id="{D1378217-7837-4496-80AB-6FD3B503329F}"/>
              </a:ext>
            </a:extLst>
          </p:cNvPr>
          <p:cNvGraphicFramePr>
            <a:graphicFrameLocks noGrp="1"/>
          </p:cNvGraphicFramePr>
          <p:nvPr/>
        </p:nvGraphicFramePr>
        <p:xfrm>
          <a:off x="335360" y="2830128"/>
          <a:ext cx="11593287" cy="3978765"/>
        </p:xfrm>
        <a:graphic>
          <a:graphicData uri="http://schemas.openxmlformats.org/drawingml/2006/table">
            <a:tbl>
              <a:tblPr firstRow="1" firstCol="1" bandRow="1">
                <a:tableStyleId>{5C22544A-7EE6-4342-B048-85BDC9FD1C3A}</a:tableStyleId>
              </a:tblPr>
              <a:tblGrid>
                <a:gridCol w="288032">
                  <a:extLst>
                    <a:ext uri="{9D8B030D-6E8A-4147-A177-3AD203B41FA5}">
                      <a16:colId xmlns:a16="http://schemas.microsoft.com/office/drawing/2014/main" val="349681266"/>
                    </a:ext>
                  </a:extLst>
                </a:gridCol>
                <a:gridCol w="4481708">
                  <a:extLst>
                    <a:ext uri="{9D8B030D-6E8A-4147-A177-3AD203B41FA5}">
                      <a16:colId xmlns:a16="http://schemas.microsoft.com/office/drawing/2014/main" val="257305430"/>
                    </a:ext>
                  </a:extLst>
                </a:gridCol>
                <a:gridCol w="3182681">
                  <a:extLst>
                    <a:ext uri="{9D8B030D-6E8A-4147-A177-3AD203B41FA5}">
                      <a16:colId xmlns:a16="http://schemas.microsoft.com/office/drawing/2014/main" val="918571904"/>
                    </a:ext>
                  </a:extLst>
                </a:gridCol>
                <a:gridCol w="1820433">
                  <a:extLst>
                    <a:ext uri="{9D8B030D-6E8A-4147-A177-3AD203B41FA5}">
                      <a16:colId xmlns:a16="http://schemas.microsoft.com/office/drawing/2014/main" val="1077067335"/>
                    </a:ext>
                  </a:extLst>
                </a:gridCol>
                <a:gridCol w="1820433">
                  <a:extLst>
                    <a:ext uri="{9D8B030D-6E8A-4147-A177-3AD203B41FA5}">
                      <a16:colId xmlns:a16="http://schemas.microsoft.com/office/drawing/2014/main" val="1431783614"/>
                    </a:ext>
                  </a:extLst>
                </a:gridCol>
              </a:tblGrid>
              <a:tr h="875078">
                <a:tc>
                  <a:txBody>
                    <a:bodyPr/>
                    <a:lstStyle/>
                    <a:p>
                      <a:pPr>
                        <a:lnSpc>
                          <a:spcPct val="115000"/>
                        </a:lnSpc>
                        <a:spcAft>
                          <a:spcPts val="0"/>
                        </a:spcAft>
                      </a:pPr>
                      <a:r>
                        <a:rPr lang="ru-RU" sz="900" dirty="0">
                          <a:effectLst/>
                        </a:rPr>
                        <a:t>№</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dirty="0">
                          <a:effectLst/>
                        </a:rPr>
                        <a:t>Направление подготовки/специальность, соответствующее профилю олимпиады, на которую осуществляется прием без ВИ</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dirty="0">
                          <a:effectLst/>
                        </a:rPr>
                        <a:t>Полное наименование олимпиады</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Профиль олимпиады</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Общеобразовательный предмет, соответствующий профилю олимпиады (не менее 75 баллов по ЕГЭ)</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55290504"/>
                  </a:ext>
                </a:extLst>
              </a:tr>
              <a:tr h="138078">
                <a:tc rowSpan="17">
                  <a:txBody>
                    <a:bodyPr/>
                    <a:lstStyle/>
                    <a:p>
                      <a:pPr>
                        <a:lnSpc>
                          <a:spcPct val="115000"/>
                        </a:lnSpc>
                        <a:spcAft>
                          <a:spcPts val="0"/>
                        </a:spcAft>
                      </a:pPr>
                      <a:r>
                        <a:rPr lang="ru-RU" sz="900">
                          <a:effectLst/>
                        </a:rPr>
                        <a:t>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rowSpan="17">
                  <a:txBody>
                    <a:bodyPr/>
                    <a:lstStyle/>
                    <a:p>
                      <a:pPr>
                        <a:lnSpc>
                          <a:spcPct val="115000"/>
                        </a:lnSpc>
                        <a:spcAft>
                          <a:spcPts val="0"/>
                        </a:spcAft>
                      </a:pPr>
                      <a:r>
                        <a:rPr lang="ru-RU" sz="900">
                          <a:effectLst/>
                        </a:rPr>
                        <a:t>31.05.01 Лечебное дело</a:t>
                      </a:r>
                    </a:p>
                    <a:p>
                      <a:pPr>
                        <a:lnSpc>
                          <a:spcPct val="115000"/>
                        </a:lnSpc>
                        <a:spcAft>
                          <a:spcPts val="0"/>
                        </a:spcAft>
                      </a:pPr>
                      <a:r>
                        <a:rPr lang="ru-RU" sz="900">
                          <a:effectLst/>
                        </a:rPr>
                        <a:t>31.05.02 Педиатрия</a:t>
                      </a:r>
                    </a:p>
                    <a:p>
                      <a:pPr>
                        <a:lnSpc>
                          <a:spcPct val="115000"/>
                        </a:lnSpc>
                        <a:spcAft>
                          <a:spcPts val="0"/>
                        </a:spcAft>
                      </a:pPr>
                      <a:r>
                        <a:rPr lang="ru-RU" sz="900">
                          <a:effectLst/>
                        </a:rPr>
                        <a:t>31.05.03 Стоматология</a:t>
                      </a:r>
                    </a:p>
                    <a:p>
                      <a:pPr>
                        <a:lnSpc>
                          <a:spcPct val="115000"/>
                        </a:lnSpc>
                        <a:spcAft>
                          <a:spcPts val="0"/>
                        </a:spcAft>
                      </a:pPr>
                      <a:r>
                        <a:rPr lang="ru-RU" sz="900">
                          <a:effectLst/>
                        </a:rPr>
                        <a:t>32.05.01 Медико-профилактическое дело</a:t>
                      </a:r>
                    </a:p>
                    <a:p>
                      <a:pPr>
                        <a:lnSpc>
                          <a:spcPct val="115000"/>
                        </a:lnSpc>
                        <a:spcAft>
                          <a:spcPts val="0"/>
                        </a:spcAft>
                      </a:pPr>
                      <a:r>
                        <a:rPr lang="ru-RU" sz="900">
                          <a:effectLst/>
                        </a:rPr>
                        <a:t>33.05.01 Фармация</a:t>
                      </a:r>
                    </a:p>
                    <a:p>
                      <a:pPr>
                        <a:lnSpc>
                          <a:spcPct val="115000"/>
                        </a:lnSpc>
                        <a:spcAft>
                          <a:spcPts val="0"/>
                        </a:spcAft>
                      </a:pPr>
                      <a:r>
                        <a:rPr lang="ru-RU" sz="900">
                          <a:effectLst/>
                        </a:rPr>
                        <a:t>34.03.01 Сестринское дело</a:t>
                      </a:r>
                    </a:p>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p>
                    <a:p>
                      <a:pPr>
                        <a:lnSpc>
                          <a:spcPct val="115000"/>
                        </a:lnSpc>
                        <a:spcAft>
                          <a:spcPts val="0"/>
                        </a:spcAft>
                      </a:pPr>
                      <a:r>
                        <a:rPr lang="ru-RU" sz="9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rowSpan="3">
                  <a:txBody>
                    <a:bodyPr/>
                    <a:lstStyle/>
                    <a:p>
                      <a:pPr>
                        <a:lnSpc>
                          <a:spcPct val="115000"/>
                        </a:lnSpc>
                        <a:spcAft>
                          <a:spcPts val="0"/>
                        </a:spcAft>
                      </a:pPr>
                      <a:r>
                        <a:rPr lang="ru-RU" sz="900" dirty="0">
                          <a:effectLst/>
                        </a:rPr>
                        <a:t>Олимпиада школьников Санкт-Петербургского государственного университета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993058081"/>
                  </a:ext>
                </a:extLst>
              </a:tr>
              <a:tr h="1380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a:effectLst/>
                        </a:rPr>
                        <a:t>биология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биология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037933722"/>
                  </a:ext>
                </a:extLst>
              </a:tr>
              <a:tr h="1380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a:effectLst/>
                        </a:rPr>
                        <a:t>медицина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биология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2518784186"/>
                  </a:ext>
                </a:extLst>
              </a:tr>
              <a:tr h="138078">
                <a:tc vMerge="1">
                  <a:txBody>
                    <a:bodyPr/>
                    <a:lstStyle/>
                    <a:p>
                      <a:endParaRPr lang="ru-RU"/>
                    </a:p>
                  </a:txBody>
                  <a:tcPr/>
                </a:tc>
                <a:tc vMerge="1">
                  <a:txBody>
                    <a:bodyPr/>
                    <a:lstStyle/>
                    <a:p>
                      <a:endParaRPr lang="ru-RU"/>
                    </a:p>
                  </a:txBody>
                  <a:tcPr/>
                </a:tc>
                <a:tc rowSpan="2">
                  <a:txBody>
                    <a:bodyPr/>
                    <a:lstStyle/>
                    <a:p>
                      <a:pPr>
                        <a:lnSpc>
                          <a:spcPct val="115000"/>
                        </a:lnSpc>
                        <a:spcAft>
                          <a:spcPts val="0"/>
                        </a:spcAft>
                      </a:pPr>
                      <a:r>
                        <a:rPr lang="ru-RU" sz="900" dirty="0">
                          <a:effectLst/>
                        </a:rPr>
                        <a:t>Олимпиада школьников "Ломоносов"</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2977384179"/>
                  </a:ext>
                </a:extLst>
              </a:tr>
              <a:tr h="1380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a:effectLst/>
                        </a:rPr>
                        <a:t>биология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биология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251978794"/>
                  </a:ext>
                </a:extLst>
              </a:tr>
              <a:tr h="138078">
                <a:tc vMerge="1">
                  <a:txBody>
                    <a:bodyPr/>
                    <a:lstStyle/>
                    <a:p>
                      <a:endParaRPr lang="ru-RU"/>
                    </a:p>
                  </a:txBody>
                  <a:tcPr/>
                </a:tc>
                <a:tc vMerge="1">
                  <a:txBody>
                    <a:bodyPr/>
                    <a:lstStyle/>
                    <a:p>
                      <a:endParaRPr lang="ru-RU"/>
                    </a:p>
                  </a:txBody>
                  <a:tcPr/>
                </a:tc>
                <a:tc rowSpan="2">
                  <a:txBody>
                    <a:bodyPr/>
                    <a:lstStyle/>
                    <a:p>
                      <a:pPr>
                        <a:lnSpc>
                          <a:spcPct val="115000"/>
                        </a:lnSpc>
                        <a:spcAft>
                          <a:spcPts val="0"/>
                        </a:spcAft>
                      </a:pPr>
                      <a:r>
                        <a:rPr lang="ru-RU" sz="900" dirty="0">
                          <a:effectLst/>
                        </a:rPr>
                        <a:t>Всероссийская олимпиада школьников "Высшая проба"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220820542"/>
                  </a:ext>
                </a:extLst>
              </a:tr>
              <a:tr h="1380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a:effectLst/>
                        </a:rPr>
                        <a:t>биология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биология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2155323512"/>
                  </a:ext>
                </a:extLst>
              </a:tr>
              <a:tr h="265572">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900" dirty="0">
                          <a:effectLst/>
                        </a:rPr>
                        <a:t>Московская олимпиада школьников</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1145854599"/>
                  </a:ext>
                </a:extLst>
              </a:tr>
              <a:tr h="138078">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900" dirty="0">
                          <a:effectLst/>
                        </a:rPr>
                        <a:t>Открытая химическая олимпиада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4082731877"/>
                  </a:ext>
                </a:extLst>
              </a:tr>
              <a:tr h="285478">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900" dirty="0">
                          <a:effectLst/>
                        </a:rPr>
                        <a:t>Отраслевая олимпиада школьников "Газпром"</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p>
                    <a:p>
                      <a:pPr algn="ctr">
                        <a:lnSpc>
                          <a:spcPct val="115000"/>
                        </a:lnSpc>
                        <a:spcAft>
                          <a:spcPts val="0"/>
                        </a:spcAft>
                      </a:pPr>
                      <a:r>
                        <a:rPr lang="ru-RU" sz="9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2966120921"/>
                  </a:ext>
                </a:extLst>
              </a:tr>
              <a:tr h="285478">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900" dirty="0">
                          <a:effectLst/>
                        </a:rPr>
                        <a:t>Санкт-Петербургская олимпиада школьников</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p>
                    <a:p>
                      <a:pPr algn="ctr">
                        <a:lnSpc>
                          <a:spcPct val="115000"/>
                        </a:lnSpc>
                        <a:spcAft>
                          <a:spcPts val="0"/>
                        </a:spcAft>
                      </a:pPr>
                      <a:r>
                        <a:rPr lang="ru-RU" sz="900">
                          <a:effectLst/>
                        </a:rPr>
                        <a:t>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1587275359"/>
                  </a:ext>
                </a:extLst>
              </a:tr>
              <a:tr h="138078">
                <a:tc vMerge="1">
                  <a:txBody>
                    <a:bodyPr/>
                    <a:lstStyle/>
                    <a:p>
                      <a:endParaRPr lang="ru-RU"/>
                    </a:p>
                  </a:txBody>
                  <a:tcPr/>
                </a:tc>
                <a:tc vMerge="1">
                  <a:txBody>
                    <a:bodyPr/>
                    <a:lstStyle/>
                    <a:p>
                      <a:endParaRPr lang="ru-RU"/>
                    </a:p>
                  </a:txBody>
                  <a:tcPr/>
                </a:tc>
                <a:tc rowSpan="2">
                  <a:txBody>
                    <a:bodyPr/>
                    <a:lstStyle/>
                    <a:p>
                      <a:pPr>
                        <a:lnSpc>
                          <a:spcPct val="115000"/>
                        </a:lnSpc>
                        <a:spcAft>
                          <a:spcPts val="0"/>
                        </a:spcAft>
                      </a:pPr>
                      <a:r>
                        <a:rPr lang="ru-RU" sz="900" dirty="0">
                          <a:effectLst/>
                        </a:rPr>
                        <a:t>Турнир имени М.В. Ломоносова</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2334111321"/>
                  </a:ext>
                </a:extLst>
              </a:tr>
              <a:tr h="1380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a:effectLst/>
                        </a:rPr>
                        <a:t>биология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биология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3954438878"/>
                  </a:ext>
                </a:extLst>
              </a:tr>
              <a:tr h="138078">
                <a:tc vMerge="1">
                  <a:txBody>
                    <a:bodyPr/>
                    <a:lstStyle/>
                    <a:p>
                      <a:endParaRPr lang="ru-RU"/>
                    </a:p>
                  </a:txBody>
                  <a:tcPr/>
                </a:tc>
                <a:tc vMerge="1">
                  <a:txBody>
                    <a:bodyPr/>
                    <a:lstStyle/>
                    <a:p>
                      <a:endParaRPr lang="ru-RU"/>
                    </a:p>
                  </a:txBody>
                  <a:tcPr/>
                </a:tc>
                <a:tc rowSpan="3">
                  <a:txBody>
                    <a:bodyPr/>
                    <a:lstStyle/>
                    <a:p>
                      <a:pPr>
                        <a:lnSpc>
                          <a:spcPct val="115000"/>
                        </a:lnSpc>
                        <a:spcAft>
                          <a:spcPts val="0"/>
                        </a:spcAft>
                      </a:pPr>
                      <a:r>
                        <a:rPr lang="ru-RU" sz="900" dirty="0">
                          <a:effectLst/>
                        </a:rPr>
                        <a:t>Всероссийская </a:t>
                      </a:r>
                      <a:r>
                        <a:rPr lang="ru-RU" sz="900" dirty="0" err="1">
                          <a:effectLst/>
                        </a:rPr>
                        <a:t>Сеченовская</a:t>
                      </a:r>
                      <a:r>
                        <a:rPr lang="ru-RU" sz="900" dirty="0">
                          <a:effectLst/>
                        </a:rPr>
                        <a:t> олимпиада школьников</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биология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биология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968101095"/>
                  </a:ext>
                </a:extLst>
              </a:tr>
              <a:tr h="1380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a:effectLst/>
                        </a:rPr>
                        <a:t>медицина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4165506527"/>
                  </a:ext>
                </a:extLst>
              </a:tr>
              <a:tr h="1380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900" dirty="0">
                          <a:effectLst/>
                        </a:rPr>
                        <a:t>химия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a:effectLst/>
                        </a:rPr>
                        <a:t>химия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1877669268"/>
                  </a:ext>
                </a:extLst>
              </a:tr>
              <a:tr h="307132">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900">
                          <a:effectLst/>
                        </a:rPr>
                        <a:t>Олимпиада школьников "Покори Воробьевы горы!"</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dirty="0">
                          <a:effectLst/>
                        </a:rPr>
                        <a:t>биология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tc>
                  <a:txBody>
                    <a:bodyPr/>
                    <a:lstStyle/>
                    <a:p>
                      <a:pPr algn="ctr">
                        <a:lnSpc>
                          <a:spcPct val="115000"/>
                        </a:lnSpc>
                        <a:spcAft>
                          <a:spcPts val="0"/>
                        </a:spcAft>
                      </a:pPr>
                      <a:r>
                        <a:rPr lang="ru-RU" sz="900" dirty="0">
                          <a:effectLst/>
                        </a:rPr>
                        <a:t>биология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435" marR="52435" marT="0" marB="0"/>
                </a:tc>
                <a:extLst>
                  <a:ext uri="{0D108BD9-81ED-4DB2-BD59-A6C34878D82A}">
                    <a16:rowId xmlns:a16="http://schemas.microsoft.com/office/drawing/2014/main" val="598402314"/>
                  </a:ext>
                </a:extLst>
              </a:tr>
            </a:tbl>
          </a:graphicData>
        </a:graphic>
      </p:graphicFrame>
    </p:spTree>
    <p:extLst>
      <p:ext uri="{BB962C8B-B14F-4D97-AF65-F5344CB8AC3E}">
        <p14:creationId xmlns:p14="http://schemas.microsoft.com/office/powerpoint/2010/main" val="1254685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10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F3A0650-D4CE-480E-9856-1428915D0408}"/>
              </a:ext>
            </a:extLst>
          </p:cNvPr>
          <p:cNvPicPr>
            <a:picLocks noChangeAspect="1"/>
          </p:cNvPicPr>
          <p:nvPr/>
        </p:nvPicPr>
        <p:blipFill>
          <a:blip r:embed="rId2"/>
          <a:stretch>
            <a:fillRect/>
          </a:stretch>
        </p:blipFill>
        <p:spPr>
          <a:xfrm>
            <a:off x="1960" y="0"/>
            <a:ext cx="2493640" cy="1484784"/>
          </a:xfrm>
          <a:prstGeom prst="rect">
            <a:avLst/>
          </a:prstGeom>
        </p:spPr>
      </p:pic>
      <p:sp>
        <p:nvSpPr>
          <p:cNvPr id="2" name="Прямоугольник 1">
            <a:extLst>
              <a:ext uri="{FF2B5EF4-FFF2-40B4-BE49-F238E27FC236}">
                <a16:creationId xmlns:a16="http://schemas.microsoft.com/office/drawing/2014/main" id="{6455E4FC-06C5-4AAC-BB66-944F9E7C2448}"/>
              </a:ext>
            </a:extLst>
          </p:cNvPr>
          <p:cNvSpPr/>
          <p:nvPr/>
        </p:nvSpPr>
        <p:spPr>
          <a:xfrm>
            <a:off x="2495600" y="620688"/>
            <a:ext cx="9361040" cy="1310743"/>
          </a:xfrm>
          <a:prstGeom prst="rect">
            <a:avLst/>
          </a:prstGeom>
        </p:spPr>
        <p:txBody>
          <a:bodyPr wrap="square">
            <a:spAutoFit/>
          </a:bodyPr>
          <a:lstStyle/>
          <a:p>
            <a:pPr marL="285750" marR="0" lvl="0" indent="-285750" algn="just" defTabSz="457200" rtl="0" eaLnBrk="1" fontAlgn="auto" latinLnBrk="0" hangingPunct="1">
              <a:lnSpc>
                <a:spcPct val="115000"/>
              </a:lnSpc>
              <a:spcBef>
                <a:spcPts val="0"/>
              </a:spcBef>
              <a:spcAft>
                <a:spcPts val="1000"/>
              </a:spcAft>
              <a:buClrTx/>
              <a:buSzTx/>
              <a:buFont typeface="Wingdings" panose="05000000000000000000" pitchFamily="2" charset="2"/>
              <a:buChar char="Ø"/>
              <a:tabLst>
                <a:tab pos="8461375" algn="l"/>
                <a:tab pos="8911590" algn="l"/>
              </a:tabLst>
              <a:defRPr/>
            </a:pPr>
            <a:r>
              <a:rPr kumimoji="0" lang="ru-RU" sz="1400" b="1"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Times New Roman" panose="02020603050405020304" pitchFamily="18" charset="0"/>
              </a:rPr>
              <a:t>Без вступительных испытаний только в одну организацию высшего образования только на одну образовательную программу по выбору поступающего </a:t>
            </a:r>
            <a:r>
              <a:rPr kumimoji="0" lang="ru-RU" sz="14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Times New Roman" panose="02020603050405020304" pitchFamily="18" charset="0"/>
              </a:rPr>
              <a:t>(вне зависимости от количества оснований, обусловливающих соответствующее особое право). Одновременно можно подать заявление (заявления) о приеме без использования указанных особых прав в Университет на те же и (или) другие образовательные программы, а также в другие организации высшего образования. </a:t>
            </a:r>
          </a:p>
        </p:txBody>
      </p:sp>
      <p:sp>
        <p:nvSpPr>
          <p:cNvPr id="3" name="Прямоугольник 2">
            <a:extLst>
              <a:ext uri="{FF2B5EF4-FFF2-40B4-BE49-F238E27FC236}">
                <a16:creationId xmlns:a16="http://schemas.microsoft.com/office/drawing/2014/main" id="{965261AC-4501-4DA3-B939-68C320AD5011}"/>
              </a:ext>
            </a:extLst>
          </p:cNvPr>
          <p:cNvSpPr/>
          <p:nvPr/>
        </p:nvSpPr>
        <p:spPr>
          <a:xfrm>
            <a:off x="5519936" y="116632"/>
            <a:ext cx="2156360" cy="4001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mn-cs"/>
              </a:rPr>
              <a:t>Общие правила:</a:t>
            </a:r>
            <a:endParaRPr kumimoji="0" lang="ru-RU" sz="2000" b="0" i="0" u="none" strike="noStrike" kern="1200" cap="none" spc="0" normalizeH="0" baseline="0" noProof="0" dirty="0">
              <a:ln>
                <a:noFill/>
              </a:ln>
              <a:solidFill>
                <a:prstClr val="white"/>
              </a:solidFill>
              <a:effectLst/>
              <a:uLnTx/>
              <a:uFillTx/>
              <a:latin typeface="Georgia" panose="02040502050405020303"/>
              <a:ea typeface="+mn-ea"/>
              <a:cs typeface="+mn-cs"/>
            </a:endParaRPr>
          </a:p>
        </p:txBody>
      </p:sp>
      <p:sp>
        <p:nvSpPr>
          <p:cNvPr id="4" name="Прямоугольник 3">
            <a:extLst>
              <a:ext uri="{FF2B5EF4-FFF2-40B4-BE49-F238E27FC236}">
                <a16:creationId xmlns:a16="http://schemas.microsoft.com/office/drawing/2014/main" id="{67912FA7-DB1F-4569-80ED-6909CE1E1272}"/>
              </a:ext>
            </a:extLst>
          </p:cNvPr>
          <p:cNvSpPr/>
          <p:nvPr/>
        </p:nvSpPr>
        <p:spPr>
          <a:xfrm>
            <a:off x="2495600" y="1931828"/>
            <a:ext cx="9361040" cy="815223"/>
          </a:xfrm>
          <a:prstGeom prst="rect">
            <a:avLst/>
          </a:prstGeom>
        </p:spPr>
        <p:txBody>
          <a:bodyPr wrap="square">
            <a:spAutoFit/>
          </a:bodyPr>
          <a:lstStyle/>
          <a:p>
            <a:pPr marL="285750" marR="0" lvl="0" indent="-285750" algn="just" defTabSz="457200" rtl="0" eaLnBrk="1" fontAlgn="auto" latinLnBrk="0" hangingPunct="1">
              <a:lnSpc>
                <a:spcPct val="115000"/>
              </a:lnSpc>
              <a:spcBef>
                <a:spcPts val="0"/>
              </a:spcBef>
              <a:spcAft>
                <a:spcPts val="0"/>
              </a:spcAft>
              <a:buClrTx/>
              <a:buSzTx/>
              <a:buFont typeface="Wingdings" panose="05000000000000000000" pitchFamily="2" charset="2"/>
              <a:buChar char="Ø"/>
              <a:tabLst>
                <a:tab pos="8461375" algn="l"/>
                <a:tab pos="8911590" algn="l"/>
              </a:tabLst>
              <a:defRPr/>
            </a:pPr>
            <a:r>
              <a:rPr kumimoji="0" lang="ru-RU" sz="14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Times New Roman" panose="02020603050405020304" pitchFamily="18" charset="0"/>
              </a:rPr>
              <a:t>Поступающий без вступительных испытаний одновременно с подачей заявления о приеме </a:t>
            </a:r>
            <a:r>
              <a:rPr kumimoji="0" lang="ru-RU" sz="1400" b="1"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Times New Roman" panose="02020603050405020304" pitchFamily="18" charset="0"/>
              </a:rPr>
              <a:t>подает заявление о согласии на зачисление </a:t>
            </a:r>
            <a:r>
              <a:rPr kumimoji="0" lang="ru-RU" sz="14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Times New Roman" panose="02020603050405020304" pitchFamily="18" charset="0"/>
              </a:rPr>
              <a:t>при поступлении на обучение на места в рамках контрольных цифр. </a:t>
            </a:r>
          </a:p>
        </p:txBody>
      </p:sp>
      <p:sp>
        <p:nvSpPr>
          <p:cNvPr id="6" name="Прямоугольник 5">
            <a:extLst>
              <a:ext uri="{FF2B5EF4-FFF2-40B4-BE49-F238E27FC236}">
                <a16:creationId xmlns:a16="http://schemas.microsoft.com/office/drawing/2014/main" id="{5AA8D484-5604-40C9-81A1-55E91C6BD740}"/>
              </a:ext>
            </a:extLst>
          </p:cNvPr>
          <p:cNvSpPr/>
          <p:nvPr/>
        </p:nvSpPr>
        <p:spPr>
          <a:xfrm>
            <a:off x="2520404" y="2852936"/>
            <a:ext cx="9361039" cy="2549544"/>
          </a:xfrm>
          <a:prstGeom prst="rect">
            <a:avLst/>
          </a:prstGeom>
        </p:spPr>
        <p:txBody>
          <a:bodyPr wrap="square">
            <a:spAutoFit/>
          </a:bodyPr>
          <a:lstStyle/>
          <a:p>
            <a:pPr marL="285750" marR="0" lvl="0" indent="-285750" algn="just" defTabSz="457200" rtl="0" eaLnBrk="1" fontAlgn="auto" latinLnBrk="0" hangingPunct="1">
              <a:lnSpc>
                <a:spcPct val="115000"/>
              </a:lnSpc>
              <a:spcBef>
                <a:spcPts val="0"/>
              </a:spcBef>
              <a:spcAft>
                <a:spcPts val="0"/>
              </a:spcAft>
              <a:buClrTx/>
              <a:buSzTx/>
              <a:buFont typeface="Wingdings" panose="05000000000000000000" pitchFamily="2" charset="2"/>
              <a:buChar char="Ø"/>
              <a:tabLst>
                <a:tab pos="8461375" algn="l"/>
                <a:tab pos="8911590" algn="l"/>
              </a:tabLst>
              <a:defRPr/>
            </a:pPr>
            <a:r>
              <a:rPr kumimoji="0" lang="ru-RU" sz="14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Times New Roman" panose="02020603050405020304" pitchFamily="18" charset="0"/>
              </a:rPr>
              <a:t>Поступающий может одновременно использовать преимущество при поступлении на обучение по различным условиям поступления и (или) различным основаниям приема, а также одновременно использовать несколько оснований для использования преимущества, в том числе в рамках одного отдельного конкурса.</a:t>
            </a:r>
          </a:p>
          <a:p>
            <a:pPr marL="0" marR="0" lvl="0" indent="270510" algn="just" defTabSz="457200" rtl="0" eaLnBrk="1" fontAlgn="auto" latinLnBrk="0" hangingPunct="1">
              <a:lnSpc>
                <a:spcPct val="115000"/>
              </a:lnSpc>
              <a:spcBef>
                <a:spcPts val="0"/>
              </a:spcBef>
              <a:spcAft>
                <a:spcPts val="0"/>
              </a:spcAft>
              <a:buClrTx/>
              <a:buSzTx/>
              <a:buFontTx/>
              <a:buNone/>
              <a:tabLst>
                <a:tab pos="8461375" algn="l"/>
                <a:tab pos="8911590" algn="l"/>
              </a:tabLst>
              <a:defRPr/>
            </a:pPr>
            <a:r>
              <a:rPr kumimoji="0" lang="ru-RU" sz="14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Times New Roman" panose="02020603050405020304" pitchFamily="18" charset="0"/>
              </a:rPr>
              <a:t>При установлении нескольких общеобразовательных вступительных испытаний для использования          преимущества оно предоставляется поступающим по одному испытанию по их выбору.</a:t>
            </a:r>
          </a:p>
          <a:p>
            <a:pPr marL="0" marR="0" lvl="0" indent="270510" algn="just" defTabSz="457200" rtl="0" eaLnBrk="1" fontAlgn="auto" latinLnBrk="0" hangingPunct="1">
              <a:lnSpc>
                <a:spcPct val="115000"/>
              </a:lnSpc>
              <a:spcBef>
                <a:spcPts val="0"/>
              </a:spcBef>
              <a:spcAft>
                <a:spcPts val="1000"/>
              </a:spcAft>
              <a:buClrTx/>
              <a:buSzTx/>
              <a:buFontTx/>
              <a:buNone/>
              <a:tabLst>
                <a:tab pos="8461375" algn="l"/>
                <a:tab pos="8911590" algn="l"/>
              </a:tabLst>
              <a:defRPr/>
            </a:pPr>
            <a:r>
              <a:rPr kumimoji="0" lang="ru-RU" sz="1400" b="0" i="0" u="none" strike="noStrike" kern="1200" cap="none" spc="0" normalizeH="0" baseline="0" noProof="0" dirty="0">
                <a:ln>
                  <a:noFill/>
                </a:ln>
                <a:solidFill>
                  <a:prstClr val="white"/>
                </a:solidFill>
                <a:effectLst/>
                <a:uLnTx/>
                <a:uFillTx/>
                <a:latin typeface="Georgia" panose="02040502050405020303"/>
                <a:ea typeface="Calibri" panose="020F0502020204030204" pitchFamily="34" charset="0"/>
                <a:cs typeface="Times New Roman" panose="02020603050405020304" pitchFamily="18" charset="0"/>
              </a:rPr>
              <a:t>В рамках одного конкурса поступающий использует каждое основание для получения преимущества в отношении общеобразовательного вступительного испытания либо в отношении дополнительного вступительного испытания. При участии в нескольких конкурсах поступающий может использовать одно и то же основание для получения одинаковых или различных преимуществ.</a:t>
            </a:r>
          </a:p>
        </p:txBody>
      </p:sp>
    </p:spTree>
    <p:extLst>
      <p:ext uri="{BB962C8B-B14F-4D97-AF65-F5344CB8AC3E}">
        <p14:creationId xmlns:p14="http://schemas.microsoft.com/office/powerpoint/2010/main" val="299681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4648F10E-3F63-AB41-8AC1-49EDCFFB8E40}"/>
              </a:ext>
            </a:extLst>
          </p:cNvPr>
          <p:cNvSpPr>
            <a:spLocks noGrp="1"/>
          </p:cNvSpPr>
          <p:nvPr>
            <p:ph type="title"/>
          </p:nvPr>
        </p:nvSpPr>
        <p:spPr>
          <a:xfrm>
            <a:off x="864001" y="720000"/>
            <a:ext cx="8038799" cy="615600"/>
          </a:xfrm>
        </p:spPr>
        <p:txBody>
          <a:bodyPr anchor="ctr">
            <a:noAutofit/>
          </a:bodyPr>
          <a:lstStyle/>
          <a:p>
            <a:r>
              <a:rPr lang="ru-RU" sz="4000" b="1" u="sng" dirty="0">
                <a:solidFill>
                  <a:srgbClr val="243A76"/>
                </a:solidFill>
                <a:latin typeface="HelveticaNeueCyr" charset="0"/>
                <a:ea typeface="HelveticaNeueCyr" charset="0"/>
                <a:cs typeface="HelveticaNeueCyr" charset="0"/>
                <a:hlinkClick r:id="rId5"/>
              </a:rPr>
              <a:t>Правила</a:t>
            </a:r>
            <a:r>
              <a:rPr lang="ru-RU" sz="4000" b="1" u="sng" dirty="0">
                <a:solidFill>
                  <a:srgbClr val="243A76"/>
                </a:solidFill>
                <a:latin typeface="HelveticaNeueCyr" charset="0"/>
                <a:ea typeface="HelveticaNeueCyr" charset="0"/>
                <a:cs typeface="HelveticaNeueCyr" charset="0"/>
                <a:hlinkClick r:id="rId6"/>
              </a:rPr>
              <a:t> приёма 20</a:t>
            </a:r>
            <a:r>
              <a:rPr lang="en-US" sz="4000" b="1" u="sng" dirty="0">
                <a:solidFill>
                  <a:srgbClr val="243A76"/>
                </a:solidFill>
                <a:latin typeface="HelveticaNeueCyr" charset="0"/>
                <a:ea typeface="HelveticaNeueCyr" charset="0"/>
                <a:cs typeface="HelveticaNeueCyr" charset="0"/>
                <a:hlinkClick r:id="rId6"/>
              </a:rPr>
              <a:t>20</a:t>
            </a:r>
            <a:endParaRPr lang="ru-RU" sz="4000" b="1" u="sng" dirty="0">
              <a:solidFill>
                <a:srgbClr val="243A76"/>
              </a:solidFill>
              <a:latin typeface="HelveticaNeueCyr" charset="0"/>
              <a:ea typeface="HelveticaNeueCyr" charset="0"/>
              <a:cs typeface="HelveticaNeueCyr" charset="0"/>
              <a:hlinkClick r:id="rId7"/>
            </a:endParaRPr>
          </a:p>
        </p:txBody>
      </p:sp>
      <p:sp>
        <p:nvSpPr>
          <p:cNvPr id="8" name="Заголовок 1">
            <a:extLst>
              <a:ext uri="{FF2B5EF4-FFF2-40B4-BE49-F238E27FC236}">
                <a16:creationId xmlns:a16="http://schemas.microsoft.com/office/drawing/2014/main" id="{C449540A-3DFE-1C4E-A0E0-3DB31FA48F41}"/>
              </a:ext>
            </a:extLst>
          </p:cNvPr>
          <p:cNvSpPr txBox="1">
            <a:spLocks/>
          </p:cNvSpPr>
          <p:nvPr/>
        </p:nvSpPr>
        <p:spPr>
          <a:xfrm>
            <a:off x="11430000" y="6244683"/>
            <a:ext cx="379140"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4</a:t>
            </a:r>
          </a:p>
        </p:txBody>
      </p:sp>
      <p:sp>
        <p:nvSpPr>
          <p:cNvPr id="10"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Tree>
    <p:extLst>
      <p:ext uri="{BB962C8B-B14F-4D97-AF65-F5344CB8AC3E}">
        <p14:creationId xmlns:p14="http://schemas.microsoft.com/office/powerpoint/2010/main" val="308759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6537"/>
            <a:ext cx="12192001" cy="7035800"/>
          </a:xfrm>
          <a:prstGeom prst="rect">
            <a:avLst/>
          </a:prstGeom>
        </p:spPr>
      </p:pic>
      <p:pic>
        <p:nvPicPr>
          <p:cNvPr id="38" name="Рисунок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 y="0"/>
            <a:ext cx="12192000" cy="6858000"/>
          </a:xfrm>
          <a:prstGeom prst="rect">
            <a:avLst/>
          </a:prstGeom>
        </p:spPr>
      </p:pic>
      <p:sp>
        <p:nvSpPr>
          <p:cNvPr id="15" name="Объект 2">
            <a:extLst>
              <a:ext uri="{FF2B5EF4-FFF2-40B4-BE49-F238E27FC236}">
                <a16:creationId xmlns:a16="http://schemas.microsoft.com/office/drawing/2014/main" id="{AF12E8D4-F8EA-854E-8E11-79D06E3F6601}"/>
              </a:ext>
            </a:extLst>
          </p:cNvPr>
          <p:cNvSpPr txBox="1">
            <a:spLocks/>
          </p:cNvSpPr>
          <p:nvPr/>
        </p:nvSpPr>
        <p:spPr>
          <a:xfrm>
            <a:off x="5282414" y="3035986"/>
            <a:ext cx="1958901" cy="837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Количество образовательных  программ</a:t>
            </a:r>
          </a:p>
        </p:txBody>
      </p:sp>
      <p:sp>
        <p:nvSpPr>
          <p:cNvPr id="16" name="Объект 2">
            <a:extLst>
              <a:ext uri="{FF2B5EF4-FFF2-40B4-BE49-F238E27FC236}">
                <a16:creationId xmlns:a16="http://schemas.microsoft.com/office/drawing/2014/main" id="{94A48D9E-ED17-5248-8962-48A19B1054F0}"/>
              </a:ext>
            </a:extLst>
          </p:cNvPr>
          <p:cNvSpPr txBox="1">
            <a:spLocks/>
          </p:cNvSpPr>
          <p:nvPr/>
        </p:nvSpPr>
        <p:spPr>
          <a:xfrm>
            <a:off x="2448540" y="4760829"/>
            <a:ext cx="1958901"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Минимальные </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баллы вуза</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медицинские специальности</a:t>
            </a:r>
          </a:p>
        </p:txBody>
      </p:sp>
      <p:sp>
        <p:nvSpPr>
          <p:cNvPr id="17" name="Объект 2">
            <a:extLst>
              <a:ext uri="{FF2B5EF4-FFF2-40B4-BE49-F238E27FC236}">
                <a16:creationId xmlns:a16="http://schemas.microsoft.com/office/drawing/2014/main" id="{13C1323C-3983-BC45-9F48-491F9AB3C992}"/>
              </a:ext>
            </a:extLst>
          </p:cNvPr>
          <p:cNvSpPr txBox="1">
            <a:spLocks/>
          </p:cNvSpPr>
          <p:nvPr/>
        </p:nvSpPr>
        <p:spPr>
          <a:xfrm>
            <a:off x="8116288" y="3034676"/>
            <a:ext cx="1446809"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Место особая квота</a:t>
            </a:r>
          </a:p>
        </p:txBody>
      </p:sp>
      <p:sp>
        <p:nvSpPr>
          <p:cNvPr id="18" name="Объект 2">
            <a:hlinkClick r:id="rId5"/>
            <a:extLst>
              <a:ext uri="{FF2B5EF4-FFF2-40B4-BE49-F238E27FC236}">
                <a16:creationId xmlns:a16="http://schemas.microsoft.com/office/drawing/2014/main" id="{11087347-4054-2A49-872D-7A47700B8C47}"/>
              </a:ext>
            </a:extLst>
          </p:cNvPr>
          <p:cNvSpPr txBox="1">
            <a:spLocks/>
          </p:cNvSpPr>
          <p:nvPr/>
        </p:nvSpPr>
        <p:spPr>
          <a:xfrm>
            <a:off x="5282414" y="2573549"/>
            <a:ext cx="111376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6"/>
              </a:rPr>
              <a:t> </a:t>
            </a:r>
            <a:r>
              <a:rPr lang="ru-RU" u="sng" dirty="0">
                <a:latin typeface="Arial" panose="020B0604020202020204" pitchFamily="34" charset="0"/>
                <a:cs typeface="Arial" panose="020B0604020202020204" pitchFamily="34" charset="0"/>
                <a:hlinkClick r:id="rId6"/>
              </a:rPr>
              <a:t>21</a:t>
            </a:r>
            <a:endParaRPr lang="ru-RU" u="sng" dirty="0">
              <a:latin typeface="Arial" panose="020B0604020202020204" pitchFamily="34" charset="0"/>
              <a:cs typeface="Arial" panose="020B0604020202020204" pitchFamily="34" charset="0"/>
            </a:endParaRPr>
          </a:p>
        </p:txBody>
      </p:sp>
      <p:sp>
        <p:nvSpPr>
          <p:cNvPr id="19" name="Объект 2">
            <a:hlinkClick r:id="rId7"/>
            <a:extLst>
              <a:ext uri="{FF2B5EF4-FFF2-40B4-BE49-F238E27FC236}">
                <a16:creationId xmlns:a16="http://schemas.microsoft.com/office/drawing/2014/main" id="{11087347-4054-2A49-872D-7A47700B8C47}"/>
              </a:ext>
            </a:extLst>
          </p:cNvPr>
          <p:cNvSpPr txBox="1">
            <a:spLocks/>
          </p:cNvSpPr>
          <p:nvPr/>
        </p:nvSpPr>
        <p:spPr>
          <a:xfrm>
            <a:off x="2448540" y="4300454"/>
            <a:ext cx="111376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8"/>
              </a:rPr>
              <a:t> </a:t>
            </a:r>
            <a:r>
              <a:rPr lang="ru-RU" u="sng" dirty="0">
                <a:latin typeface="Arial" panose="020B0604020202020204" pitchFamily="34" charset="0"/>
                <a:cs typeface="Arial" panose="020B0604020202020204" pitchFamily="34" charset="0"/>
                <a:hlinkClick r:id="rId8"/>
              </a:rPr>
              <a:t>55</a:t>
            </a:r>
            <a:endParaRPr lang="ru-RU" u="sng" dirty="0">
              <a:latin typeface="Arial" panose="020B0604020202020204" pitchFamily="34" charset="0"/>
              <a:cs typeface="Arial" panose="020B0604020202020204" pitchFamily="34" charset="0"/>
            </a:endParaRPr>
          </a:p>
        </p:txBody>
      </p:sp>
      <p:sp>
        <p:nvSpPr>
          <p:cNvPr id="20" name="Объект 2">
            <a:hlinkClick r:id="rId5"/>
            <a:extLst>
              <a:ext uri="{FF2B5EF4-FFF2-40B4-BE49-F238E27FC236}">
                <a16:creationId xmlns:a16="http://schemas.microsoft.com/office/drawing/2014/main" id="{11087347-4054-2A49-872D-7A47700B8C47}"/>
              </a:ext>
            </a:extLst>
          </p:cNvPr>
          <p:cNvSpPr txBox="1">
            <a:spLocks/>
          </p:cNvSpPr>
          <p:nvPr/>
        </p:nvSpPr>
        <p:spPr>
          <a:xfrm>
            <a:off x="8116288" y="2584400"/>
            <a:ext cx="125152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9"/>
              </a:rPr>
              <a:t> </a:t>
            </a:r>
            <a:r>
              <a:rPr lang="ru-RU" u="sng" dirty="0">
                <a:latin typeface="Arial" panose="020B0604020202020204" pitchFamily="34" charset="0"/>
                <a:cs typeface="Arial" panose="020B0604020202020204" pitchFamily="34" charset="0"/>
                <a:hlinkClick r:id="rId9"/>
              </a:rPr>
              <a:t>1</a:t>
            </a:r>
            <a:r>
              <a:rPr lang="en-US" u="sng" dirty="0">
                <a:latin typeface="Arial" panose="020B0604020202020204" pitchFamily="34" charset="0"/>
                <a:cs typeface="Arial" panose="020B0604020202020204" pitchFamily="34" charset="0"/>
                <a:hlinkClick r:id="rId9"/>
              </a:rPr>
              <a:t>64</a:t>
            </a:r>
            <a:endParaRPr lang="ru-RU" u="sng" dirty="0">
              <a:latin typeface="Arial" panose="020B0604020202020204" pitchFamily="34" charset="0"/>
              <a:cs typeface="Arial" panose="020B0604020202020204" pitchFamily="34" charset="0"/>
            </a:endParaRPr>
          </a:p>
        </p:txBody>
      </p:sp>
      <p:sp>
        <p:nvSpPr>
          <p:cNvPr id="12" name="Объект 2">
            <a:extLst>
              <a:ext uri="{FF2B5EF4-FFF2-40B4-BE49-F238E27FC236}">
                <a16:creationId xmlns:a16="http://schemas.microsoft.com/office/drawing/2014/main" id="{94A48D9E-ED17-5248-8962-48A19B1054F0}"/>
              </a:ext>
            </a:extLst>
          </p:cNvPr>
          <p:cNvSpPr txBox="1">
            <a:spLocks/>
          </p:cNvSpPr>
          <p:nvPr/>
        </p:nvSpPr>
        <p:spPr>
          <a:xfrm>
            <a:off x="5282414" y="4828474"/>
            <a:ext cx="2321063"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Минимальные </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баллы вуза</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немедицинские специальности</a:t>
            </a:r>
          </a:p>
        </p:txBody>
      </p:sp>
      <p:sp>
        <p:nvSpPr>
          <p:cNvPr id="23" name="Объект 2">
            <a:hlinkClick r:id="rId10"/>
            <a:extLst>
              <a:ext uri="{FF2B5EF4-FFF2-40B4-BE49-F238E27FC236}">
                <a16:creationId xmlns:a16="http://schemas.microsoft.com/office/drawing/2014/main" id="{11087347-4054-2A49-872D-7A47700B8C47}"/>
              </a:ext>
            </a:extLst>
          </p:cNvPr>
          <p:cNvSpPr txBox="1">
            <a:spLocks/>
          </p:cNvSpPr>
          <p:nvPr/>
        </p:nvSpPr>
        <p:spPr>
          <a:xfrm>
            <a:off x="5282414" y="4300454"/>
            <a:ext cx="1301251"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8"/>
              </a:rPr>
              <a:t> </a:t>
            </a:r>
            <a:r>
              <a:rPr lang="ru-RU" u="sng" dirty="0">
                <a:latin typeface="Arial" panose="020B0604020202020204" pitchFamily="34" charset="0"/>
                <a:cs typeface="Arial" panose="020B0604020202020204" pitchFamily="34" charset="0"/>
                <a:hlinkClick r:id="rId8"/>
              </a:rPr>
              <a:t>3</a:t>
            </a:r>
            <a:r>
              <a:rPr lang="ru-RU" u="sng">
                <a:latin typeface="Arial" panose="020B0604020202020204" pitchFamily="34" charset="0"/>
                <a:cs typeface="Arial" panose="020B0604020202020204" pitchFamily="34" charset="0"/>
                <a:hlinkClick r:id="rId8"/>
              </a:rPr>
              <a:t>0</a:t>
            </a:r>
            <a:endParaRPr lang="ru-RU" u="sng" dirty="0">
              <a:latin typeface="Arial" panose="020B0604020202020204" pitchFamily="34" charset="0"/>
              <a:cs typeface="Arial" panose="020B0604020202020204" pitchFamily="34" charset="0"/>
            </a:endParaRPr>
          </a:p>
        </p:txBody>
      </p:sp>
      <p:sp>
        <p:nvSpPr>
          <p:cNvPr id="24" name="Объект 2">
            <a:extLst>
              <a:ext uri="{FF2B5EF4-FFF2-40B4-BE49-F238E27FC236}">
                <a16:creationId xmlns:a16="http://schemas.microsoft.com/office/drawing/2014/main" id="{94A48D9E-ED17-5248-8962-48A19B1054F0}"/>
              </a:ext>
            </a:extLst>
          </p:cNvPr>
          <p:cNvSpPr txBox="1">
            <a:spLocks/>
          </p:cNvSpPr>
          <p:nvPr/>
        </p:nvSpPr>
        <p:spPr>
          <a:xfrm>
            <a:off x="8116288" y="4828474"/>
            <a:ext cx="2212160"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Минимальные </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баллы за дополнительное испытание</a:t>
            </a:r>
          </a:p>
        </p:txBody>
      </p:sp>
      <p:sp>
        <p:nvSpPr>
          <p:cNvPr id="25" name="Объект 2">
            <a:hlinkClick r:id="rId7"/>
            <a:extLst>
              <a:ext uri="{FF2B5EF4-FFF2-40B4-BE49-F238E27FC236}">
                <a16:creationId xmlns:a16="http://schemas.microsoft.com/office/drawing/2014/main" id="{11087347-4054-2A49-872D-7A47700B8C47}"/>
              </a:ext>
            </a:extLst>
          </p:cNvPr>
          <p:cNvSpPr txBox="1">
            <a:spLocks/>
          </p:cNvSpPr>
          <p:nvPr/>
        </p:nvSpPr>
        <p:spPr>
          <a:xfrm>
            <a:off x="8116288" y="4300454"/>
            <a:ext cx="111376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11"/>
              </a:rPr>
              <a:t> </a:t>
            </a:r>
            <a:r>
              <a:rPr lang="ru-RU" u="sng" dirty="0">
                <a:latin typeface="Arial" panose="020B0604020202020204" pitchFamily="34" charset="0"/>
                <a:cs typeface="Arial" panose="020B0604020202020204" pitchFamily="34" charset="0"/>
                <a:hlinkClick r:id="rId11"/>
              </a:rPr>
              <a:t>40</a:t>
            </a:r>
            <a:endParaRPr lang="ru-RU" u="sng" dirty="0">
              <a:latin typeface="Arial" panose="020B0604020202020204" pitchFamily="34" charset="0"/>
              <a:cs typeface="Arial" panose="020B0604020202020204" pitchFamily="34" charset="0"/>
            </a:endParaRPr>
          </a:p>
        </p:txBody>
      </p:sp>
      <p:sp>
        <p:nvSpPr>
          <p:cNvPr id="39" name="Заголовок 1">
            <a:hlinkClick r:id="rId12" tooltip="Правила приёма на 2019/2020"/>
            <a:extLst>
              <a:ext uri="{FF2B5EF4-FFF2-40B4-BE49-F238E27FC236}">
                <a16:creationId xmlns:a16="http://schemas.microsoft.com/office/drawing/2014/main" id="{C449540A-3DFE-1C4E-A0E0-3DB31FA48F41}"/>
              </a:ext>
            </a:extLst>
          </p:cNvPr>
          <p:cNvSpPr txBox="1">
            <a:spLocks/>
          </p:cNvSpPr>
          <p:nvPr/>
        </p:nvSpPr>
        <p:spPr>
          <a:xfrm>
            <a:off x="864000" y="612000"/>
            <a:ext cx="9606995"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u="sng" spc="20" dirty="0">
                <a:solidFill>
                  <a:srgbClr val="243A76"/>
                </a:solidFill>
                <a:latin typeface="HelveticaNeueCyr" panose="02000503040000020004" pitchFamily="2" charset="0"/>
                <a:hlinkClick r:id="rId13"/>
              </a:rPr>
              <a:t>Приём в 20</a:t>
            </a:r>
            <a:r>
              <a:rPr lang="en-US" sz="3200" b="1" u="sng" spc="20" dirty="0">
                <a:solidFill>
                  <a:srgbClr val="243A76"/>
                </a:solidFill>
                <a:latin typeface="HelveticaNeueCyr" panose="02000503040000020004" pitchFamily="2" charset="0"/>
                <a:hlinkClick r:id="rId13"/>
              </a:rPr>
              <a:t>20</a:t>
            </a:r>
            <a:r>
              <a:rPr lang="ru-RU" sz="3200" b="1" u="sng" spc="20" dirty="0">
                <a:solidFill>
                  <a:srgbClr val="243A76"/>
                </a:solidFill>
                <a:latin typeface="HelveticaNeueCyr" panose="02000503040000020004" pitchFamily="2" charset="0"/>
                <a:hlinkClick r:id="rId13"/>
              </a:rPr>
              <a:t> году</a:t>
            </a:r>
            <a:endParaRPr lang="ru-RU" sz="3200" b="1" u="sng" spc="20" dirty="0">
              <a:solidFill>
                <a:srgbClr val="243A76"/>
              </a:solidFill>
              <a:latin typeface="HelveticaNeueCyr" panose="02000503040000020004" pitchFamily="2" charset="0"/>
            </a:endParaRPr>
          </a:p>
        </p:txBody>
      </p:sp>
      <p:sp>
        <p:nvSpPr>
          <p:cNvPr id="40" name="Объект 2">
            <a:extLst>
              <a:ext uri="{FF2B5EF4-FFF2-40B4-BE49-F238E27FC236}">
                <a16:creationId xmlns:a16="http://schemas.microsoft.com/office/drawing/2014/main" id="{531C19CC-2394-FF4B-8EEB-7472596BBBCB}"/>
              </a:ext>
            </a:extLst>
          </p:cNvPr>
          <p:cNvSpPr txBox="1">
            <a:spLocks/>
          </p:cNvSpPr>
          <p:nvPr/>
        </p:nvSpPr>
        <p:spPr>
          <a:xfrm>
            <a:off x="864000" y="1116000"/>
            <a:ext cx="11005794" cy="460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b="1" spc="20">
                <a:solidFill>
                  <a:srgbClr val="243A76"/>
                </a:solidFill>
                <a:latin typeface="Helvetica Neue" charset="0"/>
                <a:ea typeface="Helvetica Neue" charset="0"/>
                <a:cs typeface="Helvetica Neue" charset="0"/>
              </a:rPr>
              <a:t>Бакалавриат и специалитет</a:t>
            </a:r>
            <a:endParaRPr lang="ru-RU" sz="1800" b="1" spc="20" dirty="0">
              <a:solidFill>
                <a:srgbClr val="243A76"/>
              </a:solidFill>
              <a:latin typeface="Helvetica Neue" charset="0"/>
              <a:ea typeface="Helvetica Neue" charset="0"/>
              <a:cs typeface="Helvetica Neue" charset="0"/>
            </a:endParaRPr>
          </a:p>
        </p:txBody>
      </p:sp>
      <p:sp>
        <p:nvSpPr>
          <p:cNvPr id="41" name="Заголовок 1">
            <a:extLst>
              <a:ext uri="{FF2B5EF4-FFF2-40B4-BE49-F238E27FC236}">
                <a16:creationId xmlns:a16="http://schemas.microsoft.com/office/drawing/2014/main" id="{C449540A-3DFE-1C4E-A0E0-3DB31FA48F41}"/>
              </a:ext>
            </a:extLst>
          </p:cNvPr>
          <p:cNvSpPr txBox="1">
            <a:spLocks/>
          </p:cNvSpPr>
          <p:nvPr/>
        </p:nvSpPr>
        <p:spPr>
          <a:xfrm>
            <a:off x="11430000" y="6244683"/>
            <a:ext cx="379140"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5</a:t>
            </a:r>
          </a:p>
        </p:txBody>
      </p:sp>
      <p:sp>
        <p:nvSpPr>
          <p:cNvPr id="42"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
        <p:nvSpPr>
          <p:cNvPr id="43" name="Объект 2">
            <a:hlinkClick r:id="rId5"/>
            <a:extLst>
              <a:ext uri="{FF2B5EF4-FFF2-40B4-BE49-F238E27FC236}">
                <a16:creationId xmlns:a16="http://schemas.microsoft.com/office/drawing/2014/main" id="{11087347-4054-2A49-872D-7A47700B8C47}"/>
              </a:ext>
            </a:extLst>
          </p:cNvPr>
          <p:cNvSpPr txBox="1">
            <a:spLocks/>
          </p:cNvSpPr>
          <p:nvPr/>
        </p:nvSpPr>
        <p:spPr>
          <a:xfrm>
            <a:off x="2448540" y="2578612"/>
            <a:ext cx="2016000" cy="4603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6725" indent="-457200">
              <a:lnSpc>
                <a:spcPct val="120000"/>
              </a:lnSpc>
              <a:spcBef>
                <a:spcPts val="0"/>
              </a:spcBef>
              <a:spcAft>
                <a:spcPts val="1200"/>
              </a:spcAft>
              <a:buClr>
                <a:srgbClr val="FB452C"/>
              </a:buClr>
              <a:buFont typeface="Wingdings" panose="05000000000000000000" pitchFamily="2" charset="2"/>
              <a:buChar char="Ø"/>
            </a:pPr>
            <a:r>
              <a:rPr lang="ru-RU" b="1" u="sng" spc="20" dirty="0">
                <a:solidFill>
                  <a:srgbClr val="243A76"/>
                </a:solidFill>
                <a:latin typeface="Arial" panose="020B0604020202020204" pitchFamily="34" charset="0"/>
                <a:ea typeface="HelveticaNeueCyr Light" charset="0"/>
                <a:cs typeface="Arial" panose="020B0604020202020204" pitchFamily="34" charset="0"/>
                <a:hlinkClick r:id="rId6"/>
              </a:rPr>
              <a:t>1470</a:t>
            </a:r>
            <a:endParaRPr lang="ru-RU" b="1" u="sng" spc="20" dirty="0">
              <a:solidFill>
                <a:srgbClr val="243A76"/>
              </a:solidFill>
              <a:latin typeface="Arial" panose="020B0604020202020204" pitchFamily="34" charset="0"/>
              <a:ea typeface="HelveticaNeueCyr Light" charset="0"/>
              <a:cs typeface="Arial" panose="020B0604020202020204" pitchFamily="34" charset="0"/>
            </a:endParaRPr>
          </a:p>
        </p:txBody>
      </p:sp>
      <p:sp>
        <p:nvSpPr>
          <p:cNvPr id="44" name="Объект 2">
            <a:extLst>
              <a:ext uri="{FF2B5EF4-FFF2-40B4-BE49-F238E27FC236}">
                <a16:creationId xmlns:a16="http://schemas.microsoft.com/office/drawing/2014/main" id="{F6B12691-23C4-9540-AEC0-6B8592DEB421}"/>
              </a:ext>
            </a:extLst>
          </p:cNvPr>
          <p:cNvSpPr txBox="1">
            <a:spLocks/>
          </p:cNvSpPr>
          <p:nvPr/>
        </p:nvSpPr>
        <p:spPr>
          <a:xfrm>
            <a:off x="2448540" y="3038987"/>
            <a:ext cx="2159999" cy="886506"/>
          </a:xfrm>
          <a:prstGeom prst="rect">
            <a:avLst/>
          </a:prstGeom>
        </p:spPr>
        <p:txBody>
          <a:bodyPr vert="horz" lIns="91440" tIns="45720" rIns="91440" bIns="45720" rtlCol="0">
            <a:noAutofit/>
          </a:bodyPr>
          <a:lstStyle>
            <a:defPPr>
              <a:defRPr lang="ru-RU"/>
            </a:defPPr>
            <a:lvl1pPr indent="0">
              <a:lnSpc>
                <a:spcPct val="100000"/>
              </a:lnSpc>
              <a:spcBef>
                <a:spcPts val="1000"/>
              </a:spcBef>
              <a:buFont typeface="Arial" panose="020B0604020202020204" pitchFamily="34" charset="0"/>
              <a:buNone/>
              <a:defRPr sz="1600" spc="20">
                <a:solidFill>
                  <a:srgbClr val="243A76"/>
                </a:solidFill>
                <a:latin typeface="Helvetica Neue" charset="0"/>
                <a:ea typeface="Helvetica Neue" charset="0"/>
                <a:cs typeface="Helvetica Neue"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ru-RU" dirty="0"/>
              <a:t>Количество </a:t>
            </a:r>
            <a:br>
              <a:rPr lang="ru-RU" dirty="0"/>
            </a:br>
            <a:r>
              <a:rPr lang="ru-RU" dirty="0"/>
              <a:t>бюджетных мест</a:t>
            </a:r>
          </a:p>
        </p:txBody>
      </p:sp>
      <p:cxnSp>
        <p:nvCxnSpPr>
          <p:cNvPr id="45" name="Прямая соединительная линия 44"/>
          <p:cNvCxnSpPr/>
          <p:nvPr/>
        </p:nvCxnSpPr>
        <p:spPr>
          <a:xfrm>
            <a:off x="2448540" y="2514557"/>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282414" y="2514557"/>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8116288" y="2514557"/>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2448540" y="4236399"/>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5282414" y="4236399"/>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116288" y="4236399"/>
            <a:ext cx="36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66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8090469"/>
          </a:xfrm>
          <a:prstGeom prst="rect">
            <a:avLst/>
          </a:prstGeom>
        </p:spPr>
      </p:pic>
    </p:spTree>
    <p:extLst>
      <p:ext uri="{BB962C8B-B14F-4D97-AF65-F5344CB8AC3E}">
        <p14:creationId xmlns:p14="http://schemas.microsoft.com/office/powerpoint/2010/main" val="294550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1" y="0"/>
            <a:ext cx="12192000" cy="7200000"/>
          </a:xfrm>
          <a:prstGeom prst="rect">
            <a:avLst/>
          </a:prstGeom>
        </p:spPr>
      </p:pic>
    </p:spTree>
    <p:extLst>
      <p:ext uri="{BB962C8B-B14F-4D97-AF65-F5344CB8AC3E}">
        <p14:creationId xmlns:p14="http://schemas.microsoft.com/office/powerpoint/2010/main" val="371022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259"/>
            <a:ext cx="12192000" cy="7116670"/>
          </a:xfrm>
          <a:prstGeom prst="rect">
            <a:avLst/>
          </a:prstGeom>
        </p:spPr>
      </p:pic>
    </p:spTree>
    <p:extLst>
      <p:ext uri="{BB962C8B-B14F-4D97-AF65-F5344CB8AC3E}">
        <p14:creationId xmlns:p14="http://schemas.microsoft.com/office/powerpoint/2010/main" val="290328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6537"/>
            <a:ext cx="12192001" cy="7035800"/>
          </a:xfrm>
          <a:prstGeom prst="rect">
            <a:avLst/>
          </a:prstGeom>
        </p:spPr>
      </p:pic>
      <p:pic>
        <p:nvPicPr>
          <p:cNvPr id="38" name="Рисунок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 y="0"/>
            <a:ext cx="12192000" cy="6858000"/>
          </a:xfrm>
          <a:prstGeom prst="rect">
            <a:avLst/>
          </a:prstGeom>
        </p:spPr>
      </p:pic>
      <p:sp>
        <p:nvSpPr>
          <p:cNvPr id="15" name="Объект 2">
            <a:extLst>
              <a:ext uri="{FF2B5EF4-FFF2-40B4-BE49-F238E27FC236}">
                <a16:creationId xmlns:a16="http://schemas.microsoft.com/office/drawing/2014/main" id="{AF12E8D4-F8EA-854E-8E11-79D06E3F6601}"/>
              </a:ext>
            </a:extLst>
          </p:cNvPr>
          <p:cNvSpPr txBox="1">
            <a:spLocks/>
          </p:cNvSpPr>
          <p:nvPr/>
        </p:nvSpPr>
        <p:spPr>
          <a:xfrm>
            <a:off x="5282414" y="3035986"/>
            <a:ext cx="1958901" cy="8370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Количество образовательных  программ</a:t>
            </a:r>
          </a:p>
        </p:txBody>
      </p:sp>
      <p:sp>
        <p:nvSpPr>
          <p:cNvPr id="16" name="Объект 2">
            <a:extLst>
              <a:ext uri="{FF2B5EF4-FFF2-40B4-BE49-F238E27FC236}">
                <a16:creationId xmlns:a16="http://schemas.microsoft.com/office/drawing/2014/main" id="{94A48D9E-ED17-5248-8962-48A19B1054F0}"/>
              </a:ext>
            </a:extLst>
          </p:cNvPr>
          <p:cNvSpPr txBox="1">
            <a:spLocks/>
          </p:cNvSpPr>
          <p:nvPr/>
        </p:nvSpPr>
        <p:spPr>
          <a:xfrm>
            <a:off x="2448540" y="4760829"/>
            <a:ext cx="1958901"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Минимальные </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баллы вуза</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медицинские специальности</a:t>
            </a:r>
          </a:p>
        </p:txBody>
      </p:sp>
      <p:sp>
        <p:nvSpPr>
          <p:cNvPr id="17" name="Объект 2">
            <a:extLst>
              <a:ext uri="{FF2B5EF4-FFF2-40B4-BE49-F238E27FC236}">
                <a16:creationId xmlns:a16="http://schemas.microsoft.com/office/drawing/2014/main" id="{13C1323C-3983-BC45-9F48-491F9AB3C992}"/>
              </a:ext>
            </a:extLst>
          </p:cNvPr>
          <p:cNvSpPr txBox="1">
            <a:spLocks/>
          </p:cNvSpPr>
          <p:nvPr/>
        </p:nvSpPr>
        <p:spPr>
          <a:xfrm>
            <a:off x="8116288" y="3034676"/>
            <a:ext cx="1446809"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Место особая квота</a:t>
            </a:r>
          </a:p>
        </p:txBody>
      </p:sp>
      <p:sp>
        <p:nvSpPr>
          <p:cNvPr id="18" name="Объект 2">
            <a:hlinkClick r:id="rId5"/>
            <a:extLst>
              <a:ext uri="{FF2B5EF4-FFF2-40B4-BE49-F238E27FC236}">
                <a16:creationId xmlns:a16="http://schemas.microsoft.com/office/drawing/2014/main" id="{11087347-4054-2A49-872D-7A47700B8C47}"/>
              </a:ext>
            </a:extLst>
          </p:cNvPr>
          <p:cNvSpPr txBox="1">
            <a:spLocks/>
          </p:cNvSpPr>
          <p:nvPr/>
        </p:nvSpPr>
        <p:spPr>
          <a:xfrm>
            <a:off x="5282414" y="2573549"/>
            <a:ext cx="111376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6"/>
              </a:rPr>
              <a:t> </a:t>
            </a:r>
            <a:r>
              <a:rPr lang="ru-RU" u="sng" dirty="0">
                <a:latin typeface="Arial" panose="020B0604020202020204" pitchFamily="34" charset="0"/>
                <a:cs typeface="Arial" panose="020B0604020202020204" pitchFamily="34" charset="0"/>
                <a:hlinkClick r:id="rId6"/>
              </a:rPr>
              <a:t>21</a:t>
            </a:r>
            <a:endParaRPr lang="ru-RU" u="sng" dirty="0">
              <a:latin typeface="Arial" panose="020B0604020202020204" pitchFamily="34" charset="0"/>
              <a:cs typeface="Arial" panose="020B0604020202020204" pitchFamily="34" charset="0"/>
            </a:endParaRPr>
          </a:p>
        </p:txBody>
      </p:sp>
      <p:sp>
        <p:nvSpPr>
          <p:cNvPr id="19" name="Объект 2">
            <a:hlinkClick r:id="rId7"/>
            <a:extLst>
              <a:ext uri="{FF2B5EF4-FFF2-40B4-BE49-F238E27FC236}">
                <a16:creationId xmlns:a16="http://schemas.microsoft.com/office/drawing/2014/main" id="{11087347-4054-2A49-872D-7A47700B8C47}"/>
              </a:ext>
            </a:extLst>
          </p:cNvPr>
          <p:cNvSpPr txBox="1">
            <a:spLocks/>
          </p:cNvSpPr>
          <p:nvPr/>
        </p:nvSpPr>
        <p:spPr>
          <a:xfrm>
            <a:off x="2448540" y="4300454"/>
            <a:ext cx="111376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8"/>
              </a:rPr>
              <a:t> </a:t>
            </a:r>
            <a:r>
              <a:rPr lang="ru-RU" u="sng" dirty="0">
                <a:latin typeface="Arial" panose="020B0604020202020204" pitchFamily="34" charset="0"/>
                <a:cs typeface="Arial" panose="020B0604020202020204" pitchFamily="34" charset="0"/>
                <a:hlinkClick r:id="rId8"/>
              </a:rPr>
              <a:t>55</a:t>
            </a:r>
            <a:endParaRPr lang="ru-RU" u="sng" dirty="0">
              <a:latin typeface="Arial" panose="020B0604020202020204" pitchFamily="34" charset="0"/>
              <a:cs typeface="Arial" panose="020B0604020202020204" pitchFamily="34" charset="0"/>
            </a:endParaRPr>
          </a:p>
        </p:txBody>
      </p:sp>
      <p:sp>
        <p:nvSpPr>
          <p:cNvPr id="20" name="Объект 2">
            <a:hlinkClick r:id="rId5"/>
            <a:extLst>
              <a:ext uri="{FF2B5EF4-FFF2-40B4-BE49-F238E27FC236}">
                <a16:creationId xmlns:a16="http://schemas.microsoft.com/office/drawing/2014/main" id="{11087347-4054-2A49-872D-7A47700B8C47}"/>
              </a:ext>
            </a:extLst>
          </p:cNvPr>
          <p:cNvSpPr txBox="1">
            <a:spLocks/>
          </p:cNvSpPr>
          <p:nvPr/>
        </p:nvSpPr>
        <p:spPr>
          <a:xfrm>
            <a:off x="8116288" y="2584400"/>
            <a:ext cx="125152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9"/>
              </a:rPr>
              <a:t> </a:t>
            </a:r>
            <a:r>
              <a:rPr lang="ru-RU" u="sng" dirty="0">
                <a:latin typeface="Arial" panose="020B0604020202020204" pitchFamily="34" charset="0"/>
                <a:cs typeface="Arial" panose="020B0604020202020204" pitchFamily="34" charset="0"/>
                <a:hlinkClick r:id="rId9"/>
              </a:rPr>
              <a:t>1</a:t>
            </a:r>
            <a:r>
              <a:rPr lang="en-US" u="sng" dirty="0">
                <a:latin typeface="Arial" panose="020B0604020202020204" pitchFamily="34" charset="0"/>
                <a:cs typeface="Arial" panose="020B0604020202020204" pitchFamily="34" charset="0"/>
                <a:hlinkClick r:id="rId9"/>
              </a:rPr>
              <a:t>64</a:t>
            </a:r>
            <a:endParaRPr lang="ru-RU" u="sng" dirty="0">
              <a:latin typeface="Arial" panose="020B0604020202020204" pitchFamily="34" charset="0"/>
              <a:cs typeface="Arial" panose="020B0604020202020204" pitchFamily="34" charset="0"/>
            </a:endParaRPr>
          </a:p>
        </p:txBody>
      </p:sp>
      <p:sp>
        <p:nvSpPr>
          <p:cNvPr id="12" name="Объект 2">
            <a:extLst>
              <a:ext uri="{FF2B5EF4-FFF2-40B4-BE49-F238E27FC236}">
                <a16:creationId xmlns:a16="http://schemas.microsoft.com/office/drawing/2014/main" id="{94A48D9E-ED17-5248-8962-48A19B1054F0}"/>
              </a:ext>
            </a:extLst>
          </p:cNvPr>
          <p:cNvSpPr txBox="1">
            <a:spLocks/>
          </p:cNvSpPr>
          <p:nvPr/>
        </p:nvSpPr>
        <p:spPr>
          <a:xfrm>
            <a:off x="5282414" y="4828474"/>
            <a:ext cx="2321063"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Минимальные </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баллы вуза</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немедицинские специальности</a:t>
            </a:r>
          </a:p>
        </p:txBody>
      </p:sp>
      <p:sp>
        <p:nvSpPr>
          <p:cNvPr id="23" name="Объект 2">
            <a:hlinkClick r:id="rId10"/>
            <a:extLst>
              <a:ext uri="{FF2B5EF4-FFF2-40B4-BE49-F238E27FC236}">
                <a16:creationId xmlns:a16="http://schemas.microsoft.com/office/drawing/2014/main" id="{11087347-4054-2A49-872D-7A47700B8C47}"/>
              </a:ext>
            </a:extLst>
          </p:cNvPr>
          <p:cNvSpPr txBox="1">
            <a:spLocks/>
          </p:cNvSpPr>
          <p:nvPr/>
        </p:nvSpPr>
        <p:spPr>
          <a:xfrm>
            <a:off x="5282414" y="4300454"/>
            <a:ext cx="1301251"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8"/>
              </a:rPr>
              <a:t> </a:t>
            </a:r>
            <a:r>
              <a:rPr lang="ru-RU" u="sng" dirty="0">
                <a:latin typeface="Arial" panose="020B0604020202020204" pitchFamily="34" charset="0"/>
                <a:cs typeface="Arial" panose="020B0604020202020204" pitchFamily="34" charset="0"/>
                <a:hlinkClick r:id="rId8"/>
              </a:rPr>
              <a:t>3</a:t>
            </a:r>
            <a:r>
              <a:rPr lang="ru-RU" u="sng">
                <a:latin typeface="Arial" panose="020B0604020202020204" pitchFamily="34" charset="0"/>
                <a:cs typeface="Arial" panose="020B0604020202020204" pitchFamily="34" charset="0"/>
                <a:hlinkClick r:id="rId8"/>
              </a:rPr>
              <a:t>0</a:t>
            </a:r>
            <a:endParaRPr lang="ru-RU" u="sng" dirty="0">
              <a:latin typeface="Arial" panose="020B0604020202020204" pitchFamily="34" charset="0"/>
              <a:cs typeface="Arial" panose="020B0604020202020204" pitchFamily="34" charset="0"/>
            </a:endParaRPr>
          </a:p>
        </p:txBody>
      </p:sp>
      <p:sp>
        <p:nvSpPr>
          <p:cNvPr id="24" name="Объект 2">
            <a:extLst>
              <a:ext uri="{FF2B5EF4-FFF2-40B4-BE49-F238E27FC236}">
                <a16:creationId xmlns:a16="http://schemas.microsoft.com/office/drawing/2014/main" id="{94A48D9E-ED17-5248-8962-48A19B1054F0}"/>
              </a:ext>
            </a:extLst>
          </p:cNvPr>
          <p:cNvSpPr txBox="1">
            <a:spLocks/>
          </p:cNvSpPr>
          <p:nvPr/>
        </p:nvSpPr>
        <p:spPr>
          <a:xfrm>
            <a:off x="8116288" y="4828474"/>
            <a:ext cx="2212160" cy="460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ru-RU" sz="1600" spc="20" dirty="0">
                <a:solidFill>
                  <a:srgbClr val="243A76"/>
                </a:solidFill>
                <a:latin typeface="Helvetica Neue" charset="0"/>
                <a:ea typeface="Helvetica Neue" charset="0"/>
                <a:cs typeface="Helvetica Neue" charset="0"/>
              </a:rPr>
              <a:t>Минимальные </a:t>
            </a:r>
            <a:br>
              <a:rPr lang="ru-RU" sz="1600" spc="20" dirty="0">
                <a:solidFill>
                  <a:srgbClr val="243A76"/>
                </a:solidFill>
                <a:latin typeface="Helvetica Neue" charset="0"/>
                <a:ea typeface="Helvetica Neue" charset="0"/>
                <a:cs typeface="Helvetica Neue" charset="0"/>
              </a:rPr>
            </a:br>
            <a:r>
              <a:rPr lang="ru-RU" sz="1600" spc="20" dirty="0">
                <a:solidFill>
                  <a:srgbClr val="243A76"/>
                </a:solidFill>
                <a:latin typeface="Helvetica Neue" charset="0"/>
                <a:ea typeface="Helvetica Neue" charset="0"/>
                <a:cs typeface="Helvetica Neue" charset="0"/>
              </a:rPr>
              <a:t>баллы за дополнительное испытание</a:t>
            </a:r>
          </a:p>
        </p:txBody>
      </p:sp>
      <p:sp>
        <p:nvSpPr>
          <p:cNvPr id="25" name="Объект 2">
            <a:hlinkClick r:id="rId7"/>
            <a:extLst>
              <a:ext uri="{FF2B5EF4-FFF2-40B4-BE49-F238E27FC236}">
                <a16:creationId xmlns:a16="http://schemas.microsoft.com/office/drawing/2014/main" id="{11087347-4054-2A49-872D-7A47700B8C47}"/>
              </a:ext>
            </a:extLst>
          </p:cNvPr>
          <p:cNvSpPr txBox="1">
            <a:spLocks/>
          </p:cNvSpPr>
          <p:nvPr/>
        </p:nvSpPr>
        <p:spPr>
          <a:xfrm>
            <a:off x="8116288" y="4300454"/>
            <a:ext cx="1113767" cy="460375"/>
          </a:xfrm>
          <a:prstGeom prst="rect">
            <a:avLst/>
          </a:prstGeom>
        </p:spPr>
        <p:txBody>
          <a:bodyPr vert="horz" lIns="91440" tIns="45720" rIns="91440" bIns="45720" rtlCol="0" anchor="ctr">
            <a:noAutofit/>
          </a:bodyPr>
          <a:lstStyle>
            <a:defPPr>
              <a:defRPr lang="ru-RU"/>
            </a:defPPr>
            <a:lvl1pPr marL="273050" indent="-263525">
              <a:lnSpc>
                <a:spcPct val="120000"/>
              </a:lnSpc>
              <a:spcBef>
                <a:spcPts val="0"/>
              </a:spcBef>
              <a:spcAft>
                <a:spcPts val="1200"/>
              </a:spcAft>
              <a:buClr>
                <a:srgbClr val="FB452C"/>
              </a:buClr>
              <a:buFont typeface=".LucidaGrandeUI" charset="0"/>
              <a:buChar char="‣"/>
              <a:defRPr sz="2800" b="1" spc="20">
                <a:solidFill>
                  <a:srgbClr val="243A76"/>
                </a:solidFill>
                <a:latin typeface="HelveticaNeueCyr Roman" panose="02000503040000020004" pitchFamily="2" charset="0"/>
                <a:ea typeface="HelveticaNeueCyr Light" charset="0"/>
                <a:cs typeface="HelveticaNeueCyr Light"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Wingdings" panose="05000000000000000000" pitchFamily="2" charset="2"/>
              <a:buChar char="Ø"/>
            </a:pPr>
            <a:r>
              <a:rPr lang="en-US" u="sng" dirty="0">
                <a:latin typeface="Arial" panose="020B0604020202020204" pitchFamily="34" charset="0"/>
                <a:cs typeface="Arial" panose="020B0604020202020204" pitchFamily="34" charset="0"/>
                <a:hlinkClick r:id="rId11"/>
              </a:rPr>
              <a:t> </a:t>
            </a:r>
            <a:r>
              <a:rPr lang="ru-RU" u="sng" dirty="0">
                <a:latin typeface="Arial" panose="020B0604020202020204" pitchFamily="34" charset="0"/>
                <a:cs typeface="Arial" panose="020B0604020202020204" pitchFamily="34" charset="0"/>
                <a:hlinkClick r:id="rId11"/>
              </a:rPr>
              <a:t>40</a:t>
            </a:r>
            <a:endParaRPr lang="ru-RU" u="sng" dirty="0">
              <a:latin typeface="Arial" panose="020B0604020202020204" pitchFamily="34" charset="0"/>
              <a:cs typeface="Arial" panose="020B0604020202020204" pitchFamily="34" charset="0"/>
            </a:endParaRPr>
          </a:p>
        </p:txBody>
      </p:sp>
      <p:sp>
        <p:nvSpPr>
          <p:cNvPr id="39" name="Заголовок 1">
            <a:hlinkClick r:id="rId12" tooltip="Правила приёма на 2019/2020"/>
            <a:extLst>
              <a:ext uri="{FF2B5EF4-FFF2-40B4-BE49-F238E27FC236}">
                <a16:creationId xmlns:a16="http://schemas.microsoft.com/office/drawing/2014/main" id="{C449540A-3DFE-1C4E-A0E0-3DB31FA48F41}"/>
              </a:ext>
            </a:extLst>
          </p:cNvPr>
          <p:cNvSpPr txBox="1">
            <a:spLocks/>
          </p:cNvSpPr>
          <p:nvPr/>
        </p:nvSpPr>
        <p:spPr>
          <a:xfrm>
            <a:off x="864000" y="612000"/>
            <a:ext cx="9606995" cy="6145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u="sng" spc="20" dirty="0">
                <a:solidFill>
                  <a:srgbClr val="243A76"/>
                </a:solidFill>
                <a:latin typeface="HelveticaNeueCyr" panose="02000503040000020004" pitchFamily="2" charset="0"/>
                <a:hlinkClick r:id="rId13"/>
              </a:rPr>
              <a:t>Приём в 20</a:t>
            </a:r>
            <a:r>
              <a:rPr lang="en-US" sz="3200" b="1" u="sng" spc="20" dirty="0">
                <a:solidFill>
                  <a:srgbClr val="243A76"/>
                </a:solidFill>
                <a:latin typeface="HelveticaNeueCyr" panose="02000503040000020004" pitchFamily="2" charset="0"/>
                <a:hlinkClick r:id="rId13"/>
              </a:rPr>
              <a:t>20</a:t>
            </a:r>
            <a:r>
              <a:rPr lang="ru-RU" sz="3200" b="1" u="sng" spc="20" dirty="0">
                <a:solidFill>
                  <a:srgbClr val="243A76"/>
                </a:solidFill>
                <a:latin typeface="HelveticaNeueCyr" panose="02000503040000020004" pitchFamily="2" charset="0"/>
                <a:hlinkClick r:id="rId13"/>
              </a:rPr>
              <a:t> году</a:t>
            </a:r>
            <a:endParaRPr lang="ru-RU" sz="3200" b="1" u="sng" spc="20" dirty="0">
              <a:solidFill>
                <a:srgbClr val="243A76"/>
              </a:solidFill>
              <a:latin typeface="HelveticaNeueCyr" panose="02000503040000020004" pitchFamily="2" charset="0"/>
            </a:endParaRPr>
          </a:p>
        </p:txBody>
      </p:sp>
      <p:sp>
        <p:nvSpPr>
          <p:cNvPr id="40" name="Объект 2">
            <a:extLst>
              <a:ext uri="{FF2B5EF4-FFF2-40B4-BE49-F238E27FC236}">
                <a16:creationId xmlns:a16="http://schemas.microsoft.com/office/drawing/2014/main" id="{531C19CC-2394-FF4B-8EEB-7472596BBBCB}"/>
              </a:ext>
            </a:extLst>
          </p:cNvPr>
          <p:cNvSpPr txBox="1">
            <a:spLocks/>
          </p:cNvSpPr>
          <p:nvPr/>
        </p:nvSpPr>
        <p:spPr>
          <a:xfrm>
            <a:off x="864000" y="1116000"/>
            <a:ext cx="11005794" cy="460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b="1" spc="20">
                <a:solidFill>
                  <a:srgbClr val="243A76"/>
                </a:solidFill>
                <a:latin typeface="Helvetica Neue" charset="0"/>
                <a:ea typeface="Helvetica Neue" charset="0"/>
                <a:cs typeface="Helvetica Neue" charset="0"/>
              </a:rPr>
              <a:t>Бакалавриат и специалитет</a:t>
            </a:r>
            <a:endParaRPr lang="ru-RU" sz="1800" b="1" spc="20" dirty="0">
              <a:solidFill>
                <a:srgbClr val="243A76"/>
              </a:solidFill>
              <a:latin typeface="Helvetica Neue" charset="0"/>
              <a:ea typeface="Helvetica Neue" charset="0"/>
              <a:cs typeface="Helvetica Neue" charset="0"/>
            </a:endParaRPr>
          </a:p>
        </p:txBody>
      </p:sp>
      <p:sp>
        <p:nvSpPr>
          <p:cNvPr id="41" name="Заголовок 1">
            <a:extLst>
              <a:ext uri="{FF2B5EF4-FFF2-40B4-BE49-F238E27FC236}">
                <a16:creationId xmlns:a16="http://schemas.microsoft.com/office/drawing/2014/main" id="{C449540A-3DFE-1C4E-A0E0-3DB31FA48F41}"/>
              </a:ext>
            </a:extLst>
          </p:cNvPr>
          <p:cNvSpPr txBox="1">
            <a:spLocks/>
          </p:cNvSpPr>
          <p:nvPr/>
        </p:nvSpPr>
        <p:spPr>
          <a:xfrm>
            <a:off x="11430000" y="6244683"/>
            <a:ext cx="379140" cy="356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1600" b="1" dirty="0">
                <a:solidFill>
                  <a:schemeClr val="bg1"/>
                </a:solidFill>
                <a:latin typeface="HelveticaNeueCyr" panose="02000503040000020004" pitchFamily="2" charset="0"/>
              </a:rPr>
              <a:t>5</a:t>
            </a:r>
          </a:p>
        </p:txBody>
      </p:sp>
      <p:sp>
        <p:nvSpPr>
          <p:cNvPr id="42" name="Заголовок 1">
            <a:extLst>
              <a:ext uri="{FF2B5EF4-FFF2-40B4-BE49-F238E27FC236}">
                <a16:creationId xmlns:a16="http://schemas.microsoft.com/office/drawing/2014/main" id="{C449540A-3DFE-1C4E-A0E0-3DB31FA48F41}"/>
              </a:ext>
            </a:extLst>
          </p:cNvPr>
          <p:cNvSpPr txBox="1">
            <a:spLocks/>
          </p:cNvSpPr>
          <p:nvPr/>
        </p:nvSpPr>
        <p:spPr>
          <a:xfrm rot="16200000">
            <a:off x="-3100041" y="3100041"/>
            <a:ext cx="6579220" cy="37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050" spc="20" dirty="0">
                <a:solidFill>
                  <a:schemeClr val="bg1"/>
                </a:solidFill>
                <a:latin typeface="Helvetica Neue Light" charset="0"/>
                <a:ea typeface="Helvetica Neue Light" charset="0"/>
                <a:cs typeface="Helvetica Neue Light" charset="0"/>
              </a:rPr>
              <a:t>Правила приёма в 20</a:t>
            </a:r>
            <a:r>
              <a:rPr lang="en-US" sz="1050" spc="20" dirty="0">
                <a:solidFill>
                  <a:schemeClr val="bg1"/>
                </a:solidFill>
                <a:latin typeface="Helvetica Neue Light" charset="0"/>
                <a:ea typeface="Helvetica Neue Light" charset="0"/>
                <a:cs typeface="Helvetica Neue Light" charset="0"/>
              </a:rPr>
              <a:t>20</a:t>
            </a:r>
            <a:r>
              <a:rPr lang="ru-RU" sz="1050" spc="20" dirty="0">
                <a:solidFill>
                  <a:schemeClr val="bg1"/>
                </a:solidFill>
                <a:latin typeface="Helvetica Neue Light" charset="0"/>
                <a:ea typeface="Helvetica Neue Light" charset="0"/>
                <a:cs typeface="Helvetica Neue Light" charset="0"/>
              </a:rPr>
              <a:t> году</a:t>
            </a:r>
          </a:p>
        </p:txBody>
      </p:sp>
      <p:sp>
        <p:nvSpPr>
          <p:cNvPr id="43" name="Объект 2">
            <a:hlinkClick r:id="rId5"/>
            <a:extLst>
              <a:ext uri="{FF2B5EF4-FFF2-40B4-BE49-F238E27FC236}">
                <a16:creationId xmlns:a16="http://schemas.microsoft.com/office/drawing/2014/main" id="{11087347-4054-2A49-872D-7A47700B8C47}"/>
              </a:ext>
            </a:extLst>
          </p:cNvPr>
          <p:cNvSpPr txBox="1">
            <a:spLocks/>
          </p:cNvSpPr>
          <p:nvPr/>
        </p:nvSpPr>
        <p:spPr>
          <a:xfrm>
            <a:off x="2448540" y="2578612"/>
            <a:ext cx="2016000" cy="46037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6725" indent="-457200">
              <a:lnSpc>
                <a:spcPct val="120000"/>
              </a:lnSpc>
              <a:spcBef>
                <a:spcPts val="0"/>
              </a:spcBef>
              <a:spcAft>
                <a:spcPts val="1200"/>
              </a:spcAft>
              <a:buClr>
                <a:srgbClr val="FB452C"/>
              </a:buClr>
              <a:buFont typeface="Wingdings" panose="05000000000000000000" pitchFamily="2" charset="2"/>
              <a:buChar char="Ø"/>
            </a:pPr>
            <a:r>
              <a:rPr lang="ru-RU" b="1" u="sng" spc="20" dirty="0">
                <a:solidFill>
                  <a:srgbClr val="243A76"/>
                </a:solidFill>
                <a:latin typeface="Arial" panose="020B0604020202020204" pitchFamily="34" charset="0"/>
                <a:ea typeface="HelveticaNeueCyr Light" charset="0"/>
                <a:cs typeface="Arial" panose="020B0604020202020204" pitchFamily="34" charset="0"/>
                <a:hlinkClick r:id="rId6"/>
              </a:rPr>
              <a:t>1470</a:t>
            </a:r>
            <a:endParaRPr lang="ru-RU" b="1" u="sng" spc="20" dirty="0">
              <a:solidFill>
                <a:srgbClr val="243A76"/>
              </a:solidFill>
              <a:latin typeface="Arial" panose="020B0604020202020204" pitchFamily="34" charset="0"/>
              <a:ea typeface="HelveticaNeueCyr Light" charset="0"/>
              <a:cs typeface="Arial" panose="020B0604020202020204" pitchFamily="34" charset="0"/>
            </a:endParaRPr>
          </a:p>
        </p:txBody>
      </p:sp>
      <p:sp>
        <p:nvSpPr>
          <p:cNvPr id="44" name="Объект 2">
            <a:extLst>
              <a:ext uri="{FF2B5EF4-FFF2-40B4-BE49-F238E27FC236}">
                <a16:creationId xmlns:a16="http://schemas.microsoft.com/office/drawing/2014/main" id="{F6B12691-23C4-9540-AEC0-6B8592DEB421}"/>
              </a:ext>
            </a:extLst>
          </p:cNvPr>
          <p:cNvSpPr txBox="1">
            <a:spLocks/>
          </p:cNvSpPr>
          <p:nvPr/>
        </p:nvSpPr>
        <p:spPr>
          <a:xfrm>
            <a:off x="2448540" y="3038987"/>
            <a:ext cx="2159999" cy="886506"/>
          </a:xfrm>
          <a:prstGeom prst="rect">
            <a:avLst/>
          </a:prstGeom>
        </p:spPr>
        <p:txBody>
          <a:bodyPr vert="horz" lIns="91440" tIns="45720" rIns="91440" bIns="45720" rtlCol="0">
            <a:noAutofit/>
          </a:bodyPr>
          <a:lstStyle>
            <a:defPPr>
              <a:defRPr lang="ru-RU"/>
            </a:defPPr>
            <a:lvl1pPr indent="0">
              <a:lnSpc>
                <a:spcPct val="100000"/>
              </a:lnSpc>
              <a:spcBef>
                <a:spcPts val="1000"/>
              </a:spcBef>
              <a:buFont typeface="Arial" panose="020B0604020202020204" pitchFamily="34" charset="0"/>
              <a:buNone/>
              <a:defRPr sz="1600" spc="20">
                <a:solidFill>
                  <a:srgbClr val="243A76"/>
                </a:solidFill>
                <a:latin typeface="Helvetica Neue" charset="0"/>
                <a:ea typeface="Helvetica Neue" charset="0"/>
                <a:cs typeface="Helvetica Neue"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ru-RU" dirty="0"/>
              <a:t>Количество </a:t>
            </a:r>
            <a:br>
              <a:rPr lang="ru-RU" dirty="0"/>
            </a:br>
            <a:r>
              <a:rPr lang="ru-RU" dirty="0"/>
              <a:t>бюджетных мест</a:t>
            </a:r>
          </a:p>
        </p:txBody>
      </p:sp>
      <p:cxnSp>
        <p:nvCxnSpPr>
          <p:cNvPr id="45" name="Прямая соединительная линия 44"/>
          <p:cNvCxnSpPr/>
          <p:nvPr/>
        </p:nvCxnSpPr>
        <p:spPr>
          <a:xfrm>
            <a:off x="2448540" y="2514557"/>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5282414" y="2514557"/>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8116288" y="2514557"/>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2448540" y="4236399"/>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a:off x="5282414" y="4236399"/>
            <a:ext cx="3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a:off x="8116288" y="4236399"/>
            <a:ext cx="36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271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COBm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MNzWE/z34BnWQYAACwYAAAdAAAAdW5pdmVyc2FsL2NvbW1vbl9tZXNzYWdlcy5sbmfNWG1v01YU/o7Ef7AiIW3SKDCJappakJPcthaOHWyHwqbJqkaFKpV0otvEvjUtG526QYdAMEZhsGlf2AfTJjRtk/QvXP+F/ZI951w7by2yXVRtHxzZju9zzzn3nOe8jF28fXNe+3b21uLcQnU8d27kbE6brX65cH2uemM8V/EmTn+S0xa/nqlen5lfqM6O56oLOe3ihZMnxuZnqje+mbkxi/uTJzRt7Obs4iIeFy/QU+9Zm7s+nivn/YJdKuvWNd+0J20/b0zmLsjfZEduyU64LJtyX5O7eGzJfRnINl40P/h4dPT2ufOjH46diaDSILsl3TQTsTUGP382BbblObbpYwNh+pa46gH7oVwH/iP5KNtqu+KZhiUA8BLL1+WvAHqdDaLsiCtYv4HVj3E9TFxdcRxheb5rGkXhG65v2R7byxSeKLIqe+F9Te6HSzBQHdeefCsbZCR63cZtR74Jv+c/m7BgJ/o2rNFDuIz7Bn5/0vBiD9bdkXWNcJTF2+EPMkiSsWiXdMPyHeF6jlHwDNuCXOtyE0fXCZc0uQ3YfbUPRNg7IIB60cB3kBvfBNiUjhjSB1r4M8HIFguFFaRaYyRZpGnLtPWir5fLfkm4rj4phozVZ4DgXRKENU1u4q5OZtTClbBGf0KCDr3GfUOTb6BXDY4J4+EF/dVQcFAVD9Fh4OWc+9UtxKRWnp/5TukGkCBc1eZsN1khR582rEnfs23T9YVVjN9Aq8cQaRNSLIWrJBSdJXaHUCSlipdGRnxHd4XDQRiwzk25ewQEX0Xy8/AuiUMwLB08o5ZVoiljcsrE5bFYzyDWEhwUOmeDKQvyzT/5ZFqRbilAEIHCQQS77rTtUNQ9IINTRCkf2Gd5EHukXT2bkyXtbVgFGxxQ8Pr33wAGHzmQ1uTOgARJgKZesQpTft6zcJsXZuRB+5F78xmlxEDUDwbYy666yjKDASQ3D4uM5kBkJEZCtJmft6+CDNkWj+SrLKvsS+SU8mmWNdeEq/JG0iJLv2JM6kSCxNYxJzJVPwjXNLIPaR75zeFMvKwOkhiYTpa+aIQ/srnouBt9XB2ujWSTyBWXK3BnQzf5uLowsWTtwQwRqMNkpjpUNiXgUngfZ7wbriRKgwRYEEWKyMsV4zN/QjdMUfQRoqBs31PpmQ3V7hloFWI2NQ5VeGiUF7omwHenovRoFcXVU5pKHY10tiYYRDKc/x5M3Mxq3CF1BrLzkFZx8uGwbUQpOYgyQZ2JWgVzfyY+NIFvHyT8lLY5ij5EO8enDLEOw6z2uZ7cISI6Dq3cgrB0x7ATHE/5CepPdrwhEQ+an7UJmNW2/qfu2VX8qC56BK/MYpajqpLZO7M65PGr5aryIm9QNvsF2MClgiG8Q0V8egCBMhysLk7fnJmbT7/MsCZstlkHpE5q1KleSy74egiWHYNskN/CwxH8dygtcAaJqvmOKuEH9kguA3u7XIFVba69uvXEQbwgPd60yLuGp6qWgBgnaSkzojrcQXfbyEbSH8WV4Fv2F0jeoP4m8taI+yImxfIVaoMHmDTRqfpasYEqxjM8U3Dxww7GXeLdboNCW3K1tpW2NsU+lZKIbapqjIOMSnZRhSVtsglltslcvTaKYiplT0gFZWw8it4tMnVL2VUGF99H4Mg2LwY66T7phoQJ7yVt1uWp9/CZfq45fr9xhe6grC/oVkGozm05armDlEtBBWRj03O7zcVLPmaa3NQjV9uJEmA75kxyhZQbqDFKUUzo2CQ25gtsQQ3v7j9Lf6XEGZbyd3QRj+Uf6Hj/lq/kOq7XGnCfyydQ4Klc/zQTLnVGyE6ii/8591gtzva7svlFEpqn5wcBeFz0jFodSPMkzfJoWtV3DqlnVp6BIBmc5zzg4+Iw64T3uRuhYGbPax3S73arQPbBd094Ghoz0TYn6lX6X1PQQTxAolZ9JFliRG/kHLrn6YWpEgLc5YMlclhBQNTCtSwwJd25hDTBgwPgPIHkNdIMgdVSehC3DU1akvN1/xZ8wlH/3fWNLAC9ieRzLlaJPvZiQs8C9P7lANnJM8q+XizyIBcYT6l8Bko75v5oNFJn+u+TlV7u9c97icOGJr5p9y9M6RbS3X8igiNEd95L48fefG6L/WabKpQUHMWlTpwwQKnqOQ7kqMjqzlUG0bpPizzXHzvTN+b/F1BLAwQUAAIACADDc1hP2N61dA4EAADFDwAAJwAAAHVuaXZlcnNhbC9mbGFzaF9wdWJsaXNoaW5nX3NldHRpbmdzLnhtbNVX3W4TRxS+91OMtuKueBNIAkS2ozY/atSQRNiVylU09k7iEbuz1u64IVw5RJRUQYAqokpFtGoveu0Sb3FI7L7CzCv0SXrO/jh2MNY2OIherO2dOec73znzzfhMbu6+Y5PvmOdzV+SNyeyEQZiouBYXW3njm9LS1ZsG8SUVFrVdwfKGcA0yV8jkavWyzf1qkUkJpj4BGOHP1mTeqEpZmzXN7e3tLPdrHs66dl0Cvp+tuI5Z85jPhGSeWbPpDnzJnRrzjRghBQA8jitit0ImQ0guQrrtWnWbEW4Bc8ExKWov2dSvGmZkVqaVe1ueWxfWvGu7HvG2ynnjs+sT0zMzXyY2EdQCd5jAmvgFGMRhOUstiyMLahf5A0aqjG9Vge6NKYNsc0tW88a1KUQBa/NdlBA7Sp0iyrwLNRAyhneYpBaVNHqN4kl2X/rJQDRk7Qjq8EoJZgjmnzcWShtf3V1fvLOyvPr1RmltbaW0vB6RCH3MQZycORgoB4TculdhvTg5KiWtVIE3+GxS22c5s38oMdt0xQA5fCdl14bah14gI6fMrFXqsL7VKN7jYgksJw2yCYnYO3ljrcYEKVIBCuCS2rzSA/DrZV9yGa78Umz9hcepTQAPJMrI7aJxRiGqUKVKPZ/1U0tmfKx7paB+1AdEP1Jd/VC14QmIeq266g08f6oOfL7GYf2EqL91A6x21Sna6kY0EIBloDrg2NTfq7ZqE72bzPwF/oE6Ul0CPoHeRaO5cAni2O/l9Ar8ID7SUi1APUWMN6oJZALd0PsxJaSLsJ+fRWxBAvox/DyFMTSGn8eYGgEyTaJa4L6HnNQxMFUngHmsWtlUrF6oE/2sBxuTaybAgNSBQhwMAJOwBOdT0XtggTD7WOG4sjHNJKcI9gwJ8rpSXFleWNxYXl1Y/PbKR6Y8ovrjYYoyxMiJzvYBLn01SLTAASqtCzIIIiWfkywOI3GECUAKe/qp/gESDPqQ9UF2nBIN55oA3lVHn4BM/6syRyd0+Rq9gCzHT7AnzUhJsCyhNMdaqo8v4KTs4dnTgucEwwKHNg4PLfYINvEatdDsLfh04N+gmb66aZJ+iBz1E4RHtaBFANkH8Rl2kRr8duaQcOgMJtoMGbRhZZvDWURUGvoZ5P5W76WKOzF57frU9MyNm7dms+Y/jT+ujnSKm5x1m3KRdDnzI9ucXqvz7r9/zsTOZHijIr36J9ynvFLP1U/wvEip7ufqpTpUh2mtUx76h+r3VJa/qJ9T2f06sP36Oq1zjZV+mjLsEfg2w138ONrNuKM64dnUhpMr7tLGqdILKO2DW+JIqpejtEvM+0N32P8m7eitd8sauFblzKH3PpxxuOAOFMPmFutdFgvTUxNwURs6lckA2uDVu5D5F1BLAwQUAAIACADDc1hPYZmNR+0CAAB3CgAAIQAAAHVuaXZlcnNhbC9mbGFzaF9za2luX3NldHRpbmdzLnhtbJVW227iMBB971cg9r1p03KTUiRukSqx26rt9t0hQ2Lh2Mh26PL3a8dOYwNZsiCkeOacuXtCJHaYTm96vWhTcg5UfkCxJ0hCL0ECntOnfvx7ve4HBsII4+8gJaaZ0JJa1sMKmJRSMnq7YVQqO7eU8QKR/vRHXH2ioEJeY7ED8K6cLdpA4+bhYTJf3XWhWB9hPA7nszbChhV7RI9rlrHbBG12GWclTa+Glh/3wAmmO+1gOBu3IwkW8llC4cW0jFfLOOxG2XMQAnRIYfgYjx6vsghKgNSeHpf625HTuPp39ie0AxZYVrTRcHw/uW+j7VEGfpEf7gbD4bwdT5X1/+iKIUj4I3Xm4eB+MGmFEnQE7htfDhfLebtxti/3J9HM4nE8aCVwlumC+pzR3XA2iK9yCEOpun6KsArjUby4StAJaUe6qsNJuGh1UZfndDDso3vvI31dOSOvuq4nC0E3PSEwlbyEKKhPRidy9vVSSnU/YLpFRCiAK2pAryroV1QKD9YIG+AbfGGauigraSCfjJQFLEzELtJXNITFYl5tCxf7LXNi5HCwQpPribBB/lKVPUM6wgb5TnAKL5Qcz+CnGsOpuzxHtp9OA2z0XgeUGihSx9Sark+1Vrta68srHN9WUGMKlsJU6Hg+cAG6c1FQyUxMwVlQEUUHnCGJGf2pccmxykZEwYnCTtvl2YoklgQujVwVo1rUbsOq883VgkTmxdAkZ849qfb4Ux9JiTZ5oV5Mot+zPHVRVGHMG/GcoTelggN/plvWkVMgvgP+wRjp6oUyCS62yqwNzMztaoNHgVOCKLhc5MgauVR9WhYJ8JVqGoZ6anyZweU4y4n6yU8MX5D6hBalYcpcmaMIfw+lI7ATAIhv8npkzcFoipJITOAAxGodQZVwW2aRUCPaNm0zuYatdOfNSjoNpF0UzaB4W85TXCB8qriYv3JcRYeZlygRVWbeta+3cGPZ28v1LtOj566x6mwnyTOs9OcVVEL9h/MvUEsDBBQAAgAIAMNzWE9Wb87h+QMAAFYPAAAmAAAAdW5pdmVyc2FsL2h0bWxfcHVibGlzaGluZ19zZXR0aW5ncy54bWzdV81u20YQvuspFixya0QncZzEoGS0/kGMOrYRKUB7Mlbk2iJKLgVyVcc9yTHauHCQBEWMAC3Soj30zMZiI8eW+gq7r9An6Qx/ZMtWBNaQ0yCHlcTZmW++mf1IDY2Zh65DvmF+YHu8pF0rTmiEcdOzbL5R0h5UF67e1kggKLeo43FW0rinkZlywWg0a44d1CtMCHANCMDwYLohSlpdiMa0rm9ubhbtoOHjruc0BeAHRdNz9YbPAsYF8/WGQ7fgS2w1WKClCDkAYLkeT8PKhQIhRoJ0z7OaDiO2Bcy5jUVR565wHU1PvGrU/HrD95rcmvUczyf+Rq2kfXJj4ubU1OeZT4I0Z7uMY0uCMhjRLKapZdlIgjoV+1tG6szeqAPbW5Ma2bQtUS9p1ycRBbz18ygxdlI5RZRZD1rARQrvMkEtKmhymeQT7KEIMkNisrY4dW2zCjsEyy9pc9W1u1+tzt9fWlz+Yq26srJUXVxNSMQx+iCOoQ8mMoCQ1/RN1s9jUCGoWQfeELNOnYAZ+mlT5rbu8QFyeE1qngOtj6NARW6NWcvUBZKrC1wj68Dc2SppKw3GSYVyOHFbUMc2+xFBsxYIW8QnvZB6f+bb1CFwmiBJRu5VtJOcSUvMOvUDdppLthNgo82y/FHtEfWd7KlHsgMrIvK17Mk3sP6UXfh8jWb1hMi/VQu8tuUx+qpWYojAM5JdCAzV97IjO0RtZzt/QXwkD2SPQEykttFpJu55mvudnF5BHORHWrINqMeI8UaGQCZSLbWbUkK6CPvpScY2FKAew89jsKEz/DzE0giQCYlsQ/gOcpKHwFQeAeahbBdzsXohj9SzPmxKLsyAAakLjdgbACZxC86WonbAA2F2scNpZ1OaWU0J7AkS1HWlsrQ4N7+2uDw3/+WV90x5RPfHwxRliJkzne0CXP5ukOSAI1RaD2QQJUo+I1k0I3GEiUAKO+qp+gEKjE4hq73iOCUa74UA3pMHH4BM/6syRxd0+Rq9gCzHT7AvzURJcCyxNMfaqvcv4Kzt8bOnDesI0wKHDpqHNnsEm/SM2uj2FmK68G8Q5u9unqIfIUf1BOFRLegRQfVR+gy7SA9+OwnIOHQHCw1jBh042XA4i4RKSz2D2t+qnVx5J65dvzF5c+rW7TvTRf2f1h9XRwalU82qQ22ejTWzI+ea/mxz/t/f0HEUGT6ZCL95bjCp/Y+TySv5XL6E9SKnnp/Ln+W+3M/rnfMxvy9/z+X5i/wpl9+vAzfcqdnqzCilnuZMewCxYXzfPk7uX7yHuvHTqAPPqnQuG6cuL6CtoVOvPVJciRwvR1uXWOnQu+gjqTS56r8tDbweGfrQ97cC2AffhcuFfwFQSwMEFAACAAgAw3NYTwXp6ha/AQAAMQYAAB8AAAB1bml2ZXJzYWwvaHRtbF9za2luX3NldHRpbmdzLmpzhZTBbsIwDIbvPAXqrhOCQgvsBpRIk3aYtN2mHUIxpSKNqySwsWnvvqbASNJ0pJfk19ffsSP7u9OtVpAG3Yfud72vz8/2udZAa0rs4d7WWYteaD2QLF/Da14AyzkEDnLQyIYyCX/6zxXxOQe8dl0dX7SvNAwD/DMzxNInCo+v9IEHD/jhAz994tfl746R2Ckpo9SrvVLIeylyBVz1OIqC1kxwR+pl5ujAeABxA93QFCzT4XA6X/bbyKtjSCbhfGZyKRYl5ccnzLC3oukuE7jn67b422MJonr03dkunk1sgOVSPSoo3MAJWSYkbCdLAVLCOW4Yjsh45IUZXQEzfEeJ/v5BLeNmQg59yGWuLvQ4ngymA5MuaQaNKg37URzPbYxXXrereeIUfKpzMmE0iKYWwegRRMMqiRfJ3LbCcl82Q87IhEQWJzDTFWmg4348i4gXZUjXOc9O3DIkY7Lwcvqy2vZclngaLixDI9HTq1kthE4LbT1tWrTNDl/fO5ryNq50oj75ep75RF9c9Ghl6wy6zsjLbZQ7RvT5rRtQpWi6LarpUA1HXXGQ1R7EI9+gFgoqdiBeEVmVz/utm7vBOz+/UEsDBBQAAgAIAMRzWE/BVa6JmwgAAGksAAAXAAAAdW5pdmVyc2FsL3VuaXZlcnNhbC5wbmftlvtXU1cWgMMa42tKLXUprdLQ+lrtQqEgQ8CQZOngQmt9jDNCiyRR4owPHikGEiCP61StIEMQmRERSLQdpUsEjCkghCSOPK4IIVUK4ZVETM0VQ26MISTkOQmjwb+gP8y6Z617v+yzzzl7n3322TdF+/YkBi5dtRSFQgXu3JGwH4VCC1GoBZzFC709x1YvPehFAH1/4jZUQ3/IpFdYcHTr7q0olLD0987DaK+85JsdX9NRqHc7fE8ASPvxCAoV5t6ZsPUveWSDai8vAyKBh41F6NsBMfcW3kH5XgGdhQFpneseFu784OySoNM7Lnx6esEF4Xu8NRnbeSuuFXODZd98Khk8MAjcJDLwlMkyo+Hmn0mctkQBi20vX3aOYxmLILLtvYD9ZZ3A05HosZWHBng9Qd2rStldYJ/OeaF1Y9OAmQjZMOYdXz/KGi0pMFA73XJIkClYPNdlPNxmAQtdFqN0lDA3GaUemNbv1WHWihfNyU/wu2XuX4OJLrHh9Jz+Jf8GBbjDmvuNWpqQMcc7CBEiRIgQIUKECBEiRIgQIUKECBEiRIgQIUKECBEiRIgQIUKECP8/SZg99Dd/W1lTmDkvjRQNzwuXfjsVY1BqUwEcm0jg1HVYubaRc0SbmYI/M5sCWgGnvpTiaaqC+iP1NlU6kNynxBKDW6oFBzekVVW+biNdrilzI9H5iOLSx6QRzhOdxYA7DxOeyd+sUEm6mSNOdiqdm6USrZkxUVLJ2kVMsrY+XfJmeiWeJuCaHOeWDfcKnHIZQE/qp/FFuJmgPkWPs71dl8UbNi9Uv6IE6ZoojuLoza+bCMoM3+LSytw5Y68wg9cNvPx1ZvOrK8FhmhChZ5rmoTq6yQPsd98M38zyyFXLGYHGMtIofDlxMxHb2FS1dgYPP4sSdPS9aWomHdCSZKycimac7tGXWk69g+pdj0l7vumyf7uOzKxFE4Rhlm9MkDxzO5na+L5QYVjfgon0O2cdW+s5eX9XeCaz7we7uxRwyb/Od6s3psmm1SP+yM8QHP9RyMZjcG7Q5/8Rov0ZTRa3WTFWlTClvDsi9kdIBfgiJHaS22miXWMfmR/ooOPcBr4YWzRMl1W3anrgVmWU37bDuJ5E47nUy4gOIIjtjg8dk8AF7lZFK4bCUFQ6GESLLZZTkw3TydrHDDBVP83hqSQ9ETVibX5ciqbKwolr4mnwDKdUfUIN0a03g1hu7OmmJSMRs9/7AzUlrXIEG1NUTW63Rmq3bVkerwR1ClH+lG08MjA7xoPnsr+FFASPXUsF5YPttVuteXXn6VuZzBUvYVeq3meXKm1WMZjSWCZ8SeacBLhsZ46eJZJG1B4EjV7jBJBuLHWdCGKpfsdyi2OIxxSB85FjyCTrXoS3JEzNdpXptSJtxMXqG7ET+fanncNFd8NOhJ6G42nNZCpfjMFdkZvM5KQdnB4l67iY2iDs70ndGG/MJUWzVwkFW5i9BRnko7fMWIAPQjJRLvlSrnPUJKxI/an9ljW3l7w+TeB+H5wNLp0NPpUNU4jh80fsyAzeRst9p1ZPNUMjx6PJyfsaQcgIgnvri4+WJhc3fowv3T2tJv2rnQygYboRWunLl1XL647qWUI3d5WwMY6pf2G2WAeM8uvm282sqfVJp2R/9aYScwOZiD20zJ+5Yg2jBE4K+2f/oMQMCRtQhO7HuWhLfAxAUcRJHjOfGqL+xCBrbdXabP3Mh7WR3LPwCllvEKtrcvAAM8hxhd7CpztXQQrRQCF+AsCsBsNGlENUKn5mfwssXzPTDy/8FZpPbldzek7LlZ/zs8DFbQ03ydkM9PMBHCEE2zJ0GWq8J4ZDJWQmaQKnwEm7C/YqyX9nl3gTkt5zBlryENT+z5y0W9say8TwcPxy1RA1IlcPrxRCZwxZESfhE5lv7SqrFWWpHti3hfEoj5QdnxykAJWDneKxtD4TFa3K3W5pu19AuiYhWE2X1gxgjpqrtXo5zwgl+cJ40WIJ6TCHp1HoMAOsN4uk2Ir+jlFYWBFr7Q0TjJLWzGz5RER9wPdggB9580nLxam/eNq654+TsSXX9UnBA2iI2uvkMNo3dT+a3BSV1I6Xdrctm267/mDBxEikjny+RXn3J1VkxS0rN55ZG2kf9e4N1tYf0OWLLPbXBr9K5mnuiElFknC6QL6zRtZYLmZJ5y8uEzxlD6m9llPtPbMu0/FoykQuRlBMgYzLaRW56FchLQ23+Rc47JLBj6FW8Ku2hhRMGLfxPXa8O8W3zc/0ePmQIyQsQwFA+tYcWKelNyQx8WQSsRGLKxnWx2/Uz6aD4FBXj6KJANWL9Xhh6SeOuyq6/K17ejUf/uJ5+pfPq/ErhMm38YHf133Ur4XSoPgYIw39oqgNVMaqbz794DvBqMmW7iuOtamiOKCiX5VtFmrpe2RYqN9U4M4Cjfp6naP5qb1enN6JMUcE1I7hFf7QwrIVVZqxBZNFN3rrrVNqtOWHJhW1ItW32i0DpspKFOscUdfy+J7HYTc099suuuO8q/DLW+oMYujKfGXNCE9Q/UFMK0/8x/ABCP452+BNHQV6agSenS+a3DCynFXc+uzBGQ2dAsbPjH/O9l5s/qtfWJVWYmmNepFjLK3hKgBnJgzBXFxZeuVbhZtb+WQXXOoiMbwzMINN1g3ACWziFMv5pB/6fL52q8bBPKURo/IV5QSibbZCU11WYdAVcuwHN2nu7zKWpfm9aRSxpu/RqnxF+RhZZFKHCDV2YO1lJV9x2D+mpMbxrLD0GGxiHzdXq4Slaa6oh8pReRArxhqZXxw6ni9X3k0873dToh4PdXhS6WdNaykS98rgz4hhb31rqZnhBM70BU7mVc4vz4kU88HUf298S32AVYeLZq8eLwguSsQl0/IrAoPG/IfUd2e50J8ZfRtxv6GqbVmoe/WRlvKTXR9OV/n+Ce3cviehYduhb/8LUEsDBBQAAgAIAMRzWE9elvkySgAAAGwAAAAbAAAAdW5pdmVyc2FsL3VuaXZlcnNhbC5wbmcueG1ss7GvyM1RKEstKs7Mz7NVMtQzULK34+WyKShKLctMLVeoAIoZ6RlAgJJCJSq3PDOlJAMoZGJsjBDMSM1MzygBihqYm8JF9YGGAgBQSwECAAAUAAIACAAjgZtKqQHEdvsCAACwCAAAFAAAAAAAAAABAAAAAAAAAAAAdW5pdmVyc2FsL3BsYXllci54bWxQSwECAAAUAAIACADDc1hP89+AZ1kGAAAsGAAAHQAAAAAAAAABAAAAAAAtAwAAdW5pdmVyc2FsL2NvbW1vbl9tZXNzYWdlcy5sbmdQSwECAAAUAAIACADDc1hP2N61dA4EAADFDwAAJwAAAAAAAAABAAAAAADBCQAAdW5pdmVyc2FsL2ZsYXNoX3B1Ymxpc2hpbmdfc2V0dGluZ3MueG1sUEsBAgAAFAACAAgAw3NYT2GZjUftAgAAdwoAACEAAAAAAAAAAQAAAAAAFA4AAHVuaXZlcnNhbC9mbGFzaF9za2luX3NldHRpbmdzLnhtbFBLAQIAABQAAgAIAMNzWE9Wb87h+QMAAFYPAAAmAAAAAAAAAAEAAAAAAEARAAB1bml2ZXJzYWwvaHRtbF9wdWJsaXNoaW5nX3NldHRpbmdzLnhtbFBLAQIAABQAAgAIAMNzWE8F6eoWvwEAADEGAAAfAAAAAAAAAAEAAAAAAH0VAAB1bml2ZXJzYWwvaHRtbF9za2luX3NldHRpbmdzLmpzUEsBAgAAFAACAAgAxHNYT8FVrombCAAAaSwAABcAAAAAAAAAAAAAAAAAeRcAAHVuaXZlcnNhbC91bml2ZXJzYWwucG5nUEsBAgAAFAACAAgAxHNYT16W+TJKAAAAbAAAABsAAAAAAAAAAQAAAAAASSAAAHVuaXZlcnNhbC91bml2ZXJzYWwucG5nLnhtbFBLBQYAAAAACAAIAGACAADMIAAAAAA="/>
  <p:tag name="ISPRING_SCORM_RATE_SLIDES" val="0"/>
  <p:tag name="ISPRING_SCORM_PASSING_SCORE" val="0.000000"/>
  <p:tag name="ISPRING_ULTRA_SCORM_COURSE_ID" val="ED507EC7-BE9E-4CEB-8F39-52C8456DB97B"/>
  <p:tag name="ISPRINGONLINEFOLDERID" val="0"/>
  <p:tag name="ISPRINGONLINEFOLDERPATH" val="Каталог"/>
  <p:tag name="ISPRINGCLOUDFOLDERID" val="0"/>
  <p:tag name="ISPRINGCLOUDFOLDERPATH" val="Каталог"/>
  <p:tag name="ISPRING_OUTPUT_FOLDER" val="C:\Users\Admin\Downloads"/>
  <p:tag name="ISPRING_SCORM_ENDPOINT" val="&lt;endpoint&gt;&lt;enable&gt;0&lt;/enable&gt;&lt;lrs&gt;http://&lt;/lrs&gt;&lt;auth&gt;0&lt;/auth&gt;&lt;login&gt;&lt;/login&gt;&lt;password&gt;&lt;/password&gt;&lt;key&gt;&lt;/key&gt;&lt;name&gt;&lt;/name&gt;&lt;email&gt;&lt;/email&gt;&lt;/endpoint&gt;&#10;"/>
  <p:tag name="ISPRING_PRESENTATION_TITLE" val="Priem2020"/>
  <p:tag name="ISPRING_SCORM_RATE_QUIZZES" val="0"/>
</p:tagLst>
</file>

<file path=ppt/theme/theme1.xml><?xml version="1.0" encoding="utf-8"?>
<a:theme xmlns:a="http://schemas.openxmlformats.org/drawingml/2006/main" name="mma">
  <a:themeElements>
    <a:clrScheme name="Цвет 2">
      <a:dk1>
        <a:srgbClr val="111518"/>
      </a:dk1>
      <a:lt1>
        <a:srgbClr val="FFFFFF"/>
      </a:lt1>
      <a:dk2>
        <a:srgbClr val="003079"/>
      </a:dk2>
      <a:lt2>
        <a:srgbClr val="DDEBF3"/>
      </a:lt2>
      <a:accent1>
        <a:srgbClr val="0072C3"/>
      </a:accent1>
      <a:accent2>
        <a:srgbClr val="6FBBCE"/>
      </a:accent2>
      <a:accent3>
        <a:srgbClr val="00B8C1"/>
      </a:accent3>
      <a:accent4>
        <a:srgbClr val="00C5E7"/>
      </a:accent4>
      <a:accent5>
        <a:srgbClr val="2B6AB5"/>
      </a:accent5>
      <a:accent6>
        <a:srgbClr val="A3C7D4"/>
      </a:accent6>
      <a:hlink>
        <a:srgbClr val="233972"/>
      </a:hlink>
      <a:folHlink>
        <a:srgbClr val="0180DB"/>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a" id="{07964F8F-F6CB-A14D-A03B-30C5780A444C}" vid="{1F84C857-7B3D-0540-B452-D701D2782EBA}"/>
    </a:ext>
  </a:extLst>
</a:theme>
</file>

<file path=ppt/theme/theme2.xml><?xml version="1.0" encoding="utf-8"?>
<a:theme xmlns:a="http://schemas.openxmlformats.org/drawingml/2006/main" name="Office Them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mma</Template>
  <TotalTime>19157</TotalTime>
  <Words>2450</Words>
  <Application>Microsoft Macintosh PowerPoint</Application>
  <PresentationFormat>Широкоэкранный</PresentationFormat>
  <Paragraphs>476</Paragraphs>
  <Slides>37</Slides>
  <Notes>19</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37</vt:i4>
      </vt:variant>
    </vt:vector>
  </HeadingPairs>
  <TitlesOfParts>
    <vt:vector size="50" baseType="lpstr">
      <vt:lpstr>.LucidaGrandeUI</vt:lpstr>
      <vt:lpstr>Arial</vt:lpstr>
      <vt:lpstr>Calibri</vt:lpstr>
      <vt:lpstr>Calibri Light</vt:lpstr>
      <vt:lpstr>Georgia</vt:lpstr>
      <vt:lpstr>Helvetica Neue</vt:lpstr>
      <vt:lpstr>Helvetica Neue Light</vt:lpstr>
      <vt:lpstr>HelveticaNeueCyr</vt:lpstr>
      <vt:lpstr>HelveticaNeueCyr Roman</vt:lpstr>
      <vt:lpstr>Times New Roman</vt:lpstr>
      <vt:lpstr>Wingdings</vt:lpstr>
      <vt:lpstr>mma</vt:lpstr>
      <vt:lpstr>Office Theme</vt:lpstr>
      <vt:lpstr>Презентация PowerPoint</vt:lpstr>
      <vt:lpstr>Миссия университета</vt:lpstr>
      <vt:lpstr>Итоги работы приёмной комиссии в 2019 году</vt:lpstr>
      <vt:lpstr>Правила приёма 2020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Приём документов в 2020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Priem2020</dc:title>
  <dc:creator>Медведева Алена Анатольевна</dc:creator>
  <cp:lastModifiedBy>Андрей Ветлужский</cp:lastModifiedBy>
  <cp:revision>196</cp:revision>
  <cp:lastPrinted>2018-11-08T15:20:12Z</cp:lastPrinted>
  <dcterms:created xsi:type="dcterms:W3CDTF">2018-10-11T15:16:16Z</dcterms:created>
  <dcterms:modified xsi:type="dcterms:W3CDTF">2020-06-15T12:09:36Z</dcterms:modified>
</cp:coreProperties>
</file>