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"/>
  </p:notesMasterIdLst>
  <p:sldIdLst>
    <p:sldId id="256" r:id="rId2"/>
  </p:sldIdLst>
  <p:sldSz cx="51206400" cy="36004500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249174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498348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747522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996696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12458700" algn="l" defTabSz="498348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14950440" algn="l" defTabSz="498348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17442180" algn="l" defTabSz="498348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19933920" algn="l" defTabSz="498348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1F7FF"/>
    <a:srgbClr val="CCECFF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1056" y="-12"/>
      </p:cViewPr>
      <p:guideLst>
        <p:guide orient="horz" pos="11340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4892A-3650-42A3-9CFD-7A6F76A9E84F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685800"/>
            <a:ext cx="487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4A7B-0732-4E7A-863B-E62BEEE3E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4A7B-0732-4E7A-863B-E62BEEE3EA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3" y="7467600"/>
            <a:ext cx="51224180" cy="28536900"/>
            <a:chOff x="0" y="896"/>
            <a:chExt cx="5762" cy="3424"/>
          </a:xfrm>
        </p:grpSpPr>
        <p:grpSp>
          <p:nvGrpSpPr>
            <p:cNvPr id="10445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445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5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5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5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5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5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5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5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6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6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6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6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6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46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446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6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6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6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7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7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7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7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7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7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7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7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7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7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8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8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8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8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8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8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8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8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8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8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9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9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9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9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9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9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9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9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9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9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0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0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0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0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0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0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0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0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0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0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1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1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1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1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1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1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1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1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1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1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2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2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2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2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2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2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2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2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2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2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3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3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3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3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3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3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3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3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3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3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4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4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4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4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4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4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4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4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4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4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5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5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5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5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5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5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5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5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5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5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6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6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6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6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6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6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6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6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6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6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7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7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7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7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7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7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7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7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7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7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8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8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8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8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8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8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8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8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8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8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9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9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9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9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9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9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9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9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9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9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0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460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3840480" y="9284497"/>
            <a:ext cx="43525440" cy="9117806"/>
          </a:xfrm>
        </p:spPr>
        <p:txBody>
          <a:bodyPr anchor="b" anchorCtr="1"/>
          <a:lstStyle>
            <a:lvl1pPr>
              <a:defRPr sz="29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460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80960" y="20402550"/>
            <a:ext cx="35844480" cy="920115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0460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1706880" y="32804100"/>
            <a:ext cx="12801600" cy="24003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DD6A97E-4DFB-4980-A498-D58E9015353C}" type="datetimeFigureOut">
              <a:rPr lang="ru-RU" altLang="ru-RU"/>
              <a:pPr/>
              <a:t>16.02.2016</a:t>
            </a:fld>
            <a:endParaRPr lang="ru-RU" altLang="ru-RU"/>
          </a:p>
        </p:txBody>
      </p:sp>
      <p:sp>
        <p:nvSpPr>
          <p:cNvPr id="10460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17495520" y="32804100"/>
            <a:ext cx="16215360" cy="24003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460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697920" y="32804100"/>
            <a:ext cx="12801600" cy="24003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855059E-868B-4F03-BA34-572D2D920A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7DDB5-1855-4413-A970-77B8EF7D34D2}" type="datetimeFigureOut">
              <a:rPr lang="ru-RU" altLang="ru-RU"/>
              <a:pPr/>
              <a:t>16.02.2016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1F2CF-8A41-48F2-BD23-4650221742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27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560256" y="1200153"/>
            <a:ext cx="11957047" cy="3082051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89103" y="1200153"/>
            <a:ext cx="35017713" cy="308205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D108E-254A-4F5C-A14A-A9C1BB958696}" type="datetimeFigureOut">
              <a:rPr lang="ru-RU" altLang="ru-RU"/>
              <a:pPr/>
              <a:t>16.02.2016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F4E22-5D41-44C3-9714-4E315C3B81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56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3C14F-A39D-4331-825B-1A26220675FC}" type="datetimeFigureOut">
              <a:rPr lang="ru-RU" altLang="ru-RU"/>
              <a:pPr/>
              <a:t>16.02.2016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AF5E2-6611-4BCB-A423-FA946D40F7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4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4953" y="23136228"/>
            <a:ext cx="43525440" cy="7150894"/>
          </a:xfrm>
        </p:spPr>
        <p:txBody>
          <a:bodyPr anchor="t"/>
          <a:lstStyle>
            <a:lvl1pPr algn="l">
              <a:defRPr sz="21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44953" y="15260246"/>
            <a:ext cx="43525440" cy="7875982"/>
          </a:xfrm>
        </p:spPr>
        <p:txBody>
          <a:bodyPr anchor="b"/>
          <a:lstStyle>
            <a:lvl1pPr marL="0" indent="0">
              <a:buNone/>
              <a:defRPr sz="10900"/>
            </a:lvl1pPr>
            <a:lvl2pPr marL="2491740" indent="0">
              <a:buNone/>
              <a:defRPr sz="9800"/>
            </a:lvl2pPr>
            <a:lvl3pPr marL="4983480" indent="0">
              <a:buNone/>
              <a:defRPr sz="8700"/>
            </a:lvl3pPr>
            <a:lvl4pPr marL="7475220" indent="0">
              <a:buNone/>
              <a:defRPr sz="7600"/>
            </a:lvl4pPr>
            <a:lvl5pPr marL="9966960" indent="0">
              <a:buNone/>
              <a:defRPr sz="7600"/>
            </a:lvl5pPr>
            <a:lvl6pPr marL="12458700" indent="0">
              <a:buNone/>
              <a:defRPr sz="7600"/>
            </a:lvl6pPr>
            <a:lvl7pPr marL="14950440" indent="0">
              <a:buNone/>
              <a:defRPr sz="7600"/>
            </a:lvl7pPr>
            <a:lvl8pPr marL="17442180" indent="0">
              <a:buNone/>
              <a:defRPr sz="7600"/>
            </a:lvl8pPr>
            <a:lvl9pPr marL="19933920" indent="0">
              <a:buNone/>
              <a:defRPr sz="7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1323A-01A8-4D44-B003-AAEFC73E3F5C}" type="datetimeFigureOut">
              <a:rPr lang="ru-RU" altLang="ru-RU"/>
              <a:pPr/>
              <a:t>16.02.2016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DE846-543E-47F5-9CB3-128D22FB1F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82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89103" y="8401053"/>
            <a:ext cx="23487380" cy="23619619"/>
          </a:xfrm>
        </p:spPr>
        <p:txBody>
          <a:bodyPr/>
          <a:lstStyle>
            <a:lvl1pPr>
              <a:defRPr sz="15300"/>
            </a:lvl1pPr>
            <a:lvl2pPr>
              <a:defRPr sz="13100"/>
            </a:lvl2pPr>
            <a:lvl3pPr>
              <a:defRPr sz="109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029923" y="8401053"/>
            <a:ext cx="23487380" cy="23619619"/>
          </a:xfrm>
        </p:spPr>
        <p:txBody>
          <a:bodyPr/>
          <a:lstStyle>
            <a:lvl1pPr>
              <a:defRPr sz="15300"/>
            </a:lvl1pPr>
            <a:lvl2pPr>
              <a:defRPr sz="13100"/>
            </a:lvl2pPr>
            <a:lvl3pPr>
              <a:defRPr sz="109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95C10-9584-46A9-8E9D-25F2A02EA898}" type="datetimeFigureOut">
              <a:rPr lang="ru-RU" altLang="ru-RU"/>
              <a:pPr/>
              <a:t>16.02.2016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CF186-F700-460E-8A7D-77BBFFB550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312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0" y="1441850"/>
            <a:ext cx="46085760" cy="60007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0320" y="8059343"/>
            <a:ext cx="22625053" cy="3358751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91740" indent="0">
              <a:buNone/>
              <a:defRPr sz="10900" b="1"/>
            </a:lvl2pPr>
            <a:lvl3pPr marL="4983480" indent="0">
              <a:buNone/>
              <a:defRPr sz="9800" b="1"/>
            </a:lvl3pPr>
            <a:lvl4pPr marL="7475220" indent="0">
              <a:buNone/>
              <a:defRPr sz="8700" b="1"/>
            </a:lvl4pPr>
            <a:lvl5pPr marL="9966960" indent="0">
              <a:buNone/>
              <a:defRPr sz="8700" b="1"/>
            </a:lvl5pPr>
            <a:lvl6pPr marL="12458700" indent="0">
              <a:buNone/>
              <a:defRPr sz="8700" b="1"/>
            </a:lvl6pPr>
            <a:lvl7pPr marL="14950440" indent="0">
              <a:buNone/>
              <a:defRPr sz="8700" b="1"/>
            </a:lvl7pPr>
            <a:lvl8pPr marL="17442180" indent="0">
              <a:buNone/>
              <a:defRPr sz="8700" b="1"/>
            </a:lvl8pPr>
            <a:lvl9pPr marL="19933920" indent="0">
              <a:buNone/>
              <a:defRPr sz="8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60320" y="11418094"/>
            <a:ext cx="22625053" cy="20744262"/>
          </a:xfrm>
        </p:spPr>
        <p:txBody>
          <a:bodyPr/>
          <a:lstStyle>
            <a:lvl1pPr>
              <a:defRPr sz="13100"/>
            </a:lvl1pPr>
            <a:lvl2pPr>
              <a:defRPr sz="10900"/>
            </a:lvl2pPr>
            <a:lvl3pPr>
              <a:defRPr sz="98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012143" y="8059343"/>
            <a:ext cx="22633940" cy="3358751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91740" indent="0">
              <a:buNone/>
              <a:defRPr sz="10900" b="1"/>
            </a:lvl2pPr>
            <a:lvl3pPr marL="4983480" indent="0">
              <a:buNone/>
              <a:defRPr sz="9800" b="1"/>
            </a:lvl3pPr>
            <a:lvl4pPr marL="7475220" indent="0">
              <a:buNone/>
              <a:defRPr sz="8700" b="1"/>
            </a:lvl4pPr>
            <a:lvl5pPr marL="9966960" indent="0">
              <a:buNone/>
              <a:defRPr sz="8700" b="1"/>
            </a:lvl5pPr>
            <a:lvl6pPr marL="12458700" indent="0">
              <a:buNone/>
              <a:defRPr sz="8700" b="1"/>
            </a:lvl6pPr>
            <a:lvl7pPr marL="14950440" indent="0">
              <a:buNone/>
              <a:defRPr sz="8700" b="1"/>
            </a:lvl7pPr>
            <a:lvl8pPr marL="17442180" indent="0">
              <a:buNone/>
              <a:defRPr sz="8700" b="1"/>
            </a:lvl8pPr>
            <a:lvl9pPr marL="19933920" indent="0">
              <a:buNone/>
              <a:defRPr sz="8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6012143" y="11418094"/>
            <a:ext cx="22633940" cy="20744262"/>
          </a:xfrm>
        </p:spPr>
        <p:txBody>
          <a:bodyPr/>
          <a:lstStyle>
            <a:lvl1pPr>
              <a:defRPr sz="13100"/>
            </a:lvl1pPr>
            <a:lvl2pPr>
              <a:defRPr sz="10900"/>
            </a:lvl2pPr>
            <a:lvl3pPr>
              <a:defRPr sz="98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894FF-AB80-444A-9686-04FBAD0F74AF}" type="datetimeFigureOut">
              <a:rPr lang="ru-RU" altLang="ru-RU"/>
              <a:pPr/>
              <a:t>16.02.2016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CA17C-A123-4197-967A-CF5CB74666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16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E187E7-BE01-40B3-AA38-E9819F356E61}" type="datetimeFigureOut">
              <a:rPr lang="ru-RU" altLang="ru-RU"/>
              <a:pPr/>
              <a:t>16.02.2016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F772B-47E6-4F7A-9632-6B1F4B1795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194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D0AC0E-9C43-4FEA-BE94-A7EC70F4E21B}" type="datetimeFigureOut">
              <a:rPr lang="ru-RU" altLang="ru-RU"/>
              <a:pPr/>
              <a:t>16.02.2016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7D404-D21A-408A-8DF2-67205B288E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34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3" y="1433512"/>
            <a:ext cx="16846553" cy="6100763"/>
          </a:xfrm>
        </p:spPr>
        <p:txBody>
          <a:bodyPr anchor="b"/>
          <a:lstStyle>
            <a:lvl1pPr algn="l">
              <a:defRPr sz="10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0280" y="1433515"/>
            <a:ext cx="28625800" cy="30728843"/>
          </a:xfrm>
        </p:spPr>
        <p:txBody>
          <a:bodyPr/>
          <a:lstStyle>
            <a:lvl1pPr>
              <a:defRPr sz="17400"/>
            </a:lvl1pPr>
            <a:lvl2pPr>
              <a:defRPr sz="15300"/>
            </a:lvl2pPr>
            <a:lvl3pPr>
              <a:defRPr sz="13100"/>
            </a:lvl3pPr>
            <a:lvl4pPr>
              <a:defRPr sz="10900"/>
            </a:lvl4pPr>
            <a:lvl5pPr>
              <a:defRPr sz="10900"/>
            </a:lvl5pPr>
            <a:lvl6pPr>
              <a:defRPr sz="10900"/>
            </a:lvl6pPr>
            <a:lvl7pPr>
              <a:defRPr sz="10900"/>
            </a:lvl7pPr>
            <a:lvl8pPr>
              <a:defRPr sz="10900"/>
            </a:lvl8pPr>
            <a:lvl9pPr>
              <a:defRPr sz="10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60323" y="7534278"/>
            <a:ext cx="16846553" cy="24628081"/>
          </a:xfrm>
        </p:spPr>
        <p:txBody>
          <a:bodyPr/>
          <a:lstStyle>
            <a:lvl1pPr marL="0" indent="0">
              <a:buNone/>
              <a:defRPr sz="7600"/>
            </a:lvl1pPr>
            <a:lvl2pPr marL="2491740" indent="0">
              <a:buNone/>
              <a:defRPr sz="6500"/>
            </a:lvl2pPr>
            <a:lvl3pPr marL="4983480" indent="0">
              <a:buNone/>
              <a:defRPr sz="5500"/>
            </a:lvl3pPr>
            <a:lvl4pPr marL="7475220" indent="0">
              <a:buNone/>
              <a:defRPr sz="4900"/>
            </a:lvl4pPr>
            <a:lvl5pPr marL="9966960" indent="0">
              <a:buNone/>
              <a:defRPr sz="4900"/>
            </a:lvl5pPr>
            <a:lvl6pPr marL="12458700" indent="0">
              <a:buNone/>
              <a:defRPr sz="4900"/>
            </a:lvl6pPr>
            <a:lvl7pPr marL="14950440" indent="0">
              <a:buNone/>
              <a:defRPr sz="4900"/>
            </a:lvl7pPr>
            <a:lvl8pPr marL="17442180" indent="0">
              <a:buNone/>
              <a:defRPr sz="4900"/>
            </a:lvl8pPr>
            <a:lvl9pPr marL="19933920" indent="0">
              <a:buNone/>
              <a:defRPr sz="4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E33FF7-71FA-4319-8960-DB8B66F22C54}" type="datetimeFigureOut">
              <a:rPr lang="ru-RU" altLang="ru-RU"/>
              <a:pPr/>
              <a:t>16.02.2016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A0312-AB32-4C91-8223-F0AC24D7A0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452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6813" y="25203150"/>
            <a:ext cx="30723840" cy="2975375"/>
          </a:xfrm>
        </p:spPr>
        <p:txBody>
          <a:bodyPr anchor="b"/>
          <a:lstStyle>
            <a:lvl1pPr algn="l">
              <a:defRPr sz="10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036813" y="3217069"/>
            <a:ext cx="30723840" cy="21602700"/>
          </a:xfrm>
        </p:spPr>
        <p:txBody>
          <a:bodyPr/>
          <a:lstStyle>
            <a:lvl1pPr marL="0" indent="0">
              <a:buNone/>
              <a:defRPr sz="17400"/>
            </a:lvl1pPr>
            <a:lvl2pPr marL="2491740" indent="0">
              <a:buNone/>
              <a:defRPr sz="15300"/>
            </a:lvl2pPr>
            <a:lvl3pPr marL="4983480" indent="0">
              <a:buNone/>
              <a:defRPr sz="13100"/>
            </a:lvl3pPr>
            <a:lvl4pPr marL="7475220" indent="0">
              <a:buNone/>
              <a:defRPr sz="10900"/>
            </a:lvl4pPr>
            <a:lvl5pPr marL="9966960" indent="0">
              <a:buNone/>
              <a:defRPr sz="10900"/>
            </a:lvl5pPr>
            <a:lvl6pPr marL="12458700" indent="0">
              <a:buNone/>
              <a:defRPr sz="10900"/>
            </a:lvl6pPr>
            <a:lvl7pPr marL="14950440" indent="0">
              <a:buNone/>
              <a:defRPr sz="10900"/>
            </a:lvl7pPr>
            <a:lvl8pPr marL="17442180" indent="0">
              <a:buNone/>
              <a:defRPr sz="10900"/>
            </a:lvl8pPr>
            <a:lvl9pPr marL="19933920" indent="0">
              <a:buNone/>
              <a:defRPr sz="10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36813" y="28178524"/>
            <a:ext cx="30723840" cy="4225526"/>
          </a:xfrm>
        </p:spPr>
        <p:txBody>
          <a:bodyPr/>
          <a:lstStyle>
            <a:lvl1pPr marL="0" indent="0">
              <a:buNone/>
              <a:defRPr sz="7600"/>
            </a:lvl1pPr>
            <a:lvl2pPr marL="2491740" indent="0">
              <a:buNone/>
              <a:defRPr sz="6500"/>
            </a:lvl2pPr>
            <a:lvl3pPr marL="4983480" indent="0">
              <a:buNone/>
              <a:defRPr sz="5500"/>
            </a:lvl3pPr>
            <a:lvl4pPr marL="7475220" indent="0">
              <a:buNone/>
              <a:defRPr sz="4900"/>
            </a:lvl4pPr>
            <a:lvl5pPr marL="9966960" indent="0">
              <a:buNone/>
              <a:defRPr sz="4900"/>
            </a:lvl5pPr>
            <a:lvl6pPr marL="12458700" indent="0">
              <a:buNone/>
              <a:defRPr sz="4900"/>
            </a:lvl6pPr>
            <a:lvl7pPr marL="14950440" indent="0">
              <a:buNone/>
              <a:defRPr sz="4900"/>
            </a:lvl7pPr>
            <a:lvl8pPr marL="17442180" indent="0">
              <a:buNone/>
              <a:defRPr sz="4900"/>
            </a:lvl8pPr>
            <a:lvl9pPr marL="19933920" indent="0">
              <a:buNone/>
              <a:defRPr sz="4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9C319D-3787-4A5C-ACC1-F657757BF43E}" type="datetimeFigureOut">
              <a:rPr lang="ru-RU" altLang="ru-RU"/>
              <a:pPr/>
              <a:t>16.02.2016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1EB3-BA69-44D5-B714-4A1EAB4203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70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3" y="7467600"/>
            <a:ext cx="51224180" cy="28536900"/>
            <a:chOff x="0" y="896"/>
            <a:chExt cx="5762" cy="3424"/>
          </a:xfrm>
        </p:grpSpPr>
        <p:grpSp>
          <p:nvGrpSpPr>
            <p:cNvPr id="10342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34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44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357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689100" y="1200150"/>
            <a:ext cx="478282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348" tIns="249174" rIns="498348" bIns="2491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57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89103" y="32787431"/>
            <a:ext cx="1281938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348" tIns="249174" rIns="498348" bIns="249174" numCol="1" anchor="t" anchorCtr="0" compatLnSpc="1">
            <a:prstTxWarp prst="textNoShape">
              <a:avLst/>
            </a:prstTxWarp>
          </a:bodyPr>
          <a:lstStyle>
            <a:lvl1pPr algn="l">
              <a:defRPr sz="5500">
                <a:latin typeface="Arial" charset="0"/>
              </a:defRPr>
            </a:lvl1pPr>
          </a:lstStyle>
          <a:p>
            <a:fld id="{3C5CD266-30FF-4397-87DD-CC59A69D15F5}" type="datetimeFigureOut">
              <a:rPr lang="ru-RU" altLang="ru-RU"/>
              <a:pPr/>
              <a:t>16.02.2016</a:t>
            </a:fld>
            <a:endParaRPr lang="ru-RU" altLang="ru-RU"/>
          </a:p>
        </p:txBody>
      </p:sp>
      <p:sp>
        <p:nvSpPr>
          <p:cNvPr id="10357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520" y="32787431"/>
            <a:ext cx="1621536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348" tIns="249174" rIns="498348" bIns="249174" numCol="1" anchor="t" anchorCtr="0" compatLnSpc="1">
            <a:prstTxWarp prst="textNoShape">
              <a:avLst/>
            </a:prstTxWarp>
          </a:bodyPr>
          <a:lstStyle>
            <a:lvl1pPr>
              <a:defRPr sz="55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10358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7923" y="32787431"/>
            <a:ext cx="1281938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348" tIns="249174" rIns="498348" bIns="249174" numCol="1" anchor="t" anchorCtr="0" compatLnSpc="1">
            <a:prstTxWarp prst="textNoShape">
              <a:avLst/>
            </a:prstTxWarp>
          </a:bodyPr>
          <a:lstStyle>
            <a:lvl1pPr algn="r">
              <a:defRPr sz="5500">
                <a:latin typeface="Arial" charset="0"/>
              </a:defRPr>
            </a:lvl1pPr>
          </a:lstStyle>
          <a:p>
            <a:fld id="{5DB7D4E0-23B9-449A-975E-1CFEB4B490E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58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689100" y="8401053"/>
            <a:ext cx="47828200" cy="2361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348" tIns="249174" rIns="498348" bIns="249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2491740" algn="ctr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4983480" algn="ctr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7475220" algn="ctr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9966960" algn="ctr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1868805" indent="-1868805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7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049078" indent="-1557338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5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6229350" indent="-124587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8721090" indent="-124587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1212830" indent="-124587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0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3704570" indent="-124587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0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16196310" indent="-124587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0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18688050" indent="-124587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0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1179790" indent="-124587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0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9174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98348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47522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996696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45870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95044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44218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2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" name="Rectangle 51"/>
          <p:cNvSpPr>
            <a:spLocks noChangeArrowheads="1"/>
          </p:cNvSpPr>
          <p:nvPr/>
        </p:nvSpPr>
        <p:spPr bwMode="auto">
          <a:xfrm>
            <a:off x="36893503" y="28961956"/>
            <a:ext cx="8872220" cy="6425801"/>
          </a:xfrm>
          <a:prstGeom prst="rect">
            <a:avLst/>
          </a:prstGeom>
          <a:solidFill>
            <a:srgbClr val="E1F7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26412196" y="28961956"/>
            <a:ext cx="8872220" cy="6425801"/>
          </a:xfrm>
          <a:prstGeom prst="rect">
            <a:avLst/>
          </a:prstGeom>
          <a:solidFill>
            <a:srgbClr val="E1F7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15921996" y="28961956"/>
            <a:ext cx="8872220" cy="6425801"/>
          </a:xfrm>
          <a:prstGeom prst="rect">
            <a:avLst/>
          </a:prstGeom>
          <a:solidFill>
            <a:srgbClr val="E1F7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5440683" y="28961956"/>
            <a:ext cx="8872220" cy="6425801"/>
          </a:xfrm>
          <a:prstGeom prst="rect">
            <a:avLst/>
          </a:prstGeom>
          <a:solidFill>
            <a:srgbClr val="E1F7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40120576" y="21786059"/>
            <a:ext cx="8872220" cy="6425806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30439363" y="21786059"/>
            <a:ext cx="8872220" cy="6425806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20767043" y="21786059"/>
            <a:ext cx="8872220" cy="6425806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11085836" y="21786059"/>
            <a:ext cx="8872220" cy="6425806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55" name="Rectangle 43"/>
          <p:cNvSpPr>
            <a:spLocks noChangeArrowheads="1"/>
          </p:cNvSpPr>
          <p:nvPr/>
        </p:nvSpPr>
        <p:spPr bwMode="auto">
          <a:xfrm>
            <a:off x="1404623" y="21786059"/>
            <a:ext cx="8872220" cy="6425806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36493456" y="14976877"/>
            <a:ext cx="8872220" cy="6050756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26412196" y="14976877"/>
            <a:ext cx="8872220" cy="6050756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16330936" y="14976877"/>
            <a:ext cx="8872220" cy="6050756"/>
          </a:xfrm>
          <a:prstGeom prst="rect">
            <a:avLst/>
          </a:prstGeom>
          <a:solidFill>
            <a:srgbClr val="E1F7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5840736" y="14975830"/>
            <a:ext cx="8872220" cy="6050756"/>
          </a:xfrm>
          <a:prstGeom prst="rect">
            <a:avLst/>
          </a:prstGeom>
          <a:solidFill>
            <a:srgbClr val="E1F7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40929563" y="7792643"/>
            <a:ext cx="8872220" cy="6425801"/>
          </a:xfrm>
          <a:prstGeom prst="rect">
            <a:avLst/>
          </a:prstGeom>
          <a:solidFill>
            <a:srgbClr val="E1F7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30848303" y="7792643"/>
            <a:ext cx="9272273" cy="6425801"/>
          </a:xfrm>
          <a:prstGeom prst="rect">
            <a:avLst/>
          </a:prstGeom>
          <a:solidFill>
            <a:srgbClr val="E1F7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20767043" y="7792643"/>
            <a:ext cx="9272273" cy="6425801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11085836" y="7792643"/>
            <a:ext cx="8872220" cy="6425801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1404623" y="7792643"/>
            <a:ext cx="8872220" cy="6425801"/>
          </a:xfrm>
          <a:prstGeom prst="rect">
            <a:avLst/>
          </a:prstGeom>
          <a:solidFill>
            <a:srgbClr val="E1F7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498348" tIns="249174" rIns="498348" bIns="249174" anchor="ctr"/>
          <a:lstStyle/>
          <a:p>
            <a:endParaRPr lang="ru-RU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31696" y="2125268"/>
            <a:ext cx="45570140" cy="78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348" tIns="249174" rIns="498348" bIns="249174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ru-RU">
              <a:latin typeface="Arial" charset="0"/>
            </a:endParaRPr>
          </a:p>
        </p:txBody>
      </p:sp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0" y="233362"/>
            <a:ext cx="51206400" cy="419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8348" tIns="249174" rIns="498348" bIns="249174">
            <a:spAutoFit/>
          </a:bodyPr>
          <a:lstStyle>
            <a:lvl1pPr algn="l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4800" b="1" dirty="0">
                <a:latin typeface="Times New Roman" pitchFamily="18" charset="0"/>
              </a:rPr>
              <a:t>Первый Московский Государственный Медицинский Университет им. </a:t>
            </a:r>
            <a:r>
              <a:rPr lang="ru-RU" altLang="ru-RU" sz="4800" b="1" dirty="0" err="1">
                <a:latin typeface="Times New Roman" pitchFamily="18" charset="0"/>
              </a:rPr>
              <a:t>И.М.Сеченова</a:t>
            </a:r>
            <a:endParaRPr lang="ru-RU" altLang="ru-RU" sz="4800" b="1" dirty="0">
              <a:latin typeface="Times New Roman" pitchFamily="18" charset="0"/>
            </a:endParaRPr>
          </a:p>
          <a:p>
            <a:pPr algn="ctr"/>
            <a:r>
              <a:rPr lang="ru-RU" altLang="ru-RU" sz="4800" b="1" dirty="0">
                <a:latin typeface="Times New Roman" pitchFamily="18" charset="0"/>
              </a:rPr>
              <a:t>Университетская клиническая больница №2</a:t>
            </a:r>
          </a:p>
          <a:p>
            <a:pPr algn="ctr"/>
            <a:r>
              <a:rPr lang="ru-RU" altLang="ru-RU" sz="4800" b="1" dirty="0">
                <a:latin typeface="Times New Roman" pitchFamily="18" charset="0"/>
              </a:rPr>
              <a:t>КЛИНИКА ПРОПЕДЕВТИКИ ВНУТРЕННИХ БОЛЕЗНЕЙ, ГАСТРОЭНТЕРОЛОГИИ И ГЕПАТОЛОГИИ </a:t>
            </a:r>
            <a:r>
              <a:rPr lang="ru-RU" altLang="ru-RU" sz="4800" b="1" dirty="0" err="1">
                <a:latin typeface="Times New Roman" pitchFamily="18" charset="0"/>
              </a:rPr>
              <a:t>им.В.Х.ВАСИЛЕНКО</a:t>
            </a:r>
            <a:endParaRPr lang="ru-RU" altLang="ru-RU" sz="4800" b="1" dirty="0">
              <a:latin typeface="Times New Roman" pitchFamily="18" charset="0"/>
            </a:endParaRPr>
          </a:p>
          <a:p>
            <a:pPr algn="ctr"/>
            <a:endParaRPr lang="ru-RU" altLang="ru-RU" sz="4800" b="1" dirty="0">
              <a:latin typeface="Times New Roman" pitchFamily="18" charset="0"/>
            </a:endParaRPr>
          </a:p>
          <a:p>
            <a:pPr algn="ctr"/>
            <a:endParaRPr lang="ru-RU" altLang="ru-RU" sz="4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319" name="Picture 7" descr="Слайд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36" y="7792643"/>
            <a:ext cx="8872220" cy="63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Слайд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040" y="7792643"/>
            <a:ext cx="9281160" cy="63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Слайд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196" y="14976877"/>
            <a:ext cx="8872220" cy="60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Слайд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456" y="14976877"/>
            <a:ext cx="8872220" cy="60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1" name="Picture 19" descr="Слайд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36" y="21786059"/>
            <a:ext cx="8872220" cy="64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Слайд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043" y="21786059"/>
            <a:ext cx="8872220" cy="64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3" name="Picture 21" descr="Слайд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23" y="21786059"/>
            <a:ext cx="8872220" cy="64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7" name="Picture 25" descr="Слайд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576" y="21786059"/>
            <a:ext cx="8872220" cy="64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3133900"/>
            <a:ext cx="51206400" cy="22669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98348" tIns="249174" rIns="498348" bIns="249174" anchor="ctr"/>
          <a:lstStyle/>
          <a:p>
            <a:r>
              <a:rPr lang="ru-RU" altLang="ru-RU" sz="10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Длительное </a:t>
            </a:r>
            <a:r>
              <a:rPr lang="ru-RU" altLang="ru-RU" sz="10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рецидивирующее течение тяжелой формы язвенного </a:t>
            </a:r>
            <a:r>
              <a:rPr lang="ru-RU" altLang="ru-RU" sz="10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колита</a:t>
            </a:r>
            <a:endParaRPr lang="ru-RU" altLang="ru-RU" sz="10000" dirty="0">
              <a:solidFill>
                <a:srgbClr val="000066"/>
              </a:solidFill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5544866"/>
            <a:ext cx="51206400" cy="161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348" tIns="249174" rIns="498348" bIns="249174">
            <a:spAutoFit/>
          </a:bodyPr>
          <a:lstStyle/>
          <a:p>
            <a:r>
              <a:rPr lang="ru-RU" altLang="ru-RU" sz="7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Хайруллина Н.Ф.   Королев А.В.  Шифрин О.С.  </a:t>
            </a:r>
            <a:r>
              <a:rPr lang="ru-RU" altLang="ru-RU" sz="7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Тертычный</a:t>
            </a:r>
            <a:r>
              <a:rPr lang="ru-RU" altLang="ru-RU" sz="7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А.С.  Ивашкин В.Т.</a:t>
            </a:r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0" y="7417594"/>
            <a:ext cx="51206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348" tIns="249174" rIns="498348" bIns="249174"/>
          <a:lstStyle/>
          <a:p>
            <a:endParaRPr lang="ru-RU"/>
          </a:p>
        </p:txBody>
      </p:sp>
      <p:pic>
        <p:nvPicPr>
          <p:cNvPr id="13364" name="Picture 52" descr="Слайд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196" y="15143565"/>
            <a:ext cx="8872220" cy="588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65" name="Picture 53" descr="Слайд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456" y="14976877"/>
            <a:ext cx="8872220" cy="60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66" name="Picture 54" descr="Слайд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23" y="21786059"/>
            <a:ext cx="8872220" cy="64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67" name="Picture 55" descr="Слайд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36" y="21786056"/>
            <a:ext cx="8872220" cy="623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68" name="Picture 56" descr="Слайд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043" y="21786056"/>
            <a:ext cx="8872220" cy="62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1"/>
          <p:cNvSpPr txBox="1">
            <a:spLocks noChangeArrowheads="1"/>
          </p:cNvSpPr>
          <p:nvPr/>
        </p:nvSpPr>
        <p:spPr bwMode="auto">
          <a:xfrm>
            <a:off x="6377064" y="7993138"/>
            <a:ext cx="367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ru-RU" altLang="ru-RU" sz="2400" b="1" dirty="0">
                <a:solidFill>
                  <a:srgbClr val="993366"/>
                </a:solidFill>
                <a:latin typeface="Arial" charset="0"/>
              </a:rPr>
              <a:t>Пациент Б., 47 лет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2528" y="8641210"/>
            <a:ext cx="87243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800000"/>
              </a:buClr>
              <a:buFont typeface="Wingdings" pitchFamily="2" charset="2"/>
              <a:buNone/>
            </a:pPr>
            <a:r>
              <a:rPr lang="ru-RU" altLang="ru-RU" sz="2400" b="1" u="sng" dirty="0">
                <a:solidFill>
                  <a:srgbClr val="3400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Жалобы при поступлении на</a:t>
            </a:r>
            <a:r>
              <a:rPr lang="ru-RU" altLang="ru-RU" sz="2400" b="1" dirty="0">
                <a:solidFill>
                  <a:srgbClr val="3400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 </a:t>
            </a:r>
          </a:p>
          <a:p>
            <a:pPr algn="l"/>
            <a:endParaRPr lang="ru-RU" altLang="ru-RU" sz="2400" b="1" u="sng" dirty="0">
              <a:solidFill>
                <a:srgbClr val="340068"/>
              </a:solidFill>
              <a:latin typeface="Arial" charset="0"/>
            </a:endParaRPr>
          </a:p>
          <a:p>
            <a:pPr algn="l">
              <a:lnSpc>
                <a:spcPct val="150000"/>
              </a:lnSpc>
              <a:buClr>
                <a:srgbClr val="993366"/>
              </a:buClr>
              <a:buFont typeface="Wingdings" pitchFamily="2" charset="2"/>
              <a:buChar char="v"/>
            </a:pPr>
            <a:r>
              <a:rPr lang="ru-RU" altLang="ru-RU" sz="2400" b="1" dirty="0">
                <a:solidFill>
                  <a:srgbClr val="340068"/>
                </a:solidFill>
                <a:latin typeface="Arial" charset="0"/>
              </a:rPr>
              <a:t> жидкий стул до 15 раз в день, с примесью крови, в </a:t>
            </a:r>
            <a:r>
              <a:rPr lang="ru-RU" altLang="ru-RU" sz="2400" b="1" dirty="0" err="1" smtClean="0">
                <a:solidFill>
                  <a:srgbClr val="340068"/>
                </a:solidFill>
                <a:latin typeface="Arial" charset="0"/>
              </a:rPr>
              <a:t>т.ч</a:t>
            </a:r>
            <a:r>
              <a:rPr lang="ru-RU" altLang="ru-RU" sz="2400" b="1" dirty="0" smtClean="0">
                <a:solidFill>
                  <a:srgbClr val="340068"/>
                </a:solidFill>
                <a:latin typeface="Arial" charset="0"/>
              </a:rPr>
              <a:t> ночью</a:t>
            </a:r>
            <a:r>
              <a:rPr lang="ru-RU" altLang="ru-RU" sz="2400" b="1" dirty="0">
                <a:solidFill>
                  <a:srgbClr val="340068"/>
                </a:solidFill>
                <a:latin typeface="Arial" charset="0"/>
              </a:rPr>
              <a:t>;</a:t>
            </a:r>
          </a:p>
          <a:p>
            <a:pPr algn="l">
              <a:lnSpc>
                <a:spcPct val="150000"/>
              </a:lnSpc>
              <a:buClr>
                <a:srgbClr val="993366"/>
              </a:buClr>
              <a:buFont typeface="Wingdings" pitchFamily="2" charset="2"/>
              <a:buChar char="v"/>
            </a:pPr>
            <a:r>
              <a:rPr lang="ru-RU" altLang="ru-RU" sz="2400" b="1" dirty="0">
                <a:solidFill>
                  <a:srgbClr val="340068"/>
                </a:solidFill>
                <a:latin typeface="Arial" charset="0"/>
              </a:rPr>
              <a:t> схваткообразные боли в нижних отделах живота, усиливающиеся после приема еды, ходьбы</a:t>
            </a:r>
          </a:p>
          <a:p>
            <a:pPr algn="l">
              <a:lnSpc>
                <a:spcPct val="150000"/>
              </a:lnSpc>
              <a:buClr>
                <a:srgbClr val="993366"/>
              </a:buClr>
              <a:buFont typeface="Wingdings" pitchFamily="2" charset="2"/>
              <a:buChar char="v"/>
            </a:pPr>
            <a:r>
              <a:rPr lang="ru-RU" altLang="ru-RU" sz="2400" b="1" dirty="0">
                <a:solidFill>
                  <a:srgbClr val="340068"/>
                </a:solidFill>
                <a:latin typeface="Arial" charset="0"/>
              </a:rPr>
              <a:t> тенезмы;</a:t>
            </a:r>
          </a:p>
          <a:p>
            <a:pPr algn="l">
              <a:lnSpc>
                <a:spcPct val="150000"/>
              </a:lnSpc>
              <a:buClr>
                <a:srgbClr val="993366"/>
              </a:buClr>
              <a:buFont typeface="Wingdings" pitchFamily="2" charset="2"/>
              <a:buChar char="v"/>
            </a:pPr>
            <a:r>
              <a:rPr lang="ru-RU" altLang="ru-RU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00" b="1" dirty="0">
                <a:solidFill>
                  <a:srgbClr val="340068"/>
                </a:solidFill>
                <a:latin typeface="Arial" charset="0"/>
              </a:rPr>
              <a:t>повышение температуры тела до 37,2°С, без озноба;</a:t>
            </a:r>
          </a:p>
          <a:p>
            <a:pPr algn="l">
              <a:lnSpc>
                <a:spcPct val="150000"/>
              </a:lnSpc>
              <a:buClr>
                <a:srgbClr val="993366"/>
              </a:buClr>
              <a:buFont typeface="Wingdings" pitchFamily="2" charset="2"/>
              <a:buChar char="v"/>
            </a:pPr>
            <a:r>
              <a:rPr lang="ru-RU" altLang="ru-RU" sz="2400" b="1" dirty="0">
                <a:solidFill>
                  <a:srgbClr val="340068"/>
                </a:solidFill>
                <a:latin typeface="Arial" charset="0"/>
              </a:rPr>
              <a:t> снижение веса на 25 кг за 1 год;</a:t>
            </a:r>
          </a:p>
          <a:p>
            <a:pPr algn="l">
              <a:lnSpc>
                <a:spcPct val="150000"/>
              </a:lnSpc>
              <a:buClr>
                <a:srgbClr val="993366"/>
              </a:buClr>
              <a:buFont typeface="Wingdings" pitchFamily="2" charset="2"/>
              <a:buChar char="v"/>
            </a:pPr>
            <a:r>
              <a:rPr lang="ru-RU" altLang="ru-RU" sz="2400" b="1" dirty="0">
                <a:solidFill>
                  <a:srgbClr val="340068"/>
                </a:solidFill>
                <a:latin typeface="Arial" charset="0"/>
              </a:rPr>
              <a:t> общую слабость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075808" y="822173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31363839" y="7978082"/>
            <a:ext cx="8692599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поступлении</a:t>
            </a:r>
            <a:r>
              <a:rPr lang="ru-RU" sz="28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buClr>
                <a:srgbClr val="993366"/>
              </a:buClr>
              <a:buSzPct val="100000"/>
              <a:buFont typeface="Wingdings" pitchFamily="2" charset="2"/>
              <a:buChar char="§"/>
            </a:pPr>
            <a:r>
              <a:rPr lang="ru-RU" altLang="ru-RU" sz="2000" b="1" dirty="0">
                <a:solidFill>
                  <a:srgbClr val="340068"/>
                </a:solidFill>
                <a:latin typeface="Arial" charset="0"/>
              </a:rPr>
              <a:t>Состояние средней тяжести, сознание ясное.</a:t>
            </a:r>
          </a:p>
          <a:p>
            <a:pPr algn="l">
              <a:lnSpc>
                <a:spcPct val="150000"/>
              </a:lnSpc>
              <a:buClr>
                <a:srgbClr val="993366"/>
              </a:buClr>
              <a:buFont typeface="Wingdings" pitchFamily="2" charset="2"/>
              <a:buChar char="§"/>
            </a:pPr>
            <a:r>
              <a:rPr lang="ru-RU" altLang="ru-RU" sz="2000" b="1" dirty="0">
                <a:solidFill>
                  <a:srgbClr val="340068"/>
                </a:solidFill>
                <a:latin typeface="Arial" charset="0"/>
              </a:rPr>
              <a:t>ИМТ-24 кг</a:t>
            </a:r>
            <a:r>
              <a:rPr lang="en-US" altLang="ru-RU" sz="2000" b="1" dirty="0">
                <a:solidFill>
                  <a:srgbClr val="340068"/>
                </a:solidFill>
                <a:latin typeface="Arial" charset="0"/>
              </a:rPr>
              <a:t>/</a:t>
            </a:r>
            <a:r>
              <a:rPr lang="ru-RU" altLang="ru-RU" sz="2000" b="1" dirty="0">
                <a:solidFill>
                  <a:srgbClr val="340068"/>
                </a:solidFill>
                <a:latin typeface="Arial" charset="0"/>
              </a:rPr>
              <a:t>м</a:t>
            </a:r>
            <a:r>
              <a:rPr lang="ru-RU" altLang="ru-RU" sz="2000" b="1" baseline="30000" dirty="0">
                <a:solidFill>
                  <a:srgbClr val="340068"/>
                </a:solidFill>
                <a:latin typeface="Arial" charset="0"/>
              </a:rPr>
              <a:t>2</a:t>
            </a:r>
            <a:r>
              <a:rPr lang="ru-RU" altLang="ru-RU" sz="2000" b="1" dirty="0">
                <a:solidFill>
                  <a:srgbClr val="340068"/>
                </a:solidFill>
                <a:latin typeface="Arial" charset="0"/>
              </a:rPr>
              <a:t> ,Т тела – 37,2°С. Кожные покровы бледные, сухие.  </a:t>
            </a:r>
          </a:p>
          <a:p>
            <a:pPr algn="l">
              <a:lnSpc>
                <a:spcPct val="150000"/>
              </a:lnSpc>
              <a:buClr>
                <a:srgbClr val="993366"/>
              </a:buClr>
              <a:buFont typeface="Wingdings" pitchFamily="2" charset="2"/>
              <a:buChar char="§"/>
            </a:pPr>
            <a:r>
              <a:rPr lang="ru-RU" altLang="ru-RU" sz="2000" b="1" dirty="0">
                <a:solidFill>
                  <a:srgbClr val="340068"/>
                </a:solidFill>
                <a:latin typeface="Arial" charset="0"/>
              </a:rPr>
              <a:t>В легких везикулярное дыхание, хрипов нет. ЧДД 16 в минуту.</a:t>
            </a:r>
          </a:p>
          <a:p>
            <a:pPr algn="l">
              <a:lnSpc>
                <a:spcPct val="150000"/>
              </a:lnSpc>
              <a:buClr>
                <a:srgbClr val="993366"/>
              </a:buClr>
              <a:buFont typeface="Wingdings" pitchFamily="2" charset="2"/>
              <a:buChar char="§"/>
            </a:pPr>
            <a:r>
              <a:rPr lang="ru-RU" altLang="ru-RU" sz="2000" b="1" dirty="0">
                <a:solidFill>
                  <a:srgbClr val="340068"/>
                </a:solidFill>
                <a:latin typeface="Arial" charset="0"/>
              </a:rPr>
              <a:t>Тоны сердца ясные, ритмичные.</a:t>
            </a:r>
            <a:r>
              <a:rPr lang="ru-RU" altLang="ru-RU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000" b="1" dirty="0">
                <a:solidFill>
                  <a:srgbClr val="340068"/>
                </a:solidFill>
                <a:latin typeface="Arial" charset="0"/>
              </a:rPr>
              <a:t>ЧСС 78 в </a:t>
            </a:r>
            <a:r>
              <a:rPr lang="ru-RU" altLang="ru-RU" sz="2000" b="1" dirty="0" smtClean="0">
                <a:solidFill>
                  <a:srgbClr val="340068"/>
                </a:solidFill>
                <a:latin typeface="Arial" charset="0"/>
              </a:rPr>
              <a:t>минуту. </a:t>
            </a:r>
          </a:p>
          <a:p>
            <a:pPr algn="l">
              <a:lnSpc>
                <a:spcPct val="150000"/>
              </a:lnSpc>
              <a:buClr>
                <a:srgbClr val="993366"/>
              </a:buClr>
            </a:pPr>
            <a:r>
              <a:rPr lang="ru-RU" altLang="ru-RU" sz="2000" b="1" dirty="0" smtClean="0">
                <a:solidFill>
                  <a:srgbClr val="340068"/>
                </a:solidFill>
                <a:latin typeface="Arial" charset="0"/>
              </a:rPr>
              <a:t>АД </a:t>
            </a:r>
            <a:r>
              <a:rPr lang="ru-RU" altLang="ru-RU" sz="2000" b="1" dirty="0">
                <a:solidFill>
                  <a:srgbClr val="340068"/>
                </a:solidFill>
                <a:latin typeface="Arial" charset="0"/>
              </a:rPr>
              <a:t>130 и 80 мм рт. ст.</a:t>
            </a:r>
          </a:p>
          <a:p>
            <a:pPr algn="l">
              <a:lnSpc>
                <a:spcPct val="150000"/>
              </a:lnSpc>
              <a:buClr>
                <a:srgbClr val="993366"/>
              </a:buClr>
              <a:buFont typeface="Wingdings" pitchFamily="2" charset="2"/>
              <a:buChar char="§"/>
            </a:pPr>
            <a:r>
              <a:rPr lang="ru-RU" altLang="ru-RU" sz="2000" b="1" dirty="0">
                <a:solidFill>
                  <a:srgbClr val="340068"/>
                </a:solidFill>
                <a:latin typeface="Arial" charset="0"/>
              </a:rPr>
              <a:t>Живот мягкий, болезненный при пальпации в левой подвздошной, околопупочной области</a:t>
            </a:r>
            <a:r>
              <a:rPr lang="en-US" altLang="ru-RU" sz="2000" b="1" dirty="0">
                <a:solidFill>
                  <a:srgbClr val="340068"/>
                </a:solidFill>
                <a:latin typeface="Arial" charset="0"/>
              </a:rPr>
              <a:t>. </a:t>
            </a:r>
            <a:endParaRPr lang="ru-RU" altLang="ru-RU" sz="2000" b="1" dirty="0">
              <a:solidFill>
                <a:srgbClr val="340068"/>
              </a:solidFill>
              <a:latin typeface="Arial" charset="0"/>
            </a:endParaRPr>
          </a:p>
          <a:p>
            <a:pPr algn="l">
              <a:lnSpc>
                <a:spcPct val="150000"/>
              </a:lnSpc>
              <a:buClr>
                <a:srgbClr val="993366"/>
              </a:buClr>
              <a:buFont typeface="Wingdings" pitchFamily="2" charset="2"/>
              <a:buChar char="§"/>
            </a:pPr>
            <a:r>
              <a:rPr lang="ru-RU" altLang="ru-RU" sz="2000" b="1" dirty="0">
                <a:solidFill>
                  <a:srgbClr val="340068"/>
                </a:solidFill>
                <a:latin typeface="Arial" charset="0"/>
              </a:rPr>
              <a:t>Печень по срединно-ключичной линии на уровне реберной дуги. Селезенка не пальпируется.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41097767" y="7956303"/>
            <a:ext cx="7620001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0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Клинический анализ крови:</a:t>
            </a:r>
          </a:p>
        </p:txBody>
      </p:sp>
      <p:graphicFrame>
        <p:nvGraphicFramePr>
          <p:cNvPr id="56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3565"/>
              </p:ext>
            </p:extLst>
          </p:nvPr>
        </p:nvGraphicFramePr>
        <p:xfrm>
          <a:off x="41156928" y="8425186"/>
          <a:ext cx="4032250" cy="5029320"/>
        </p:xfrm>
        <a:graphic>
          <a:graphicData uri="http://schemas.openxmlformats.org/drawingml/2006/table">
            <a:tbl>
              <a:tblPr/>
              <a:tblGrid>
                <a:gridCol w="2214562"/>
                <a:gridCol w="738188"/>
                <a:gridCol w="1079500"/>
              </a:tblGrid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Эритроциты (10</a:t>
                      </a:r>
                      <a:r>
                        <a:rPr kumimoji="0" lang="ru-RU" altLang="ru-RU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/л)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4,2-5,6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Гемоглобин (г/л)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68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120-160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Гематокрит (%)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35-45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ЦП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0,80-1,05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MCV (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фл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40068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65,2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80-99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MCH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(пг)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27-38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MCHC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(г/л)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280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300-380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Лейкоциты(10</a:t>
                      </a:r>
                      <a:r>
                        <a:rPr kumimoji="0" lang="ru-RU" alt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/л)</a:t>
                      </a:r>
                      <a:endParaRPr kumimoji="0" lang="ru-RU" altLang="ru-RU" sz="16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340068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4,5-11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Нейтрофилы  (%)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53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48-78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Лимфоциты(%)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19-37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Моноциты  (%)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3-11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Эозинофилы (%)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1-5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Базофилы  (%)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0-1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Тромбоциты  (10</a:t>
                      </a:r>
                      <a:r>
                        <a:rPr kumimoji="0" lang="ru-RU" alt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/л)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548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150-400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СОЭ  (мм/ч)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0- 20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42453072" y="7943921"/>
            <a:ext cx="91440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Биохимический анализ крови:</a:t>
            </a:r>
          </a:p>
        </p:txBody>
      </p:sp>
      <p:graphicFrame>
        <p:nvGraphicFramePr>
          <p:cNvPr id="58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528488"/>
              </p:ext>
            </p:extLst>
          </p:nvPr>
        </p:nvGraphicFramePr>
        <p:xfrm>
          <a:off x="45366575" y="8406404"/>
          <a:ext cx="4248150" cy="5719110"/>
        </p:xfrm>
        <a:graphic>
          <a:graphicData uri="http://schemas.openxmlformats.org/drawingml/2006/table">
            <a:tbl>
              <a:tblPr/>
              <a:tblGrid>
                <a:gridCol w="2519362"/>
                <a:gridCol w="792163"/>
                <a:gridCol w="936625"/>
              </a:tblGrid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Общий белок (г/л)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68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57-82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Альбумин (г/л)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41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32-48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Глюкоза (ммоль/л)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4,1-5,9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Общ.билирубин (мкмоль/л)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5,8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3-21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Билирубин прямой (мкмоль/л)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0-5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АЛТ (ед/л)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5-49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АСТ (ед/л)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0-34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ЩФ (ед/л)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70-360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ГГТ (ед/л)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0-73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Креатинин (мг/дл)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0,5-1,3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Натрий (ммоль/л)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146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132-150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Калий (ммоль/л)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4,8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3,5-5,5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Железо (мкмоль/л)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9-30,4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Трансферрин (г/л)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3,8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2-3,6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% насыщения железом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20-55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9" name="Rectangle 88"/>
          <p:cNvSpPr>
            <a:spLocks noChangeArrowheads="1"/>
          </p:cNvSpPr>
          <p:nvPr/>
        </p:nvSpPr>
        <p:spPr bwMode="auto">
          <a:xfrm>
            <a:off x="41012912" y="13609762"/>
            <a:ext cx="368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Ревмопробы</a:t>
            </a:r>
            <a:r>
              <a:rPr lang="ru-RU" altLang="ru-RU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СРБ</a:t>
            </a:r>
            <a:r>
              <a:rPr lang="en-US" altLang="ru-RU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</a:t>
            </a:r>
            <a:r>
              <a:rPr lang="ru-RU" altLang="ru-RU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мг/дл.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Text Box 105"/>
          <p:cNvSpPr txBox="1">
            <a:spLocks noChangeArrowheads="1"/>
          </p:cNvSpPr>
          <p:nvPr/>
        </p:nvSpPr>
        <p:spPr bwMode="auto">
          <a:xfrm>
            <a:off x="4593900" y="14970363"/>
            <a:ext cx="956002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Общий анализ мочи: </a:t>
            </a:r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в пределах нормы</a:t>
            </a:r>
          </a:p>
          <a:p>
            <a:pPr>
              <a:spcBef>
                <a:spcPct val="50000"/>
              </a:spcBef>
            </a:pPr>
            <a:endParaRPr lang="ru-RU" alt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102"/>
          <p:cNvSpPr txBox="1">
            <a:spLocks noChangeArrowheads="1"/>
          </p:cNvSpPr>
          <p:nvPr/>
        </p:nvSpPr>
        <p:spPr bwMode="auto">
          <a:xfrm>
            <a:off x="2777680" y="15297884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Общий </a:t>
            </a:r>
            <a:r>
              <a:rPr lang="ru-RU" altLang="ru-RU" sz="20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анализ кала:</a:t>
            </a:r>
          </a:p>
        </p:txBody>
      </p:sp>
      <p:graphicFrame>
        <p:nvGraphicFramePr>
          <p:cNvPr id="63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923596"/>
              </p:ext>
            </p:extLst>
          </p:nvPr>
        </p:nvGraphicFramePr>
        <p:xfrm>
          <a:off x="6018835" y="15770002"/>
          <a:ext cx="5974853" cy="5141312"/>
        </p:xfrm>
        <a:graphic>
          <a:graphicData uri="http://schemas.openxmlformats.org/drawingml/2006/table">
            <a:tbl>
              <a:tblPr/>
              <a:tblGrid>
                <a:gridCol w="4246662"/>
                <a:gridCol w="1728191"/>
              </a:tblGrid>
              <a:tr h="3175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Цвет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коричневый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175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Форма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оформленный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175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Бензидиновая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проба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положительная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273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Стеркобилин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273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Слизь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немного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465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Мышечные волокна сохр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/потер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.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поперечно-полосатую исчерченность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+-/+-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273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Соединительная ткань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273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Нейтральный жир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+-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273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Жирные кислоты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273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Мыла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273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Крахмал внутриклеточный/внеклеточный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-/+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273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Клетчатка неперевар./перевар.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+/++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273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Йодофильная флора, патологическая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3175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Лейкоциты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сплошь в п/зр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273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Эритроциты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6-8 в п/зр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  <a:tr h="273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068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Яйца глист, простейшие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>
                        <a:alpha val="25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5" name="Text Box 103"/>
          <p:cNvSpPr txBox="1">
            <a:spLocks noChangeArrowheads="1"/>
          </p:cNvSpPr>
          <p:nvPr/>
        </p:nvSpPr>
        <p:spPr bwMode="auto">
          <a:xfrm>
            <a:off x="12065696" y="17426186"/>
            <a:ext cx="26273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srgbClr val="993366"/>
                </a:solidFill>
                <a:latin typeface="Arial" charset="0"/>
              </a:rPr>
              <a:t>Анализ кала на </a:t>
            </a:r>
            <a:r>
              <a:rPr lang="en-US" altLang="ru-RU" sz="2000" b="1" dirty="0">
                <a:solidFill>
                  <a:srgbClr val="993366"/>
                </a:solidFill>
                <a:latin typeface="Arial" charset="0"/>
              </a:rPr>
              <a:t>Clostridium</a:t>
            </a:r>
          </a:p>
          <a:p>
            <a:r>
              <a:rPr lang="en-US" altLang="ru-RU" sz="2000" b="1" dirty="0">
                <a:solidFill>
                  <a:srgbClr val="993366"/>
                </a:solidFill>
                <a:latin typeface="Arial" charset="0"/>
              </a:rPr>
              <a:t>Difficile</a:t>
            </a:r>
            <a:r>
              <a:rPr lang="ru-RU" altLang="ru-RU" sz="2000" b="1" dirty="0">
                <a:solidFill>
                  <a:srgbClr val="993366"/>
                </a:solidFill>
                <a:latin typeface="Arial" charset="0"/>
              </a:rPr>
              <a:t>:</a:t>
            </a:r>
            <a:r>
              <a:rPr lang="ru-RU" altLang="ru-RU" sz="2000" b="1" dirty="0">
                <a:solidFill>
                  <a:srgbClr val="340068"/>
                </a:solidFill>
                <a:latin typeface="Arial" charset="0"/>
              </a:rPr>
              <a:t> </a:t>
            </a:r>
          </a:p>
          <a:p>
            <a:endParaRPr lang="ru-RU" altLang="ru-RU" sz="2000" b="1" dirty="0">
              <a:solidFill>
                <a:srgbClr val="340068"/>
              </a:solidFill>
              <a:latin typeface="Arial" charset="0"/>
            </a:endParaRPr>
          </a:p>
          <a:p>
            <a:r>
              <a:rPr lang="ru-RU" altLang="ru-RU" sz="2000" b="1" dirty="0">
                <a:solidFill>
                  <a:srgbClr val="340068"/>
                </a:solidFill>
                <a:latin typeface="Arial" charset="0"/>
              </a:rPr>
              <a:t>токсин А,В-отрицательные</a:t>
            </a:r>
          </a:p>
        </p:txBody>
      </p:sp>
      <p:sp>
        <p:nvSpPr>
          <p:cNvPr id="66" name="Rectangle 106"/>
          <p:cNvSpPr>
            <a:spLocks noChangeArrowheads="1"/>
          </p:cNvSpPr>
          <p:nvPr/>
        </p:nvSpPr>
        <p:spPr bwMode="auto">
          <a:xfrm>
            <a:off x="12137704" y="17139071"/>
            <a:ext cx="2448272" cy="2519363"/>
          </a:xfrm>
          <a:prstGeom prst="rect">
            <a:avLst/>
          </a:prstGeom>
          <a:solidFill>
            <a:srgbClr val="993366">
              <a:alpha val="2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315184" y="15106874"/>
            <a:ext cx="8887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УЗИ органов брюшной </a:t>
            </a:r>
            <a:r>
              <a:rPr lang="ru-RU" sz="28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полости</a:t>
            </a:r>
            <a:endParaRPr lang="ru-RU" sz="28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746215" y="15481970"/>
            <a:ext cx="8568953" cy="26543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/>
            <a:endParaRPr lang="ru-RU" altLang="ru-RU" sz="2800" b="1" dirty="0">
              <a:solidFill>
                <a:srgbClr val="340068"/>
              </a:solidFill>
              <a:latin typeface="Arial" charset="0"/>
            </a:endParaRPr>
          </a:p>
          <a:p>
            <a:pPr algn="l">
              <a:buClr>
                <a:srgbClr val="993366"/>
              </a:buClr>
              <a:buFont typeface="Wingdings" pitchFamily="2" charset="2"/>
              <a:buChar char="ü"/>
            </a:pPr>
            <a:r>
              <a:rPr lang="ru-RU" altLang="ru-RU" sz="2800" b="1" dirty="0" smtClean="0">
                <a:solidFill>
                  <a:srgbClr val="340068"/>
                </a:solidFill>
                <a:latin typeface="Arial" charset="0"/>
              </a:rPr>
              <a:t>  </a:t>
            </a:r>
            <a:r>
              <a:rPr lang="ru-RU" altLang="ru-RU" sz="2800" b="1" dirty="0">
                <a:solidFill>
                  <a:srgbClr val="340068"/>
                </a:solidFill>
                <a:latin typeface="Arial" charset="0"/>
              </a:rPr>
              <a:t>неравномерное утолщение стенок  </a:t>
            </a:r>
            <a:r>
              <a:rPr lang="ru-RU" altLang="ru-RU" sz="2800" b="1" dirty="0" smtClean="0">
                <a:solidFill>
                  <a:srgbClr val="340068"/>
                </a:solidFill>
                <a:latin typeface="Arial" charset="0"/>
              </a:rPr>
              <a:t>до 4,7 </a:t>
            </a:r>
          </a:p>
          <a:p>
            <a:pPr algn="l">
              <a:buClr>
                <a:srgbClr val="993366"/>
              </a:buClr>
            </a:pPr>
            <a:r>
              <a:rPr lang="ru-RU" altLang="ru-RU" sz="2800" b="1" dirty="0" smtClean="0">
                <a:solidFill>
                  <a:srgbClr val="340068"/>
                </a:solidFill>
                <a:latin typeface="Arial" charset="0"/>
              </a:rPr>
              <a:t>мм </a:t>
            </a:r>
            <a:r>
              <a:rPr lang="ru-RU" altLang="ru-RU" sz="2800" b="1" dirty="0">
                <a:solidFill>
                  <a:srgbClr val="340068"/>
                </a:solidFill>
                <a:latin typeface="Arial" charset="0"/>
              </a:rPr>
              <a:t>с выраженным кровотоком, </a:t>
            </a:r>
            <a:r>
              <a:rPr lang="ru-RU" altLang="ru-RU" sz="2800" b="1" dirty="0" smtClean="0">
                <a:solidFill>
                  <a:srgbClr val="340068"/>
                </a:solidFill>
                <a:latin typeface="Arial" charset="0"/>
              </a:rPr>
              <a:t> в </a:t>
            </a:r>
            <a:r>
              <a:rPr lang="ru-RU" altLang="ru-RU" sz="2800" b="1" dirty="0">
                <a:solidFill>
                  <a:srgbClr val="340068"/>
                </a:solidFill>
                <a:latin typeface="Arial" charset="0"/>
              </a:rPr>
              <a:t>области селезеночного изгиба, нисходящей, сигмовидной кишки и до </a:t>
            </a:r>
            <a:r>
              <a:rPr lang="ru-RU" altLang="ru-RU" sz="2800" b="1" dirty="0" err="1">
                <a:solidFill>
                  <a:srgbClr val="340068"/>
                </a:solidFill>
                <a:latin typeface="Arial" charset="0"/>
              </a:rPr>
              <a:t>ректосигмоидного</a:t>
            </a:r>
            <a:r>
              <a:rPr lang="ru-RU" altLang="ru-RU" sz="2800" b="1" dirty="0">
                <a:solidFill>
                  <a:srgbClr val="340068"/>
                </a:solidFill>
                <a:latin typeface="Arial" charset="0"/>
              </a:rPr>
              <a:t> перехода</a:t>
            </a: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16330936" y="18434298"/>
            <a:ext cx="8840216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ЭГДС</a:t>
            </a:r>
          </a:p>
          <a:p>
            <a:pPr algn="ctr">
              <a:spcBef>
                <a:spcPct val="50000"/>
              </a:spcBef>
            </a:pPr>
            <a:endParaRPr lang="ru-RU" altLang="ru-RU" sz="2800" b="1" dirty="0"/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16315184" y="18722330"/>
            <a:ext cx="8887972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altLang="ru-RU" sz="2800" b="1" dirty="0">
              <a:solidFill>
                <a:srgbClr val="34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Дистальный рефлюкс эзофагит. Недостаточность </a:t>
            </a:r>
            <a:r>
              <a:rPr lang="ru-RU" altLang="ru-RU" sz="28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кардии</a:t>
            </a: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8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Рефлюксный</a:t>
            </a: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гастрит, дуоденит.</a:t>
            </a:r>
          </a:p>
          <a:p>
            <a:pPr>
              <a:spcBef>
                <a:spcPct val="50000"/>
              </a:spcBef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06298" y="29379514"/>
            <a:ext cx="8647630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Клинический диагноз</a:t>
            </a:r>
          </a:p>
        </p:txBody>
      </p:sp>
      <p:sp>
        <p:nvSpPr>
          <p:cNvPr id="70" name="Прямоугольник 3"/>
          <p:cNvSpPr>
            <a:spLocks noChangeArrowheads="1"/>
          </p:cNvSpPr>
          <p:nvPr/>
        </p:nvSpPr>
        <p:spPr bwMode="auto">
          <a:xfrm>
            <a:off x="5851076" y="30591451"/>
            <a:ext cx="846182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4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l"/>
            <a:r>
              <a:rPr lang="ru-RU" altLang="ru-RU" sz="2800" b="1" u="sng" dirty="0">
                <a:solidFill>
                  <a:srgbClr val="340068"/>
                </a:solidFill>
                <a:latin typeface="Arial" charset="0"/>
              </a:rPr>
              <a:t>Основное заболевание</a:t>
            </a:r>
            <a:r>
              <a:rPr lang="ru-RU" altLang="ru-RU" sz="2800" b="1" dirty="0">
                <a:solidFill>
                  <a:srgbClr val="340068"/>
                </a:solidFill>
                <a:latin typeface="Arial" charset="0"/>
              </a:rPr>
              <a:t>: Язвенный колит, тотальная </a:t>
            </a:r>
            <a:r>
              <a:rPr lang="ru-RU" altLang="ru-RU" sz="2800" b="1" dirty="0" smtClean="0">
                <a:solidFill>
                  <a:srgbClr val="340068"/>
                </a:solidFill>
                <a:latin typeface="Arial" charset="0"/>
              </a:rPr>
              <a:t>форма</a:t>
            </a:r>
            <a:r>
              <a:rPr lang="ru-RU" altLang="ru-RU" sz="2800" b="1" dirty="0">
                <a:solidFill>
                  <a:srgbClr val="340068"/>
                </a:solidFill>
                <a:latin typeface="Arial" charset="0"/>
              </a:rPr>
              <a:t>,  непрерывно рецидивирующее течение. </a:t>
            </a:r>
          </a:p>
          <a:p>
            <a:pPr algn="l"/>
            <a:r>
              <a:rPr lang="ru-RU" altLang="ru-RU" sz="2800" b="1" dirty="0">
                <a:solidFill>
                  <a:srgbClr val="340068"/>
                </a:solidFill>
                <a:latin typeface="Arial" charset="0"/>
              </a:rPr>
              <a:t>Активность по </a:t>
            </a:r>
            <a:r>
              <a:rPr lang="en-US" altLang="ru-RU" sz="2800" b="1" dirty="0" err="1">
                <a:solidFill>
                  <a:srgbClr val="340068"/>
                </a:solidFill>
                <a:latin typeface="Arial" charset="0"/>
              </a:rPr>
              <a:t>Truelov</a:t>
            </a:r>
            <a:r>
              <a:rPr lang="ru-RU" altLang="ru-RU" sz="2800" b="1" dirty="0">
                <a:solidFill>
                  <a:srgbClr val="340068"/>
                </a:solidFill>
                <a:latin typeface="Arial" charset="0"/>
              </a:rPr>
              <a:t>е - W</a:t>
            </a:r>
            <a:r>
              <a:rPr lang="en-US" altLang="ru-RU" sz="2800" b="1" dirty="0" err="1">
                <a:solidFill>
                  <a:srgbClr val="340068"/>
                </a:solidFill>
                <a:latin typeface="Arial" charset="0"/>
              </a:rPr>
              <a:t>itts</a:t>
            </a:r>
            <a:r>
              <a:rPr lang="en-US" altLang="ru-RU" sz="2800" b="1" dirty="0">
                <a:solidFill>
                  <a:srgbClr val="340068"/>
                </a:solidFill>
                <a:latin typeface="Arial" charset="0"/>
              </a:rPr>
              <a:t> III</a:t>
            </a:r>
            <a:r>
              <a:rPr lang="ru-RU" altLang="ru-RU" sz="2800" b="1" dirty="0">
                <a:solidFill>
                  <a:srgbClr val="340068"/>
                </a:solidFill>
                <a:latin typeface="Arial" charset="0"/>
              </a:rPr>
              <a:t>.</a:t>
            </a:r>
          </a:p>
          <a:p>
            <a:pPr algn="l"/>
            <a:endParaRPr lang="en-US" altLang="ru-RU" sz="2800" b="1" dirty="0">
              <a:solidFill>
                <a:srgbClr val="340068"/>
              </a:solidFill>
              <a:latin typeface="Arial" charset="0"/>
            </a:endParaRPr>
          </a:p>
          <a:p>
            <a:pPr algn="l"/>
            <a:r>
              <a:rPr lang="ru-RU" altLang="ru-RU" sz="2800" b="1" dirty="0">
                <a:solidFill>
                  <a:srgbClr val="340068"/>
                </a:solidFill>
                <a:latin typeface="Arial" charset="0"/>
              </a:rPr>
              <a:t>Сопутствующие заболевания: Гипертоническая болезнь 2 степени.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921996" y="29379514"/>
            <a:ext cx="887222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</a:p>
        </p:txBody>
      </p:sp>
      <p:sp>
        <p:nvSpPr>
          <p:cNvPr id="72" name="TextBox 2"/>
          <p:cNvSpPr txBox="1">
            <a:spLocks noChangeArrowheads="1"/>
          </p:cNvSpPr>
          <p:nvPr/>
        </p:nvSpPr>
        <p:spPr bwMode="auto">
          <a:xfrm>
            <a:off x="16313795" y="30171602"/>
            <a:ext cx="8569325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l">
              <a:buClr>
                <a:srgbClr val="993366"/>
              </a:buClr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Преднизолон 90 мг + </a:t>
            </a:r>
            <a:r>
              <a:rPr lang="en-US" altLang="ru-RU" sz="28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,9% 200,0 </a:t>
            </a: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в/в </a:t>
            </a:r>
            <a:r>
              <a:rPr lang="ru-RU" altLang="ru-RU" sz="28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капельно</a:t>
            </a: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раза в день 7 дней        60 мг в день </a:t>
            </a:r>
            <a:r>
              <a:rPr lang="en-US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per </a:t>
            </a:r>
            <a:r>
              <a:rPr lang="en-US" altLang="ru-RU" sz="28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ru-RU" altLang="ru-RU" sz="2800" b="1" dirty="0">
              <a:solidFill>
                <a:srgbClr val="34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993366"/>
              </a:buClr>
              <a:buFont typeface="Wingdings" pitchFamily="2" charset="2"/>
              <a:buChar char="Ø"/>
            </a:pPr>
            <a:endParaRPr lang="ru-RU" altLang="ru-RU" sz="2800" b="1" dirty="0">
              <a:solidFill>
                <a:srgbClr val="34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993366"/>
              </a:buClr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Азатиоприн</a:t>
            </a: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мг в день, с последующим повышением дозы до 175 мг в день</a:t>
            </a:r>
          </a:p>
          <a:p>
            <a:pPr algn="l">
              <a:buClr>
                <a:srgbClr val="993366"/>
              </a:buClr>
              <a:buFont typeface="Wingdings" pitchFamily="2" charset="2"/>
              <a:buChar char="Ø"/>
            </a:pPr>
            <a:endParaRPr lang="ru-RU" altLang="ru-RU" sz="2800" b="1" dirty="0">
              <a:solidFill>
                <a:srgbClr val="34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993366"/>
              </a:buClr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Сульфасалазин</a:t>
            </a: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гр. в сутки</a:t>
            </a:r>
          </a:p>
          <a:p>
            <a:pPr algn="l">
              <a:buClr>
                <a:srgbClr val="993366"/>
              </a:buClr>
              <a:buFont typeface="Wingdings" pitchFamily="2" charset="2"/>
              <a:buChar char="Ø"/>
            </a:pPr>
            <a:endParaRPr lang="ru-RU" altLang="ru-RU" sz="2800" b="1" dirty="0">
              <a:solidFill>
                <a:srgbClr val="34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993366"/>
              </a:buClr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Космофер</a:t>
            </a: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мл + </a:t>
            </a:r>
            <a:r>
              <a:rPr lang="en-US" altLang="ru-RU" sz="28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,9% </a:t>
            </a: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00,0 </a:t>
            </a: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в/в </a:t>
            </a:r>
            <a:r>
              <a:rPr lang="ru-RU" altLang="ru-RU" sz="28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капельно</a:t>
            </a:r>
            <a:r>
              <a:rPr lang="ru-RU" altLang="ru-RU" sz="28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26412196" y="29235498"/>
            <a:ext cx="88722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u="sng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Лечение тотальной формы язвенного колита  </a:t>
            </a:r>
            <a:endParaRPr lang="en-US" altLang="ru-RU" sz="2400" b="1" u="sng" dirty="0">
              <a:solidFill>
                <a:srgbClr val="99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400" b="1" u="sng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активности  по </a:t>
            </a:r>
            <a:r>
              <a:rPr lang="en-US" altLang="ru-RU" sz="2400" b="1" u="sng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Truelove-</a:t>
            </a:r>
            <a:r>
              <a:rPr lang="en-US" altLang="ru-RU" sz="2400" b="1" u="sng" dirty="0" err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Witts</a:t>
            </a:r>
            <a:r>
              <a:rPr lang="en-US" altLang="ru-RU" sz="2400" b="1" u="sng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  <a:endParaRPr lang="ru-RU" altLang="ru-RU" sz="2400" b="1" u="sng" dirty="0">
              <a:solidFill>
                <a:srgbClr val="99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utoShape 3"/>
          <p:cNvSpPr>
            <a:spLocks noChangeArrowheads="1"/>
          </p:cNvSpPr>
          <p:nvPr/>
        </p:nvSpPr>
        <p:spPr bwMode="auto">
          <a:xfrm>
            <a:off x="26604837" y="30486993"/>
            <a:ext cx="3313112" cy="1223963"/>
          </a:xfrm>
          <a:prstGeom prst="roundRect">
            <a:avLst>
              <a:gd name="adj" fmla="val 16667"/>
            </a:avLst>
          </a:prstGeom>
          <a:solidFill>
            <a:srgbClr val="993366">
              <a:alpha val="25999"/>
            </a:srgbClr>
          </a:solidFill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000" b="1" dirty="0">
              <a:solidFill>
                <a:srgbClr val="34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Преднизолон 2 мг/кг/</a:t>
            </a:r>
            <a:r>
              <a:rPr lang="ru-RU" altLang="ru-RU" sz="20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внутривенно,</a:t>
            </a:r>
          </a:p>
          <a:p>
            <a:pPr algn="ctr"/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дней</a:t>
            </a:r>
          </a:p>
          <a:p>
            <a:pPr algn="ctr"/>
            <a:endParaRPr lang="ru-RU" altLang="ru-RU" sz="2000" b="1" dirty="0">
              <a:solidFill>
                <a:srgbClr val="34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utoShape 4"/>
          <p:cNvSpPr>
            <a:spLocks noChangeArrowheads="1"/>
          </p:cNvSpPr>
          <p:nvPr/>
        </p:nvSpPr>
        <p:spPr bwMode="auto">
          <a:xfrm>
            <a:off x="31789612" y="32620742"/>
            <a:ext cx="3384550" cy="1511300"/>
          </a:xfrm>
          <a:prstGeom prst="roundRect">
            <a:avLst>
              <a:gd name="adj" fmla="val 16667"/>
            </a:avLst>
          </a:prstGeom>
          <a:solidFill>
            <a:srgbClr val="993366">
              <a:alpha val="25999"/>
            </a:srgbClr>
          </a:solidFill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Поддерживающая </a:t>
            </a:r>
          </a:p>
          <a:p>
            <a:pPr algn="ctr"/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терапия </a:t>
            </a:r>
          </a:p>
          <a:p>
            <a:pPr algn="ctr"/>
            <a:r>
              <a:rPr lang="ru-RU" altLang="ru-RU" sz="20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Месалазин</a:t>
            </a:r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1,5-2 г/</a:t>
            </a:r>
            <a:r>
              <a:rPr lang="ru-RU" altLang="ru-RU" sz="20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года</a:t>
            </a:r>
          </a:p>
        </p:txBody>
      </p:sp>
      <p:sp>
        <p:nvSpPr>
          <p:cNvPr id="85" name="AutoShape 5"/>
          <p:cNvSpPr>
            <a:spLocks noChangeArrowheads="1"/>
          </p:cNvSpPr>
          <p:nvPr/>
        </p:nvSpPr>
        <p:spPr bwMode="auto">
          <a:xfrm>
            <a:off x="26604837" y="32503118"/>
            <a:ext cx="3313112" cy="1512888"/>
          </a:xfrm>
          <a:prstGeom prst="roundRect">
            <a:avLst>
              <a:gd name="adj" fmla="val 16667"/>
            </a:avLst>
          </a:prstGeom>
          <a:solidFill>
            <a:srgbClr val="993366">
              <a:alpha val="25999"/>
            </a:srgbClr>
          </a:solidFill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Преднизолон  1 мг/кг/</a:t>
            </a:r>
            <a:r>
              <a:rPr lang="ru-RU" altLang="ru-RU" sz="20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endParaRPr lang="ru-RU" altLang="ru-RU" sz="2000" b="1" dirty="0">
              <a:solidFill>
                <a:srgbClr val="34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внутрь, с последующим </a:t>
            </a:r>
          </a:p>
          <a:p>
            <a:pPr algn="ctr"/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снижением </a:t>
            </a:r>
          </a:p>
          <a:p>
            <a:pPr algn="ctr"/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5-10 мг в неделю</a:t>
            </a:r>
          </a:p>
        </p:txBody>
      </p:sp>
      <p:sp>
        <p:nvSpPr>
          <p:cNvPr id="86" name="AutoShape 6"/>
          <p:cNvSpPr>
            <a:spLocks noChangeArrowheads="1"/>
          </p:cNvSpPr>
          <p:nvPr/>
        </p:nvSpPr>
        <p:spPr bwMode="auto">
          <a:xfrm>
            <a:off x="31718174" y="30486993"/>
            <a:ext cx="3384550" cy="1439863"/>
          </a:xfrm>
          <a:prstGeom prst="roundRect">
            <a:avLst>
              <a:gd name="adj" fmla="val 16667"/>
            </a:avLst>
          </a:prstGeom>
          <a:solidFill>
            <a:srgbClr val="993366">
              <a:alpha val="25999"/>
            </a:srgbClr>
          </a:solidFill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000" b="1" dirty="0">
              <a:solidFill>
                <a:srgbClr val="34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Преднизолона </a:t>
            </a:r>
          </a:p>
          <a:p>
            <a:pPr algn="ctr"/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30-40 мг</a:t>
            </a:r>
          </a:p>
          <a:p>
            <a:pPr algn="ctr"/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Препараты 5-АСК</a:t>
            </a:r>
          </a:p>
          <a:p>
            <a:pPr algn="ctr"/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ru-RU" altLang="ru-RU" sz="20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Месалазин</a:t>
            </a:r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г/</a:t>
            </a:r>
            <a:r>
              <a:rPr lang="ru-RU" altLang="ru-RU" sz="2000" b="1" dirty="0" err="1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1"/>
          <p:cNvSpPr>
            <a:spLocks noChangeArrowheads="1"/>
          </p:cNvSpPr>
          <p:nvPr/>
        </p:nvSpPr>
        <p:spPr bwMode="auto">
          <a:xfrm>
            <a:off x="26251272" y="34741205"/>
            <a:ext cx="9078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ru-RU" altLang="ru-RU" sz="16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Рекомендации Российской гастроэнтерологической ассоциации </a:t>
            </a:r>
            <a:r>
              <a:rPr lang="ru-RU" altLang="ru-RU" sz="16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 </a:t>
            </a:r>
            <a:r>
              <a:rPr lang="ru-RU" altLang="ru-RU" sz="16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диагностике </a:t>
            </a:r>
            <a:endParaRPr lang="ru-RU" altLang="ru-RU" sz="16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r>
              <a:rPr lang="ru-RU" altLang="ru-RU" sz="16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 </a:t>
            </a:r>
            <a:r>
              <a:rPr lang="ru-RU" altLang="ru-RU" sz="16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лечению взрослых больных язвенных колитом, 2015 год</a:t>
            </a:r>
            <a:r>
              <a:rPr lang="ka-GE" altLang="ru-RU" sz="16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</a:t>
            </a:r>
          </a:p>
          <a:p>
            <a:endParaRPr lang="ru-RU" altLang="ru-RU" sz="16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8" name="AutoShape 9"/>
          <p:cNvSpPr>
            <a:spLocks/>
          </p:cNvSpPr>
          <p:nvPr/>
        </p:nvSpPr>
        <p:spPr bwMode="auto">
          <a:xfrm>
            <a:off x="29923680" y="30792308"/>
            <a:ext cx="504825" cy="2951162"/>
          </a:xfrm>
          <a:prstGeom prst="rightBrace">
            <a:avLst>
              <a:gd name="adj1" fmla="val 48716"/>
              <a:gd name="adj2" fmla="val 50000"/>
            </a:avLst>
          </a:prstGeom>
          <a:noFill/>
          <a:ln w="6350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30283695" y="3204381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3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недель</a:t>
            </a:r>
          </a:p>
        </p:txBody>
      </p:sp>
      <p:sp>
        <p:nvSpPr>
          <p:cNvPr id="90" name="Line 11"/>
          <p:cNvSpPr>
            <a:spLocks noChangeShapeType="1"/>
          </p:cNvSpPr>
          <p:nvPr/>
        </p:nvSpPr>
        <p:spPr bwMode="auto">
          <a:xfrm>
            <a:off x="28260599" y="31710956"/>
            <a:ext cx="0" cy="792162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" name="Line 12"/>
          <p:cNvSpPr>
            <a:spLocks noChangeShapeType="1"/>
          </p:cNvSpPr>
          <p:nvPr/>
        </p:nvSpPr>
        <p:spPr bwMode="auto">
          <a:xfrm>
            <a:off x="33380064" y="31891137"/>
            <a:ext cx="0" cy="675208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36729673" y="29752774"/>
            <a:ext cx="91440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Заключение: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7027487" y="31206924"/>
            <a:ext cx="8738235" cy="2374900"/>
          </a:xfrm>
          <a:prstGeom prst="rect">
            <a:avLst/>
          </a:prstGeom>
          <a:solidFill>
            <a:srgbClr val="993366">
              <a:alpha val="21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" name="Text Box 4"/>
          <p:cNvSpPr txBox="1">
            <a:spLocks noChangeArrowheads="1"/>
          </p:cNvSpPr>
          <p:nvPr/>
        </p:nvSpPr>
        <p:spPr bwMode="auto">
          <a:xfrm>
            <a:off x="37027488" y="31571355"/>
            <a:ext cx="8604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 dirty="0">
                <a:solidFill>
                  <a:srgbClr val="000066"/>
                </a:solidFill>
              </a:rPr>
              <a:t>Неадекватная индукционная и поддерживающая терапия ВЗК приводит к утяжелению клинического течения заболевания и нарастанию морфологических изменений кишки (стеноз).</a:t>
            </a:r>
          </a:p>
        </p:txBody>
      </p:sp>
      <p:pic>
        <p:nvPicPr>
          <p:cNvPr id="1030" name="Picture 6" descr="C:\Users\1\Desktop\Беляков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867" y="21699643"/>
            <a:ext cx="9115425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Беляков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576" y="21786059"/>
            <a:ext cx="9096375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49216" y="24535814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Крипт-абсцесс</a:t>
            </a:r>
            <a:endParaRPr lang="ru-RU" sz="2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08856" y="21890682"/>
            <a:ext cx="3627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Деформация крипт</a:t>
            </a:r>
            <a:endParaRPr lang="ru-RU" sz="2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21424" y="21802992"/>
            <a:ext cx="3564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Биоптат слизистой </a:t>
            </a:r>
            <a:r>
              <a:rPr lang="ru-RU" sz="28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ректосигмоидного</a:t>
            </a:r>
            <a:r>
              <a:rPr 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отдела</a:t>
            </a:r>
            <a:endParaRPr lang="ru-RU" sz="2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3920" y="23618874"/>
            <a:ext cx="383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Деформация крипт</a:t>
            </a:r>
            <a:endParaRPr lang="ru-RU" sz="2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11712" y="26427186"/>
            <a:ext cx="5165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Лимфоплазмоцитарная инфильтрация</a:t>
            </a:r>
            <a:endParaRPr lang="ru-RU" sz="2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49440" y="21802992"/>
            <a:ext cx="3142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Биоптат </a:t>
            </a:r>
            <a:r>
              <a:rPr lang="ru-RU" sz="28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псевдополипа</a:t>
            </a:r>
            <a:r>
              <a:rPr 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сигмовидной кишки</a:t>
            </a:r>
            <a:endParaRPr lang="ru-RU" sz="2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699</Words>
  <Application>Microsoft Office PowerPoint</Application>
  <PresentationFormat>Произвольный</PresentationFormat>
  <Paragraphs>206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Граница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</cp:revision>
  <dcterms:created xsi:type="dcterms:W3CDTF">2016-02-13T20:49:22Z</dcterms:created>
  <dcterms:modified xsi:type="dcterms:W3CDTF">2016-02-16T20:46:16Z</dcterms:modified>
</cp:coreProperties>
</file>