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54" d="100"/>
          <a:sy n="54" d="100"/>
        </p:scale>
        <p:origin x="-76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65060" y="5052546"/>
            <a:ext cx="7516013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B8D7D-0ADC-4BC2-AF70-CF6B7812405A}" type="datetimeFigureOut">
              <a:rPr lang="ru-RU" smtClean="0"/>
              <a:t>16.01.2018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107D3-335C-480B-BE73-FC78066D5B57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0109" y="3132290"/>
            <a:ext cx="9567135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40000" y="731519"/>
            <a:ext cx="85344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B8D7D-0ADC-4BC2-AF70-CF6B7812405A}" type="datetimeFigureOut">
              <a:rPr lang="ru-RU" smtClean="0"/>
              <a:t>16.01.2018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107D3-335C-480B-BE73-FC78066D5B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8344" y="376518"/>
            <a:ext cx="27432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32151" y="731520"/>
            <a:ext cx="6439049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B8D7D-0ADC-4BC2-AF70-CF6B7812405A}" type="datetimeFigureOut">
              <a:rPr lang="ru-RU" smtClean="0"/>
              <a:t>16.01.2018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107D3-335C-480B-BE73-FC78066D5B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B8D7D-0ADC-4BC2-AF70-CF6B7812405A}" type="datetimeFigureOut">
              <a:rPr lang="ru-RU" smtClean="0"/>
              <a:t>16.01.2018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107D3-335C-480B-BE73-FC78066D5B5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524000" y="731520"/>
            <a:ext cx="85344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0927" y="2172648"/>
            <a:ext cx="7955555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6584" y="4607511"/>
            <a:ext cx="7960659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B8D7D-0ADC-4BC2-AF70-CF6B7812405A}" type="datetimeFigureOut">
              <a:rPr lang="ru-RU" smtClean="0"/>
              <a:t>16.01.2018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107D3-335C-480B-BE73-FC78066D5B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B8D7D-0ADC-4BC2-AF70-CF6B7812405A}" type="datetimeFigureOut">
              <a:rPr lang="ru-RU" smtClean="0"/>
              <a:t>16.01.2018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107D3-335C-480B-BE73-FC78066D5B5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523999" y="731519"/>
            <a:ext cx="4462272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731520"/>
            <a:ext cx="4462272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41929" y="1400327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6403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1399032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B8D7D-0ADC-4BC2-AF70-CF6B7812405A}" type="datetimeFigureOut">
              <a:rPr lang="ru-RU" smtClean="0"/>
              <a:t>16.01.2018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107D3-335C-480B-BE73-FC78066D5B57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B8D7D-0ADC-4BC2-AF70-CF6B7812405A}" type="datetimeFigureOut">
              <a:rPr lang="ru-RU" smtClean="0"/>
              <a:t>16.01.2018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107D3-335C-480B-BE73-FC78066D5B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B8D7D-0ADC-4BC2-AF70-CF6B7812405A}" type="datetimeFigureOut">
              <a:rPr lang="ru-RU" smtClean="0"/>
              <a:t>16.01.2018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107D3-335C-480B-BE73-FC78066D5B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794" y="2209801"/>
            <a:ext cx="4848113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4688" y="731520"/>
            <a:ext cx="5356113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4354" y="3497802"/>
            <a:ext cx="4518213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B8D7D-0ADC-4BC2-AF70-CF6B7812405A}" type="datetimeFigureOut">
              <a:rPr lang="ru-RU" smtClean="0"/>
              <a:t>16.01.2018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107D3-335C-480B-BE73-FC78066D5B5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66900" y="1143000"/>
            <a:ext cx="54864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0516" y="1010486"/>
            <a:ext cx="4925485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B8D7D-0ADC-4BC2-AF70-CF6B7812405A}" type="datetimeFigureOut">
              <a:rPr lang="ru-RU" smtClean="0"/>
              <a:t>16.01.2018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107D3-335C-480B-BE73-FC78066D5B57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9691" y="4464421"/>
            <a:ext cx="8511384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12192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91053" y="4372168"/>
            <a:ext cx="8683348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2260"/>
            <a:ext cx="85344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00" y="6172201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6BB8D7D-0ADC-4BC2-AF70-CF6B7812405A}" type="datetimeFigureOut">
              <a:rPr lang="ru-RU" smtClean="0"/>
              <a:t>16.01.2018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172201"/>
            <a:ext cx="44704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0000" y="6172201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61107D3-335C-480B-BE73-FC78066D5B5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325261"/>
              </p:ext>
            </p:extLst>
          </p:nvPr>
        </p:nvGraphicFramePr>
        <p:xfrm>
          <a:off x="85643" y="97400"/>
          <a:ext cx="12030157" cy="6639089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146230"/>
                <a:gridCol w="4122222"/>
                <a:gridCol w="1030555"/>
                <a:gridCol w="1146230"/>
                <a:gridCol w="1146230"/>
                <a:gridCol w="1146230"/>
                <a:gridCol w="1146230"/>
                <a:gridCol w="1146230"/>
              </a:tblGrid>
              <a:tr h="157470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Показатели эффективности деятельности научных структурных подразделений Университета на 2018 год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7655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№ П/П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Показатель оценки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Ед. измерения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Значение показателя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Баллы при достижении показателя №1 &gt;=2,5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Баллы при достижении показателя №1 &gt;=2,3 и &lt;2,5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Баллы при достижении показателя №1 &gt;=2,05 и &lt;2,3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Баллы при достижении показателя №1 &lt;2,05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</a:tr>
              <a:tr h="157470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Научная работа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747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Количество публикаций в базе данных  </a:t>
                      </a:r>
                      <a:r>
                        <a:rPr lang="ru-RU" sz="1000" u="none" strike="noStrike" dirty="0" err="1">
                          <a:effectLst/>
                        </a:rPr>
                        <a:t>Scopus</a:t>
                      </a:r>
                      <a:r>
                        <a:rPr lang="ru-RU" sz="1000" u="none" strike="noStrike" dirty="0">
                          <a:effectLst/>
                        </a:rPr>
                        <a:t> на одного НПР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Количество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&gt;=2,5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</a:tr>
              <a:tr h="1574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&gt;=2,3 и &lt;2,5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0,7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</a:tr>
              <a:tr h="1574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&gt;=2,05 и &lt;2,3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0,4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</a:tr>
              <a:tr h="1574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&lt;2,05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</a:tr>
              <a:tr h="15747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Доля публикаций, подготовленных в соавторстве с иностранными научно-педагогическими работниками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&gt;=45%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0,8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0,7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0,6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</a:tr>
              <a:tr h="1574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&gt;=35% и &lt;45%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0,7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0,5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0,4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0,3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</a:tr>
              <a:tr h="1574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&gt;=25% и &lt;35%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0,4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0,2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0,1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</a:tr>
              <a:tr h="1574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&lt;25%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</a:tr>
              <a:tr h="15747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Доля публикаций в журналах, индексируемых в базе данных Scopus, входящих в первый квартиль по показателю SJR (Q1)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&gt;=55%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0,8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0,7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0,6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</a:tr>
              <a:tr h="1574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&gt;=30% и &lt;55%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0,7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0,5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0,4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0,3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</a:tr>
              <a:tr h="1574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&gt;=20% и &lt;30%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0,4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0,2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0,1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</a:tr>
              <a:tr h="1574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&lt;20%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</a:tr>
              <a:tr h="15747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Доля публикаций в базе данных  </a:t>
                      </a:r>
                      <a:r>
                        <a:rPr lang="ru-RU" sz="1000" u="none" strike="noStrike" dirty="0" err="1">
                          <a:effectLst/>
                        </a:rPr>
                        <a:t>Scopus</a:t>
                      </a:r>
                      <a:r>
                        <a:rPr lang="ru-RU" sz="1000" u="none" strike="noStrike" dirty="0">
                          <a:effectLst/>
                        </a:rPr>
                        <a:t>, подготовленных на английском языке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&gt;=90%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0,8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0,7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0,6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</a:tr>
              <a:tr h="1574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&gt;=70% и &lt;90%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0,7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0,5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0,4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0,3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</a:tr>
              <a:tr h="1574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&gt;=50% и &lt;70%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0,4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0,2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0,1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</a:tr>
              <a:tr h="1574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&lt;50%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</a:tr>
              <a:tr h="157470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Максимальное количество баллов по разделу "Научная работа"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4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3,1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2,5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1,8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</a:tr>
              <a:tr h="157470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Внебюджетная деятельность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747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Доля доходов из внебюджетных источников от общего объема доходов структурного подразделения*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&gt;=70%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</a:tr>
              <a:tr h="1574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&gt;=50% и &lt;70%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0,7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0,7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0,7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0,7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</a:tr>
              <a:tr h="1574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&gt;=30% и &lt;50%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0,4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0,5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0,5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0,5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</a:tr>
              <a:tr h="1574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&lt;30%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</a:tr>
              <a:tr h="157470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Максимальное количество баллов по разделу "Внебюджетная деятельность"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1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1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</a:tr>
              <a:tr h="157470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Кадровая политика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2178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Доля зарубежных исследователей в численности научно-педагогических работников подразделения, включая российских граждан-обладателей степени PhD зарубежных университетов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</a:tr>
              <a:tr h="157470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Максимальное количество баллов по разделу "Кадровая политика"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1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</a:tr>
              <a:tr h="160014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Общее максимальное количество баллов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6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5,1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4,5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3,8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3721" marR="3721" marT="3721" marB="0" anchor="ctr"/>
                </a:tc>
              </a:tr>
              <a:tr h="76198"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721" marR="3721" marT="37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721" marR="3721" marT="37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721" marR="3721" marT="37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721" marR="3721" marT="37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721" marR="3721" marT="37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721" marR="3721" marT="37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721" marR="3721" marT="372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721" marR="3721" marT="3721" marB="0" anchor="b"/>
                </a:tc>
              </a:tr>
              <a:tr h="560052">
                <a:tc gridSpan="8"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baseline="0" dirty="0">
                          <a:effectLst/>
                        </a:rPr>
                        <a:t>* Общий </a:t>
                      </a:r>
                      <a:r>
                        <a:rPr lang="ru-RU" sz="1000" u="none" strike="noStrike" baseline="0" dirty="0" err="1">
                          <a:effectLst/>
                        </a:rPr>
                        <a:t>обем</a:t>
                      </a:r>
                      <a:r>
                        <a:rPr lang="ru-RU" sz="1000" u="none" strike="noStrike" baseline="0" dirty="0">
                          <a:effectLst/>
                        </a:rPr>
                        <a:t> доходов структурного подразделения формируется за счет:</a:t>
                      </a:r>
                      <a:br>
                        <a:rPr lang="ru-RU" sz="1000" u="none" strike="noStrike" baseline="0" dirty="0">
                          <a:effectLst/>
                        </a:rPr>
                      </a:br>
                      <a:r>
                        <a:rPr lang="ru-RU" sz="1000" u="none" strike="noStrike" baseline="0" dirty="0">
                          <a:effectLst/>
                        </a:rPr>
                        <a:t>- субсидии на выполнение государственного задания;</a:t>
                      </a:r>
                      <a:br>
                        <a:rPr lang="ru-RU" sz="1000" u="none" strike="noStrike" baseline="0" dirty="0">
                          <a:effectLst/>
                        </a:rPr>
                      </a:br>
                      <a:r>
                        <a:rPr lang="ru-RU" sz="1000" u="none" strike="noStrike" baseline="0" dirty="0">
                          <a:effectLst/>
                        </a:rPr>
                        <a:t>- субсидии на государственную поддержку ведущих университетов Российской Федерации в целях повышения их конкурентоспособности среди ведущих мировых научно-образовательных центров;</a:t>
                      </a:r>
                      <a:br>
                        <a:rPr lang="ru-RU" sz="1000" u="none" strike="noStrike" baseline="0" dirty="0">
                          <a:effectLst/>
                        </a:rPr>
                      </a:br>
                      <a:r>
                        <a:rPr lang="ru-RU" sz="1000" u="none" strike="noStrike" baseline="0" dirty="0">
                          <a:effectLst/>
                        </a:rPr>
                        <a:t>- средств, поступающих из внебюджетных источников</a:t>
                      </a:r>
                      <a:r>
                        <a:rPr lang="ru-RU" sz="1000" u="none" strike="noStrike" baseline="0" dirty="0" smtClean="0">
                          <a:effectLst/>
                        </a:rPr>
                        <a:t>.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721" marR="3721" marT="372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721" marR="3721" marT="3721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721" marR="3721" marT="3721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721" marR="3721" marT="3721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6690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0131924"/>
              </p:ext>
            </p:extLst>
          </p:nvPr>
        </p:nvGraphicFramePr>
        <p:xfrm>
          <a:off x="104774" y="314331"/>
          <a:ext cx="11915777" cy="6468347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635744"/>
                <a:gridCol w="3158245"/>
                <a:gridCol w="597162"/>
                <a:gridCol w="866775"/>
                <a:gridCol w="171807"/>
                <a:gridCol w="1371511"/>
                <a:gridCol w="1371511"/>
                <a:gridCol w="1371511"/>
                <a:gridCol w="1371511"/>
              </a:tblGrid>
              <a:tr h="303282"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Показатели оценки эффективности деятельности кафедр Университета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1" marR="4331" marT="433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3200"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</a:rPr>
                        <a:t>Учебная работа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1" marR="4331" marT="433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462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</a:rPr>
                        <a:t>№ п/п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1" marR="4331" marT="43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</a:rPr>
                        <a:t>Показатель оценки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1" marR="4331" marT="4331" marB="0" anchor="ctr"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Значение показателя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1" marR="4331" marT="433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Балл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1" marR="4331" marT="433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3200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1" marR="4331" marT="4331" marB="0" anchor="ctr"/>
                </a:tc>
                <a:tc rowSpan="3"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 dirty="0">
                          <a:effectLst/>
                        </a:rPr>
                        <a:t>Качество учебной работы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1" marR="4331" marT="4331" marB="0" anchor="ctr"/>
                </a:tc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effectLst/>
                        </a:rPr>
                        <a:t>4,50 – 5,00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950" marR="4331" marT="433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1" marR="4331" marT="433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32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effectLst/>
                        </a:rPr>
                        <a:t>4,20 – 4,49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950" marR="4331" marT="433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0,7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1" marR="4331" marT="433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32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effectLst/>
                        </a:rPr>
                        <a:t>&lt; 4,20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950" marR="4331" marT="433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1" marR="4331" marT="433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3200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1" marR="4331" marT="4331" marB="0" anchor="ctr"/>
                </a:tc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 dirty="0">
                          <a:effectLst/>
                        </a:rPr>
                        <a:t>Реализация массовых открытых онлайн курсов*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1" marR="4331" marT="4331" marB="0" anchor="ctr"/>
                </a:tc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effectLst/>
                        </a:rPr>
                        <a:t>&gt;=2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950" marR="4331" marT="433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1" marR="4331" marT="433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32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effectLst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950" marR="4331" marT="433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0,4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1" marR="4331" marT="433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3200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Максимальное количество баллов по разделу "Учебная работа"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1" marR="4331" marT="433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2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1" marR="4331" marT="433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3200"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</a:rPr>
                        <a:t>Подготовка научно-педагогических кадров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1" marR="4331" marT="433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462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№ п/п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1" marR="4331" marT="43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</a:rPr>
                        <a:t>Показатель оценки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1" marR="4331" marT="4331" marB="0" anchor="ctr"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Значение показателя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1" marR="4331" marT="433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Балл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1" marR="4331" marT="433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7133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1" marR="4331" marT="4331" marB="0" anchor="ctr"/>
                </a:tc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 dirty="0">
                          <a:effectLst/>
                        </a:rPr>
                        <a:t>Подготовка научно-педагогических кадров**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1" marR="4331" marT="4331" marB="0" anchor="ctr"/>
                </a:tc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effectLst/>
                        </a:rPr>
                        <a:t>&gt;=2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950" marR="4331" marT="433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0,7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1" marR="4331" marT="433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713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effectLst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950" marR="4331" marT="433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0,4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1" marR="4331" marT="433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605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1" marR="4331" marT="4331" marB="0" anchor="ctr"/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1" marR="4331" marT="4331" marB="0" anchor="ctr"/>
                </a:tc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effectLst/>
                        </a:rPr>
                        <a:t>100%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950" marR="4331" marT="433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</a:rPr>
                        <a:t>0,3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1" marR="4331" marT="433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4268"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</a:rPr>
                        <a:t>Максимальное количество баллов по разделу</a:t>
                      </a:r>
                      <a:br>
                        <a:rPr lang="ru-RU" sz="1000" u="none" strike="noStrike" dirty="0">
                          <a:effectLst/>
                        </a:rPr>
                      </a:br>
                      <a:r>
                        <a:rPr lang="ru-RU" sz="1000" u="none" strike="noStrike" dirty="0">
                          <a:effectLst/>
                        </a:rPr>
                        <a:t> "Подготовка научно-педагогических кадров"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1" marR="4331" marT="433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1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1" marR="4331" marT="433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3200"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</a:rPr>
                        <a:t>Научная работа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1" marR="4331" marT="433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366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№ п/п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1" marR="4331" marT="4331" marB="0" anchor="ctr"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</a:rPr>
                        <a:t>Показатель оценки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1" marR="4331" marT="4331" marB="0" anchor="ctr"/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1" marR="4331" marT="4331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</a:rPr>
                        <a:t>Значение показателя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1" marR="4331" marT="4331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Балл при достижении показателя №1 &gt;=2,05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1" marR="4331" marT="4331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1" marR="4331" marT="43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Балл при достижении показателя №1 &gt;=1,5 и &lt;2,05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1" marR="4331" marT="43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Балл при достижении показателя №1 &gt;=1 и &lt;1,5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1" marR="4331" marT="43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Балл при достижении показателя №1 &lt;1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1" marR="4331" marT="4331" marB="0" anchor="ctr"/>
                </a:tc>
              </a:tr>
              <a:tr h="20320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1" marR="4331" marT="4331" marB="0" anchor="ctr"/>
                </a:tc>
                <a:tc rowSpan="4" gridSpan="2"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Количество публикаций в базе данных  Scopus на одного НПР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1" marR="4331" marT="4331" marB="0" anchor="ctr"/>
                </a:tc>
                <a:tc rowSpan="4" hMerge="1"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950" marR="4331" marT="43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</a:rPr>
                        <a:t>&gt;=2,05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950" marR="4331" marT="4331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1" marR="4331" marT="4331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1" marR="4331" marT="43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1" marR="4331" marT="43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1" marR="4331" marT="43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1" marR="4331" marT="4331" marB="0" anchor="ctr"/>
                </a:tc>
              </a:tr>
              <a:tr h="2032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950" marR="4331" marT="43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</a:rPr>
                        <a:t>&gt;=1,5 и &lt;2,05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950" marR="4331" marT="4331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1" marR="4331" marT="4331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1" marR="4331" marT="43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0,7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1" marR="4331" marT="43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1" marR="4331" marT="43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1" marR="4331" marT="4331" marB="0" anchor="ctr"/>
                </a:tc>
              </a:tr>
              <a:tr h="2032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l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950" marR="4331" marT="43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</a:rPr>
                        <a:t>&gt;=1 и &lt;1,5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950" marR="4331" marT="4331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1" marR="4331" marT="4331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1" marR="4331" marT="43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1" marR="4331" marT="43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0,4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1" marR="4331" marT="43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1" marR="4331" marT="4331" marB="0" anchor="ctr"/>
                </a:tc>
              </a:tr>
              <a:tr h="2032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l" fontAlgn="ctr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950" marR="4331" marT="43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&lt;1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950" marR="4331" marT="4331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1" marR="4331" marT="4331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1" marR="4331" marT="43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1" marR="4331" marT="43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1" marR="4331" marT="43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1" marR="4331" marT="4331" marB="0" anchor="ctr"/>
                </a:tc>
              </a:tr>
              <a:tr h="203200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1" marR="4331" marT="4331" marB="0" anchor="ctr"/>
                </a:tc>
                <a:tc rowSpan="4" gridSpan="2"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</a:rPr>
                        <a:t>Доля публикаций в журналах, индексируемых в базе данных </a:t>
                      </a:r>
                      <a:r>
                        <a:rPr lang="ru-RU" sz="1000" u="none" strike="noStrike" dirty="0" err="1">
                          <a:effectLst/>
                        </a:rPr>
                        <a:t>Scopus</a:t>
                      </a:r>
                      <a:r>
                        <a:rPr lang="ru-RU" sz="1000" u="none" strike="noStrike" dirty="0">
                          <a:effectLst/>
                        </a:rPr>
                        <a:t>, входящих в первый и второй квартиль по показателю SJR (Q1 и Q2)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1" marR="4331" marT="4331" marB="0" anchor="ctr"/>
                </a:tc>
                <a:tc rowSpan="4" hMerge="1">
                  <a:txBody>
                    <a:bodyPr/>
                    <a:lstStyle/>
                    <a:p>
                      <a:pPr algn="l" fontAlgn="ctr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950" marR="4331" marT="43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 dirty="0">
                          <a:effectLst/>
                        </a:rPr>
                        <a:t>&gt;=20%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950" marR="4331" marT="4331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1" marR="4331" marT="4331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1" marR="4331" marT="43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0,8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1" marR="4331" marT="43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0,7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1" marR="4331" marT="43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0,6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1" marR="4331" marT="4331" marB="0" anchor="ctr"/>
                </a:tc>
              </a:tr>
              <a:tr h="2032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l" fontAlgn="ctr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950" marR="4331" marT="43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&gt;=15% и &lt;20%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950" marR="4331" marT="4331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0,7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1" marR="4331" marT="4331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1" marR="4331" marT="43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0,5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1" marR="4331" marT="43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0,4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1" marR="4331" marT="43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0,3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1" marR="4331" marT="4331" marB="0" anchor="ctr"/>
                </a:tc>
              </a:tr>
              <a:tr h="2032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l" fontAlgn="ctr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950" marR="4331" marT="43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&gt;=10% и &lt;15%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950" marR="4331" marT="4331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0,4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1" marR="4331" marT="4331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1" marR="4331" marT="43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0,2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1" marR="4331" marT="43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0,1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1" marR="4331" marT="43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1" marR="4331" marT="4331" marB="0" anchor="ctr"/>
                </a:tc>
              </a:tr>
              <a:tr h="2032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l" fontAlgn="ctr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950" marR="4331" marT="43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&lt;10%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7950" marR="4331" marT="4331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1" marR="4331" marT="4331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1" marR="4331" marT="43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1" marR="4331" marT="43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1" marR="4331" marT="43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1" marR="4331" marT="4331" marB="0" anchor="ctr"/>
                </a:tc>
              </a:tr>
              <a:tr h="203200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Максимальное количество баллов по разделу "Научная работа"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1" marR="4331" marT="433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2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1" marR="4331" marT="4331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1" marR="4331" marT="43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1,5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1" marR="4331" marT="43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1,1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1" marR="4331" marT="43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0,6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1" marR="4331" marT="4331" marB="0" anchor="ctr"/>
                </a:tc>
              </a:tr>
              <a:tr h="184624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Общее максимальное количество баллов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1" marR="4331" marT="433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5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1" marR="4331" marT="4331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1" marR="4331" marT="43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4,5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1" marR="4331" marT="43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4,1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1" marR="4331" marT="43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3,6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1" marR="4331" marT="4331" marB="0" anchor="ctr"/>
                </a:tc>
              </a:tr>
              <a:tr h="298734"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ru-RU" sz="500" u="none" strike="noStrike" dirty="0">
                          <a:effectLst/>
                        </a:rPr>
                        <a:t> </a:t>
                      </a:r>
                      <a:endParaRPr lang="ru-RU" sz="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171450" indent="-171450" algn="l" rtl="0" fontAlgn="ctr">
                        <a:buFont typeface="Arial" panose="020B0604020202020204" pitchFamily="34" charset="0"/>
                        <a:buChar char="•"/>
                      </a:pPr>
                      <a:r>
                        <a:rPr lang="ru-RU" sz="1000" u="none" strike="noStrike" dirty="0" smtClean="0">
                          <a:effectLst/>
                        </a:rPr>
                        <a:t>Количество </a:t>
                      </a:r>
                      <a:r>
                        <a:rPr lang="ru-RU" sz="1000" u="none" strike="noStrike" dirty="0">
                          <a:effectLst/>
                        </a:rPr>
                        <a:t>реализуемых массовых открытых онлайн курсов на площадках АТОМ, </a:t>
                      </a:r>
                      <a:r>
                        <a:rPr lang="ru-RU" sz="1000" u="none" strike="noStrike" dirty="0" err="1">
                          <a:effectLst/>
                        </a:rPr>
                        <a:t>Универсариум</a:t>
                      </a:r>
                      <a:r>
                        <a:rPr lang="ru-RU" sz="1000" u="none" strike="noStrike" dirty="0">
                          <a:effectLst/>
                        </a:rPr>
                        <a:t>, </a:t>
                      </a:r>
                      <a:r>
                        <a:rPr lang="ru-RU" sz="1000" u="none" strike="noStrike" dirty="0" err="1">
                          <a:effectLst/>
                        </a:rPr>
                        <a:t>Stepik</a:t>
                      </a:r>
                      <a:r>
                        <a:rPr lang="ru-RU" sz="1000" u="none" strike="noStrike" dirty="0">
                          <a:effectLst/>
                        </a:rPr>
                        <a:t>, </a:t>
                      </a:r>
                      <a:r>
                        <a:rPr lang="ru-RU" sz="1000" u="none" strike="noStrike" dirty="0" err="1" smtClean="0">
                          <a:effectLst/>
                        </a:rPr>
                        <a:t>Coursera</a:t>
                      </a:r>
                      <a:endParaRPr lang="en-US" sz="1000" u="none" strike="noStrike" dirty="0" smtClean="0">
                        <a:effectLst/>
                      </a:endParaRPr>
                    </a:p>
                    <a:p>
                      <a:pPr marL="171450" marR="0" lvl="0" indent="-1714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000" u="none" strike="noStrike" dirty="0" smtClean="0">
                          <a:effectLst/>
                        </a:rPr>
                        <a:t>** Количество защит в год</a:t>
                      </a:r>
                      <a:endParaRPr lang="ru-RU" sz="1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1" marR="4331" marT="4331" marB="0"/>
                </a:tc>
                <a:tc hMerge="1">
                  <a:txBody>
                    <a:bodyPr/>
                    <a:lstStyle/>
                    <a:p>
                      <a:pPr marL="171450" indent="-171450" algn="l" rtl="0" fontAlgn="ctr">
                        <a:buFont typeface="Arial" panose="020B0604020202020204" pitchFamily="34" charset="0"/>
                        <a:buChar char="•"/>
                      </a:pPr>
                      <a:endParaRPr lang="ru-RU" sz="5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1" marR="4331" marT="4331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1" marR="4331" marT="4331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31" marR="4331" marT="4331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2014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1945693"/>
              </p:ext>
            </p:extLst>
          </p:nvPr>
        </p:nvGraphicFramePr>
        <p:xfrm>
          <a:off x="104775" y="190501"/>
          <a:ext cx="11915773" cy="6098662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635744"/>
                <a:gridCol w="3158245"/>
                <a:gridCol w="1635744"/>
                <a:gridCol w="218717"/>
                <a:gridCol w="1152793"/>
                <a:gridCol w="1161782"/>
                <a:gridCol w="209728"/>
                <a:gridCol w="1371510"/>
                <a:gridCol w="1371510"/>
              </a:tblGrid>
              <a:tr h="243093"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Показатели оценки эффективности деятельности кафедр ИПО Университета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053" marR="4053" marT="405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2872"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Уровень финансовой эффективности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053" marR="4053" marT="405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762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№ п/п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053" marR="4053" marT="4053" marB="0" anchor="ctr"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Показатель оценки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053" marR="4053" marT="4053" marB="0" anchor="ctr"/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053" marR="4053" marT="4053" marB="0" anchor="ctr"/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053" marR="4053" marT="4053" marB="0" anchor="ctr"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Значение показателя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053" marR="4053" marT="405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</a:rPr>
                        <a:t>Балл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053" marR="4053" marT="405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2872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053" marR="4053" marT="4053" marB="0" anchor="ctr"/>
                </a:tc>
                <a:tc rowSpan="3" gridSpan="3"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 dirty="0">
                          <a:effectLst/>
                        </a:rPr>
                        <a:t>Оценка отношения дохода к средствам, затраченным на оплату труда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053" marR="4053" marT="4053" marB="0" anchor="ctr"/>
                </a:tc>
                <a:tc rowSpan="3" hMerge="1">
                  <a:txBody>
                    <a:bodyPr/>
                    <a:lstStyle/>
                    <a:p>
                      <a:pPr algn="l" fontAlgn="ctr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955" marR="4053" marT="4053" marB="0" anchor="ctr"/>
                </a:tc>
                <a:tc rowSpan="3" hMerge="1">
                  <a:txBody>
                    <a:bodyPr/>
                    <a:lstStyle/>
                    <a:p>
                      <a:pPr algn="ctr" rtl="0" fontAlgn="ctr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053" marR="4053" marT="4053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&gt;=75%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955" marR="4053" marT="405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053" marR="4053" marT="405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28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l" fontAlgn="ctr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955" marR="4053" marT="4053" marB="0" anchor="ctr"/>
                </a:tc>
                <a:tc hMerge="1" vMerge="1">
                  <a:txBody>
                    <a:bodyPr/>
                    <a:lstStyle/>
                    <a:p>
                      <a:pPr algn="ctr" rtl="0" fontAlgn="ctr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053" marR="4053" marT="4053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&gt;=50% и &lt;75%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955" marR="4053" marT="405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0,7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053" marR="4053" marT="405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28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l" fontAlgn="ctr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955" marR="4053" marT="4053" marB="0" anchor="ctr"/>
                </a:tc>
                <a:tc hMerge="1" vMerge="1">
                  <a:txBody>
                    <a:bodyPr/>
                    <a:lstStyle/>
                    <a:p>
                      <a:pPr algn="ctr" rtl="0" fontAlgn="ctr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053" marR="4053" marT="4053" marB="0" anchor="ctr"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&lt;75%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955" marR="4053" marT="405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053" marR="4053" marT="405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5031">
                <a:tc gridSpan="6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</a:rPr>
                        <a:t>Максимальное количество баллов по </a:t>
                      </a:r>
                      <a:r>
                        <a:rPr lang="ru-RU" sz="1000" u="none" strike="noStrike" dirty="0" smtClean="0">
                          <a:effectLst/>
                        </a:rPr>
                        <a:t>разделу</a:t>
                      </a:r>
                      <a:r>
                        <a:rPr lang="en-US" sz="1000" u="none" strike="noStrike" dirty="0" smtClean="0">
                          <a:effectLst/>
                        </a:rPr>
                        <a:t> </a:t>
                      </a:r>
                      <a:r>
                        <a:rPr lang="ru-RU" sz="1000" u="none" strike="noStrike" dirty="0" smtClean="0">
                          <a:effectLst/>
                        </a:rPr>
                        <a:t>"</a:t>
                      </a:r>
                      <a:r>
                        <a:rPr lang="ru-RU" sz="1000" u="none" strike="noStrike" dirty="0">
                          <a:effectLst/>
                        </a:rPr>
                        <a:t>Уровень финансовой  эффективности"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053" marR="4053" marT="405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053" marR="4053" marT="405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1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053" marR="4053" marT="405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2872"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Учебная работа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053" marR="4053" marT="405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762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№ п/п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053" marR="4053" marT="4053" marB="0" anchor="ctr"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Показатель оценки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053" marR="4053" marT="4053" marB="0" anchor="ctr"/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053" marR="4053" marT="4053" marB="0" anchor="ctr"/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053" marR="4053" marT="4053" marB="0" anchor="ctr"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</a:rPr>
                        <a:t>Значение показателя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053" marR="4053" marT="405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</a:rPr>
                        <a:t>Балл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053" marR="4053" marT="405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287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053" marR="4053" marT="4053" marB="0" anchor="ctr"/>
                </a:tc>
                <a:tc rowSpan="2" gridSpan="3"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effectLst/>
                        </a:rPr>
                        <a:t>Реализация массовых открытых онлайн курсов*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053" marR="4053" marT="4053" marB="0" anchor="ctr"/>
                </a:tc>
                <a:tc rowSpan="2" hMerge="1">
                  <a:txBody>
                    <a:bodyPr/>
                    <a:lstStyle/>
                    <a:p>
                      <a:pPr algn="l" rtl="0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955" marR="4053" marT="4053" marB="0" anchor="ctr"/>
                </a:tc>
                <a:tc rowSpan="2" hMerge="1">
                  <a:txBody>
                    <a:bodyPr/>
                    <a:lstStyle/>
                    <a:p>
                      <a:pPr algn="ctr" rtl="0" fontAlgn="ctr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053" marR="4053" marT="4053" marB="0" anchor="ctr"/>
                </a:tc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 dirty="0">
                          <a:effectLst/>
                        </a:rPr>
                        <a:t>&gt;=2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955" marR="4053" marT="405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053" marR="4053" marT="405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28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l" rtl="0" fontAlgn="ctr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955" marR="4053" marT="4053" marB="0" anchor="ctr"/>
                </a:tc>
                <a:tc hMerge="1" vMerge="1">
                  <a:txBody>
                    <a:bodyPr/>
                    <a:lstStyle/>
                    <a:p>
                      <a:pPr algn="ctr" rtl="0" fontAlgn="ctr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053" marR="4053" marT="4053" marB="0" anchor="ctr"/>
                </a:tc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effectLst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955" marR="4053" marT="405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0,4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053" marR="4053" marT="405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2872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Максимальное количество баллов по разделу "Учебная работа"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053" marR="4053" marT="405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053" marR="4053" marT="405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053" marR="4053" marT="405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2872"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Подготовка научно-педагогических кадров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053" marR="4053" marT="405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762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№ п/п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053" marR="4053" marT="4053" marB="0" anchor="ctr"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Показатель оценки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053" marR="4053" marT="4053" marB="0" anchor="ctr"/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053" marR="4053" marT="4053" marB="0" anchor="ctr"/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053" marR="4053" marT="4053" marB="0" anchor="ctr"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</a:rPr>
                        <a:t>Значение показателя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053" marR="4053" marT="405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</a:rPr>
                        <a:t>Балл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053" marR="4053" marT="405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8010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053" marR="4053" marT="4053" marB="0" anchor="ctr"/>
                </a:tc>
                <a:tc rowSpan="2" gridSpan="3"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 dirty="0">
                          <a:effectLst/>
                        </a:rPr>
                        <a:t>Подготовка научно-педагогических кадров**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053" marR="4053" marT="4053" marB="0" anchor="ctr"/>
                </a:tc>
                <a:tc rowSpan="2" hMerge="1">
                  <a:txBody>
                    <a:bodyPr/>
                    <a:lstStyle/>
                    <a:p>
                      <a:pPr algn="l" rtl="0" fontAlgn="ctr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955" marR="4053" marT="4053" marB="0" anchor="ctr"/>
                </a:tc>
                <a:tc rowSpan="2" hMerge="1">
                  <a:txBody>
                    <a:bodyPr/>
                    <a:lstStyle/>
                    <a:p>
                      <a:pPr algn="ctr" rtl="0" fontAlgn="ctr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053" marR="4053" marT="4053" marB="0" anchor="ctr"/>
                </a:tc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effectLst/>
                        </a:rPr>
                        <a:t>&gt;=2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955" marR="4053" marT="405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0,7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053" marR="4053" marT="405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03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l" rtl="0" fontAlgn="ctr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955" marR="4053" marT="4053" marB="0" anchor="ctr"/>
                </a:tc>
                <a:tc hMerge="1" vMerge="1">
                  <a:txBody>
                    <a:bodyPr/>
                    <a:lstStyle/>
                    <a:p>
                      <a:pPr algn="ctr" rtl="0" fontAlgn="ctr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053" marR="4053" marT="4053" marB="0" anchor="ctr"/>
                </a:tc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effectLst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955" marR="4053" marT="405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0,4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053" marR="4053" marT="405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9491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053" marR="4053" marT="4053" marB="0" anchor="ctr"/>
                </a:tc>
                <a:tc gridSpan="3">
                  <a:txBody>
                    <a:bodyPr/>
                    <a:lstStyle/>
                    <a:p>
                      <a:pPr algn="just" rtl="0" fontAlgn="ctr"/>
                      <a:r>
                        <a:rPr lang="ru-RU" sz="1000" u="none" strike="noStrike">
                          <a:effectLst/>
                        </a:rPr>
                        <a:t>Выполнение индивидуального учебного плана аспиранта в соответствии с графиком обучения в зависимости от уровня готовности и тематики</a:t>
                      </a:r>
                      <a:br>
                        <a:rPr lang="ru-RU" sz="1000" u="none" strike="noStrike">
                          <a:effectLst/>
                        </a:rPr>
                      </a:br>
                      <a:r>
                        <a:rPr lang="ru-RU" sz="1000" u="none" strike="noStrike">
                          <a:effectLst/>
                        </a:rPr>
                        <a:t>научно-исследовательской работы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053" marR="4053" marT="4053" marB="0" anchor="ctr"/>
                </a:tc>
                <a:tc hMerge="1">
                  <a:txBody>
                    <a:bodyPr/>
                    <a:lstStyle/>
                    <a:p>
                      <a:pPr algn="l" rtl="0" fontAlgn="ctr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955" marR="4053" marT="4053" marB="0" anchor="ctr"/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053" marR="4053" marT="4053" marB="0" anchor="ctr"/>
                </a:tc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effectLst/>
                        </a:rPr>
                        <a:t>100%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955" marR="4053" marT="405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</a:rPr>
                        <a:t>0,3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053" marR="4053" marT="405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2634">
                <a:tc gridSpan="6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</a:rPr>
                        <a:t>Максимальное количество баллов по </a:t>
                      </a:r>
                      <a:r>
                        <a:rPr lang="ru-RU" sz="1000" u="none" strike="noStrike" dirty="0" smtClean="0">
                          <a:effectLst/>
                        </a:rPr>
                        <a:t>разделу</a:t>
                      </a:r>
                      <a:r>
                        <a:rPr lang="en-US" sz="1000" u="none" strike="noStrike" dirty="0" smtClean="0">
                          <a:effectLst/>
                        </a:rPr>
                        <a:t> </a:t>
                      </a:r>
                      <a:r>
                        <a:rPr lang="ru-RU" sz="1000" u="none" strike="noStrike" dirty="0" smtClean="0">
                          <a:effectLst/>
                        </a:rPr>
                        <a:t>"</a:t>
                      </a:r>
                      <a:r>
                        <a:rPr lang="ru-RU" sz="1000" u="none" strike="noStrike" dirty="0">
                          <a:effectLst/>
                        </a:rPr>
                        <a:t>Подготовка научно-педагогических кадров"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053" marR="4053" marT="405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053" marR="4053" marT="405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1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053" marR="4053" marT="405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62872">
                <a:tc gridSpan="9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Научная работа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053" marR="4053" marT="405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1049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№ п/п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053" marR="4053" marT="405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Показатель оценки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053" marR="4053" marT="405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</a:rPr>
                        <a:t>Значение показателя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053" marR="4053" marT="4053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Балл при достижении показателя №1 &gt;=2,05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053" marR="4053" marT="405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Балл при достижении показателя №1 &gt;=1,5 и &lt;2,05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053" marR="4053" marT="405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Балл при достижении показателя №1 &gt;=1 и &lt;1,5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053" marR="4053" marT="40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Балл при достижении показателя №1 &lt;1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053" marR="4053" marT="4053" marB="0" anchor="ctr"/>
                </a:tc>
              </a:tr>
              <a:tr h="162872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053" marR="4053" marT="4053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Количество публикаций в базе данных  Scopus на одного НПР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053" marR="4053" marT="405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&gt;=2,05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955" marR="4053" marT="4053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053" marR="4053" marT="405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053" marR="4053" marT="405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053" marR="4053" marT="40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053" marR="4053" marT="4053" marB="0" anchor="ctr"/>
                </a:tc>
              </a:tr>
              <a:tr h="1628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&gt;=1,5 и &lt;2,05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955" marR="4053" marT="4053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053" marR="4053" marT="405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0,7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053" marR="4053" marT="405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053" marR="4053" marT="40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053" marR="4053" marT="4053" marB="0" anchor="ctr"/>
                </a:tc>
              </a:tr>
              <a:tr h="1628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&gt;=1 и &lt;1,5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955" marR="4053" marT="4053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053" marR="4053" marT="405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053" marR="4053" marT="405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0,4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053" marR="4053" marT="40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053" marR="4053" marT="4053" marB="0" anchor="ctr"/>
                </a:tc>
              </a:tr>
              <a:tr h="1628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&lt;1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955" marR="4053" marT="4053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053" marR="4053" marT="405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053" marR="4053" marT="405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053" marR="4053" marT="40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053" marR="4053" marT="4053" marB="0" anchor="ctr"/>
                </a:tc>
              </a:tr>
              <a:tr h="162872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053" marR="4053" marT="4053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Доля публикаций в журналах, индексируемых в базе данных Scopus, входящих в первый и второй квартиль по показателю SJR (Q1 и Q2)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053" marR="4053" marT="405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&gt;=20%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955" marR="4053" marT="4053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053" marR="4053" marT="405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0,8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053" marR="4053" marT="405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0,7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053" marR="4053" marT="40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0,6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053" marR="4053" marT="4053" marB="0" anchor="ctr"/>
                </a:tc>
              </a:tr>
              <a:tr h="1628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&gt;=15% и &lt;20%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955" marR="4053" marT="4053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0,7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053" marR="4053" marT="405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0,5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053" marR="4053" marT="405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0,4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053" marR="4053" marT="40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0,3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053" marR="4053" marT="4053" marB="0" anchor="ctr"/>
                </a:tc>
              </a:tr>
              <a:tr h="1628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&gt;=10% и &lt;15%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955" marR="4053" marT="4053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0,4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053" marR="4053" marT="405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0,2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053" marR="4053" marT="405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0,1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053" marR="4053" marT="40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053" marR="4053" marT="4053" marB="0" anchor="ctr"/>
                </a:tc>
              </a:tr>
              <a:tr h="1628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&lt;10%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2955" marR="4053" marT="4053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053" marR="4053" marT="405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053" marR="4053" marT="405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053" marR="4053" marT="40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053" marR="4053" marT="4053" marB="0" anchor="ctr"/>
                </a:tc>
              </a:tr>
              <a:tr h="162872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Максимальное количество баллов по разделу "Научная работа"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053" marR="4053" marT="405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2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053" marR="4053" marT="405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1,5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053" marR="4053" marT="405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1,1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053" marR="4053" marT="40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0,6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053" marR="4053" marT="4053" marB="0" anchor="ctr"/>
                </a:tc>
              </a:tr>
              <a:tr h="255248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Общее максимальное количество баллов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053" marR="4053" marT="405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5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053" marR="4053" marT="405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4,5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053" marR="4053" marT="405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4,1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053" marR="4053" marT="405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3,6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053" marR="4053" marT="4053" marB="0" anchor="ctr"/>
                </a:tc>
              </a:tr>
              <a:tr h="239448">
                <a:tc gridSpan="9">
                  <a:txBody>
                    <a:bodyPr/>
                    <a:lstStyle/>
                    <a:p>
                      <a:pPr marL="171450" indent="-171450" algn="l" rtl="0" fontAlgn="ctr">
                        <a:buFont typeface="Arial" panose="020B0604020202020204" pitchFamily="34" charset="0"/>
                        <a:buChar char="•"/>
                      </a:pPr>
                      <a:r>
                        <a:rPr lang="ru-RU" sz="1000" u="none" strike="noStrike" baseline="0" dirty="0" smtClean="0">
                          <a:effectLst/>
                        </a:rPr>
                        <a:t>Количество </a:t>
                      </a:r>
                      <a:r>
                        <a:rPr lang="ru-RU" sz="1000" u="none" strike="noStrike" baseline="0" dirty="0">
                          <a:effectLst/>
                        </a:rPr>
                        <a:t>реализуемых массовых открытых онлайн курсов на площадках АТОМ, </a:t>
                      </a:r>
                      <a:r>
                        <a:rPr lang="ru-RU" sz="1000" u="none" strike="noStrike" baseline="0" dirty="0" err="1">
                          <a:effectLst/>
                        </a:rPr>
                        <a:t>Универсариум</a:t>
                      </a:r>
                      <a:r>
                        <a:rPr lang="ru-RU" sz="1000" u="none" strike="noStrike" baseline="0" dirty="0">
                          <a:effectLst/>
                        </a:rPr>
                        <a:t>, </a:t>
                      </a:r>
                      <a:r>
                        <a:rPr lang="ru-RU" sz="1000" u="none" strike="noStrike" baseline="0" dirty="0" err="1">
                          <a:effectLst/>
                        </a:rPr>
                        <a:t>Stepik</a:t>
                      </a:r>
                      <a:r>
                        <a:rPr lang="ru-RU" sz="1000" u="none" strike="noStrike" baseline="0" dirty="0">
                          <a:effectLst/>
                        </a:rPr>
                        <a:t>, </a:t>
                      </a:r>
                      <a:r>
                        <a:rPr lang="ru-RU" sz="1000" u="none" strike="noStrike" baseline="0" dirty="0" err="1" smtClean="0">
                          <a:effectLst/>
                        </a:rPr>
                        <a:t>Coursera</a:t>
                      </a:r>
                      <a:endParaRPr lang="en-US" sz="1000" u="none" strike="noStrike" baseline="0" dirty="0" smtClean="0">
                        <a:effectLst/>
                      </a:endParaRPr>
                    </a:p>
                    <a:p>
                      <a:pPr marL="171450" marR="0" lvl="0" indent="-17145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000" u="none" strike="noStrike" baseline="0" dirty="0" smtClean="0">
                          <a:effectLst/>
                        </a:rPr>
                        <a:t>** Количество защит в год</a:t>
                      </a:r>
                      <a:endParaRPr lang="ru-RU" sz="10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053" marR="4053" marT="4053" marB="0" anchor="ctr"/>
                </a:tc>
                <a:tc hMerge="1">
                  <a:txBody>
                    <a:bodyPr/>
                    <a:lstStyle/>
                    <a:p>
                      <a:pPr marL="171450" indent="-171450" algn="l" rtl="0" fontAlgn="ctr">
                        <a:buFont typeface="Arial" panose="020B0604020202020204" pitchFamily="34" charset="0"/>
                        <a:buChar char="•"/>
                      </a:pPr>
                      <a:endParaRPr lang="ru-RU" sz="5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053" marR="4053" marT="4053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5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053" marR="4053" marT="4053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5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053" marR="4053" marT="4053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862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18</TotalTime>
  <Words>932</Words>
  <Application>Microsoft Office PowerPoint</Application>
  <PresentationFormat>Произвольный</PresentationFormat>
  <Paragraphs>378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Воздушный поток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Дмитрий Зайцев</dc:creator>
  <cp:lastModifiedBy>Литвинова Наталья Генадьевна</cp:lastModifiedBy>
  <cp:revision>7</cp:revision>
  <dcterms:created xsi:type="dcterms:W3CDTF">2018-01-15T07:23:36Z</dcterms:created>
  <dcterms:modified xsi:type="dcterms:W3CDTF">2018-01-16T17:15:25Z</dcterms:modified>
</cp:coreProperties>
</file>