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-76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D7D-0ADC-4BC2-AF70-CF6B7812405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07D3-335C-480B-BE73-FC78066D5B5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D7D-0ADC-4BC2-AF70-CF6B7812405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07D3-335C-480B-BE73-FC78066D5B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D7D-0ADC-4BC2-AF70-CF6B7812405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07D3-335C-480B-BE73-FC78066D5B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D7D-0ADC-4BC2-AF70-CF6B7812405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07D3-335C-480B-BE73-FC78066D5B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D7D-0ADC-4BC2-AF70-CF6B7812405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07D3-335C-480B-BE73-FC78066D5B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D7D-0ADC-4BC2-AF70-CF6B7812405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07D3-335C-480B-BE73-FC78066D5B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D7D-0ADC-4BC2-AF70-CF6B7812405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07D3-335C-480B-BE73-FC78066D5B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D7D-0ADC-4BC2-AF70-CF6B7812405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07D3-335C-480B-BE73-FC78066D5B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D7D-0ADC-4BC2-AF70-CF6B7812405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07D3-335C-480B-BE73-FC78066D5B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D7D-0ADC-4BC2-AF70-CF6B7812405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07D3-335C-480B-BE73-FC78066D5B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8D7D-0ADC-4BC2-AF70-CF6B7812405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07D3-335C-480B-BE73-FC78066D5B5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BB8D7D-0ADC-4BC2-AF70-CF6B7812405A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61107D3-335C-480B-BE73-FC78066D5B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25261"/>
              </p:ext>
            </p:extLst>
          </p:nvPr>
        </p:nvGraphicFramePr>
        <p:xfrm>
          <a:off x="85643" y="97400"/>
          <a:ext cx="12030157" cy="663908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46230"/>
                <a:gridCol w="4122222"/>
                <a:gridCol w="1030555"/>
                <a:gridCol w="1146230"/>
                <a:gridCol w="1146230"/>
                <a:gridCol w="1146230"/>
                <a:gridCol w="1146230"/>
                <a:gridCol w="1146230"/>
              </a:tblGrid>
              <a:tr h="15747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Показатели эффективности деятельности научных структурных подразделений Университета на 2018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65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№ П/П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Показатель оценки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Ед. измерения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Значение показателя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Баллы при достижении показателя №1 &gt;=2,5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Баллы при достижении показателя №1 &gt;=2,3 и &lt;2,5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Баллы при достижении показателя №1 &gt;=2,05 и &lt;2,3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Баллы при достижении показателя №1 &lt;2,05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Научная работа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47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Количество публикаций в базе данных  </a:t>
                      </a:r>
                      <a:r>
                        <a:rPr lang="ru-RU" sz="1000" u="none" strike="noStrike" dirty="0" err="1">
                          <a:effectLst/>
                        </a:rPr>
                        <a:t>Scopus</a:t>
                      </a:r>
                      <a:r>
                        <a:rPr lang="ru-RU" sz="1000" u="none" strike="noStrike" dirty="0">
                          <a:effectLst/>
                        </a:rPr>
                        <a:t> на одного НПР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Количество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&gt;=2,5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&gt;=2,3 и &lt;2,5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&gt;=2,05 и &lt;2,3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&lt;2,05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Доля публикаций, подготовленных в соавторстве с иностранными научно-педагогическими работниками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&gt;=45%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&gt;=35% и &lt;45%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&gt;=25% и &lt;35%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&lt;25%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Доля публикаций в журналах, индексируемых в базе данных Scopus, входящих в первый квартиль по показателю SJR (Q1)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&gt;=55%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&gt;=30% и &lt;55%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&gt;=20% и &lt;30%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&lt;20%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Доля публикаций в базе данных  </a:t>
                      </a:r>
                      <a:r>
                        <a:rPr lang="ru-RU" sz="1000" u="none" strike="noStrike" dirty="0" err="1">
                          <a:effectLst/>
                        </a:rPr>
                        <a:t>Scopus</a:t>
                      </a:r>
                      <a:r>
                        <a:rPr lang="ru-RU" sz="1000" u="none" strike="noStrike" dirty="0">
                          <a:effectLst/>
                        </a:rPr>
                        <a:t>, подготовленных на английском языке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&gt;=90%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&gt;=70% и &lt;90%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&gt;=50% и &lt;70%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&lt;50%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Максимальное количество баллов по разделу "Научная работа"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1,8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Внебюджетная деятельность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47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Доля доходов из внебюджетных источников от общего объема доходов структурного подразделения*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&gt;=70%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&gt;=50% и &lt;70%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&gt;=30% и &lt;50%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&lt;30%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Максимальное количество баллов по разделу "Внебюджетная деятельность"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Кадровая политика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1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Доля зарубежных исследователей в численности научно-педагогических работников подразделения, включая российских граждан-обладателей степени PhD зарубежных университетов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5747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Максимальное количество баллов по разделу "Кадровая политика"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16001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Общее максимальное количество баллов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5,1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4,5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1" marR="3721" marT="3721" marB="0" anchor="ctr"/>
                </a:tc>
              </a:tr>
              <a:tr h="7619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1" marR="3721" marT="3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1" marR="3721" marT="3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1" marR="3721" marT="3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1" marR="3721" marT="3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1" marR="3721" marT="3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1" marR="3721" marT="3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1" marR="3721" marT="3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1" marR="3721" marT="3721" marB="0" anchor="b"/>
                </a:tc>
              </a:tr>
              <a:tr h="560052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baseline="0" dirty="0">
                          <a:effectLst/>
                        </a:rPr>
                        <a:t>* Общий </a:t>
                      </a:r>
                      <a:r>
                        <a:rPr lang="ru-RU" sz="1000" u="none" strike="noStrike" baseline="0" dirty="0" err="1">
                          <a:effectLst/>
                        </a:rPr>
                        <a:t>обем</a:t>
                      </a:r>
                      <a:r>
                        <a:rPr lang="ru-RU" sz="1000" u="none" strike="noStrike" baseline="0" dirty="0">
                          <a:effectLst/>
                        </a:rPr>
                        <a:t> доходов структурного подразделения формируется за счет:</a:t>
                      </a:r>
                      <a:br>
                        <a:rPr lang="ru-RU" sz="1000" u="none" strike="noStrike" baseline="0" dirty="0">
                          <a:effectLst/>
                        </a:rPr>
                      </a:br>
                      <a:r>
                        <a:rPr lang="ru-RU" sz="1000" u="none" strike="noStrike" baseline="0" dirty="0">
                          <a:effectLst/>
                        </a:rPr>
                        <a:t>- субсидии на выполнение государственного задания;</a:t>
                      </a:r>
                      <a:br>
                        <a:rPr lang="ru-RU" sz="1000" u="none" strike="noStrike" baseline="0" dirty="0">
                          <a:effectLst/>
                        </a:rPr>
                      </a:br>
                      <a:r>
                        <a:rPr lang="ru-RU" sz="1000" u="none" strike="noStrike" baseline="0" dirty="0">
                          <a:effectLst/>
                        </a:rPr>
                        <a:t>- субсидии на государственную поддержку ведущих университетов Российской Федерации в целях повышения их конкурентоспособности среди ведущих мировых научно-образовательных центров;</a:t>
                      </a:r>
                      <a:br>
                        <a:rPr lang="ru-RU" sz="1000" u="none" strike="noStrike" baseline="0" dirty="0">
                          <a:effectLst/>
                        </a:rPr>
                      </a:br>
                      <a:r>
                        <a:rPr lang="ru-RU" sz="1000" u="none" strike="noStrike" baseline="0" dirty="0">
                          <a:effectLst/>
                        </a:rPr>
                        <a:t>- средств, поступающих из внебюджетных источников</a:t>
                      </a:r>
                      <a:r>
                        <a:rPr lang="ru-RU" sz="1000" u="none" strike="noStrike" baseline="0" dirty="0" smtClean="0">
                          <a:effectLst/>
                        </a:rPr>
                        <a:t>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1" marR="3721" marT="372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1" marR="3721" marT="3721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1" marR="3721" marT="3721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1" marR="3721" marT="372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69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131924"/>
              </p:ext>
            </p:extLst>
          </p:nvPr>
        </p:nvGraphicFramePr>
        <p:xfrm>
          <a:off x="104774" y="314331"/>
          <a:ext cx="11915777" cy="646834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635744"/>
                <a:gridCol w="3158245"/>
                <a:gridCol w="597162"/>
                <a:gridCol w="866775"/>
                <a:gridCol w="171807"/>
                <a:gridCol w="1371511"/>
                <a:gridCol w="1371511"/>
                <a:gridCol w="1371511"/>
                <a:gridCol w="1371511"/>
              </a:tblGrid>
              <a:tr h="303282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Показатели оценки эффективности деятельности кафедр Университета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200"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Учебная работа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6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№ п/п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Показатель оценки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Значение показателя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Балл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20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</a:rPr>
                        <a:t>Качество учебной работы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4,50 – 5,00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4,20 – 4,49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&lt; 4,20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2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</a:rPr>
                        <a:t>Реализация массовых открытых онлайн курсов*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&gt;=2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2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Максимальное количество баллов по разделу "Учебная работа"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200"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Подготовка научно-педагогических кадров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6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№ п/п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Показатель оценки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Значение показателя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Балл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13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</a:rPr>
                        <a:t>Подготовка научно-педагогических кадров**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&gt;=2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100%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268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Максимальное количество баллов по разделу</a:t>
                      </a:r>
                      <a:br>
                        <a:rPr lang="ru-RU" sz="1000" u="none" strike="noStrike" dirty="0">
                          <a:effectLst/>
                        </a:rPr>
                      </a:br>
                      <a:r>
                        <a:rPr lang="ru-RU" sz="1000" u="none" strike="noStrike" dirty="0">
                          <a:effectLst/>
                        </a:rPr>
                        <a:t> "Подготовка научно-педагогических кадров"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200"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Научная работа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6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№ п/п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Показатель оценки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Значение показателя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Балл при достижении показателя №1 &gt;=2,05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Балл при достижении показателя №1 &gt;=1,5 и &lt;2,05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Балл при достижении показателя №1 &gt;=1 и &lt;1,5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Балл при достижении показателя №1 &lt;1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</a:tr>
              <a:tr h="2032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rowSpan="4"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Количество публикаций в базе данных  Scopus на одного НПР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rowSpan="4"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&gt;=2,05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&gt;=1,5 и &lt;2,05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&gt;=1 и &lt;1,5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&lt;1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</a:tr>
              <a:tr h="2032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rowSpan="4"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Доля публикаций в журналах, индексируемых в базе данных </a:t>
                      </a:r>
                      <a:r>
                        <a:rPr lang="ru-RU" sz="1000" u="none" strike="noStrike" dirty="0" err="1">
                          <a:effectLst/>
                        </a:rPr>
                        <a:t>Scopus</a:t>
                      </a:r>
                      <a:r>
                        <a:rPr lang="ru-RU" sz="1000" u="none" strike="noStrike" dirty="0">
                          <a:effectLst/>
                        </a:rPr>
                        <a:t>, входящих в первый и второй квартиль по показателю SJR (Q1 и Q2)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rowSpan="4"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&gt;=20%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&gt;=15% и &lt;20%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&gt;=10% и &lt;15%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&lt;10%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950" marR="4331" marT="433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</a:tr>
              <a:tr h="2032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Максимальное количество баллов по разделу "Научная работа"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1,5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</a:tr>
              <a:tr h="18462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Общее максимальное количество баллов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4,5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</a:tr>
              <a:tr h="298734"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ru-RU" sz="500" u="none" strike="noStrike" dirty="0">
                          <a:effectLst/>
                        </a:rPr>
                        <a:t> 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000" u="none" strike="noStrike" dirty="0" smtClean="0">
                          <a:effectLst/>
                        </a:rPr>
                        <a:t>Количество </a:t>
                      </a:r>
                      <a:r>
                        <a:rPr lang="ru-RU" sz="1000" u="none" strike="noStrike" dirty="0">
                          <a:effectLst/>
                        </a:rPr>
                        <a:t>реализуемых массовых открытых онлайн курсов на площадках АТОМ, </a:t>
                      </a:r>
                      <a:r>
                        <a:rPr lang="ru-RU" sz="1000" u="none" strike="noStrike" dirty="0" err="1">
                          <a:effectLst/>
                        </a:rPr>
                        <a:t>Универсариум</a:t>
                      </a:r>
                      <a:r>
                        <a:rPr lang="ru-RU" sz="1000" u="none" strike="noStrike" dirty="0">
                          <a:effectLst/>
                        </a:rPr>
                        <a:t>, </a:t>
                      </a:r>
                      <a:r>
                        <a:rPr lang="ru-RU" sz="1000" u="none" strike="noStrike" dirty="0" err="1">
                          <a:effectLst/>
                        </a:rPr>
                        <a:t>Stepik</a:t>
                      </a:r>
                      <a:r>
                        <a:rPr lang="ru-RU" sz="1000" u="none" strike="noStrike" dirty="0">
                          <a:effectLst/>
                        </a:rPr>
                        <a:t>, </a:t>
                      </a:r>
                      <a:r>
                        <a:rPr lang="ru-RU" sz="1000" u="none" strike="noStrike" dirty="0" err="1" smtClean="0">
                          <a:effectLst/>
                        </a:rPr>
                        <a:t>Coursera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</a:rPr>
                        <a:t>** Количество защит в год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/>
                </a:tc>
                <a:tc hMerge="1">
                  <a:txBody>
                    <a:bodyPr/>
                    <a:lstStyle/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ru-RU" sz="5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1" marR="4331" marT="433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01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945693"/>
              </p:ext>
            </p:extLst>
          </p:nvPr>
        </p:nvGraphicFramePr>
        <p:xfrm>
          <a:off x="104775" y="190501"/>
          <a:ext cx="11915773" cy="609866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635744"/>
                <a:gridCol w="3158245"/>
                <a:gridCol w="1635744"/>
                <a:gridCol w="218717"/>
                <a:gridCol w="1152793"/>
                <a:gridCol w="1161782"/>
                <a:gridCol w="209728"/>
                <a:gridCol w="1371510"/>
                <a:gridCol w="1371510"/>
              </a:tblGrid>
              <a:tr h="24309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Показатели оценки эффективности деятельности кафедр ИПО Университета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872"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Уровень финансовой эффективности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№ п/п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Показатель оценки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Значение показателя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Балл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87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rowSpan="3" gridSpan="3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</a:rPr>
                        <a:t>Оценка отношения дохода к средствам, затраченным на оплату труда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rowSpan="3"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rowSpan="3"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&gt;=75%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hMerge="1" v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&gt;=50% и &lt;75%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hMerge="1" v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&lt;75%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031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Максимальное количество баллов по </a:t>
                      </a:r>
                      <a:r>
                        <a:rPr lang="ru-RU" sz="1000" u="none" strike="noStrike" dirty="0" smtClean="0">
                          <a:effectLst/>
                        </a:rPr>
                        <a:t>разделу</a:t>
                      </a:r>
                      <a:r>
                        <a:rPr lang="en-US" sz="1000" u="none" strike="noStrike" dirty="0" smtClean="0">
                          <a:effectLst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</a:rPr>
                        <a:t>"</a:t>
                      </a:r>
                      <a:r>
                        <a:rPr lang="ru-RU" sz="1000" u="none" strike="noStrike" dirty="0">
                          <a:effectLst/>
                        </a:rPr>
                        <a:t>Уровень финансовой  эффективности"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872"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Учебная работа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№ п/п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Показатель оценки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Значение показателя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Балл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87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rowSpan="2" gridSpan="3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Реализация массовых открытых онлайн курсов*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rowSpan="2" hMerge="1">
                  <a:txBody>
                    <a:bodyPr/>
                    <a:lstStyle/>
                    <a:p>
                      <a:pPr algn="l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rowSpan="2"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</a:rPr>
                        <a:t>&gt;=2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rtl="0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hMerge="1" v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87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Максимальное количество баллов по разделу "Учебная работа"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872"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Подготовка научно-педагогических кадров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№ п/п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Показатель оценки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Значение показателя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Балл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01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rowSpan="2" gridSpan="3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</a:rPr>
                        <a:t>Подготовка научно-педагогических кадров**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rowSpan="2" hMerge="1">
                  <a:txBody>
                    <a:bodyPr/>
                    <a:lstStyle/>
                    <a:p>
                      <a:pPr algn="l" rtl="0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rowSpan="2"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&gt;=2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rtl="0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hMerge="1" v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4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gridSpan="3">
                  <a:txBody>
                    <a:bodyPr/>
                    <a:lstStyle/>
                    <a:p>
                      <a:pPr algn="just" rtl="0" fontAlgn="ctr"/>
                      <a:r>
                        <a:rPr lang="ru-RU" sz="1000" u="none" strike="noStrike">
                          <a:effectLst/>
                        </a:rPr>
                        <a:t>Выполнение индивидуального учебного плана аспиранта в соответствии с графиком обучения в зависимости от уровня готовности и тематики</a:t>
                      </a:r>
                      <a:br>
                        <a:rPr lang="ru-RU" sz="1000" u="none" strike="noStrike">
                          <a:effectLst/>
                        </a:rPr>
                      </a:br>
                      <a:r>
                        <a:rPr lang="ru-RU" sz="1000" u="none" strike="noStrike">
                          <a:effectLst/>
                        </a:rPr>
                        <a:t>научно-исследовательской работы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100%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634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Максимальное количество баллов по </a:t>
                      </a:r>
                      <a:r>
                        <a:rPr lang="ru-RU" sz="1000" u="none" strike="noStrike" dirty="0" smtClean="0">
                          <a:effectLst/>
                        </a:rPr>
                        <a:t>разделу</a:t>
                      </a:r>
                      <a:r>
                        <a:rPr lang="en-US" sz="1000" u="none" strike="noStrike" dirty="0" smtClean="0">
                          <a:effectLst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</a:rPr>
                        <a:t>"</a:t>
                      </a:r>
                      <a:r>
                        <a:rPr lang="ru-RU" sz="1000" u="none" strike="noStrike" dirty="0">
                          <a:effectLst/>
                        </a:rPr>
                        <a:t>Подготовка научно-педагогических кадров"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872"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Научная работа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04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№ п/п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Показатель оценки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Значение показателя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Балл при достижении показателя №1 &gt;=2,05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Балл при достижении показателя №1 &gt;=1,5 и &lt;2,05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Балл при достижении показателя №1 &gt;=1 и &lt;1,5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Балл при достижении показателя №1 &lt;1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</a:tr>
              <a:tr h="16287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Количество публикаций в базе данных  Scopus на одного НПР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&gt;=2,05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</a:tr>
              <a:tr h="162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&gt;=1,5 и &lt;2,05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</a:tr>
              <a:tr h="162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&gt;=1 и &lt;1,5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</a:tr>
              <a:tr h="162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&lt;1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</a:tr>
              <a:tr h="16287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Доля публикаций в журналах, индексируемых в базе данных Scopus, входящих в первый и второй квартиль по показателю SJR (Q1 и Q2)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&gt;=20%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</a:tr>
              <a:tr h="162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&gt;=15% и &lt;20%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</a:tr>
              <a:tr h="162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&gt;=10% и &lt;15%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</a:tr>
              <a:tr h="162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&lt;10%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955" marR="4053" marT="405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</a:tr>
              <a:tr h="16287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Максимальное количество баллов по разделу "Научная работа"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1,5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1,1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</a:tr>
              <a:tr h="25524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Общее максимальное количество баллов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4,5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</a:tr>
              <a:tr h="239448">
                <a:tc gridSpan="9">
                  <a:txBody>
                    <a:bodyPr/>
                    <a:lstStyle/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000" u="none" strike="noStrike" baseline="0" dirty="0" smtClean="0">
                          <a:effectLst/>
                        </a:rPr>
                        <a:t>Количество </a:t>
                      </a:r>
                      <a:r>
                        <a:rPr lang="ru-RU" sz="1000" u="none" strike="noStrike" baseline="0" dirty="0">
                          <a:effectLst/>
                        </a:rPr>
                        <a:t>реализуемых массовых открытых онлайн курсов на площадках АТОМ, </a:t>
                      </a:r>
                      <a:r>
                        <a:rPr lang="ru-RU" sz="1000" u="none" strike="noStrike" baseline="0" dirty="0" err="1">
                          <a:effectLst/>
                        </a:rPr>
                        <a:t>Универсариум</a:t>
                      </a:r>
                      <a:r>
                        <a:rPr lang="ru-RU" sz="1000" u="none" strike="noStrike" baseline="0" dirty="0">
                          <a:effectLst/>
                        </a:rPr>
                        <a:t>, </a:t>
                      </a:r>
                      <a:r>
                        <a:rPr lang="ru-RU" sz="1000" u="none" strike="noStrike" baseline="0" dirty="0" err="1">
                          <a:effectLst/>
                        </a:rPr>
                        <a:t>Stepik</a:t>
                      </a:r>
                      <a:r>
                        <a:rPr lang="ru-RU" sz="1000" u="none" strike="noStrike" baseline="0" dirty="0">
                          <a:effectLst/>
                        </a:rPr>
                        <a:t>, </a:t>
                      </a:r>
                      <a:r>
                        <a:rPr lang="ru-RU" sz="1000" u="none" strike="noStrike" baseline="0" dirty="0" err="1" smtClean="0">
                          <a:effectLst/>
                        </a:rPr>
                        <a:t>Coursera</a:t>
                      </a:r>
                      <a:endParaRPr lang="en-US" sz="1000" u="none" strike="noStrike" baseline="0" dirty="0" smtClean="0">
                        <a:effectLst/>
                      </a:endParaRP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u="none" strike="noStrike" baseline="0" dirty="0" smtClean="0">
                          <a:effectLst/>
                        </a:rPr>
                        <a:t>** Количество защит в год</a:t>
                      </a:r>
                      <a:endParaRPr lang="ru-RU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ru-RU" sz="5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53" marR="4053" marT="405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6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</TotalTime>
  <Words>932</Words>
  <Application>Microsoft Office PowerPoint</Application>
  <PresentationFormat>Произвольный</PresentationFormat>
  <Paragraphs>378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Зайцев</dc:creator>
  <cp:lastModifiedBy>Литвинова Наталья Генадьевна</cp:lastModifiedBy>
  <cp:revision>7</cp:revision>
  <dcterms:created xsi:type="dcterms:W3CDTF">2018-01-15T07:23:36Z</dcterms:created>
  <dcterms:modified xsi:type="dcterms:W3CDTF">2018-01-16T17:15:25Z</dcterms:modified>
</cp:coreProperties>
</file>