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5"/>
  </p:handoutMasterIdLst>
  <p:sldIdLst>
    <p:sldId id="272" r:id="rId2"/>
    <p:sldId id="274" r:id="rId3"/>
    <p:sldId id="279" r:id="rId4"/>
    <p:sldId id="290" r:id="rId5"/>
    <p:sldId id="291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858000" cy="9947275"/>
  <p:embeddedFontLst>
    <p:embeddedFont>
      <p:font typeface="Calibri Light" pitchFamily="34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3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8A3"/>
    <a:srgbClr val="2947A0"/>
    <a:srgbClr val="A7DCD6"/>
    <a:srgbClr val="68AEA7"/>
    <a:srgbClr val="539D96"/>
    <a:srgbClr val="7FBEB8"/>
    <a:srgbClr val="031E4F"/>
    <a:srgbClr val="0A132D"/>
    <a:srgbClr val="F5F5F5"/>
    <a:srgbClr val="E0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6327" autoAdjust="0"/>
  </p:normalViewPr>
  <p:slideViewPr>
    <p:cSldViewPr snapToGrid="0" showGuides="1">
      <p:cViewPr>
        <p:scale>
          <a:sx n="75" d="100"/>
          <a:sy n="75" d="100"/>
        </p:scale>
        <p:origin x="-2028" y="-978"/>
      </p:cViewPr>
      <p:guideLst>
        <p:guide orient="horz" pos="2160"/>
        <p:guide pos="33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-4002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E4454-BC8E-40E6-86ED-97E0F05371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7693C-9C5E-4ED1-92E1-9AE5C14EF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2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3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6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70499E-42BE-9468-ADB5-E51F06090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Графика, синий, пикс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B3C1E60-9AC7-B3EA-73B6-73BC39329F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1408" cy="6858334"/>
          </a:xfrm>
          <a:prstGeom prst="rect">
            <a:avLst/>
          </a:prstGeom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xmlns="" id="{1BF4DFBA-6DDD-F20E-B77C-34CC645852B4}"/>
              </a:ext>
            </a:extLst>
          </p:cNvPr>
          <p:cNvSpPr txBox="1">
            <a:spLocks/>
          </p:cNvSpPr>
          <p:nvPr/>
        </p:nvSpPr>
        <p:spPr>
          <a:xfrm>
            <a:off x="574193" y="1996281"/>
            <a:ext cx="10010982" cy="23891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Презентационные материалы о наиболее значимых результатах исследований и разработок 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Сеченовского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университета в 2025 году, востребованных организациями реального и финансового секторов экономики, организациями социальной сферы</a:t>
            </a:r>
          </a:p>
        </p:txBody>
      </p:sp>
      <p:pic>
        <p:nvPicPr>
          <p:cNvPr id="10" name="Рисунок 9" descr="Изображение выглядит как Шрифт, Графика, графический дизайн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7B1F3202-4AE3-F61D-625E-39F79A599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3" y="717922"/>
            <a:ext cx="5021537" cy="790702"/>
          </a:xfrm>
          <a:prstGeom prst="rect">
            <a:avLst/>
          </a:prstGeom>
        </p:spPr>
      </p:pic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D2FB50B7-FB15-CEA3-3FE7-0CF41CE695C1}"/>
              </a:ext>
            </a:extLst>
          </p:cNvPr>
          <p:cNvSpPr txBox="1">
            <a:spLocks/>
          </p:cNvSpPr>
          <p:nvPr/>
        </p:nvSpPr>
        <p:spPr>
          <a:xfrm>
            <a:off x="6096000" y="701158"/>
            <a:ext cx="2644736" cy="7907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7" name="Picture 3" descr="C:\Users\podlesnaya_o_v\Desktop\Sechenov Logo white horizon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66" y="615488"/>
            <a:ext cx="3265932" cy="87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1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E24040-F25B-500E-6685-ADED57557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155575" y="271251"/>
            <a:ext cx="5197170" cy="11075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Аппарат наркозно-дыхательный «Кедр К50» экспертного класса</a:t>
            </a: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8145E4F1-7EAE-E5E4-ED5E-2DD04A4A1625}"/>
              </a:ext>
            </a:extLst>
          </p:cNvPr>
          <p:cNvSpPr txBox="1">
            <a:spLocks/>
          </p:cNvSpPr>
          <p:nvPr/>
        </p:nvSpPr>
        <p:spPr>
          <a:xfrm>
            <a:off x="11145795" y="6407543"/>
            <a:ext cx="862489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7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B8F1E3B-B563-F8DD-9874-8A15C1320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3" name="Заголовок 6">
            <a:extLst>
              <a:ext uri="{FF2B5EF4-FFF2-40B4-BE49-F238E27FC236}">
                <a16:creationId xmlns:a16="http://schemas.microsoft.com/office/drawing/2014/main" xmlns="" id="{35E003E5-D93E-3C20-E9DA-BF1BC5780A98}"/>
              </a:ext>
            </a:extLst>
          </p:cNvPr>
          <p:cNvSpPr txBox="1">
            <a:spLocks/>
          </p:cNvSpPr>
          <p:nvPr/>
        </p:nvSpPr>
        <p:spPr>
          <a:xfrm>
            <a:off x="5139652" y="779086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Описание результата: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4CD27C-1EC4-688F-2D33-F4B42AE5FA56}"/>
              </a:ext>
            </a:extLst>
          </p:cNvPr>
          <p:cNvSpPr txBox="1"/>
          <p:nvPr/>
        </p:nvSpPr>
        <p:spPr>
          <a:xfrm>
            <a:off x="5139652" y="1061271"/>
            <a:ext cx="697614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Стационарный аппарат для проведения общей анестезии и ИВЛ, обеспечивающий максимальную безопасность и точность контроля. Рассчитан на интенсивную эксплуатацию в операционных отделениях. Широкий спектр интеллектуальных режимов вентиляции. Высокоточный мониторинг дыхательных объемов и давления. Профессиональные режимы вентиляции, возможность подключения модулей расширения. Полная цифровая обработка данных с электронных ротаметров, точный контроль состояния пациента и подаваемого анестетического газа. Система аварийной подачи газовой смеси.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03E53-2341-7A52-04BC-340C8BA680CD}"/>
              </a:ext>
            </a:extLst>
          </p:cNvPr>
          <p:cNvSpPr txBox="1">
            <a:spLocks/>
          </p:cNvSpPr>
          <p:nvPr/>
        </p:nvSpPr>
        <p:spPr>
          <a:xfrm>
            <a:off x="5139652" y="2099818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 (ценность):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xmlns="" id="{F9E030AE-6578-D3A7-A34A-ACA2792A23B0}"/>
              </a:ext>
            </a:extLst>
          </p:cNvPr>
          <p:cNvSpPr txBox="1">
            <a:spLocks/>
          </p:cNvSpPr>
          <p:nvPr/>
        </p:nvSpPr>
        <p:spPr>
          <a:xfrm>
            <a:off x="5139652" y="4066881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Текущий статус разработки: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94CFCC-636E-72E1-21A0-E9F29C00C4E4}"/>
              </a:ext>
            </a:extLst>
          </p:cNvPr>
          <p:cNvSpPr txBox="1"/>
          <p:nvPr/>
        </p:nvSpPr>
        <p:spPr>
          <a:xfrm>
            <a:off x="5139652" y="4349066"/>
            <a:ext cx="664618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УГТ6, проведение испытаний, получение регистрационного удостоверения</a:t>
            </a: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CA10A414-9458-DE9E-3929-5B432EB3D5A6}"/>
              </a:ext>
            </a:extLst>
          </p:cNvPr>
          <p:cNvSpPr txBox="1">
            <a:spLocks/>
          </p:cNvSpPr>
          <p:nvPr/>
        </p:nvSpPr>
        <p:spPr>
          <a:xfrm>
            <a:off x="5139652" y="4623301"/>
            <a:ext cx="6646180" cy="229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Соответствие разработки: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11377E-8EDB-B72A-7DF8-37D5587A21B6}"/>
              </a:ext>
            </a:extLst>
          </p:cNvPr>
          <p:cNvSpPr txBox="1"/>
          <p:nvPr/>
        </p:nvSpPr>
        <p:spPr>
          <a:xfrm>
            <a:off x="5139652" y="4829820"/>
            <a:ext cx="664618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Приоритетным направлениям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Превентивная и персонализированная медицина, обеспечение здорового долголетия.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Критическим технологиям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Технологии разработки медицинских изделий нового поколения, включая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биогибридные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бионические технологии и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нейротехнологии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xmlns="" id="{288CD526-A8D1-B871-AD02-E47448A7E297}"/>
              </a:ext>
            </a:extLst>
          </p:cNvPr>
          <p:cNvSpPr txBox="1">
            <a:spLocks/>
          </p:cNvSpPr>
          <p:nvPr/>
        </p:nvSpPr>
        <p:spPr>
          <a:xfrm>
            <a:off x="5139652" y="5924793"/>
            <a:ext cx="6646180" cy="3054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Заказчик/Потенциальный потребитель: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79C4A5-42CD-7C7F-3707-89A780F5D23A}"/>
              </a:ext>
            </a:extLst>
          </p:cNvPr>
          <p:cNvSpPr txBox="1"/>
          <p:nvPr/>
        </p:nvSpPr>
        <p:spPr>
          <a:xfrm>
            <a:off x="5139652" y="6206980"/>
            <a:ext cx="6646181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Медицинские учреждения (кардиологические центры, поликлиники, частные клиники) 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Научно-исследовательские и образовательные организации (в сфере медицины и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биомедтеха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50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png;base64,iVBORw0KGgoAAAANSUhEUgAAAOUAAACXCAYAAADqI5zcAAAQAElEQVR4AcT9B7QtyXUdCO4dmXnN8/+57315g4IpwpAgQIAEJYpGlJZmlixlKU2vWaOenjYzGtPjetSr1TNavZpsGjVbNPCGJESRBGgAECAJiRRBiCA8yvtvn3/XZubsHXnzvvvef99UoUBm3X1PxIkT/pw4EZH3/QqXL18uP/axj0V8/OMfH9M67DSHXxl+vfz4xyt87GO/prJvhqr+g3X9xm/8RlnhY6IVXF7F+w2V/XHxf2OM3/zN3yx/+7d/+1B84hOfKD/5yU+O4bhR8z71qU+Vn/rUpyN+53c+M6af/vTvlp/5nd8tTSfxmc/8Xmn87mf+XfmZT382hp3uvDU++cnfKT/xiU9FOFzj05/+tMr7tOr4VDkp+3u/99nyj/7oj8s//dMvlV/84pfLL33pK+WXv/zV8itf+Ur51a9+NeJrX/taWePrX/96OYlvfOMb5R6+pvDXysce+/oYjz/+jfKxJx4vH3v8yX34xmNPlMZB/uOPP15OIuZ1/giXtQeXXck+qTxPlo+5zG88rjZUcNx4XHU//tjTpfHE48+Uj33jqQqSd9oTTzxRTsJ1fuPxx0rjq489XlZ4svyq8n1d+NrXnyy/8fWnBFHV9/XHvlEaX1Ffv6h8f/r4E+UXn9iTdx7D+b+mdnxdbfjGk2rHU0+XTzz1eMTTTz9d1njqmafLp555cownn36inMRTTz1RPnUDniqfemoPTz75ZPnkHePpMnz+85/HX/7Lfxl/6S/9JXzf930ffvAHfxDf//3fH/EDP/ADMBw3PQyWvxXqPC7j5vi+WJ/bYPkf+qEfwg//8A/jr/yVvzKG21jD6Q7/sGRMDYf/2l/7a/jrf/2vR/yNv/E3YPzNv/k3I63Df+tv/S0Yf+fv/B38yI/8SMTf/bt/F8aP/MjfjtThv//3/z7+wT/4BxH/8B/+Q/yjf/SPxnDcMO9H//E/xD/5J/8E//gf/+NIHf7RH/1RON35XY7rcZ1uy9/+21UdTnN+y1nG8X/6T/8p/vk//+f4sR/7Mfz4j/84fuInfgI/+ZM/iZ/+6Z/Gz/zMz+Dnfu7n8PM///P4hV/4Bbz73e8e0/e85z0w3vve96LG+973PnzgAx84BO/DBz/0/n340Ic/AMN8U8PhD37wgzA+9KEP4TB8+MMfRo063fKu9/3vfz/cBsNhwzJOr2E5h83/yEc+gl/8xV/EL/3SL+GXPvrL+MVf/iV86MO/iA9+4MN433s/gPe8+33q2/tHqPr57ve9B+9+38/hF97/c3jP+38e73nfu5X+Xrz/fWr3ez6AD733g/jw+z4s+iF8ULz3q001PjAaG9fvun/5l38Zv/Irv4Jf/dVfxb/9t/+2or/2q5HWvDFf6XV4Ms28f/Nv/g0OwuUe5Dn+0Y9+FB8dwfXXCNAzGAwQQkCSJCiKAmVZ7oNE4ockyP2ICfoi9/NJintnH9Kyhcreq9c53Q63x6jDpkbNc5gk0jSN7Xe+SdTp7p9BUvVwUuTQsPPleQ5jOBxG6joNpxnOaFqUwzheLt9jmGUZms0m2u12xNTUVKTmOV1DrPLc16odztdqtaKM85Ya/1iPK1B7EYhSopoZGHlZwHDYfKOWMTWYhJjHYafXIFWQyz0AkvvGhaziJPdJkoxyIaSRklUcIQHcTkkXan+uThaq1HSocTQGGsdhXmKQD9EfDiIGShsobr5l8wIockimxLBEhApWXSmCyhsDSlRdrtNE2SRDBCQold80LfWthJATfjyuudsmeHxrnsOTUDUwnH47FChhWcPhehygsajhNMPpxmTYccM8o0CubBpUV0wSVj6SsXNkRYOMlaRFbgl32AKmNRyvoXGQ4taxipKMdTlG0kTxUmCEGYeVRVbpJKMhWpGt8DZMci+tbrv5iRYcskqDnlzK4P56Qer3++j1ejAdDHpxHJzuiTKt23CQOt2wjMuClKAsCNMagSmytIl2axrTU7MRTRlsqkXE7VNTQBKNRgNT09NIZdBiwHB9Lt+0BvSQqkPUH5ISpYMRlouBiS+ySiepOSgRtd6aPwJLae5E2HFjoohxkOREfUH8Gohlu72yR4WrutyeGkPVY8gutaggYijhYSFDVf2DSEv0ZZlDCdmQC1ONqZJVZjlGDof1LU0uQLUjRVnIIBEQQqI4QRKBZQQpXpBhS5/DCHW7oPoiEEDJ1fxJShL1QxIkY5SsqCMkI5+8Nb2VbGybK06ksB5MU2cwSKpzbuReBTjkcf4aLqMOHyKqBldccq9MsgpXKXsTm8toJsubDLsOy5OMbZxUcOghCfelhvPW5dl4HHYZk8DoqXie7Fy7BnlATZjlXYZFyBvb6zxOs4EfVr7z1jIkkSaNaKiNrIWQZBGUonhxIal6Cxd3EDE+WQ7JyPMXSY3vHswzLG/UYXJPhqzCTiP3wo4bZMUjK2qe+2K4zBrmG6WMxzynexxMSxlNTCtL9QtaD0rtEjy2CqubRURR8YcFPIb9oRbGvC/5Ai7P+Y1S7YgIUF+1uMgbhbIhD9oC0QBCEyVTFCVFVb72FbncZoGhPG4hfgIJgSSCxht6GNtVqB6iaq/KFd/11qjaiChTquw67rIMMgHHIMgb4fpIquS9D8kou8dBjAfoceUiqrRqkMOG+YbDNwNZFUzup7U8WfGDBnCS50bWcVOSJrEN5F44Mg98kYyDaqOzIpu6nS6TZOwY9Jhn2KiMPUUpYz1Ok9hY3mGj5rs8w+Wbkoz5PHmG5QznIffqdV3mk3s8xy1nOExWaW6/YZ4VkqzqcLyuo6YknX0fSN7QfrLi1W0mq7gzulzTW4Hck5+UIys+yTGbrNprhttpuA5yT8ZpNZxWh01Jxvab77z74GOBDAvMwbBfNyF9ImQMRenvaOjDQYH+ANjuF9jYzbG2PcTV7R6ubHVxbX0L3gnZoFwXDjyut15UnG6Y57k0PDfWH8PxOt30QFGHRi1HVn09VGDEtFwgK8F6AkdpUfkOC9e8V4u6ETXqMkutbnX4ICUZDdLttYesDcZxjB4PpgevHkiXb57hAXWaeZNwVpImoOa/RtCyRUVIRuVxfQbJSlbUcRsWSTgMPa6L3JMhGfOTRNDWVZ2Iq3ndhlzbtO3tbWxtbUUFI/fkocdyLtPUECt+HDZi5BV8kVU9h2UleRi74mmrTpkD9JCTcmGf7pBO0yDCkPD4UyhkiPijMY4Dr7CDIqOPZQwbJuIYhkTeEAmG8szDskCn38PObg/XN3fx0pVNvHh1F89d3sXTL27hyWc28OTzW7h2fQfb2zvapRag8oeE4KhJHj/D45vrIGvjNuqw6SQGmitjKAt3PtzBQ/IGKZKxPyT3pcVmkRwnTlbisOEcNXX41YLLnMT+cot9UXKvjSRhIyQrCj2T5Xhwh75UmICN0XyJxo/DzhMj+iIZy0wYUJdNEvVjwwwaLZIx3UaYJEkMk5Wc89WAHpdPMo6tovHjdJIxXwiJ0oKU2FujEjs7HVy7dg0bGxtxVXf+g+2s406rAT0k9Q2VV1FMPCQjn6yok8gqTNLRQ+HFkeQ4bxSSMUKo6y5lGMbkmc9ypPMFB8ews1Nvo3k6pUJRxUtoG1pB37LPIFRZNUqxDTGmMRsWAcM8wW5HnnBtGy9c3sBzL63hqeeu4RvPXMU3nryMbzz+Er76mPCNy3jiyau4cn0bWxrffn+o8VZlKszt0ciPy663pl4gh8NCczDUdjqPGPPyAk4zZJNw3yPKqkwVO/GxDu/BOnQQlU6VakOpfJZ17xWsB1hBJdLkzxVuT9UAN9KoYv4O6kUNx21stQHaM3qLYmqe0yaV2PIGuddHkiMDCTdQck8O46dA3b66HTUlGc8lJMceEwceclSmFJtklCMrntttg7xy5Qqub6yjpxtK6HF9N+uLkuOHmtMaUueo0HW8puYbZKI8Co0oKrM4wFM0fjz+VZ/djklYKT2+ddscNgACEbjJo8buS5mMuz4l6uwGtcuGQxIkkeiixsa/szvA2lpHXlHe8IVdfOPpDXz1yWv48mMv4muPXcaXv/4cvv7ki3jy6St4/sWruHptG91uXzuQErSXlA5h9HjuyKAYlZ5HFNoSD4cOF5rPMmJgYxQ/l7H68qnuc00nxwWAyrv5h+Q40fnGkVHArQG5J+RGjtL2EXJPZl/CNxEhX36ZJGN7ScaaPShDeUQrtGkhTXFHDQuYGg7XcJzkuBz32SAJ0yRJIiX3ZFyu66rzQg9ZpSsYDdUyJGPYci6HZCzL5RpkFYcey5DE5DbcZWxubuKll17C1atX0el0xuVZXtnGcYcNkib7QO7nkXtxkrHvdQayipOsWTG9bi+5x3f7PA6HwWnjAr7JAJmBMkoyQf14fr2buHplHS88fwVPPfWSDHILTzy7g+de6GmLCuz2EpRoIUmn4VdR8wszWD26iKWlI5idnY1j7XE06nIddtuN3MYnfXL/HHfapJzjhnmWMdwuU8P8gyAJ8ka4nMk6yEom1AWQrIOxgHHEB+1XjL1SJkNujDHJOxieTCertllJaljeMh4Iw52bhNNJxr6QdHQMkmM+WRmREwNoEpWeHIVF4qIdUwCSQgk/k/V5UTDMcxpJrbBeaauV33yDFF+uK9f7KFkrSsX97ky7QCDR5i4QA7kDG+YLL7wQDdPluq/V5A9U7lBtzIWqHa7PIGmyD+R+Hum427QfB7dVdSGlxEuqXTIQNUt1F9GbeMzdHsNh963OA7hdNfa4+0N1uun+FFKV6sbU7r5QsAyJXpOkOjPmeP5KD8+81NU5cQfPXt7WVn9NwzbEkfkGTh6fwd1nj+Chu1fw4PlF3H9hEQ9cPIp7zizh+PIc5qYaaMjGNfxx7NxnRN12GwzCcyFnKOowlRoioP5XQHxKDZ/77L57fnwGLdVYwwKeL8Phl4twswwklaSa9f1qfEhKmfdwuzLdIcNypmSCEFJQtOZ5UA7Csk6vEbRVIat6zSNpEhFAGAlDpCRBEn7qckhGHkmzo1K6Tqcbk2FQ4yW4TgvXaTUlqzJgTZeA84sgyotHEmnaQJY1VQ+wvl55zLW1tWgI5Ci/M43gMiYxYu8j5I359glMREhO9DcoJUQFdh+0CVE7ytg2h11vRSmZCsrwTX6q+iDLIRnHRjtJbOsi57I85IsvXcPzL1zC5tZO/IHG2dOLuHBuCRcvLOOeCyu469wi7j23gnsuLuHu8yu4cGYRp47PYX6ugXYzQxZUpswM8ohuv4FDHpIT47AnQOlf8NHDZ0iVUY2LF1/sjU0OkM6fANIsfd3kE8Q/iJvkIClhKZi+/SEdd+hGkBw1wNSNuFHGHNLp+3GzATnIJxknJ9G2kqQUoNQA5DpwD6UgRQzvDU7VbrLKQ+6vE6PHhuDyTEmOuPuJ0/ZzHAuqE0IR22EOSRlTCv+CJ9XNan197/wGJh6vrGWeS+fKCIfzwQCFtkyyZ6Sa9IbeXWYhBXWGWV9fx9Ur19Ht9GOdk0ZQF3twDlYQSgAAEABJREFUvGr+QUpW/SQ5MWdVeFKWrHhkNdaTY+u6jEn5bzZcl1fTUGoO86HaWEJf6OpyZlM3q2trG9hcX0MrA44fXcD5U8s4fXIWp47N4uTKNFaXm1hebGBlqYljK7PCjOItzM0A7VYKzw30uB7SfauhekCl+BNAcgzLmnszOL3Ugup5reHxMr/O43CNmmdqnulBhEkGyVFUgzIK3RlxMcatpUnGzt5aqkp1gw3HSOfzwCEagjtfd9wyNSxbw8ZAMkZJxnpJjuN1OlnxDpbhuIVJp7tvQWUkAmFj9gSbkkrXygk9bpdIlAmJQ4hhUjIgCgDeHhVa+uUIYKhUraUcIx8MMdTLtlQF2MjdTl/+rMs4fYnldt0MuIOHdFvuQPAQEdd7kE2+8vImy7qhbK1QXpS0fqHXHWJ7p6vb0D6m2y0cXzmCcycXcPrYNI4uzuDITIrpKWKmWaEho51qAjPtgNl2hnaWIFF5JbT4+d2njH5/fUR8NI/mGzF+268gCUNEH+ezXhoO+/Ya9spKu5OP81gulkiOGmXOBEiC5ATn1QmSvGW55P70urGm7nANx90ispInK2pFJumkfSAZPa7TDZIj71NEerA86CEZ20pSsepDMpYDPc5jKBg/JKPRJvLqdR2mBvSQjOVNxi1LcrzgSCyWb75/kmdjt1FOXvp4DMw3tbwx2Q7Ha5BVnSRrVmwDyVgPyXGcJCYfkjHNPJImY7g+Y8x4FQJ1eQFVXe6jXz+YejwWjsxgdXUWi4stLC60MdeeRrvRjjuMQme6fq9ArzfAoF9gMPAuSmYx4WNKGaTHrCzLON6HNdlpNd9ho47fjFrGqMuu6c3kzScJsoLjNUIdIBmDLjgG7vCrlOueFCU5rojcC0/KODxZT1ma46ZMArEcjB7LF8VQA5mLU4gePqhkVaeEYn6yUnbHDbJKJ+loVEobCMmxPMmY5jodcLqpYZ4xHnStrlYWg6zq8uWHvVqhVTmMPGbQWQZwR0udGVO1330otBjk2n4PtZ4W8qI5PJxjaGBct72yy+zoXGXldN1ui1FKxnDYcNhw+CBuxq/lyKrfdbymJOM4kYen41vwkKzmQ0PmdmdZioW5WSwtzmFRhjmj7WgWco2fLM5jkAN5NMICNsjeoMSwCBrPRAiQvcYxr5vqMuvwQUpSsmXEwbT9cSq6BzUjtsfz43m6VR3KGPtnehC2gjFv7zYKMQPJSPEqPwcbq2puW4Pz1HCngSIOmnl1ZrJqL8mxEpFE/ZCM/EReDKOnzk9WEzFi7yNeDMwgq7LIPVrqFtVnyNp4JstOkpGcXrZZLtFo58M+oryM1RTaVhlpGuRh3YZCE5tHQ83zAcpCce3huno1srO9jY62cYW2vzWgc2cMS67ui9t6JyBH7RMlq/DBfCSjDpCMYxdCiHHoIas0Bb/pD8lYBllRaEMfGfoKSRnPhPNz05ibndIWtomGtqTWV49h6THUGBeaC//1SalzQSmeYT1hUCETH5KxDyTFNQCPnSFG/JCE+2rgZTwkx2W7POuq6cEiyD25Oo1kDE40VytOZL2cr4nsLyfbSJZk7ICjZBUmE0cj6s6Y1qg76XgUmvgiCRuF4cEkqzLtaYyah9HjMmqQlewoCWQVdx4DcRHwyjyUiAxl5LVtTNJTuF1eHU0dz5Kgc0wAdbWfD7vAsIdEntO0191GkfdQFv2IQhRljpBA0DxwCJ9HJtvm8ObGNi5duoQt3TzKBmOd5qtB47DjNcw3DsbNuxOQHIuRRFDHyD0eRg9JkK8MoyIOkIBSRlkwAMzRzIjZ6YbOjQkaKfSUGOi9xUCXQaXGNMggsyzVe8k22u0GQlIAcQw1jhp/DT6g+dNX/JCM7Y2RyS8Z8p7cZMIhYe2QMEJpNzwhQlblk5zg7g/Wc1LTKlXtVjvV6yr65/tdN2OPluX+DrnxVnjTGpNtJhkHmqzoZJrDSZLE2zeSjkaQVZhkzGsZK14NkmNljxn0RRJO959aGRg9zuugDdPU6A+66Ha76GzvYGdnB5ub6+jsbmPz+jWsXbkcsbl2HbubG1i/egXbG+sY9PrxoqeU0ScajkLW563wQDe0LsuXPjbM69evx9tn1+M0yxn12NTU6bcDWfWf3E9dRp2XZB2MY0VyTMcJryBAVuXUWV2ndbwAI4ss0WoGTE9nMrqmxp7xwmen20OnV8Yx8NbefTegJ2jxCDouaPYAGad3IlQ5JEFWwIHH9Ro122V5Ls0jWbNvoE6fZDpumEdS7Q2xThzy1HIHk0LFKCrysr5HWV9WnlsJj8rz6jMh5oYbNWsyXK1qVdtJxs4HUGwdRLSt0zyghvkHQRJkBU8kybqaSF2Xt5AqcOS58uiJza8NwWGjkimjEdpwrl67jCsvXcLlF1/C+pqM8PoVXL8sQ7x6VUZ5XQZ5DVu6Ud0Wrl++grXrVyX7Al545mlcfuH5aKRbMuLd3d2ohK7DGPRzvTDfiL/4uS7D7PV6ceKdNgkrlTthnukrhfMbLs/U5dTU4W8JtCAXoMa8VN8gT5noMidDQx7Tfx/pn7z1dX7s5zZKzTUSNcPyUJ6AwAYCUgRm2p1kSMsE4YBekZ5rgiRelcflG6jKIyt6q7LJSoYkSEZRkgg48JBV4gH2RNRZjD3W3iQVe8ybhEiOG+B8RiXqvIJWtlJbOfOtCFWaB7vUgHsCas4eJasyDxpWoU0QtGKmjQyaZx38c21mCuSyVKeRjEZGVvktY36NMinHdbpst8crbiEv5rhXaGN7cwsvvfg8rr74DDprV4DuDmbkmY8vzuPB82fxxocfxrc/+nq88+1vxfe84234i+/8Lnzvd70NP/C934sf+r7vVfwd+J63fSfe+m2P4sG7zuPk8hE0kWNXXvTapedw+dKzePGFZ3D12kvY3LqOrZ1NrG+u4fkXX8AledzeoD9uJ/S4nSLjj8dyHBkFDuONkiLxWESUpbbaiDsGl2tEgW/hl2pUhXnsUxpC3OF4J5LqHbCUR96xwO5OH5sbu9jYHuh1yVBeM9dFWSkjJpRZkHHKSMgEZZGAoiRBUmnVpwqW4mGMuIoDKidEKBg/k+MVPTlVixATR1+TMpPhUfI+QlJ1ur1QPUZVn/UqkFRiEgHY2MK+cM3bo/vKHkUKUUPkFh+S41SyDocx78aA0w4HNchQe01JqmMBnrjYKU0k9JCMfIweK9koGPkkxxSjhyTIClZAl+ckh0kiJEBeDOB/oWB3Zwsb8ogb1y+j7HawNDWFC6eP442PPIh3ve0teNd3fDve9NrX4NjSApZ1c5gWObrbWzpW9mEPuLmxhl1tbUsZ4Ox0ExfOncJbvu31eMd3fju+402P4r67LyjvEbR1YdTdliFevYSrV17Ehox1c3Mz/kVJ/CnelevRmxZaLIxR96MhkYT7QFZ9wughGUPkHiU57ntM9JcU230vCimhvm6nbM7yzUJHRM2sjEW7HdgC1AaSsVj3xQG3Y6gb1vX1Dq5c11isbWJnt6+RVD7JJhqz6EBBLchVXuc7CJIgGcfIZRskMfm4rsn4ZJhkzD/Js7wxyXOYpMk+kHs8Usqlnod9Eq8ootlSvsMaIfY39SE1oFqpb1YISZB7mJQj9/humyEHGUU88AmDug+YbzghgDCfJCxDKUMIqW5CtW1NxUuAjm5BB8KWtpvd9WuYyhLcf/4M3vaWN+K7v+fteNvb3orV5WVcevFFfOnLX8SnPvUpfOK3fhu//ZufwKc/+Xv4D5/9HD75+5/F7/3BH+FTv//v8Wuf+CQ+Jvzb3/gt/MrHfxO//slP4Y+//BX0GHDfA/fj7d/5Vrz50Udx17mz2sIlMuptXL/0Iq6+8ByuqY4XnnoKzz7xDVy5/AJy3ewWuvgY5n3Y0H0zCV1eFI6VBQpRL0wG/CjN6TUoiTFKCyAadqk5sGGaVtw/m2/XV6juSAnYUzayDM2m0EiRBLVP47TbHcprdrG+0cX29hADvR6hEhPdaFN9NCR5x41mVBTr9Z1gVKzr0WpSapxHnDEhCZIxTlY0RvRVqn8io09Vn7o1ih8gJMcFHUi6adQVGIcJkBwbgGUMy5F79ZhnmP9yQO6VUecjiVC7DCD2hSSSJIlhHHhcr+VJRkX0ttSKaJ4vdHyGtFfr6rVEf3dHnm8G3/bIw/iB73kHvuPR1+Ho4hyeeOJxfPp3PoXf/d3P4I8/9zl85Ytf0tnwKjIGNGTgrZBiOmtgqtFAOwuQziCgegaDIa5eXcPTTz+PL3zhC/jMZz6Dz/7e7+O5Jx7Dkek2vuPb3oB3fMdb8JY3vC7ijY+8Bo/cdzfOHjsK9Ht4TmdRo6cFwwsL5GXcfsN9Izke/6rG6ttpDtW0DpfyOXXemk7KWO5WIBnHmbw1PawM12M4zdT1y0k7GstsZhlarYaMs4E0A4aywk1tY9fW+7pQKzEYBuReeUZ1x4wTXyRjOSQnuH82QffHNdW0Djteo9YJpx2K/avGQRFb9kHencfJmw8KefO0gzWQjINsvueiRoxPrESk5ErAC6EHwK0nifgEwvlyrXROT0OCdrMFXyz4dnRnYwNFvytjnMNb3/xmfP9f+F68/jWPIO8P8Mf/4Y/wCXm5L//Jf8TzTz6Jvs58Nrql2WkZ67wwh1NHl3Dh5AruOnUcdx9fwQNnT+OBM6dw8dgKTs7P4vj8DM6uHMGFEys4J0N78OJdePNrH8E73voW/MV3vRM//P1/AT/6934E/9f/4j/H//3/+F/hn/1n/xT/p//9P8X/7b/8z4T/HP/J3/97ePShB5HKW/a11c3UiUx9o95xQu87OfKCpc7r8OP+imo49F193P8ahQJxjGQNpkYl9Wf9HbSYEL4J9S91vFiqW9Eo2+0mfMz0hPb6Q6yv72oru4Nr2tJubHfR1aXYUB0s1Zc7bbWcHYKEE1ViejtAHjJCefzxIk5yrI/mHcTNxrLmhzpQ07oAT14F9apmHqAH8xxIftWiVTtyTU4On5kch5VMimdqePGowFiv2+YV1jQyRl/juJQSY6iPcTbKWIcHOde5sa9XGlu6OS31jvHY4qIuax7F23VOPLG6gme0bfzNj/+GtqSfUvhZFHqhP6tle2VuDivz81hdmMfK4iyOL83jvgtn8OY3PCTDehd+5G/+Ffzv/tHfxX/6j/8+/g//yT/CP/tP/7f4f/+f/0v89//P/xr/3//Xf41/+f/5f+DH/sV/i//m//Jf4X/zD/8evl+XQa+5916cOXEcp1aXdcZcwOqRuQh75xPLSzh38igevHgB79JW93/9Qz+I7//ud+LBu+/GicUjsJdtJwFpUeomsgRRwuNVQUF9Sp3bCimuUUJGIIitsbCsQxXGY1dF/8y+/U9+2BvaIAstEq64qfeS01MNLByZFmYwNd1CPy9w5domXri0jitXt7Gty6CBrVK9xqhPznunIAmywu3ykJVc0O6MrMJ1Ho+bUccPo5PpwQIkTSYaUMT4rb8OlyGrsuq8JOyVkN4AABAASURBVGO5jpM0ecVwww/ChZlnSlblO24c5DluOK1GrjOY9FFtLLUaDyAHKZECFL+7u4UlebBve/ghvP0tb5KxzeHrX/xTecWP4w8++1lc082njXFKFzzLi4tKn8dRGeOqLnWW56Zx6uiyjOO8zptvwHe/7Y140+sfwEP3nsXFM8fkEZdx1+mjuO/iSTx4z3ncf/E07tZFz8UzJ3DmuP/+T5dD89Py1imajQQNzVRDE95MqO1wOQKQhQKZtpptLVDtlJhvNeD67zp1Eq9/6AHhITx0z104c2wVR9ottFRGIsUu9N5THUbQmNWKBASNQxJRexePE/SQ1PftPySVn7cXvIUEyXEZuRaRfFjoxnWo5uaifeTaDRTy/v6Bxkw7xfzCFJa0+M1ozG2DV65u4NKlDVy/vqvLn6Fu3YNqo3CnHy9G+6EmKfN+HtQ2w2lGCIzHo3o8yRvrJBn7RhL1Q3LMI4lAEoc95OH8SVnyRpl6EiflvtmwyzRcDnljnebXsBzJ2EnzHDcmw44b5nnlDZ4zRTQYennfQ6+zjTIf4p4L5/GotpBz7Ta+9sUv4vc/9Tt47MtfRa53h7ONBo7MzmB1eTFifmYaKwtzcXu7KEM+f/K48j6EN7/59bj7rjPx95qNJmVgQLMlOp2iZbQymJ81E6TiJ2kJhlwYAHqBk4D6DyBFZXiIOwSHDSBAj4wsVZpvd7OyRENbqlYCNOX9F6faOncehz3pa+67B/foUurkyhLmm02oOQjy8DqUgYXqLYFc291qTGLJ8DgZqiW2wXQSddok7+WEScZyyRupy3Fb3KY8L7VLKiLqOj1vAcRUK8XcfFuY1nY2Rafbx5VrW3pt1EevW8Y+uaxvJWyIBln1ow67TpIm+8YyMvRFVmkkQVIcVHPqEMnIJCtq3uEoxDZEXsGH5MvKVU9AnYnkTdtZaOWy1zNq+UkqvVWHGVl1uVmSItXlj8+Gna0N9DtbWJyZwSMP3Ktb1XN48eln8O91W/r4V7+qm88tLGibtDgzheXZKRxfmMbJxWkcm2/hzOoRnNN58eEH78Z36Cb2TW9+FPfKQy3rJrbVaqEpI2jLuJvtKTRaU2jKazVaTQRtw3xTWAbCj9tlWBlLecBCrznidt1nQcFSlGH6rGsU8uhGKc8RzFceiBeUL1OBqeKh6MlQh1jUhdFdJ47h/nOnZaTn5KlP4KjOs23dODU1donyJaJBKGXcyn7bD+kWYTwneLWfOJlqkaopFA5JFr2Rjypl7GOKVtrAVDvDzHSGplYjMoH/Ua2ezpS+Iyg5ROHJx6v5FHAbKqhxo6I9bkahhVIfGSIFrXaj9JqQVP7D00ItVNFCxBA59HOrtEMzjJkkx+HJgDtwEE6veQ4fhFehgzzLm2dqFCPFIhk7X6eZBhANnf8yarJ167mzvontzQ1QZ5J7zl/Et73utUgV/nef+R18zcbY7aIlzzgnb7gwN42VxXmcOrqI86dW8boH7sY73/J6vOu7vh3vfMfb8Ea9Z3zw/vtw6tQJzOp82ZRBtqdmkMoQSylUmTQQQoqEomWGxP9RcRBBSseilE3lgOovtRdzXzDxFDKWSXi6/cNrQj2W0dqIjRjXuRhlEc+S6in8N4UNvStdaKQ4eWQO548flec8ra3zeZzQVnu62URGSL4Alc/VkjQZg9wfdwJ5I8/8bxaeZ1Jla8EKGqO6vFL9tPcc9vooBkrXcBXDAYZ5D8NygJ5uY4fyrKXG02MRkhyUUZKSrQt5FWmp9niebIi5dhrDobbMguPmuyqSasMezLsZwl5CMQ4eVtA48SYB8vAK67IOy1an1fRWMnUaeXg9dTpGyukySUa2w0Y9SCTheF+3qX4Jv6UX8W15rPvuuguve/BBvQN8EX/0B3+I9SvX0NYILc/NYFVb03O6ULlbt6Zvfcuj+OEf+Ev4az/8g3jXO9+GN2iLe9/d53FcN6wr/geaZLjT09PxH2qyd0ybLWRZE4mMEgiVUZZBik83F5ACQeemQltJza94hKn0CNBW1JMuJvzYOyoXaqgjSqIUMo9bO/cxlBC7RFA/LZ/qHJoG5ZBB2nMaQR7U29c5LRondCF079kzePCuCzizsoJ5tbWlymzIDCVIolA7dB+kDXWJQmU5bJAqV7I3/xRKOgxi3+JDUvWGsQRJJNrRQI/WK+Qas2GRaKtaYGOzj6vXt7C2voVOp6ux6EePOTXVQKbzuLJ8Sz7WoRoedxtkjeGgUBurOall6kbUcVPzKuoxcgzY63UVj98kNSCM4fqL5A28Ou3VouThdXjFg5pKMiqbO0EyVuuwA6ZWYiOA8gr6HslAj9MNr76muzo3bmxvwYa5MDuL1z3yWp0hL+ILf/x5fOlPviBPmWNaxrSqbeo9x4/gLY/ci7/0jrfir/7gX8DbvuONuKBLGW9Np2fm0J6Z1e2foDNmU2c4b1en5B1tiEHvJV2nwUQGmY76AE2atl9qmgywiAalL1Bn2SDjSUqnVGCpiPZCTmNeoEov4D+GMFKqXHnfUp7BgMYq0RjInmAava92BM5r5XGp5iXyhqnKTbSqt7QorGo3cL9ueV+vs/R9p05jVf1qBcBG7TxqMQo1rNDlUk5xNL51eYqBNNOhbw6kxkj9HGr7OejmOuP3dTbsyuA62JbR7XT62NrNsbHRwxW9BrmkC52r1wdYXxtid2eIVivF8sospmdTHRsyBLbVoCC8mh+XV4FMYsHWK4+HhlR6SuRDosi1tGleAMtGMZCMqGLYF4aePUlFbvVxhcatZF5pGsnbZnXdRi1IMnaGpAagjGynG46QVbrDHijzyUq2q+1oRy/ZB4Me5mRIb9SL+bvPXcDXvvIlfO1LX0Ghl/FtrbBnjq/KWF+D73rH2/Hd3/3deP3rX48TJ05gSretRqPRkAfMItJmQwrQROSN+Ekjg1f3EAKYhBgm6SbJ/gp4m1OvrG7jzeC2O83UcAGmY54UmOR4PJxuBNVrug9lKUXJUWpBsGeGbjIjij5Y5rAXnZ9p4qy2sw9dPIN7tQ1fkceZZYEpHQka2lKngmwTQXW6DrfFddTU4ZeLybwD9We3X2B9p4fr231c2+jj8loPV9YGuHa9h8tXenjxpW08c2kLTz1/GU8994Lil+FdT6aGHV9dwsnVRRzRe+J2lmhLXsIL1GQdL7d9h8mTjGPucidh2UKWWeNgmtNvhXCrRJK3Sv4zT5vsnMN1A0jGwQHcnaBwUiehliMJK5CNwH9ZUeoM0s4y3H/v3Th35iw+/8d/iCe++jW0lXVlbhpveuQh/ND3vgN/4Z1vxxte81qs6MayobNYmqbyHA0wyRDSRgQzUcWhc2qpiyMYUoaQJki0LWZIQahgbVkhkNXiUE2aDEQeq5B3dFv3oHOQjAQ+Y0pJS6GSH8J9GMq7DfM+jLwYxIXEi4mR97oYaGtu9Lq76Pc6cUfgXUHhH6/r/SvUf+gMZu8blD/4okjxsr+LottBU5dDSw3irqNH8IaL5/DIhbO459hRLDUztNRWv4JJdH6C2gd5/T0oxEkE7H8cN/Zz65j735NBXt/sxX/5/MnnLuPxp6/gqWfX8eRzG3jq+U089cIann5hPb6PvOr7gJ0OhlpcZqabOHN8BaePLeL48jwWphtoZdTIl1CLhD+bj/vgmkyrOSuiHjpu/u0QbidAEuR+3C7Py0knGcXJisbILb7qjtXUoiTHbXS8TvOAOBxCiF7KYXvJUgoIGcJpvbY4r7PUc089jie//nVkMoK7Th/DO7/9jXjXW9+CRx+8B6tHZtFqN9DMMrSbTbTkBRuCDW4MGV1BbVO0KFBhw8an9Rlgoo/SKLXQ6uk2+IxY2FMZaksuo7DX8r9ql+dDKdggYqB3iYWUzXCbc3n2oS43+p1dDGV4uTx6NDIZWKmyjELlmZbiTaZDfTOc5rooPTVqXilPWapuG2s57ILDHjLFpzVOy1MtXFhdxv16h/rG++7FG+67B2e1SM03E7S0f060nfXZFfEp4nf8KtVpBQqNjQGNj6L7Ph4Pkpq/EFHIyP3/Blnf3pXRXY3/4PKzz1+RJ7yOS5fX4HeQ6xtb6PYHQEjQlhdfWV3A2bPHcfeFkzh7agnHVmYwP5OhbYNU2TIJ7NVD1cN9bXilEZdp1PlJjss2/yAsV/McJvfkHa8R6sDLoSRfjvhtZcmXV547drBQ8wyyKsvhWmYor2JD6MtDdHe3MZCyt1oNecl70JI3+5PPfQ6JlPj8iVV855u+DW9706O4IONsMNfEpkg1+UbCEAc9k4EmiYzNdSXygkIiL0nzRoAWAu0U1QQqmAAgrHDmuW1uD+T9Ylg0l/HZON3WGjbSIl7+FDDNdS7MJWdDMh3KSGtvWPQGMCwzlML6FU9f569Bv4+h+guVYwx1dhzodjKXl3M9ppQhUHzaMAVZPAp5TWWEMdzZAjRuLRn+0bk2Lp5YiQvWm15zP07LIzVk3akujhKNV1A40TYXfhQ2uRN4KI04Htoee2xQBky12pibnpHxNTGn2+951X9kYRarK3M4efIILpw/gXsunsKFs8dw/vQyVpdnsTjb1LwRqYwy7ltVMFnpBUYPuT8+Yr8iEtvsib1NbsvdRiQmh/g98UUSJCc4VZDkPj7JKuFlfJPcV8ZhWd3wGoel17xaxtSKZRQjT2QZ8w2yRKLbRxuiQRKZtpZnT5/GytIynpCH7G5t6QX7avyh9wO6RZ2faaGhkWlq65lKXkWM2x1kbK7HdZA0QRlJiDIk46rsumsU2u7JIqEUlAqXWgAKGYWNi6M45JVgY5HR2eAqDLX17KKzu4MdXUp15SH78pADe0jLy4vF8lTGQNvVaKTaevYkb2/qeoLqKXo9FK4zIofb5fGqUWjccnlrj4/DJGEa02X4pbxvNNh+R4vXLtLBLlp5B8vtFK+5+wxee89FLE5PoYlS5zcNibxybZgkK7uQ4ceFSFtdz0mNenHzuJKEPmhrwZyfncKJlQWcP3UMd509gXuFu8+s4O4zy8IiLp5ewLnjczi50sLKkYaQYaZVYLaVo9UsEXS2zLVQ5Azoq9AcxMHH41DjYNrLiZMEyXEWkjFO7qd7feRY9rBAOIz5SnivtHN1vprerm5yr0N1nppakerwwXKG8pZ9ew1RX9KcPnsevux55uknMa0V9bXaqj58311Y0SrcTFP47BgaKShPWitOXSbJOOiOT9bn8GQbPAnmlfKEhYzDSl7KYzlsvuP2YmPIw8V0GYnb64son3+95TZ1+204Nep4TV2e66/bNa7fq7jaQBlGLgOznMuP8HZY42Ke85GEw67P9bquKs9AF0EDBHnSROfNVFvcbLiLWXnH88eW8Np7L+DowoyOAIUgo9CCEQT3k6zGy+3xWBp12NQgKxmntbQiHtH58MTRhbgdPXdmCadPzgmzOHl8BieOTePE6hSOLrU0X1NYmE4wo3dX7Sa04AZAhl9B30Q1VyofBx6SMY3kgZRvLupeP3G0AAAQAElEQVQ+Gy6FZKzDYcN8w+GbwT04NI3kofzbMW9X4e3y30k6ub9trrMGpHj2bHU55lvJrIBWLscXFxextLSEZ59+Gt2tnfhj74unTmJ+qolGkiDNNCxphiLVLOsyh2RdXPQyLoNMxAsgOYIOaXpxJycRldoyhTxYKcV0/XE7pm1k7osWeaxSgL2dvKM9ZKGtaTHykk5z3OfHQbcHb0Udjwar/Lk8pWE5g65HnR5qe5kLhcqlvFYpvsPGwHlqj+ky5HFL0VIeMtf5sVDbSi1YuQx0aL7iubb7udpZ6ELJckPFfXE01OXRUDfY/rvSUmU25U1XdGP7wMWzOL16REeCoNNjgSQA9pgkEbTDsMHVSLXwVWGnQWNYRiTa1TR08z09k2JBW9WF+abe9yaYm0sjnRG/MsCAli6iGinhd7Aeg0KLmYGJRw4TvnnlBO/PI0jeeQvCrRpIUgPFW4l8U2mlVvAatyuIZGwLyUNFb1WOJ6qQp3JGZ1/RC3JVDf8v56x0Z7VFOjI/rfd+WuGl3KkUppASDUMCb3vIBOT+el0fycgPoJbkUshRyChKeaXCHrGG6vYlClUpnea4FKgUCnkuI5dR2isVormMI/IspzzQQpNQtcjAHXb5huswNWIfVV6uPA67fQ6XaoMXBNNYvs6epQyuGCGXQZUywqFoX7e0Nrqut7/aBpcy5Hibq8XCad3ODvxPn2xtbGo7vakb3wHQH4Le1ir/4tQU7tbF2YnVFaQyLrfVxkgSJJHIgAwvejUcj0gSWNZj73gmg0uzUnkKLZIlsgZEKZkCIUEsr9S5wf0calxyUHNVRmhthB8bo711qnRT8/684Hbead3hTgUPkyOrwSb308NkX2XeTYvTPMEgKZlCQLzY6UsJHbEyrB5dwfb2Ni5duoR2u4X52TldDKTIUkC2iLwsqzJCOgoXIDmGy5kcZBuBDcC0lHdyumGZoQwMMkTHSZqMURtTzFsOYSOzfI3CBm7XK+3yT+kKlBiqfJdb1Aao8mt5F0xWdcQyJVOo3NKqqrIKLQC5DMwGOBidQXMtAh0ZW08GaZ5RSCYao72hXpEMZaADobfbwfbOJtbX17GxtqmX+t145vVlUFA7KOOebWW6dDmJM8eOxzGl2kttJz2ucXAVsPEZJJHIGCdhfhUnKKMsQ67dyR7gp7TaGlTMENGHTEAB8tMGzVPdlFEqeMOHJEjewL+RUYh1MyjpNp/S+iRYjOSozsPKswTk2SXsTI7W1OGbgeTNkm7KtwJNJpLUQJeTrBh3/TWc6LDpJMi9+ut0UwOaAMOXCL5U8ATn8hz+41hooqTbWJydx6xebay/eAk7O12krSZazSk0ylQ6k8IGjUD4z6QyKbOOm+K7BYXamMN9iXXJe5lS1OVGoIwDHkBnkHwVz8XPpRhui0qJfJeTj86QLsdxp8VVX7eP0mXk/imZlL2vLaXPdz7nuQx7PPOG4tuoIG9oOlR5kSqPDdVyLtd56jocNtxA1+f+po0MTNRqEvZUJFV3joEa4Tpdd18GOdBF03BnB8WgA2jLO+gpLGPv93JFh/KYOdLeEEsytId1e33X8UXMNqDLnyHs/cKEQSaSmYzX4cjXkSG+72WisddKiSBFTSMSZKD47o/7YOo5qJCLtafshXVbecuQiH/7j8sybi95c4nJ/A57/DWMowwhzv0oclMSnOLMpjUcN+r4QUoSZIWDaYfFSR7GfgU8N7fG4dnJqq4khGhAA5/ZRqJWuJXVJV1YFIj/e7kSsLFYKUtpZyHkwkhc00mEUXkkx312C0jFlZ+S91jVsHI4jKJUPZZRGSXguPmGJ8kOUNw4SXWeOIHybjYah+1JHa4NzIZoIzG1wRl1WqF+FvJ6lnfeXF7RHs+GOtBlzkCe0V6yEL9uC9QQy9mQS3nz2DaVUYdznTeHymsP2dPrFZcVQKQMqPXc9fscG7fnWhT9071EnWvpXH7X2ZO45/xpzE+10GKphY5ItUC5XsOLpwYGpv6NrcskiQSUXIW42Hn8cPCx8dkIS42z0xyHDBcxP0nY0CkD3gNBEt/Kh6zLN6Xmt6qN0bs7HPx1S9wg4Yk5mINk7Ay5n1qOrHgOHwZyL/1g2WW5PwdZyZKMCWRFY+SQL3Iv3WVXIKyUFnfcSuN4KUWxUR4/fhyFtnRe/bOM8ghVI0o1xnA+w2GjEN9xknEMHJ5ElJEhFSq/lGwNyzhcU4dzeW3DbTLcrhpOd3g4KOA0G5xlrVhudyLPQhJqPCxXwzIVhupLDp8dSxleqbpsRH0Z41DnvULGBhte9KoDOC2XR40GqPaXgmUiX/Iuw/Fc2/6BLnNyXfgQJZJAJGpHyoAACoW+h7BlBIiWOmfqYiiVgbaTgHPHVvHIvXfh9NIRpHr3mWqcMllaol1IUJiSCzJYraEgCVUAP4nKFxtUxEYrgupH8UWkpcowYlqwFBBUiOGxqscsSSg+YDoJiSLmBUQJPyTHYcf3EBSsoeAdfUoZZCFJU+uYwxDPC4lpxfe8S0gfly+iz15IkcM+JA9jq3BXdGjSPuZepRXbccOxg0WTjIPigTXIKk7S4oeCrNJcZg3pV1RcK7eVt+ZnjTT+XK4rJdva2QVCAhtdKW9HzZLlXEl9UVDHzZMICimlwwdBM+QZLe/6CilbWVbj47iTHXfYBlRoURj63KaG1sY36GsLKCOBeFReT0yivlkxEwYZQkBArElhKoz4lJI1HCml6GAR56aMN7AKq7xShhiNrduPxjjQzWuh+m2klKFSbYfkCxkzZHyF5EsZden2KG6e03VPg5hHlblNQSOSy9gLbWFLvSopVEYpg/Q7zSDjzDCQhyzivz/0wPlTeOjCeRydn4X/fCzTGDXUXhuv+0uVBYND2Gsi9jDEEfd8lIEgqZr9qRTcoRok4XzeJqfy0jVN0zRuyas44LQaSZJA0x7LndS3uszDaRB7EopOfOq5MItUm4S67FJ9Nn9SxvGDcOlj3qQwWRXoRJImY9RyNXUCuSdjfg2nvVw47/48noSD2C9xMDaUx8nzvdVIuht/MH7kyJH4fnJjZwveujJNMNB5b6itnA2vpIaklDI4w6hQ80onRkURU+laqONWSbHxp2630xwuo5KViOGyHMuRHPNkM+KrTn3XH5KqqUJlmCWsuNBDUu2mSlYetaOUpOEFyAZu2AAHOm/2hUJGkwuQ8XlRKGVwbl+q/mTKGzRGuYx0oO3pYLcbL8VslIWMMmhMqHyl8ufaxhY6s/Z1IdTd3sL21iZ2t3fQ1+sR/3Ko2lZ3kStfqfGEjN75E1NdAE2r3faW9/oPrO86h9Mri5jTeV6vF9HUQuItrz1norwa/WiMpfpbRLVSXxWG2nsQVTrGhlUbgGmiuUyU1Z44YS2DkddMKgOV0SZO1IhCTzkxT4oe8qF4hshNP4XaU0bY6KH+3VR03Kc9CTUZYwUxu26UaY04mRONJakK98N5awS1pAbJmj2mTvMqZThMMpY3FrhFwG1yck0dJqv8VvCab2oFddtJpwP+eVyr1cLW1hZ2rYBSyELKKYJBYeNxaZCz8qAyjos5LssgXU6FSX6dZp7rM8wzNRyuYaU1z7IkTWCDcsBj4TEhK77zWNbU6WTFd/ggj6zSXL7LM/VFUjxPegsq1HznNWy0HiPz63pIwu2w4drQDBu5Dds0KQAb+K6Msr+7C5cfZWS0fb1T9WLg9FLGnGtH4veYRU+7Ei0QqTzprAxgdWYad50+idfeezceukvec2EW/hMxb3czGSVlICSjTridqnFk7J6jUvMDLYhBul7GOSIZZS1HVuHYB+khydgfj2vtNZ1mQzTPHjTSJIlyOOQhqzIPSbqBRTLyXIfrMzUiU19kla7gTT/hsJR6IEyNw2TMI/dXQO6PW6ZGXQ7JOIBuqEEyDqzTa9R5DlKyyrvHd/MnURmU072V0ZzEuhw3Go1GjEcFVFn+l846UpZdKVcui9aJzGIRUcYLUWCMkxWFvJPTalD5LOC2m5KMddDNMmMCPsO4Te63gSREWa/22mhKUj7CdSpUfQpQSuqy6/ocruGb2r4U3ajKwL6xdB6tObGoUv2wDFmNt42xP+jCsJyNzoZsBSUJG6w9YF+eceCbVp1N/Z7S8VLb1dS+TNuxoHCiNvsVykBGaCPNte21R/aPIrTiANoC09vaYQeJzqupymtIpqnt64K85YUTx/DwhQs4t7qMlZk2Zr395EA+pB8vh4LGgPLaXih8lk2U4jFgGZDoP3eQrMYdMmijGjef3wolC/JWVBpLKDcRNBH6wP21YXpLm2jBSFOVKeo0w3OGfY8K2BffH7F8VXZASFSX4YJU937JoKghcuATue7gJCzjuOmdgmQUJSsaI4d8kYwD4YaTjEqJV/iQe/kLGUeNeu/uYklGRXW43ZrCwsJi/JtHG0EegI7exa3533RVfvc5t4KhhKnzIE6hRlYKAENMkvquPs5jwzSFvG1ElXRD30iOeCUYJz7A2+dS8qWsx3Ua7ofLCSS82nqi6z4xCQjachsI6huo6a48BhDgNuZS4kLlSRAu338+ZjhPoXprY7aHtCGqerSm2pienq7qkwxJs+P/sGhd7yV9W725dl27jA10drbhHxnsbG7A/+uGwe4W+p0OCm1lK+PUNrbfw0CGPJQR5jbW7g5KjTVl5BQ/6P2nw3rZiZbGfk7G4H+i5L6TJ3HX8aM4fWQei9rV+Efwqc66DfebGqmi1EJVqm2Ex0IBkDSJsEgA45x7ToyYMPpy3LAcSXhsbYwRaYlEB+dooKIhgdIrGWiULYv4uP4YGH85LQQgSRLU+R02qrQQyxpnuCEQxpy90Jj1rQmQjI0iGSsoy72OBfWGrPgx8Q6+yBvlrbgVSlixjTgBUTbA9bTbbZUeUHkNaDEvsaV3b8NSeaTIVtI6nwTj5NbUZRmOk4fVX0Z556eUp17ZLV+DVL7A2BYrVeIzTZZCDOx7tLJ7hAotEOa7vaYkYUMLysMkjWHToHCQsSJRP5mquAA6nGSQlqBU2CAJBCKR0qXNBvwvJfi3wB6XtJGi0H99ebae0NVZcFNbff/x8EDGRUrZZSCFzok2yu2tNexurqG7sYbh9jpynUvzzg78LnPod5h9GaqMM9f21e84B7vb6AkDGXVfZ/qetsADGXYpY05VZiLZtubh6NQU7j26gtecO4t7z5zA6tw0Et3c2tuW8q6xX+qDx6QUredkkloOGkOqP5BHd1rpDKgez5F5JKNeBulgkiRItCApOKIaywSodl0hjqnTLFsjYUAaEqTJBBQ33wggDOx7CsUMkX2foJjq0TdImkSQe+HIeBlf5M3zkoQ7QnKsuNBDMtZfp5FVXEnx44EzSMZ4/WVejZpHMpbluNPqgXfYPJ8p06SBllbgJGSAjFA6EA3YMobz2DAtb9Q8h2vUPMvWvJrWaabkXnucTlKTncQ2WrEST2Qjg7fVDhseB0NC8ONyrHjmRW8nY0xlyO6LXlzYwQAAEABJREFU8x2k5jWbzXip5TTLRqie1GhW/bcRTsszzs7Oxn9JwflIxvY5rakxcr4QUpgaA51Le/J6XXk8b2072vb7L1cGux0MFY4eU7Qro9v13zzqIshb3q7S7V07uvHuircjQ9/e3IINtZDnzHd3QJXtc6X/WUx7zllp/0IKnJxfwH1nTscz6Pz0FPy3m5Ch+agRx8YTCESdEol0kn8Yj9ybl1qWJOIYa07qeTB1vw/Smmf+QbgMsioLr/AJzueGmR6E+Yb5pjWsjIbjTpsEycmodItjuMFOdD6yMk67dpJmHwKvJsbeoE8KuZwqXmhAJaNiZGcKB/iMWKWJr4krtUXKGinaUxlKv0/TKppJ3opg5e3Js9k7lMMC/hGzLFXHoaEW2SJOtPtruE6S8KJrYzE1MHpIRnkbtr02UKj/JTx59m4egySkIAKKIFnBfKdH2IOJV6+8QZKZZG1oNhzLhCRBYgPTS/nm7DRaczNIWg0gJIiG124iNJrq6wwaOrM1mxmaWQMt8VIZtOtLzZ+WkjcbGMo7bMsTdnXOC1mG2YV5zAmF8uRpgG+n17e2sSVj3OkNsbm9q23sFrri9WVgu+Jv65JnpyvjLAbou6zOLrragXSur6N37RpKyQ23N5RnDR15Vv/bub4E6slQezLanrbAHR0jhvKkIe/C29uWzqFHOMTJVoKHjy7j286dwZmZKUzplVJD4+rx9RxCj2YNwzxBUSZx/KFZhryq9WEoAy8U8Nx5XsbzWCrjxIckyApJkmjOGJFqDJK4tdU8ioZkiCTNkWZFpI6HUChvLvkSqk7hElAbKyg48bG+1NhjFwpWCAq9Kh+y6owLI6swSUfVQKqhIVLo8eCIjOMOGyRvwQsSqUAmoCDG+OMyScYJkRlFSqVSYxPgEOAz1EBKI7bao++yjAZoZYUMQXcJKHKtwbqOLQVPoMtVYRLe/yEJkiNmRUlGHlnRUSISTXDQTBEJEFLFs4g0bSBoe5mIZjIOy6QMSksQkiSWZSNyfughCbdT+qUmVVtlsePHee1JKaMKaQaXxzSB8xuZjVH5Y1gySZIpX1A5jHDcntNeEiBy3Z5CC9TVq9fx+BPP4LGnnsVXH38ajz39PJ67dB0vvHQVa2vr2JaBenu7IwPcFbZ07txeX8POxjp2ZbR+beI/kTMGuqHtSb4j/rbSuzLIQtvkeA6VEQ90Lu2pjB29cunsbujcuoO8uy0vuou2tqBLrRQPnz+nLe1xLLYbmNHqGTSflPJrXYHHoAwySgZAfQBMgUT/kcRhT5CcYT0xHE6Uv6YOe3taU4f3QePqMU00X4brIKu6yIqatx9BUUPkkM/NUw4RNoskyAqO3w7knmy9QtV5yCrN3rLm7dEiBslahjE++UXeyLMRuZ5arqTK0eFOtomebv162n7NLcwiBMp7hEh9pqrzOa+N0Z7WYcNpk5DZSpHLG1DXaeUw6jwk4QkzzyAJG4x59YR6S21DSuQBbVzmpzKeRqMRvR9J2DM7f400BCTiG0wUzlL1J6B+XH6NYNmR4tjwSaLum+tqKW9D9WmoMJTxDDVOqQpqN1roDgts9Ap0kOHFzR6evb6FS1t9XNke4OpWD1flDdeuruH61WtYu34du9q6drRN7cjoPN4dbU13dcttw3WcWgy1+qGvrSv03nSo96T+Q/OOzpg9bX0HMtCezqNDXQZ1dEHUFxwuB7uYSnLce3wVr79wGucW5jDTTJCWfR0fBzLBPPZJMy4/6XEgNGigJ7/wlzp0m8/knJEc67rHr8bkmNa8mpK8TQ3Q65xbi7jl+yTcKDNMJ2GeYZ7pzUBy3BGSUcx5agVwmGRUHneErGTwCh6XVWcjq3LMMyBjtLGTFT+Rhnm1djsyKV8zS2JWyzS13bORRIa+nN9ypabZ4aG9pxVJaXsfl0tNvqBZt3eOeUZyzmeYV+chGftt44Ifqg2JpiAihdsV5MEYIX4giiCZoMZL1ouFvbmqA6xk2pJHqrJsWEGGZzhsJEmCwBRUXodt4IbraWhAspAgATVUUmb1sRgMYaPxGXCg7agvOBZXj2LlzHkcu/cB3Pvt34W73/w2rN73EJKV49hKW7gsY7222cEVGeL1tQ2sXxfW1rC1voHd7U29D97Fji5ytrW1ddn+pVCiLXqjkaJlLyMvp2taFDLMUoZYaCs8lBH2tY3tiQ5liFolQF30JMMuEl0ahZ0NHNER5IFjK7jn5AqOz09jOi2Q6DVKwhzqELw99PwBAR4vkjj4eH5qHEx7JXGXdaf5vPgZh8kHM8n9DT5YuOM1LP9ycDAfyaiY5P46cYuHJMgKFqvLrClJs28AuZ/vP9da123fsZMncOzYMZVZxksWK6mVGTICT2Spkly2jWAoK3DYxmVaQyLRU9bUfMtbznDcIGVYNh4JJjYSGY7rS6SQrnMSmc55Npq0kSHIc3mhIImQJkglH8sDxvWShMs0SKo/jLK1p62py6zPpKYuy3mMAMLnbb9X9Pa+L2O08QzLAmxmaC0v4tiDD2L1wdcgnDqN5vkLWLj/Yaw+8nqsPPQ6lDLOncY01vOA671cnnMb166vw69QtmyYGm+fO3valnaEvjymjT9jQEbA7zChs2yixSxTH/y3ndUtbg/DTk/b1z562tZ2deYs9V6VMswgmspYW0UHZ2ZbuP/YIu5aWcByI0FD581EbQcK2DBxyONxNJx0kJIESSf9uSG45rphDt8Olq1xUPYg3/FaxmGSsBKS33ynSd508GwcJOGHZKwTejY2N/G1r30N8/PzOHv2tFZWIJWhZPKchs9qnshSgRxVfujJdW6xoRm5fGMhL+X+KAmFDM4gCWWLMN9gGVAMZeKSd9xw/5O0IWPKQBlbCKnalyqeIBW/Nsym3qm22tOwgdp43L5W1nARCKorCQFJCMqTIg3Om8IG19Yrn0ajASYpUnncejsckgSUPEn4KXVmNDxWNhIbiw3Sv9qB2ut2Is0wDCnC9AIG7RlcH5RY1wDtJk2k80uYP3MRJx94BIv3PozBkVVsN2awlmfROK9tdXB9YxP+1+e3dMbsblzDtgzUfyDtbe3uzpYugrbR083rUN4P+RClzpcDeUqfOYc7HQwMvWbpayvtv1Lp6ma343y7mxjolUspD5xsbWBW83OyneH84hxW2wlauuBJdAYNogUGMs4BwAKTj+fPMM90EuRojErNnQXuAM5vMVPD4RoH9aLmH6RVvoBwMOF2cbJq8GFyJEEyJlUVAKaTiImjL/NHwRuI04wbEsQgqzrIiop1w4dUWmBsj1+mSwe1NRvgT7/wJcj54djRo5jRK4GmXh9Y4UkiMAVJTWLVbuezwUGPjbFUeQDhp9CEGfDeSAy31YpMEiRhxXZew2lR+WXAEo1jQjIaIylZAF7cSSJNG0gaTYSRpwxZI/LMz7ImvOV0mcoS63GTUhm3vV9DxpilzSifJIlFokypcgsQQxmb2+KEUtWWUlpKeR13N2ykTk8sr7b2vZ3VotLtl9jVNtW0P5CaD4F+mWJA3WS3ZtE6fgZnXvNtWLrrAYTlY9jJprClW9AdyW3LqAb2vjpfdqPH62BbN7G7PnMK/rlexxc7I/i3tJBxFv2h3nv29Nqki1JhagJtnDbMrm9rVW5fZ9JcZ1BsriHZ2cRc0cNKM2BWN6EtFPBE56JDwXPlvhnu761gGcMyJEHSwZuilq0FSN4yj+Vr1Hm01iFC4/6yjbIuxLSUYrpwhw+D02o43WErlKnjxl5Yg4gCVdxhp74yuAyDJGRpqBUUIL7xxJO4rnPPyZPH5THnkFqrVa8NyiCkzGVACQ+NqPqI0eMyHSyk0XXYcSPGxYfgsFH3VeMMh6ORoxz1MagmqkUhwmVQdbqtFTK1O5OBpaJJhBcPG17KAEhJocfKRhKBaYTzptrqWtaeWEz4ydWPCDUmj23IqzbpLJnL+GyQuS5kCm0l+9pibsuINuTtdrtDdPoDeaYCuf+SRVvUUjfTsAZBhokMu6GJbqON5upJHL3nQcyevohidhHr8qwbyrOhbei2vN7W5o5ua7exLQ/qiyDX49/KlmrTUK9RbKi7Okv67J/7jDnooxAc7skr+tWJDXtbBryjrfCuvOyg38VQ59X+9jpyGWer38Oc+u9/9rLaxrr3GI15Fa6/PUfGZNzhSZ7jt8JBWZK3Eo9pXgCNGDn4Jd3T7FZcF25UscO/nW4cTDXvMEzKOd2KaVqDJEhOisWw02PgZXyRVTkH85KMEyIS9Vhzjad1ve+t4NKReYQEUfGtyCShZQGyq9iuaKTiHdYMsqpvMo1kzGee21H319S8Gom8GMkYJQnXU/OcD3rMq0EylmuZpjx7Sy/2JRKNyvJDGZLrMGqPTDL2y2WUDBaHww44j2HZgQyxLyP0ObKrraOVfX19XTeq13R5s4GuthVehCw7lHFS28xsVLYaBRt6X2XsKG1Hu71OOoW50xewdM9D8ponsC6jXfd5s19gW57SvzPe3t6O/4uBDb2X3JLXdNztyLUNdV8GMtAdbVO3tDXd0tZ3S69ednSJ1LeH1CuVvtDRa5VdGea2vHBHhmjvqv2wLoK6aMjTZjmgNyaw1weIycd9r+MO3w617M1onX8yveaZmm9aw/FJ1HxT86vZUsgMQ8FDP3WaaY1JwZpXU6c5bGo4bFhxTM2bhHk1Jvm3C0/mIavBN6/O53ApKzO0IEf2V772dazrBfapU6fg1yFWRl/oIAmw4pOMCkwSJGWkFQ0hxLhpCKnCicCYxzxyvxypvKU0FdVDMgZIxvIDE6iE6opcSuS2qjKYX5eH0eO42+bFo9FuwSAZDdMGk8swhzIOw2M8yqbiQmwjkwAVXEFLj9NdX8wrb2nD9DjYUHxJc1XGcknYVrk9ZR0KedCSpSW+kLZr94o8Ifw/+vHWstTgdvUqZVNGslkAeWsGy+fvxsLJsxhqi9tlQ1vgPvx/xep1B9iRURldLQQ9nxm1MPiW20aZ5wMMii62dbmzqXna3lpDR95xV4tFTzT+4EAG2dH2d1N1bgv+G1lvbwfynkOdPYPGgmocNa7qtMYgcZfHcN8NM0yNOmw6iTptknersOVrWM5h0xok1Z4KNc8yNUIdMLWAaQ3Hb4eXI1uXdas81KTXcqb7ZTXbUaEqWsbzkMOI3jBAHbUNFGWMk1VcuoOAMkIsPPPc8/h3f/h5tKbnsLS8iqiYurWbVNxC8q5f1gPzDWiry2iYsRKgmnGgbpPilOJC1/UMOVKFE/VHWSQDkFRxAYChbyUENa50fuV1G0lGuVJSYAAla09nFIoZibZnTXnLkCTRKAu1vci11RMSjYlBHVJdns+8BYEySUdogDIYTM2imJlDuXAEEPLZOfSabXTTJrralm51CnQHRKGzYUrK6wzRUH3Qk2v7msuQVaxaVGqsc3ghMEjlEbej7XVXF0Kt42fROnMBncWj2Jqax4YWs3XNz5q2s2sb63E7u6st625nW9vkHicl8jsAABAASURBVDrDPnb63fhD+K4ugHo6Nzp9R9vTHb0KGWirOtD7y57eZfaVtqP4toxwS160s9uL+XJ5Wm+HqbEoPQ6lGj3xKcs9hsOFxq9ErhmXBetCyGGIcuKdRTmRZ1yUZCy3D0qUD8AkxNr3cVqBEi7TqBNJjajKDGZMJkyGnVaDVIY6coeUJMgKzuKyPXGTMJ+kScRk30nG/DFh9EVyFEJMI/fiGD2up4yaGKJMkPJnUuQgWZfvn4V99bEn8NylSzh68hSCLkoQpMKB8L+oXdgQlN/5SKqMapUlHWZVC8uKSsEgeIGIKIawBElQ5dKKHAgISZKBSQMlVZeAJCCoXoNknCSPTV4WNlOASZRFSJRf4UgtpyQGtNtTaOjmeCBPEc9e2sYNtD8vtH1z8zwOhTusNgwk31f+UsY3c/IMTj/yOtz3Hd+J17zju/H6v/h9+M6/8lfxF/7m38bbf/ivYuWe+5DMH8Hy8dOYnp1Vfwo1v4w0CWq7yhwOC5SqJ6XbQpCERlsoBYXTBvIklZecQrZyAgsX74vIF1axLje7OQzY2O1jY6eLLW1HN7Z2sCkvuKstbq83QF/lFyrJ87GrrfGmjG5XfevolYh/DumdTV/esC/P2NF22L8e2hbtKP+2DDaX5y7dJvXZ5SgKqLwajpelx7IEofEF4vh7zBSMYc+F4wZJs0FWNEZGXyT38ckqTs0fYp3+JsgKzkZWYbKiqeYngcMeP0uM4MqNUfRVJWQ1AC6/Rt1pV0TSZAySIPcwTrhNgGSUqMsmCSt9IsX01i+RZ9IxCet62f25P/6PePa5F8CsISOgbQvxCURpKC9EzSOrct32GEfQLO7xtCgj5AlCkSKUQdOsMFO4zhBSQAoKLQyl6rdRkoz9Q0hAp4kWIAqULj6iVN3+y45CVDsxi8J9CZKr4cnMlNfnPffZN6w9Xdz05Mm68mgDBqA9jZnVozh99z04ev99aJ45gd7sFLYbCbZaaUWbKXZmmpi+cAZv+xt/DT/6z/4L/NDf+F/h/AP3YFpn72a7AdkjCi06Q21pGRciou+bUSmf25FmibqYIlEfs0ZA1mrEOEnxMrT02uTIubsxc/Icirkl7DZmsaEx2+gT252hjLOLbV8GbXWx0yl0W5wBoa25aKJgA7sDYKdboKMb4G0ZpG92c22xBzp77m6tK/8armm7e3VzHbvq/6AgBjL+XPCcD/U11JjIiaOQQRolAxRECdERVKHmNlTA/sdjbB2IKFjJlCNZ033ihWKGyB1+SKoV+NY+JEFWsEK5ttihck/5yCp9gjXOY/nDQFZ5nObyTGuQPHSlS5IkKkmSBBRFievr2/jcn/wJ7DW7uimMkyMDSCRHyZCMRbp8o9DyampmTR2uEGKd5peeLDHJKj9cVkjg8sXe9yGJIG03oLqhx2WIxPLMIxnHw/waTjds9FNTM0jkhW0gPSmj3l5gqz9ErlcoreWjmD2qm+ZjJxG0Te2nDXmwLKIIGYoy0WY70esNI0Up72s0ZIhn7r+IN33Xd+J1b3oDjh4/irgV17SFUgYzHMb2ud0k47g29Eqm0czQlKE3RTMZaUgSJFmKtNVEOT2LwfQCsqOnMH/X/WieOo+OtrTroaF3myXWd4fynD0ZV0dGOZAB9iL6vQF8EeTFwGdQwx6xI8/qP/3qySi3dzaVdxvXOzvYlR3IpjUGA51jh+j3gN4wR687iNtbn2FzjZPHUnaq40sZUWqCIk/z7LF12CDpaOxvDIy+nGaMorckljNuJUQyznO4ldC3Io1kLNYNNGJEXySlnBXI/TKTctBDVukK3vAhGTvmBBuR4bB0KfKtOFmWIZOiaO40+UM88+yL6GqL5AmyLCVsVJNEs1BohTUcCaqjhuOVnDLBsoYWUBmm59ZpWUiQJgE6YkZQSu18cCVCSIgkVXrgvjEIKBBUZiLFticiCZLiltHArexBhlCqL5xuozm/gCJNUTQbOHHhLpy57z6snj6H6aWjCDpDDpkhkfGmMsSkCEh1K2pkRYKGtpQsVPagQKl3kyUTFGpPq93Ggw/dj7e//Ttx7713w386VegiptTWwP/iQU6ozW57QCb5JCkVNw9I1C+Pd7M1hWazDfr9q+nUHCBP2dJ5c/HiA2iIbjdncV3t8WuUNRmPvd1l3bpeWbuOa5tr2NKlT1dnz15nC93tDQy2N5F3ZYA6T27s7OL6dg9XOyXWhw30wjQUxa686mCQY5h3YYO2YXvh6nb7unDqYXe3G2lfq1i/N0S305fh5uhrgR7InWrK5a3LEXLdNBcK5/tg/TImdVRTWk9tpFr5xgY9KYcDj9OMcIAfo06IgdGX48YoOiaTPIdrjAUOBEhGjjthHJQnqQkNUfEOpuHAQ1ZlHWDfEHU547qcqnz2LgmlSIrbPnalBANd2duAKA9qj0ApXe7VVJPjQY21laWsTVA+krGdQV6OpDhAodnwDsb/9GHBAlZcJcOwUSUgJkESZIVoeDIoty0iSFJp+o55oIckQpogNLStEx0oPkgk0W6jIS945OQJXHjoYVx8+DVY0nvY5uw80lYbSbMJZg0kWRuBCQCilMYFeQaVBlPzkiQFhZJBbZeMjLPQGKhbOLq8hG9/87fhrovnEZQ/Kri2kM5HyXuMoIes+hOCpBRGIppmCFoMGlpAWlMtNLSAJFNTSOaOoLF6DAtnL+Logw/h6L0PoXniDIr5RfTV7t1AbGgrvq75uaab1vj7Wm1v1za3sKHjx9rWLq7o9vaqDGpNx4ZecwGYOYadoo2tLuE5HeriqJRRQq9yvEgO5TH7WoB9C7yrc6rD5g1kvH3tLnryyqZ9lWkM+rk87RDm9ZRWoYeeboydx8brI4OGU0aLOG4ahvix7h1ETNDXJN/6adS8oPRDPxY4NOFlMEneVNrlG3VjbiqoBJIg90PsyDOdBHmjnOvJpVyuy7B8iEpj5QN2tGL2NCkxTUZJucwKNkApp4jLMCxjOLxXjuuUUKjAJMgAUqQ2HilWUF2ZvLONjSSsqEWiciEorRSQJAhpGoEQUKBUaqIqUuQKyT7EEz8ksDcchBQDKXprcQnHL96Fsw8+iKWzZ9FeWUFjbhZ9p6uugRYSK2Mh5Xa7VSC8cAR55kLF1yhZwvwC+s/9kKCcHlIZbqZyJI6VIwt446Ovw9FjK/B2Md6OSun72h/2denj8qn6PNYenxoqCkHePCOgoysaSVB3E6ChvjVaKLV4NFaOYcY/fH/wEZx7wxtx9rWPYu7cXeDiKvrT89hNptHNpuB3nus6g64NiM1hgk02sNOakyGvCsewG2bQLdvoDQJ8Swy9+yR7CCHIYBA9Zl+vX7yVNWx0Rr+XY6Ax6gldGa0X6h293jF8dt3pDOR5++jIMDuS7WoRj1TedSDDzYclykIddGdraGFGDfE8HiLjD3lAfpQSRnQfKaSYLqDQbJqSBMl9MreKOM9B1PIk4wCRxKQM9JB7dZAc12k5Jd/2Q/JQGec3rCxDnYWGenVQ6BocVkBl2e50NeC9OIm1jCkZ4Mk0SAnWpUt7SymfYc9qHSardPM8N9qJ6ZxWyoAChlKIroysnwTkMtSB6AAJugjoSOlNe8iiIfWYRJ6NaqjzH1oteZYZtObn0ZxbQCYFXjh2AifvuQsn7rqI2aNHkTfb2FF7trTwbGtx2dWy3VO8M9B2TK8Huv0O+oMu8kFH6EtPZOYs1ZtiH6JnF1/NU+tKUP20goilcIlSCnZcZ8sHHrgX0/J2lvefWHVUfm/YQ1+7ikG/lBfJdXYbRtrpiC8jGMirFh5zLXhBBSZehDQuQYsV0gz9JEUna8pDTsNGmC8dx+I9j+DMG96Ks49+B0694S1YffhRrNz/BsxcfFivWe5HduIips/dE3+oMHXqAorpI8jb0yiSJpIkA1UPNTmmYCFPVmKgMYpQO/wvGBp9eVHf6HZHntJtNroyxF53KE850Na2h4EM0XHzd3d66Ggx91bYsF5pMFVnpQcOB1AzvBeHnlLzYig41n+HDfON4MhhUN4bMh0uV0a5m6VN8kmC5CRrHCYZDcCNIhnlyD2KV+HxImNjqzCUSQKlPJb/ImJzZztOmOt3umk58nJjBbISjTDZHJKx7QkrIybV7qCzXUjQE6+cmcb00RW05WHSxUVMrR5H++gxTK0cFY5HpPJ46ZEVtJZW0Na7U2NqVeGjq7qtPI6F0ycj5rUtTWZnkGcNBF3KQJ6m50WUGRAagJQ7Rwn/f0ByURtOIW9RyiAidHvqLelQRmK4r9BDIQX1PhJIZav2klov4hjlATAKylCl5PfcewEXL5xDlqq/JeLjsbVi9vR6ZlfvIH05Y/R0futqi9mXYVZepo+BFg7Luh25vFKpLSWRgKEaszw0kSdT6IUWhs1ppPMraK+ewrS2tvMX78bq/Q9h+f4HceSeBzB9/AKSuVWE6Tm0FmYxNdvC1EyC9lSKRqOBJGhc2FA/7ClHjQXg9nqOScaw2+OF4zD49U/V5kKettBiM0C/P1Q/BsJQvOFNbUBVgfToOrQH1123oeaSlZyGu2btUacZe5xXL0Typo10Q0m+KpWRNy+n0IoTFU69z6W4uejla1dllEOtpkUc4Ny7BLUkykqe5Ljd3qLZQxoSifxESmVAblIOA7nkExnN8ulT8maryGSMraVlKZEN8ah4xzB34hQWTpzEkdNnsXzmXMSitnBLp89g/vgJNJeXgfkZ9LXN68ggugHoB0phQ/S+PVUux4Sk2UYpQ6LWZY8hRKN3QIFCHiKecYMUJ8kBiKe+uX/iROO1p3A4qqzaLSFJhdiHoepUl+BydPhEjgL+S5QTJ45jWgtCMwnQOgXXawPvydj79ija4vW01dvVRYxvSrvdXfgncRva7u10B/KkOpfp/WQuI+7b42zvYNhVj9RElzOUoVpp3U7du8T+erve06KzkyToyMP21O/QXgJkuInO1ZkMsdUmZqdTTE1naDRTZFkLSNoAEyTKZ0M10jSN8aDGk4naT5A1EkBjWEpJNFQyukLGl0dD9JaYkne60/LSo8aYX5k0Oo47dDg8TsZk6v54UM2TqRPhWNdE/GZBFziJg3JOm+SRBMkxy+kefFNjnHBDQFp3gFfLT1KS+8qfzEJ68EoNYDVwWvQVhgyxxFXd8vW0glu5bVQecJfrttkwJ8uxglaKqrxKyGXYlpU+RYMJuv5vLx7BwrFj2nYeQdKaBrSdGmq4c8gbaLtWZg1QiuXzYZkE6HoWfW2pdrXd3NUZzejKqw3KAXICZZKCUkhlQhna4k3pnVyOJ5/dwPOXdrX9Jnb6AcNcXqFQ2Wg4k/qnzGojSYU1hkFxhaE6SfNKbdvzCPcpWEkF6aMUTBkheXlifSt/CY8FkwD/oH9xaUE9KhEknySJhUFScVQogTh+Gkx9VEeBgQx2oAG2R+rKe9qD+tKkK++6o1vUbRmn0ensynC7EX0ZeldG2lM+oy/lHAAag6AxU/1pU/Wl4mg7eEtxAAAQAElEQVQYs4CswYjUv2zQTogMCGpXmiVotZuYnpnC9HQbLb26SZXNyHTgTeX5ffZPlKeG+1YbMPSQBFkB9QhRCfpYB0Tix2E1V7pVxHErIS0pc6UVY5CjjOJY3nB9QfH4KT0LCpUaSJGbfMbiN0m/OZtk7Ewt4crrsBtjOF5Th2uQrINjSu7nedKdSO7xSe6r0+kGywDKPbJMQfXbq991Xb93fKMmCyjFIxPk8jJD5FImDaZG2EZs7xjbqLJRQ4V6C9yVLKaacZvaWlpEOT0Nb19zJiiZAaovwGGVrTqUDZp/lDrTDHUuy4e7OvPtIC96KnqAjLm2k5QZUxS6s1B/0JJHb2Fzt4kvf/UqPv8nL+BPvyT65Zfwh597Qu9dn8FzL2ypzU2wyOTcEiEorLxFgB+PPaUg1Nk6aGubiBaq339grMZYRPVLXv1LpA9GqvFKlJ+kVDHH8uoSjhyZg9eJlCmykFRIAqT7CBoLp2VJglT9D+pvIn0MWnhKjWWu+CAvdSGTqz/UK6kioqdLnF2d43blNTu9vni5ZApoiHS2yzHo5hjqfeZgZ4ChvO5Ai9hQchhqnMqGxqkJiBJJ7EOCUuMoBKLhtok20wRTrQwznqtmA80sRVt0youpvOu0DHeq1RAvQ8s/gkhKlVbG/C4jtZFrXFIvRoTqKZFqIn1WpvhQ761DptCcQw9JBIEADIyeoDLIPU6peZEcQVawnIIm4kUSv6yEN0MUmPiq5WoWyRg0Pwb0RRJujAE9TquhKBw2vVOQVR2WPywvSfWngus0LGs4XGog19fXsS54BXcZRn3eKXQ5UMjqzXMeU2PoSyNDiuZbzmSqhSM6N7Z15oPOM0UgpHsRhSuB9EW01MBDql2XYU9huO7JegAikVKTVTnMmliXMj77/BqeeOIF3YD2cerUGZw7e0GGt4jNDeLq5Q6efPJFbG51wCwA3rJyqDHNQRLQguR6MfE47rrdhrp+80ANDMpIHDeCy9BYZHIvrVYLqWiqeuxhGuqzeVNTU2g2mxqChrxRK1KnW9bU8LjXfSPVP42L6zY8rm6PqbeyNRw332dU/zWLt8YOm/rCyXKWqanDLk/NheH2u9sko/65/hpuu+F2N2WgNdxWoz3VRKvdkAdO1J9UYUH9d3+dT7aFmz4a88k0t+MgnG6e2x4cqUEm4D5oEpVo4TuFxA/91PmdSBJkBccNp09Sh2vUaXV8kpKcjI7D5OH8sYACLjdCov5h8+Xra/HFsM8xSgZkbNDWzeEoN1IcD5yVw5Pe1xLelWHmWimnV5aRyDsOVLccCwrxcpVteGtYG2iQoisJufLaEPJ8ACuP6yEZxwYWNkMoxUNI5VECnnz6Cr769RfxwksdNFuLmJ49gq9//evxvV2aTAFhGt1BA489fUnb2x37KxWVqBQleb0vKwOwvZEKa3EY6nVGt9eBvU4URKUW/uUOlV6qFLCAwwlkpBbS2HhMGBKQHKGUsgOJFhIrstGS9zEajUyXLy1Ma+vYkhdqNjMZboUsS2Beo5EizYA0DSojU5nJGEDQGGlKCmjc1CJ5We9wci2Yk3Cb3Lz6cqav1xX9/kCXMz1hoD7mEc5rQ/UceuzrfKoh9iEE1Sik2gIbWZaKT7UryDCD2ttU+xtCpniitKC2Mi5+LmM/ANgwJ6H+iCv50mQfgqoWI8QCFTjwCYpPQtGJjzsyCSfVcYcnQXIcJRnrI/fT/YMzFo+Bm5XrRLIqx2GDrOIkHR3XFSOjL7JKc7kODjXJly5fleIXuvwopAAFggxSqiB9dDyHldcoZYSlZtR5cx1CbXSzS0vIZJA5A4xShZaqq6yqUWjvQ5ZSrIEuDrpxq6oYqqt7qq2JBANKlQNPXA7xCB2pdHa8jmvrPZnJvLZyLZWR4eqVa/DZbml5Sit4QAipyg0y0lxpXQz7KUqkyIeEnwBRLS5ueyGPbUP0JYwpE9ULQemW9Xx4gSpHvFJ882ysQ41NfSNJqkxlIKn6A9JoVFQYyGRwNjaj3WjCaGZp3DJOyWCn2y1tJRvaSrYwO93WdjGNccu1Mil9mqHeLiZqe9CgNrQvboqfBXHUB49fPjLOQu2C5IYasGiMvlTSNrer7bDR0esv04HeR/Z1pvWiaAw1p3UZ9YLrOPQEWaiRZZmMsIlUnjRkAZTBJlqAnOY5jTsgLV5SGEQo760/QcmTAEhqtFE/k4kO1/yXR0nGDJ7AGNCXwwchdvyQjA2JkdGXZUfBm5LDZGoeWZVJVtSDdhAu2ANJ0kEZI3Dp+lXs9Lro+mw5GMhRCprc3BOml+S5UIy9mrRDxjWUylPKM7e8CNOCAd62FnC5hEQipD6xHpIyxIGMakeG0tUEqBx5HUiZgvKUBYHRikokWkm1+urFNJigPyB2ulZB3SjqsgdIUSotS4Gl5QzzR1rIZARlSZWd4tKVTVxb24EahFazCVUMsIAYKjeH/7JkIGW1cooJK5hpMVpwYlj90XqlXgbBHMBjub29jfWNTe0sAL/fcxmTyuwyLE0yyrvsRNuDNA3RaN3Ots5uRqOR6Ea3FdFsNqIXammr2NS5L1NaKgNIZACmhvlT0y2YtmXUbd+8ZilUleoiCo1nLiMdDgrY2IyBPKbjucbLdKg5HWpu63bXbTe1kfZ0c9yPrz1ylaFyygLxXabe/VrGnhYHnlr/ahrHOo63BYO+NIaaG8+PIcaBTyXj71FCNVmesAoj9oiMKxrFDxKn1yA5TjZvHJkI1HxPMEkNKCdSHXTTajh+OFyOUafW4TRNNbme6LYmu4LPOkZDZ59E6VXdCaCBsuLt6Pr++uYWNG+aiKHGtESpG9B6e+myDR/o4+qtFXSgS4tZecl4ixoSFAzqS1UmZVwJUyQkCMD5pDLyXj0MR8ZdjA2ggMtWpaihJLAkAJUnA3Q8hFRKV8orplBN2hI2cFzn2IFubPu9HcxMN9BuBYR4jhxoZc9AqlZlLtSXQko17HfR73bgv/r3P6Tcl8dot6c1XlNRNqgfbktcH0BA8cIUUiqVoYbipRd0bt3chnQbXb2LdBlDRUyt1FZcw3HzbSQ1XHbQ2JGEaVMLRqORxj5N6VxutGSQzWaKKZ3lTDMZZkMGar5h/sxMW3kaQqbFKEOqOSUJklVceZIkiXGSgA1ECAniU8h4Y0BfbpNI3Nr2ZcD2qIa9arc/0CJXaJEuMdQN/UDG6n65f87jvIbDxmTY8ZvBcpOo5AqNskKkGjyiJPc6IZ4/zjhJD4Ydn4Tla0zySU5GYz37GLeIkLytvOskqUlqYGZmBl5BPVHmWyFsAKaOWxlIxom0kWbNDF2tnNf0aqRrBZei5lK2UhMAeTHocZ4aVNxlpTLwxnQ7ekmx4ifIkILKZok4wKYkY/vdhoE8rvO6HQbJmM9hI0biVxG/I09tkJNBmXekHJtSknUUxRqyZIDnn3ka61e6WJiex6njR3DXhSWcOJ7g7gvzmJ9VEeUOev1tOcp+pJ3uJjY312Fv1+l0pMBNTMko67HSKqVMUPmF7K9UfRBlbL8XI/8N43PPPIWetoI2QMOGZ0Xtdrsy0i4cNpxmajhsRa5l67DHwhWSjN7aXtGwVzQyGWNDBmrPaDhumNdopDFPKoM0PD/QEwLVr8pQzXc5pllW8Sw3CZLK5X5W/fU8uV0ee5JafIYy2IHOpb0I96dOd0bLTVKHXz6q+Q5AoQHPY34XbMRI/LLQJCLzll/OX6MWdLwOH6Qk42SbT9JEULP0/c18rAD1DZ3DHkRTK0Ku1wBeNUnVp8mDls5Gq42WzoT+06c42PlQyphriydaDtXGEkHNSmUZiShJpEmGhs5FEMPvzwCVJ4MkiSAvKTH4IRMTyEbRU7luiywEicRJavzLCM+FBcfjpVUdei0SRLMUODLXxOKRBmbaXbRb27hwfhH33n0CC7ONaCByKlhdyXDx/CwevO8ojq9MAfku+r1dDORFdzub2Nldk4dc09bzKnxr2WpNqcwVeckZQNf33lbZQ/pdbJBuwI/qp1aWFBoPXQg998TjuP7SJZTyuhmBlEHtJ7yl62sRGw4LKXB+g2F67G2Qpp4Lw2NR99eG4LQ4/qVHy5UDibydDaqG4yRBMhqe44kGM/XcjGijkWpxztCUx21pK9xut1CjpTlrNhsxbzoyZlOyKtPtKTUIRAJoHt0u6Il8tctxt1GbD3ER20FSY6A2Sx7147AR44W+D0KsGz5FXMgju6owV8G5VshhREw48FXJlQe4iA2Dnsn0ybCSVHZ5KEgiSOPJalBI4uBTl1XTg+mTcQ+YJ9wTbHlyr7x6QK0cTrOsw6bulZWko9XevFJbUzUYWUiiR/XEGUmSREVx/lJDmMsQ9YkTSGoixSvUIEMkGmOhySwDpeZlXHVdvlHq7KPBVjX12OQK52INlbVQScMY1+qAhfkW7jm/irOn53D+/AKWlxvw25e5uYZ2BkCaddSGdUAeNO9dxaCzhf5uBz3BW9WNjWtYW7+K62tXMNAWdm5uDkePHsPc3AKSkKkegAzwE9TSoJZL1ZCIl6j93vpeef5ZfPkLn9eblgGmGylYAmmaIUlSJEIqJfdcxrHRoFhxHXaZfpfrc1lHO5GuDLqm5vlngUZf70z929Q4H6rT+TxnLuMgnGa4TsPzYk9oePfT0i1vSwZoY2w2MxlpqraGMTKdvzN5Tss6f42GvHKiM2zQVAZtgc3XEMCdLTUupiThfhqIT9C3IWJDNBS89adQ8iQU1SeWstdZzadkRmOh5IMfJR5k3STuMm+SdAObJMg93CBwR4yqbZ5MG6Ops7kdDpsehCc7oKrXCrGj7dhOx9sT/14ESDQhLoMkSGo6NCXSMpfnvKZOD2mCMihdHsU/2nZLpI9KCsoTRCEfI+2NIUSj7Mso/O/PDKSchc82VLohQyhLl+C5yOV9+sqluG4ZG0mJxYUmzp9ZwIXTC5idKpW+hdVj07j3vmVd9gQkyQ62N16SIW5hc20d61fXsH59E5vrW7hy5QquX78uQ0+wsnoMx48fx+KRZTDJ1E5EJStJLQhF7K8qlscv9EI+R5Cx9Dc38Ie/82lcfuppLEjZp6XUM0Kj1UJDlzZ+Z9dstmLeejzscQt6DAJCSGX4FMoo4/I9jqUUztSLlOEFtasb035vqDNcgVyHfA9RKe/lsPlONwa+kNOc1GWYklRdri9oPJIIG1aq+UxkbEYMJ04j7GGNRF42SRLYUJvypEbWSBEi32UilpVIppa3UQameDWf4E64QJLQB3JYkZrnNMPh28FyFfYkHa9jDhuOH6Tmka5/D+bVIPf4JCO7LiNG9OW4QVbpYsXJNyWpPtHBMYgEKTQhMgJiiH4o0ZFyrO92tW0NAAJ2/GsRpXs75rNSX+fMno1IcrkuanJdevjfIx3IwLy9i+8mCSl4qboVcCklVAuQMYDyvM2QaqvYgpVpa3sD3lJ2e9s6h23rrNKREvaQa3s9UD25LhXsSIeqN9etcL671pYPQAAAEABJREFUhdDbRDrYQrF7Db3tF9DZeQHbO8+jO7iMzZ2rMrxLWF/fhP9vWdd1m3z12ou4fOk5XLtyVefRgNXFi7hw9rU4deJeTM0soQgZ+upjHhIM1cZoQGWCopShKq3EAPn2NTz3hT/Gr/3Mz2Hty0/gdDqDpSLBSiNBO+0jZIWUlRoxouH+6dVHKo+Z6t1kQ8ZrJc+SNO44ms2mPFYDVuZEyu00h6GHJEjVXQSNxQCD2H+PpVoh4+trHPyHyb5Y6slgjYH4hhdIwwbt+FCXTjZ060SElkWScJ2uz0hSzX8WEBIgGqnijWZA1gBa7TRC3VAeCgnc1kajgboPTS1IYIEIACQ171V7Y53SExx4SEa5A+x90VDHXAg0rBVq7u0pyVgJybHwIW2ZSCtjuKoPsRORoS9yrwxFX9aHZGxHWXpgjKqewwqhDBJ6tPCO62dRRg/my48t3cIWihdagfcApRdRUawsbr/T/D8/9d8qyokhzUuVTCQaVS2usT1k1S5FYNiDTM/MSpEb8M/JNuTB1tfXZVw76O5uorO1jl3Fu6Y7azK0NWxtXxeuYn1L2LiCjc1r8oJXsb2+Bv97qDvyht2XrmBXN6LbL13G+vOXcOXZF/DS00/j2qWXtIXdwdLCvM6aF3D+wgUsrSxHxQohqP+6T/CZueyj7O9CwsiKLlq6jGps7YDX1vGHv/3b+NDP/Twe+9IXsTw3i9XlJTQbATM6xGZSymYSkKnDIQVCI0GibWND6d4eNlLFNTg2gEQymXYUzTRDjUaSwmfSBIxjp7URlrEBJEmi9lnJKco4/jbMrl7jdHXEqAwwj2fXnl5hGH2daTva7VSGO5Bx92L6cPR6xAZr4zU8hyRBEn6CxsOLiY3OsAG2GjJCtdftNFpZqrYncJgkvLkxoMflQTZU6WClf+YdBudhGZQrxL7VeUzNVcLhH5KxwSQPF5jguuKJ6MsK3i6v043JQkm3yc0/iErK8kYV2/8tu0WE2DZMdVID49U4x+bWNvxapC+vNtS4yi4BC8lIS/EK3dDaGD2pyi75dXS2tyQjg2SoJkmyTiOpoqVQilTbuALaD4JJhvmFJeGIig7Y2e7E/42c/1dyG+vXsbV5XQZ3DVvr17ApI9zcuBoNcX3jss6EV3Dt6ku4ek24ckle8EVcev45XH7uGVx5/nlcefEFrMlD+mdnc/MzuHjxPB588EFclDGuHFnEdJZBWgr/uzZDbUcHm2sYqs5y4zoo48/XLmPtqW/g8T/49/j0Bz+Mf/3f/Qt8/AMfAnd2cf/5szh+bBmz0y00syDvX2Bhqo22vFAiMCsxSIbyuAP1EUhlhGkADO1/kcgTpcpX00wG7HhIAMoaDYfNazRSpMooO9EYljC10ZAEoInRtz9DeUQbWo3KUAdaPCtMpve6A116DSMGeu3Rl7c1tcHmmmyj3iajDGBcJhLVHZAkidrjNgmjPpCa27KMuoPRczOdGyXvI9bBfYxRJIzomJAEWcGDYJCMDXN4EiRRPyRjvqCVsEKI8Tp9krrhxkHeZHx/OCga1HlGCq1GFRTVh+S4LpLi3P5DEkxUpkTJRPMctBIPsbXTgf+Ma12XI4Mh4O1qPeFDv68S04ZZe0t72OvaGgZto7z6uaUkVao+GgvbcylKEiTFhGiil/lTWFpawbGjxzG7cAQMqVb1Ada19Vy7eg1Xr17VlvMyrsrTXb70Ii6/9FLEpUuXtEW9gpcUf1EGeO3yZRnuOoba2pHUe70prK6u4sSJEzgyv4BCbb707PP46ue/gN//zU/iYx/5CH7t/R/Ar733/fjV97wHv/bu9+LXRX/1F34ev/yv/zU+/FM/gQ/82P+Ej/zkT+BTH/4Irj32BC4sL+Phixdw7tQJvWKZQiOjPEXAnM6RS9NtTBNItZUPZYE4lPKM0ON48KAo7HGgwvpo9ghvZxMGGAGU4SaRlwbRLEM2MlgbsFgwTWTkDRlr7cXsTVN5sRASUGUBBATZCQotjKa5FtKB5mygrbDRk0e1F7U3ddg8w0eUGvbGQxl7oRXZekoSqgJuQ0iAEMIYJOHHcpOY5Dl8EIUWllp+Ly0oqLL1fcPHwjcwD2GQBHk4LE7S5I5xJ/UeLlN1hjy8vsk85AGZUMWtR4UmsiPjuqTt44a810Bese/rfU2QZlleUCu0JqoQSOWT/JRepVx94SV5yx34J3ckkSQZmOhSA7J1iUFqGMpRG0Wd3xPbyFqYk0Ge8L/Deu48jp84hcXlY5hZWEGzPSuFbemWMwOGCXy2tIJZWVQsZqemcXRpGSePruLMieNYUXhGbdmVUX/9i1/Gxz/6b/GzP/HT+Kn/7l/iJ/6bf4F/9d/+S7z/f/xp/Nq//nn8xrvfg09/+Jfwex/9FfzBr/06/ujjv4XP/9Yn8aef/DS++rv/Hle+8g1kuz3cd+Y0Hn3oAbzuvvtx9uRJVBc5TXhb5x9ot5sNrB6Zw+LUDJokaG8pqyOJ+lFU41bF3O9CxgvIeJUg3YYN1XGHExmdaQ3Ha3i8Mhlqs9mMC0+73R61p6H2ZMiyNCJJQqRpmshwqPKhp9T0FVp084iBjLSvxarX62shrNDRJZ/h10QdbX97Mt6+tsLeEbndKiR+xm0jNKvSh8i99Zf17yCqHIXIQahcC5NUB4I6QPgJqpmswo7XIBllyJvTSdk6fBgleRhb3rCMqBPdPqOO17TmkYeXYzmySiNvTl2OYXnToQzupbU1XN3ZRFdG6S2G+Z6cGvac9TappZW6v72NL3zu8/Brh7oc5/E4golZQtDOtUIK6j/EMU+CFCpt6pXGIlaPn8PZC/fj4j0P48K9j+Cuh16He1/zBtz38Bvw4IOvx8MPvQFveM3r8dp7H8Ddx0/jSGjqHHkFX/ndP8QnP/hR/PK/+nn8m595N37nw78i4/pDrH/taQyeu4rs+i6mtvo40iOWmOL0/BzuOXYUrzl7XriAB8+cw0Pn78a9Z7TVvXA37jt/F+6/+x6ckmdcWVnR+702oMUr86WN3vdlUy15yxaaWnimsyZOLs5hzmla/VPo0WIVSGgi9REVq5SrtHJ7XGqIHT8ep5qXJAlIItUNi/l1PJHBmtdqN9BsZmqT6teikMmrepFoyli9aOwZaxNOq+FynN9xU5ftyklGg+1rp+F5Neq5dZsct5xB0uQGWM6oExyuUfMO0oPpk3G1bc8YnZG8sWKScaCAIJEaCh7yITmSPSRxgjXZiMnwhMjLCNarzZ1mqeUrqkU7ruZEEv9odlur6HPaQvbV31wK5tcl+84eOo/0tLL6gofypLPNNp577DE8+/XHMNS2N43KWaKQe9NRSaUSISSQg1A9e+NT9ZsolUYZN5MGEnnPVnsG8zpzHllcxfLRk1g9dgrHVo9haXoB3B3ixa8+iX/367+Nj/7se/GRn/45fPZXfxPXnngW82zg4upxPHzuIh6V4b72nvvwGnm5B+69C/fcfR4XLp7BffdcwD0XzuL82ZM4efyoXo0sYXFxQVvoWdFFLGururC4hNZ0C5RnKllCzh0NeeHm1BQa01MIul3NZAxN9bsp4zkyO41zx1Yxp3BDC1lTY8Z4OAuofMmNOuO+Q4+poeD4Q3IcjoPmgYucIupWorNpbaRZlsBGOgnzDsLpLS0cTRmy0WhkyteQ4aZaAJJIkyTE8jF63C6SMUaOqDpEITIPfFneMLumDlcIIhVKhlgPWZWphPHH+UIdC/KOBslxBvJW4eRQubq8mpJ7ZdS8SepGTMZJxmjNJ6l6PAqF+BVKvbPzZFnGUMINH1LK7kPFgRTS5VWYTGKMBG3AgJ5kXly7ji0ZXnc4wFAK1s+H8fJgOBhE6npzbWuHugmcyZqYzRr48h/8AR77j/8Rg40NZDLIhpQpYIhSW7b4IwGPtqG63CPI6AtC/VNb1TUnJarbsimAzO3v9bCpc+VX5Ik//uFfxHt/4n/GB/+Xn8Xnfvf30dDlxMN33Yu3vvHNeMc7vgvf893vxHeLvuWNb8Ab3/BafNujr8VrX/cQHnnkQTws3P3A3Vg5sSoDnEcq5YyXT26bVo6iHMiAhvD2cjDcRae3o9bnsPInSYJGM5PiZmBwywAmAakuYhoyznYWsKpLpVPLi9X5Uu1Wt+An7jTUT1XhKDxuhiOT1OEaVvoxJOiyqNb4fGozDyBUvVAgTThGFtuTyItXaDZSjNFsarvbiGiqL63WXrhhOfHMd9geN01TBNmE+05SiykioL7gFk/dB4vUYdMYJ+DxcHgS43SNm/nBX6SkHTgACxsH2HccJQ8v944LuIVg1S5psiYL+7CXiTy8fnONPUmAWt1dpvQ8/k9m1nQL+9LVK9jVuWMg4yu0rfVWxtucvjxpPN/pzEHx/adcM2mGIGP8g9/6LXzhs7+H3WtX0JAx22smKFXBED4/+d/LAcUJCWqDtMKmgUhR6MIkR6pXFMOdDVx75gl5wV/Bh37yf8KHf/qn8Acf/xiws4U3PfwIfuBd78K73vkOfPtbvxMPPfIaHD93HDNHpjE120SjlaHZStGSp2vKYFrtDDPiT8800NAVf/CZl1JztW+oRScfdNHvbqMvQ9zRa5gd3fYO9HokTUro5SYKvR5JwHgR4z/xyrXg2HhJSnGBZlqiGXKcXjqC4/5X98oC/gVQqdcl7mOppc5jaxQai4OwoppnWgM3e1QmNE5emA+DxziRoRqyqdg+Lx4abhiJvGyqMck0No1mipo6bDRlvN4CmzpfkiSHtMRmo+VBjXWfbobJjO5fHa/l6/hBGlSuuziG45NCjtfwYOzHpGQVJgmyQsXZ+yYrPlnRvZS9UNXgXCvqJErIavaAmz+elAo8VIhkbJ/rsUCkoxXKcSUiZ8CuzhhPPvU01vXawGcMe0tfslQKmeuCQIrsn4vpfZmVtqFbvtW2DKLbwWdlmL/+ix/BV7/wBezI49oL5bk8bNmr+qXyqRU3yDhJRl4iRc77HeQyjivPPoFPfexX8XP/8v+HX/+Z/wWP/e5nMbPbxXfo1cb3vOlNeOT+e+N5b+rIPJoL02gcmQX1XjDoxXeumUylR2HQQzLsoi0Db+V9ZPK4LS0uzZBCFWKoxaavrXZ/dwcDYdeXW5dewIbAQQdTWiRKLTpBBhjfzamdQQuQ89bjm6vsAqqRA7QbRFsKf3J1CUvazkplAbs7tQd+NMalFUlhj3lu4yRgozXEVtHlHpRm8dIJgvMYCgLRMIFIFfarFMPxmpZq12Tcba6N1NQGZ5okhMOZtsFGQ4baaKRavFLxU9iI7aExetwGL9CGWY4fCrW/cB9HmJSdDDuv4wapTCh098AMpZUDifnjQYmR0ZczTmLE/qYJSZDcVw5pJS0jz3U6EAfaAcG8Gore9GOZwxLNN2JaWdWjRqC0EmpbLN1CqhfN0lk8s9nBcxs72JSx9GWklOElcqVFtw9KYf26oezuotQ2t6G801mGowvzWFBZT//xH+Gj//NP4ZMffsYVHKUAABAASURBVD++8Yf/Dv1rl5B1dmUcHaC7hiTfAoebKHsbKHc30Lv2Il744hfwe7/0Efzsv/jv8ZGf+mk8/aUvY6bZxsMPPoRHH30UJ3Ub6hfzIZNhJUFmrWnX9hPaWrc1f5nalupmkfJ8xaCPeObVeA5RYsgSRRaQhBIJh2AYIi+0SEhud2MLa9c28cyLehWz1dPQtFDkCZIkA2XhHpuOFxV51ky1NkNLW8YEQVqdE8iDvsqAKQasNlq4a3kJMwnQkILRi43ahTIBNdyGx/8gVGn10Y6lkPE7vWLs/675JDVtFWoJknUwptURkvviB/nuh5EkiQwxwIZopBovkvvyknvxui11eaYkTaIdOVDLmBrmGWQl5/BBqC0BTU18QSBRow4KHIyTPMh6VeLkt6bcWzXOg+RaTaUvcfBLGR61REuX0C2Aaxub2NzZQV+vSgbyPoNeB3lvF315xGF3B8NeF0V/hOEAmRTqiC5FloVMxvrl3/ssfv3n34sP/thP4t/89M/iE+//CP74Y7+JP/jVj+my5mP4nV/+KH7lF96N9/zYj+Pn/of/Eb/y8+/DlceexJn5Bbz2/vvxep0NL1w8h6mZduxKADHQApFr1Sh0bU+9AKfiA13j5/KEpeovc4m6HxpTKzhJJDZkGY49vfwTtrVAeIv+4toGXtrcxgtX17G+1cW2XgWtCzJbnS8LMElRyuhyGXausskE8SnVElJKLI+CVKaKaHSNJGBuuoVTRxfRYAm/qxQrKilJaGjhJ455vSiK4bjIIZ8AqK4aRFLFoUf8Uopr1On76V5eaoJrBDC2taY1f5JOpqmm8cftNMaMmwa0V4idDZIIsT6XDy06pqXSDMSRC1FGX/ETQpKgoX20KzI8idDjsEgszAVFmPEyQRLk4XiZRVWToYmo89VtrON3Qp2nxqS8eY4XGixICeONqzzQus6W0TB3d+F/CbzT30FXRpnrzJXLy5SSKWQMPm/mOnsV8ihN5V+ansax6VkspfI619dw6Utfx+d+47fxGzLQD//4v8KHfvyn8YH/wS/qfwq/8rPvxn/4xKex9cJlLOhm8/TSMh686y7cfeG8bkQX0NQlhHZZGKr87u42vOU0hjIsbz0HOx3YkxveYnsOfaMb+0No/BNYcd3HPBTa2FF9yBH//xx6qb7OBq7qRnmrO8QwL+Hf/Ha82BSIT8ynbWwuDA31N9ajm1bK+CFP6LTSnlFny0ZGHF9YwPJUG62y0HCWgPTOQysbgiGHDbnqPagm11NAsqOw4wqOPyTHYafVGDMVIPdkFB1/SGocKphJ0uQGkIxyTiCrMFlR12e+MRl2/CDqdNNCu5n6/Auoh1o1Kcs0HN9DVUpIkkRGmSJoKwI9JOGC9IUaFN8f8w2HDYcNh7+lsCEah1TySuqv85iW0hArSw3IoEhiqK1aTwro/8/h+k4XV7fWsdnZ0a1kB115yY4MYqgz5VCXPn15yp62uEMpMuRRZSHanuaYlTEtz0zh2NwCjs5M48TcHE5ra3e8PYvjjWmcbM/h3PwyLiwfw9nFVZw9egx3nTuLC9qmzvv3sVLQQu0oDU2mF4G+zrCDTgdGLu9YylsWgheFvqgNs0RA2siQNJq6MW0iaBvqVblkgPvZVxt3uwPk6RSmz5zD8Yd1UfTgw8jmF4GGPLLy7kimq0VnoFc+cpCIj8YmR4m8LFDIMGXBoIw6SIbax9qccrUzFWbTgDPLi1iUYQYpJThUvlK5bZ1qhxoS22SvXhCFKvF8KKhFwyXFGqWCe+GKg8iz7CTqtNtR57mdzK3SJ/NPhp3H8Rp13NSo+aZ13NQgGRcCsqIaIbMhZhkHBnqc8TAoafxx+jhyi4DljMNESB7GvmPezco9WMCkXB2uqWUnw44bJGFvMJTybMl7rO0OcHl7B+u6FOnZO0qJvJBVyi8D0BW689korGCGvQe1IjanUkzNtTGjC5mpeVGHpazzuhBZXJiL/8Oc06dP4sSp41g+voLp+TlQSm3PmMvQS22LfUbMdV50mYaN0HB9vogyHcpQZL9uBrzYestqR+a2eJGJ8nqF09dK3Q1EY3kV8yfOIcyvYOX8vZg/ewGcnUMe5FmTRAuTxkAG6NvngfrseqNByshcprf6Rt2uwhc/SgsyvUzhI60Gjs3OYCZVk8o+fBtbluWeUalxjseyJviS3pMZ8Q/jOa/hNIOkyU0xKXtToYmESfnJsEXIvbrIvbDTDMsfhPmTcLrjppMIfV0KbG1tRYO0AnlltuAY9lCGVt/JjON0BSb5Dot1R59altzrlHmah/Gk3ElBVZ5qsm8lPylXhyflzSO1aqsBheC0nr66uqTYVf835BV3kUBbCzTk+VozMzK2OcwuLmNmaQVzeiUwv3gEQZ4ml9H6J1se24HOf7JNvaLI4J/lNWdamNXriyPL81iWNzmul/irJ49iemEGzFKwkQhpdZlSyO8ZapdsBaX8SE9ezP+aeke3qps613aGPeTilfLs0FMG94GQzstnlTKuEjYoK3+mQpKQIZOxNOZmUcr4BkxQaLt94oEH0D5+DGWrrfqb8P8uYDAso254bJzf5fidbR0eyMhLX3ppwYi8YoBSW/hUxtxQe5Zn2liZm9brId0Aa5oLbXlVoI5FMl0teFDf6rJN1fz4mQyb4bJrTKaRKlQCk2mT6Up6mZ8Q5V3GYYiJE1+Wcd2mE+x9wTqNPLytTp9E8ErnbZiZLmmUz0EpAOBxMyJDigmh3GNU7APfJOV59+OAyDhKchyuA5Osul1QvXuoJEnGAMlxfWaQVdxhg6TJHkoNfI097jjkOoPyBG3prdg99ber+nOdD4dphkTepDm7IMOcQyoFbk7LGywuYHZpCXPLyzh+8gRWpdxTU1Pw5cva5avYXd9Ef2u32u4FwtWTrF50pwGpeK5PRJcj0Hu+QuZP1VohgajaAz19eU57RhuH0dE2eqBXHmOj1B5QO0rkavcgLzWHRFttnFs4grmZeczKE89p8UhbMjynl8BQ5RZTLcydPoNBe0o3zjm25R1tmLJL9aOElW8wGMCG6Z8jOl5jqAUiemotRja8UsaXoEQDBWyYi+0Ggo1VPJmjFt0cdgIlg2qWnqmt1iuPvWHmQWreYZiUq8OTciRjlKxojOiLrONuQw0lvIqfyfY4bLh4kuo/HdwHp8soB9X5QNsODyY1QZYaEWisxoj8stSAGozUvINwwTfDpCx5Y6PIPZ6qinXUE+8yq/wewCo0/h69rxrHRwHnmcSIfSihPIYT3IJEypIlKRIBIUUfJXqqdktWOkgaYEurf3sGzdlZTM3PYm5xUXQR00eOROM8evwE7rnnPqyuyPNIq1985gVsyzA7a9vo6DY3KrfObEGewv+cP9XZoIoTea40JEg98KrLba/7TxIhkXlqkga6Ce7pJtjn2b7PtzrnDhQ3bLA9le1taktbZLetLc/Yknef1eIxNzeP+fl5tJoZUo1bqnKhyochaMGZxcLJs9gGsKGz65bK7uusOuj3MdROIbZHbY1UY1I6n7zjUJdQTi/sMeUh3WYplhaYIeZVz9HpKd1MD5G6PuWjjFVV6DtH4b4q4jJZlDAcdhmGw0oGSZNDYZmDmBQkq7xkRffSNKl7kW9ZyG27VV/IvXZpGgjNcYTGSksWQFSPV7FCQUNk38eV7GNMRJx2EHWy+XX4MHpYehkn7cbBG8tqosmq1WRFXfY4XRGHJyHW+FP331QagoQBWZahKa+Y2Qh0VegB7cptbEtB13S29I/Vhxopn9ukefBZK2u3MTW3gOm5RbTnjmBucQX3PvgaPPTa12FK7y8fe+ZZXFq/rouiri5qurpF7WJ3exs9GZQNyR7I3tJlMlF/1ZegBcHzkNujybh1HNQcaTvq86Mueoa6ee3oPePW5iZ2dFPc1UWQUpHJC05re52qH0yIrJmhoTOevfq0tq2LSrOxJDrr5UVH86+FVotAETJtZWeRHVnChs6zl9auYXN7S69+BrrDGlbnbNVtb92Txx7IQ+bMq8VT3jG63FJtj+1O4LFM5XGX5SmXZJgNQLuAUt8F7CnzskRBoDDHXvYQeN6UHOsw/WZBUnXzmy3mFZUx2Zc6PNkQkgjQ40Tym2+kinrFH7fhVpmdbtxKhjy8D85X41b5LeP0oKUqTVMYmRTa79pKnZF82WFl9K98duRBHLex2uv5LE4mIBKkjQYaushpHZnD7Moizj3yIF7/zrdj4eIp7LZTbOqyaH19Pf5VSUfeyF6tK08UldwrQ5og0VayqZvbGRnQjAyo2Wwi8QIhJS6l/L3tXaxfu47Nq9extbaOjY0NvWPc1sVvH34aakMmg5zWWdHbaIdbrRbSZgMz2p6uzM5iWTe8bRlvIKQIBTItRmSCbkjQPKLt+VQLOzL669evw/8+bHe3E70l9JRqx1Ae0VvWgYzUcY9F7sVDi6gXGMcNyijbKntF3rmZBIA2QUBie1B5LsOLIvQ47LyGwzWUFD8kQTKG7/SL3C9P7o/faTmTcuReGQfbWMdNJ/M4bpg3SUnGPgWSCFJCkoA+XsMMjB4NoSbMEQ9khTIu1w6bf2dw5beDJ8CoS3STqrDrGmqlzFFom13VX6VMftflH+S5TKdN8ifDpDouhlfuWmE8JlkjRSKjpDxlKWMb6MKnWyTY6AxwfUfeAwN5jr7Gh0i03LueJCVcnPOHJEHSbOg818bpC2fw9u/+Hpy/+y60jp7AZRnhFZWx49+b6rImzRK9j6wMryHjac/MydvOI0w3AHm4IANJdUa1sZMJvJ20UV568SVcuXQVW9fXo/eNf70ib2OjsNLngRjK0Km+lCkwTEuwkcQLp1WVd0Zb2rnEveuh0GuLngwoTRsoshaylROi09jeGWBDl4E9vfrp9rbkNXdVkORllH1516EXLG1hobnJta02vFBBdUMPk4BSmMpKzDZLNHQzq6YA3qqiQFn0UeoCS4U6Bo/jeL6U/7CP043D0mqe02tMljnJUyMkXhyAovs+B9P34i7LopVOVnyHa77TDMcPg9Nq1OnBDJIiAdRkkyGGgQCW2AcceEiOOSRBchz/swqQBFF5qEgVh566g6aK3vRDMqaRFY0RfZGKjxarUuECKQpmUp0UXSn95s6ulHUHHXm6fqev288Cngwbg1ErAUmELIW91LFjx3DmzBksHDuJOb2THDaa6AGwApfaCqbyUGmagYmQNRBk0L6MacpjtuUxW/MzaMlrzi8tqswGrmrL+uzlK3jp+jV0tjvwqxHXPZTnItV+jQxJUHMaQkCSJEi0A3B/soSYk/EvyzAXGlk0lEQezAtTKW9XhCbK9hyyhWXsajvajT897COeWb3d9sWSPDaUpi6o72VEtWiWyFyXkGZNZM02Eo3BTCNgZXYKbdUN9dceNPgdjhYCCB6zXOZZloTXfbrs0WLnNNczhtqKGmPmzQMkx4nkXrhmkjfy6rRbUfJO8gUVsQf3D1qQDOunIYE4fqZTAgj3AAAQAElEQVSSrKz74IrhydnPs3gF8k4aUsm+nO+6cXeahzy8HXU5psadlmc5y1uBjURKRRKJYG8JPf5zp1yeYVNbuTVtGf0X6kauSxBv3eQ4MCxL1Eok/UIIiQwii57Qf6/oLeWcbmobMrZSytrUC/ssaaChLWerPY203UQmZXa82Wyj2Wyh3W7D29CZuRlMyUBnV5YwLUwdPYpNVdrRxY5f9ltRE7U7101nqXaWakuQQarpmnSNl5Tcumx+klAes4nVhVnMpCkSXdIkyhOg1VgNL5kizM2h325hTUa4tr6F3u4Q/ov8XZ1nBwOZkMp3v+FFXOPkuknCi4PHwDuHRiPVotRAM2tgaXYeS/NzaAXlkMfUQAGqs7Rxqiz62thhFPAih0jVHkCtyuH+RaB63A+jiu19T/IcNvZSAZLYe9QYtR83oJZweh0+jNqGDvIP4+2XUQ/Vx1Hf1Henup37aiMpBQoRJGPDyYpi9JCMIbKiMTLxRTLmm2DdEHTFh+EGQTHIqjzyRmplIyv+wfIKeTPzVMTL+rhMK5bhMKlVW4rsskr5yUKDlzNgV9u0a75Y0Ts6vzy3l/Jljb2ePdVQimXjdTtcTiql97lwYWEBSzLI0GqgIeNCs4mWvFVbdKo1habOokkjQ5JlyNKmjDmNZ9t0lL8hA7HHnD+2ghP33o0zr3kIrdUV9GVpaqZ0vJDO5vAtqN+P+vzpAXA73LZC7U2KALdJdidDIZblfY+pLVMskWpL6rShDAVJA/1WE9lRla/2bex00dnpyTC78bLKu4RhtweXSzK2s6GFxfldn+FxMzWvpcWhrYXg6PwC5rTIUK9X7DEhr1HLSUth+YOwkdeo05ynhnmHhc1z/28GstKfm6XfKZ/kLUVJRrsgK+p21ajbXhcwNkqSkUfuUZKxoJigL7KKk1Ts1h/y9jK3LmEvlWRsB7lHPcmWIGkyRt3RmuF4Hb4TSjIqbJIkMghDBqIwRo8VP1eVPRn9lrzlum5PO90+hlrh+/UWTGlDGW8hZSPDWMncFpe7srqkLV0TPZUzTBsIBlWX6vYOhWkC969kkHdIAaUZhco1XEZbhuTb3QW9cjl73/3wC39vhb1g2EhKne+MobaJk8qMoTyO26a6fc4jiSktAsePLOKEblxbMn6UA0gKfqUyUHqid5zp3Dy2tV3dllF2ZJy5+tztyHP2d2RHWu291QwpkiRDqTxB5bi/dd2lvHkjTdEIAdPNFMuzbdUbkMhbBjVK6wGMuP1V23OdUQulmdaIi5225pPU5RejcZkMm1eqn4Y6Ez8O1zCDTESCcPBTiGGIjD+WOwxjgVsG6nprWqCM4+b4ZEaS0V+jfkjNlCJkRRUcf0iCZIyTHIcj41X6OthAF2ueQVZ1khV1GikvNhp4y9RwmsOmJE1uilquphYkCSu+DcOUTEBWdUGXF7nD8iK7OnvtyFP05F0KVWNZJAFMM4QkgXkRamOuSQAKJPIU0/J2c9oWbuo8uiuj6aicgQzYSkUSQYoLPQUCrNyUopOMfKe5rW2dB70NbsozraweQ3tpGT0QNkrXVcqAqDJ9OCvt9ZQGQfqLuHi4TbrAKmQJQZhvN3H8yDxmWwmorW+SWmkKkC4TSHRT663std1tbG1so7e1g652Cpvbm3HRweixQcZxGMVNEpVhOOyzbKZ6l+ensTQ3Da0/GplcI2MU8O7C7S2809Ail48w1DjV8KJTG2ausa/jDtewURql+nkQbod5UK17YYdwqKFUKa/823UdxGRpTnNbDS/uoU4kGYMk40SQN9Io8DK+yBvLIPfzXkZxUZSs8jvizhyE+QZJk5uC5KH9tNJn3jqO4LgLSaQ6lPKSlXFa+XX3gS1d8ngr69caA3lLOYQ4sQUDipIYyuA80LmUx/DAZ4kuPFZW0GxNoZsD6zu6MNJ5zr+SgZQRUkTLlbrtUBGxnVAet4NFiaQAGkxkQFNoyWBVEVoryxgkCXryJFbSWJeMyxRqlOwAzjvuQ6j6bwNK5cEStXduuoVVnfemMiBR3ZYNMuhcfc+zgHRpAUOdb32e7Ol9qG+Ah8N+3Mq6vdAT54NAorOyt7IeS5KxDySBEJCqMW1d+sxPNzGtcjPxQ4LRU8KGGRcTecya+oct9rYVzVGon7nGycaZy6tOopjwsA4bTncbSxmp6R6GKFSP4fFGNNRCc5iPUfMqOmrmiLg8B2vqsOF4DcdrmKfSVXZZs8bUbXIdwRySJnHgYuAmX2Qld5Pkbwmb5LhdJMd1uHOGGTV1+E5R5yGrMh03Eim2ldQIUqBC3sp8l5vYKKWklEEUSitDA9t6tbHT62NXFz02Bg9sIUvK9aLfHqmnFd50KCUqZJilXBVlvL7sOH/2HJgm2JLMbq+LoYyIUjRKltEoCEpJCilZac+ntqbaImYyxGaS6vVCE/9/6t6sSZbkOg/8PveIyMzKWu9SfW/fbnSjsZHE1houRhAkZeCYzWDGNJyx0fIk6U1PepGZ3vRPZEbTk0RKJkomUkZJFI0yk2kxgaIWUjQSIDYCBNDo7rvUkntGhOv7PCqysurW7b7dIEAxOk/6Eu7H3Y+fz89x96zbB6MRXDbsCTAC1/l8gcW8httxX9AmpAtFdAjtPf1jh+4d9BBRrRiAA439+Ggfx3KNB2o/yq0sCRWn9qxKVRXKowMsVN7jbTQe6PHYlusF8g8J1FeSIKk3+rh9LQqt+u9Fx32wZd6JwK3xCLf2xigAROpLY5VY1V+tVIpbQZ2bSf1OUL5Cp80niW9SH0ytZPYsarR3dV/rZiUZr9DcAOJW/e75O+wpy0ttkrmDalor4kXfLkGs7ItPkqxNXbIv26WkFjB1qctvlzd147XGXbwju0bJLrzIzgHJjZBJ5rz+i+TmXZ/3JxWSl7xJbth2A4Amr1O4zYvniJC80l/zMrmqATnQgcZIij6Ue9iv8haTy5gooZPUgi9VKiPsup7rZHKu008f9PjAx0rqslZ88+wJeqwcMUAWYoAXj19AUVSYS7FOljMsxAf+o2UpketSwKAsZysrasA3AnoLjZmA30fdie6OS50Vlfl0NAz3MF01mOkQyuXdBzWZy7p8K2A4reowyBstJOZtS84Uct5OiDjeGWBX6CiEAfNolZdA1CwQdvfRan/5RAvJWgtWaAI8JrfnsBY4TI7nNrUImYfTay04fufDnUL5e7Kmx+Jla1nIo/ACZBCoOZC8kdz/nsz3OvVtur2e3Gat/nZhje2wL9PXe6fQ7W6357TJeQ5vond65/L9e4cmty/1QB48th6SW6k/nSjZ9YGkAJC7uemnO2/C9/iQXRtmE6SEBqEBaTI4oywHY9d2UFkZytyHoLIkYUWF9o/+faiB4NNIk8HpFbEqh0C6qK86lSyNeUcGRBDjaog9XRGsZX0nizlm8wlWyzlkcuDfka51Wd/KEkPghCyOAX8+m2ImWgh4XqlLmbLR3lB3p0Cj/rbq10T7Pf+FioGyrYCe8EbAEIogzUQS2NtloyuOlZK2rjVKtbWvft7ZGetQJqIWWGr1tREgEyv4R/nQfnBdVpgs1ljMlpiq3/nvSQXIlfrrdhstNG4vJcJEeRc5TAl2v6kFoVL8QIvfXZ3GFjFkmXhMttokQVJT0yqUpBUnnVaWPiSVf5WUfeVjHXEfTNtWtdGiZ/Ii1ZNP0E1rLa4GcCM5tVoQG40jy7C3skqbn8n8TW7UocnxbSKZkxJDDm/62q7n0p3GXJQkLcAkIaaLnJsDkhuB3FziveW6U6brtUhussjLuMtu06bQc0aygIL4iUjmsRiAto4GzUgHMUNfBVQR0X6V9kBmXRhMojI4P8KAhNzPdUspLyQ384oCa4Db8L6q0MkmQ6F3nVytcHEg6xYj9lXX/8hUozZsLWdS1LUVRvu0JFe2NWhs3eSmNXa5pBC2blYUk2VgN/uWrjMO1V/3Y622HgvY82YJu5S1XGvoGiQJMN6r+V9UsEIZ5Kbk/ZTacHuF+qGeYyTA2b0eFUGDqnW9skJSmUaWeqWxtqNdRJ3WnsoqPzmfIU0NzjnmiynW9RLmaRC4j15warmdBltpywrrmEkS1bgGSLg73sFBGVBoQSj03v3CtSfJhZQfrdKQ8ygTnt9b3k9TfnXxZRltUysL7bTDntxPU20ZWcai6+/8PpPnQdTK3c1lLsKkBcbkZh2aHO+oVdCR578jKu/qx3VMgZRySVhXX//ppkiCvCT3xp3dDh1/v0TyStUYAgZVhV0p9t5IR/XDCjuiQRFRWFlEUQpbaM9WqRyVH0QOG4G00R5vLoWNoUBZlogxIogn9CSj0/KVxQxa60z++8VK5Y7HY/ifzEixwLks0plc18VqiVqghPadeRWXhfQK7iuIRvtOKzvFs8j8gvQ0YH+wg1f9o4KdfaTxHmYBeLI4x0KrfivgJPENuuhfaeWvDS4pneUpaKCVRYBcOy0byIuO+l5oIdnRaezhsAQXE6zPTlHPZqhlBZfq5ypojLuHKG/fwsOp3O6zBRYnU0z9UzwBM8mqqAvw2K24XgzatIJMMzymRjw0vBwPKrtfAnd3KoyYoI+kFkTIOhBlPyH5ke6t8qJSki0Z1N8CyO+p8PJDEpY/SURRofLwY2CbHBcleSitZNKFLdzXpL6ZWnXQlLRwOD8DUnK7EhqckmfywmZwihrnKYTmzXW3yXnPopSSehQko6DRKnr9QxLk90bXeb5T2h0y9WW24yRztvPai1UuZ3wPX+ZFapKzIAADaTQawT/8dmjgGYCmQVnpgr1CVXXkPIPO5ImPAmQQQKdyP61Rfk8hj6S8xEaK2a3qJDcyLQIRDXC5iAcHRxgUAyxlzfwPWZ3p7nMl5V/JPfV4Tb0iOG6lziRZ9OGgjHjh1hHGoxLFaIDBwSFm8wb++V8tgM8FzqXA1+puMakd88u8xMOycLyWlVjLSjsOPZECyt4+dlLE8vQM8/Mz+E/F5rLCE50WT7R4JJ3ElkdHeKRDnie+r5XbDIF/LeVdSzkbWXsI8HTbkrXbMH+T21UzoJQXspC7O0P1f4iocl4c/A43q2f3SjZTRnsjU5JX4i5EXuZF7b+jFhzPWYiAqZ8nl4X4mVqB1P0zWU7PIo/F9Lzvn8XP+T31Mgldh/7kv0m+K1N3oqftwiQ3AnZ+X+Z65/3uWeQ619+RzFmUA2TyKWAh7RvKKu7tjLCj08DRoEJZBERJxhNZKN4DMlYlsktaFIie4CICeu9L+IVczaXA5HbtwEKKmLSCOk0SFMNWYEyizhpIBRTfHe9LGceQocW5QHM+l6WUZbNCW0E86SQRtNqblxVhuVyjVQVKoYV/RBB3xmMc7Y1gRQ3DA0zWEbPJFAbHUgCZCyzZjdXKn2wNpPzm1wqYXgS8B50KbHPdnbqNoPyBmN/TSWwhAC7OzjMoz+czzBZLXQUt8LbKzrQnPNPe+PF0iSePzzE/k+WczbRPXUgEC2RQqp/ul8diaiUXn4Ta1a217wHiEQAAEABJREFU+KxnC1Qaw4FkP0Qr618DjCI6ZUGBKSBQckT3kIrfQCECV0hys+wUwG7jdui4y3qeHfZEsmuk/1b/LaueLLM2g7dBo3mutfA0WtBMll0meQCN5O5xOmy0UJm6up1V3o73FtRthL7d70dIXhvctUbcAdN2Nnm1Tv/e4TZt17kedznnkdRE0NFNmBMXX1HAGtpl1Z5mV0fzO4oPRxUGgwEKga2MBQZlCVtSk8Hp0OSJJokksgtbI+ngY5FPUC3sJLdGOp3bzfoVJeoQJXvCP8JWFP6hun9EcFuWLapN7wdna2CxqKXUKwFqJaVMOvVMaLV4UDx6koaqjwUiQw6rkjjWAcxIY1ijQFONcSrQnE8ncofrTEkK1MoquX+tlCQJmKTlk2TRE5zvvFagCWp5oPaOtV999fhY96HAWgdPa1lK/93mRFcvM7l4j3RivFKbKwHzxH/m9URWVS6t/wnO9XKhdleiGu26zfxbuXZuZy0lXmkRswIXkl1Uf8aS+YHlrX6B3oPh8hEo2ZNyk7qdXEZCJtnJeSseQujy8grY8SKpmrjIJ1zGRBJRuuB4R9Q7qhz0pBwGxUx035CUuvpJyve4Gst4C7BtHxdAW429uQgdT9prb6dznviEpK+r7P9kU6QHx8zUbV2n/OLalwVDdnX8ynUcvhu5nOl6OfKSF9nFScrIRfhwZyhLmUmAHFUDjKoSw7LKYCxihUrgLJRnKxkurCRJTVYPSoVlAf9CZyo3dlvhIOUmqW9PaU7BKfeRMWAsC3dbLqBdZxYlJvMVzqXUa1kQT3KtfY9VIMSIQso/8E/epLixKGBQu192mT2OOwd7uDXakUVbYxEHOJHin0zOM8Ddnu8JDQLvUdsLa0kSVVVJCYNAU6OVy2k9JikZlDjcHeMjr76Mu4f7ci0bYUUka9tor3pyeo5HZxOc2ktQn2ahwEO5sOcnZ1jJmmY5iJ/HUuvAqZGL7PkhmdvLQNDggtIVgbHkcXs0hMEZNW5oAVGD6B9hDqY+vR2SBGlK4g3FUyZI8h05j3oXNkRGkF0e6bodhRByPtmlycsyfhcZtCaKv3lrYTC4oMdjg6yq562nRouNKW81tFAny055/XuH+b08kxwXaIN4XfmQvJL+QSfI99Y++d7KezwWrEODwgrpv74YjUYZoFZ0FhEmK7vJygNNVFJbJDVhmnhQc53MBs73Yc1M+7dzWaeVXEVPkIVs8nsXbBFUK4pVyJbJeUUZcO/4DvbHYwxlsZeatJmsykIuo/dwjSYLsUDUYlEMhii0OKRArbEJ7r/7CRKsChzt7ODBnVtaRAIWBGba757JJfZVipXBf1dpoPjgxf1z+7b6hQBeaMxFjCgYEAO0IEVAn8GwwOHeLj708gPcHo+wNyix4/IhagzEcp0wFy3U1lLAPJH1y26sXGePvZalWMt65IMqnS7bg3A+UoCJpHCXBPgWA8X3xX9XvIL4BC0quZ8aL0lBQHUkQ9fL+Xj2Q4rvFkVQgA7PpKjBFiw0fsla9eIFkR0f6CEv40qC7NIkncxpR5gAEy4e99XkcWcACpxeGNcaX05rjh2aDN5wUe/7HpBdx92QO2jq4w5NQYpPcjM457lcT06bSDp4qlzO3Ppyva1kjpJdXbdlilZEKVkphTJZQZ1HcsOf7OJkF5qR65qoyYSURnfoWDLiRPsj/8KnQdrUTwRchiSoqIXfWaxGSgLcvrWPF3SSOR6OwGKAiZR3orvImXh54kgKABfuZaAAU8J97MfHqGlkxK6s5P2jQ3zg+DaUxLrawYn2p9PFAovlVPufxgs5rByuSxJBMjevSlZ6IArO02oPUSnZWCb74yEe3L2FFw8PsRuoK5OA0aDEgaz2/s44/1kZqgrr0RiLYoi3JjO8+fbj/C8r+J8n6f9apda4PB6PH3rcrqkIEVGSqZQ3VPygLBDlKidRq8XJ1ykGt/usIlJ4yTYJ0/LynGfK+eo7aQk7BZDM4/MYt4nsypDMZcguhB6yi2+X346T3PDExUN2dUgiSmZ9eZLYftzP6+S5sDxM1glTcCUXdPj9JvLpTrpNydbBU3RTv8irPJ6q9A4ZZFeXUgF4pYYeKRligIVJKSjpMkGTFQFGhQKEy0APpQkmRe1GBSmuogIM4H3lEtRhzRIzrfKtBuXDDQOyH4fr2GL5p3eeBKp+LTc1ygV67eUXsaN9WdDiMJV7k9S2V816vkatwx9bGNe3JbN19+LRtZ3UfkIhd7VU/X0dWL30wiFu7++AAul6MMKp9n1L7QUNECuB+9Nq0dBoAFJ1I8yvjAIDCPfL+95IKD8AslF7gwqv3XsBt0cjNP6XAuRaSlwYyoJX5RDRVlwADbsHmJcDPBIwT+XGLuTeLuWOT+XOum2LL4QCCBEk4TaDGBUIKEAMAFnjAY6GO6h1YFRrX2pL7/6aGslVRfKYHT6LfKiTSULLp6wO3bjG4jok4fce22XY5TndUxEAU89D3UaO02U7gnSJ7OLkZRhARIZMuOGhJqAnL4Imz03YLuuM7fT7jZOXHSNvjps3SQdwQHZxZ7gfputxp039O8dN19POM5EdT5Jqg87K5Mk1WCDFp4RGRCAGBCkHLwikPh3Bj6TndkwWGp0n6kMwog4lVlIan04u5DbaKnjlMwBNeiWFBww4uk3tmygGIba4rf3gncMDQHz8LxuQhK1XBGFAesKC4upG7mdp7QBAioHATSkGVHcwiDg+2sN98SrLXUTdXc7Uznw5y3zc/8340T0Gi7RcCbmRJKxIBgjthuvQpxA6h5LLofZ7x7KWAQkz8VvphNHd8IFLkkAbwarVaWySu3uu/eOTJ+eYn0zQLhv4RwS5HSD32bIOGZyEH1KhXF0KNJUG6X9ZfhCgw6UlVrpyqXVI4n67bE8eyzZ1+a0Ck4LrHy1+BpTlbdBBbTm8pEZ9S1m+Xf/CJu7FsKcr7yhJqe8kc1noISk+zGmXJS/5dOnuPXkZYuvRsLdS7xIlL5mQfJfSN78mu3pkF7qTJrJLW8g317ya+7zlrta6TJFdeyQRY0RRBFGBWBAhIhNJkIQnT19PfUi9E5HM5Sgrt0aA7xpnsm5e4Q1KU9ffJB6adH2ThMcd1B6051rrgOiO3NjBsEBSX+aLNXzJDoGCVlaVoawT9EQQoSxQqr0qBhTuv/J8KNQS2BmWuHu4h+GgRNDh0CJQLrGvJxqxE2kPY4B4r7fWvsZWHXpUFUH9IgUN7XtkErWIJCTdbZZ66dPYu0f7GMtqNrr77BaaBPPwHsmnqSstEP5nTqjF4Hy2xPnJORY6/Gl0gFHrtNZjSu6k2uvlGsRbuIeV0Z5E0Hh3ioAdjc/3ngGx64fHL2C1olx982W5Ap2MQw49vv41SZAakzLaC/L/J7Qn83Pc4aZrKkd29S5Bm8QnacvR5pCkSgEGujqoiPOpdx3h4iG7tAK9g+admZxWr2HajlsOeRDdgPT+hg9JMeMNb54/y/zJjgfZhSEE8ZXAGcXIwqT6QkhnrpBebj7m4wTZ8XD8nYi8Ws71tRDDk+8wSqGDmo8KDUi7caaub4QFHkmpRegoFZJhQCvLkLIaAdQb6JJ93UbUOoiZSAFPpqdobC11TTDXXmqmu6ylAJY0uFIbUJKoywCtzRimEfaKEY52d/Dg3qEsJHAqDM10gBIAAWkNyqWtxQfS4FUMWDlf8UZWK3Np5TxLaZOsVaHrkP3dAxwMA2xAk1zOtyfrfCJKgTD5JFThWn1ZCOy1AEgElKHQWFQnJSQmtKFRGqgMDgCDqsDd/TFeu3uEfb0f6W1RFDAA5rrjXM3mOj2e6TR2iTPlT6oR/D8Omq2XaCZTJN2tqjkstcddr2aoFzM0uvekXFvfoVLtMiYUZcKwbHFndx8jjlCtClStFiG9D1irJ7X6p0Bz4flUTHqTcj8MekgGUXMSPHi9JAkoTukZSZAXFABeEJgu8vuwKwO08EP2aSCEkMs67Cnrj3QoRMA6A7a5DMlnh0FtbZHrQk8Qve8PeXODNzEkmbPJy5Ds4r1gXcDxbXKeiezKOv68tM2nj/d1yY4fyWxxCilRKeVzGC1cCd4CJ7tyrt/XdUhyI2ynTdSkC6ty1QAf9sxk/dY6aEm65mhFBlVvlaRFCLqWKFShigV2hiMc7Ozi1uFR/mWRT199oZ+tj/aotdzBVhYkCXhuy7TdJ8cNjsgAktgXwA/3DwS0iBjL/GP1bz15glPdWy61x2wFclshk+uZfGViviQdZD6WgRMOLZvRYAD/D4ju++9BZeWTLKb3qlOdOp9NzjGZTLDUWNc6RW5iwEzAP5XFnHtvODtHPZ9irb3iUgB2vZWs8EqLQq3ySUAiCxSMGGoOdnVFtb9TIUrBgeRuiLq+ebwQYMgurRebj9/11GeSzOMh2WddCUlevI8XYZ++DF2BpIMby/gFyafe3ZTf54ULPevDrHt++YMmkk81aSFezySZB9jnk+yj7yt0G9tkRTQjC8QKtw1KUm1lZXCJjkjm/pBd2OVe/W4R0QoYtoznUs65LcRyjUKrvO2QXSQrk100ymwEga2U4jpOsfJfjhwdHOZV30q+8P/NS1ctje779BoGM9reKjT5Yt4AkFFFHo95yU3cEXj8o/IiiquUHKNdnKlvD6fnOBV43K9mvsgWuFE/VrLu/nd+GlkMt0Myj9XyynzV/5Ba5SXs7uzgw7q7vL23hwEBKxIChe9GVnCNhTyEpaz6mbyD/DtcHTJNdWC1kCxqtd/ISrYCY6txaF1CrQZz/yU3MCKA8J927VQF9scCaVGDstopEUn+ZZJXkrtJ+QmpVe2nP+63c5PKQ1bScRkl8caGIH5UygTx7N5A89dukdNA0vi2iST8kARJR3NIsgsl65ypL/IiT+Njpou0yrCnTRmqR/jBPeRFZxQaCG6ZpIMNkQTZUZ9Jso/md06Ql3lOvxN5gkx9GcdNJMUPIsL9MRWymCYrmtPQQ7ocFes/oY9cCa0eSSJdh4iFwjNZj5lcxSRQ2m2ELZ3YtHJjWyksZAGD3MhGoPNhji2nXcWDvX2M9ndxLtfOAPIPy5cqX+tgpdVFfevysizSHGRFlXK1qetKUn5UvFQy//XI7h5ava911TKvRngsN/Ps/Bz+h5Vt5Wq5lua7SmusZYUbtKrpD8UbIjFT0vJSICsGlFqsXn7hLl69dxf7wxJjgXSgRUBCVHm9DyV8bztX1RPxPDFAdb3jn/CtbKVlGe2qqmNwKLHIjVdhQGnA+Tr7QiUUafsKhrVEtRDok71cJLnBrQ5+kuTo8bZaiDI1qqtPSkn83P+Op7LyHJMSfgqggAA9UemgMCgvKs9ELQokQT4/WU9MJCWCkIm8Gie7NGm+QfxNjl+Q2of6AVCagx/MQ/I9NWTBbtN2ZfLZvMjLd+RlfLt+Hxd2QHZlLNSeolwnA5NkFjD0kNyUVXLrEwBcJr0wtwyoWeJMAFqJ1gJm/jG44laeJrVgmzaUFcuKqgkJnTEAABAASURBVDaGcqH3ZIFu3b4NH5o8EoC8J/Vhivk0BrH4QArpVklCHfNHRDABRYiwVd4TUO7qtNR/ARN0xdCM97DQu2m9xETWy66xF4NWbTdyZ30XWENWWGTZQ4/7qwCWDRURTgQW6hAm4sXbB/CJrA+AhsMKw52haISR2ioHY4TxrvbYg0ynsp4T7R1X67VA1cDjkJnXMBphUJZQ4E1aGKhFIagdChyhiCiqiEagm2qBmsnlncu6z8THLvhqtdBhmHhpIXL/3ddGgEVWbmGbAZ4Lk1he+bAHQS7rFqGnC922CYIHSZA3kyp0H/EguzI5Y5M2P+as/ovcTjt+lUiqVXx/H5J5UNutkF0eyZzdK0BO6Gs77bgWPuUi8yGfrkPyyjuyS3d1U34HPdtpkspBfmeF8zvoIS/zo8CprFzG4XYZkjmf3AqlsaTUKhTwn2fNpRRnctOsUN4/NbIYBoKVx7xopheUZH0giiFgOBrg6NYBdm8d4onu+/wv5tnitgKL61KAzqEEY2VMUlrzKzSdXv0hkBnoQcA9PjrEnYMjeJEJ4xHC7i4msihT9etcCm4LbF6uf9GVrOhOm3dPtdxsLwyNwiifs1Sbh8MBXtahz0FV6WCG2NMd6a7uKkvlFzrwqkY7sviHanMfy1jgTHUncq1nWgDcJtX/Vh4AxKuVuazloje6A/VitAgFCp3gfuzjr+Pjn/xzOmwaylqusmvsH86bbHlNjs+8T5UV9hj8Cy3/pthxk8cCyaYLcWXeovbbnn+SOX97zh0nie330ON8U2ABkvm9efflHPoXYvYexuMxqqqSB5HgOtBDdm0peuVDMqdD/v5f7IvsOudukdTAHXv/ZIFt176eJt1GR9vlrDjb6eeLS6RaKf1jgkYAO9cd25kOfKw8+a82DAQpjxUcApd5tgQoq6DiVh0MtYrvaTKP791DGo3xSCe4E51YrnRvmEEt5U0ClRWaUnIDx3uu1i7dhdXwdYeBuRMD7gvctppWlPHtu2jE8y0p8UPRTDwNdvfFP4YwpQyWBuadtNlrdM/o366a1rJWrd1uAWxXyvbSrVu4Mx5gKGCNNPSR7jJL+ZxFWWFnsKNDq30MZDFbudFPVOeRXXqFa1l797/VwtHK2WwiMdGh0SNZ1DMozgEefOyTeP0nP4f/8y/8Jfytv/138GM//hn4/1tycnKC6WSOs7MJHH/iA6zTs3w188orr6CUt/HC8X3cv/dA10I7GdCF+jQYjLCjw7S9vQOVGWBPh2oDLSQjeRA7OuktBwPsjvfhBWxP3opDl/ef1zlMiXk8Tg/lDRhwpuFwiP29Q5TFQF7CGK47EK8PfvCDePBAfdAiFYIWay08DqVu8EMS5NMkMfr1O5MnyfTOpd7/W5Kbym7HtMm4iJDMA7hIvmPg+ttkcDlNclPPaSdIiu+lNXVeTyEEvWOXFNB6t6jLuPptYMlhEpzMKyJpBa6LShYiyDKtMF8tMRcI1jqNbdZSQymmLactUCML2MilNcdC8VJKOpKVrjTZBy88wLwBnpzPcOqTTbnC+cfedt1keZMASh3U1Nobmp/BXmvy19p/+t1Q4/NF/K3dMXYEfFZDjO8K7OM9nMniva1Dn4lA7wv+DHSBpZb1asUjZVJfZdkauYUGuZZ81G5XbmjU+6Fk9MKeeKNFFMCK0GrsISt2VZQYhArVYAjs7qAdj9XmGo81Dv/1iheqWnIQ7jHVYjK+/xI++PqP4wOf+lHc/djHcfyhT2LSjvDlb7yFtx5N8LN//nP4mZ/5GXz+85+HFV7N55/yPXr0SADVMZas8d27x/jyl7+C3/3d/4E333wTH/rQh+B2bh3dwa07x+plwPH9exiOd/Daa69lAB0dHeGeFsBDufo/8RM/gVdfeQ27AueHP/RR3HvhRfzo//bjGeCf/tSfg8uSxMsvv4zPfOYzuHPnbs77xCc+gRdeeCH36/79++J3P1v24+NjGLhRJ9XQ02rxUiC9wgUR159wPcNpK6zJ8f8ViKQGwNwVkjlOMqe3v9znnjz4nlzG+Q5N23GnTZd5SXrXKivd2A75dLuQfVMFUApJRZj8FdEIWCsBYa6JmEvZGyk2bJkUr1cN1rI4tj61FDNfdWhfVamqaaCVtSwHKGRlBrpzfFPWYKrDkuWFlfU+0EA0QGvltQLpWmReTUpotKrnMQmwAw3n7u5QoASCDnu4s4eduy9gIYvy5uMnONPhj/viU5T1YpmVyeBu1U+30wqUmTQOCDytQOkfC7hsq8XG/6zJLVmDUv0PGjxl9YqiQCX3rmIJxALNoEShw6uVQHyq9qaymD41lqHHQl8cH+DlT/woPviTP4vXfvKn8cmf/vN4uEz45V/7Tfzdv/eP8N9/54s4Pr6H//8v/n/4K3/lL+Ov/bW/jpc/8EGYj13XiYC+kjw9Zv/fsw3IN998C7VceTLgq1/9Gmay8lU1ABEl+wY7WpjsffjqqlL/h7KaA1n6kdzuJ09OBPRzHBzIApYVouYygyuUOHlyhje/+zZIYqiF0/9HMpKw2+xxk1S7NexCW47ul3UxFmpZFCIQJAeSgBbhjhS9+NwIyot3P6BAGqP1CxdET+pT5M4/f3c8Maa+xna8z9sO+/cOTX7nsCenn5e0rbyAKOB/tLktCyykrL5AX8o986mn/89YtmpW+kYnqSu5uPV6jSQFghSfUvxKwLK7lWKBoVy/KHfo8cmZFGsmS7UUNmq0Alwj8l7UfeWFOyw8wo/ECC8CpSberua+7v0ofq0sWJISjo4OUUs5Hj85xdR/xDydYSHqlcg8erISBSlzn24uLDYFqFEh63O0j73RSIoKUEJwf6IWp8IuhCz9QuMxtQKrf3I3173lTJ7DTG753Qcv42OykIcPXkM72McqjkQV/tsffAVf++ab+Pz//f+K/h8pcszggBasF196gI9/8lMZCLlvGofB+N3vfjdbqzt37qCqKky1AHz961/P96df/OIXcSLXt9D4ocdALrUwHRwc5IXI9deaBy98zhtpPLayKgqDO0p2pqOjWxmMGWgxwJax0LiC+vD22x1YDWDzcRm7sjFGTW0r+TCT58xkWZHOcyspvwuOknTwrmRBv2uhawVcZ5uuvb4xSVITEDZEXvaPZO44tp5t/haC01uvN9Gb8i3IpklZYEkK1AgQlyTHUsq0YaDINg/HTcrefJrQomUNCIgWbs0B5sUIb6uNU7mUGZihxiI2mKPJ7UZZTUq53feFXEBf4hctcFuoOnCZUQnefgGn6t/5ZIFGCr2up1jqtFLGBHUzEEgr1IhoBUBbsaj2Wls4Wa0UQwbMi1KyQwGoUKlYDcD9Wyi073qsheCNUwFT1ivJOia72JLDQu0nASAPToAX1mDZuJ/qSs6meO2Jv13YF4/2cKDx76UW4g6Xmevwaq4xtboWWqwLufIFlgg4113lQm6yD37ufehjuP8jn0Z1eAj3P7LR3De4fXiAj3/0oyg1MjRzyOkANUaiQKt7xZ3dXdga2aW0lfJc/NEf/ZE8nQT30aD/whe+kIHpfefDhw/xxhtvwOA0YL7xjW/kd3Z//c7lf+d3fhff+ta38uL31ltv4Y//+I/xe7/3e3CZP/iDP5D1PJMMmgxyp7/97W/D///OP/zDP8z1vAgYmN/85jfhBcILgoFNXuqt+2aQBoGYJCAZQQ+puELrjYI/+x9PSE/vZTQWkKmREnuVrLXf816lp0Yup8llev4O3QZJkHS0o7QVV06yVjIilUPUCk9mS8ykiFwKcTqoSaJarivk0vous9X7Zr5Eqzy3UWplHmlfGlS30h6Ho1089AGH3djFGv5nQdaqu5DVcv9bKTtJRFMCqlhJkStYAYRFHMjV2q9KVNCakRJ8GDXQAUe1fyi+M+31zrCUpaDeLXU4leWhhaQVqBodIjVoQK34QZam0J7ZfDOpraHyjvcP8KKsyFj9LiNBKV2rMCEgqEytcC1ahpj3kI9klaerFm88PkOdQiYrqroHrVF45YMfVn9q/NZv/9cMntbtMwqwRb5nbbSP3tOBzK7AactmcP7wD/8wXtFhz1Iuvfd8tlIGik+/HTdvg2i1WuNMnsf0fIq59tQn/v97auF4Wy6v69qKmlzPwLMVdXo6nQiYp5L9EgafZeR8W+CV3GfPp93ZheTnugak+VmfSLr5rDONFkyyS+fMra+wFf8zEbWy3kQGTavV/J0GQXZCIJkF47KtrIT5WUgWsMnCNVmYDp1nYbusyWWddui065tXH+a4vpKUrwEBBiS5SQvFTzXxq9kKadGg49sqbGQIlqgFtkxSmHVq84o/KiuULGA3No73sJCb9EhKNF/UWKp8Y8smEEXxLtROoTajQzULaYJqCgbMVAk4R7pLNDAHVJ5Ak7RvHRzcQtA+yv8XsanuA9e6x1xL4Wsp9loud5M0CvFjDAgyV1EueSFwRwE0BiLGgKj++h9yNvDtKldBqiVAUqHrFNqLBQGZGg908LMMJZ5IFtD+9kM/9AkUWjCgsu5z0uIWdEA01TgLlbWr+19+57/De2XoSVokdnW987M/81n89E9/Fv6/mNnVtPxt2Ww17969CwPlx37sx+BDmM997nP47Gc/i5//+Z/P7u3rr7+Oj3zkI/ihH/ohfPrTn8arr76Kj3/84/ndiy++iI997GN6/2G8/vqndYBzrIOdl/Dii/fxyU9+Mpcx/5/7uZ/LC8CnPvWp3MaHP/xh/NRP/VSu6/qf+cxP4qMf/Uh2b6NkRUqI6r8/wWN1REQS5CVJcsr9U/5YmO/UBfKyw9fLuW4rYF3Pf570tmCgCgbaWpbCQDQgvdI5dJ7fmXogus0+3shltCJlknW0ZRA7SNKwUqZC0CgGqAWKE1nBqSyif4q2kou41J6w1r4yaT9Jr54KW4HJQDD/0CQ0AkZeb3Z1gqn95RNZ2PPJEqtZDdeT3UOSDAg94hlUHykJKMgWqiQUbxGYcDQaYq8qUOq9J79F1D5ujKEOfs5V/dH5mU40T9GqT7UWhwx68dQrBAGQpIbVUWRAISKJYYgYqN1d8d3XeKsI2FoWZexOYqshfP0w2NtH2NkFxoeYhgGqo9sYyrraokLOayuLbL4BgN3DL3/5ywgFcfziMTQAqDlJG+pDwoGs5G3VLdQe9Hg+7XJ63mwxbeEsQwN2oD2555EknCapO8+FFsQ1PK+uKxZY6eDK1rDRvJhPozn5kR/5EXQHR29mt1VDxXh3hOVqDrvALme32O5qFPim2sfa5T3VlsBur+u6DZJuIpP1J0lWTpCX+U577A7/zJIHdjE2TRSsi5muD4i8OnC/J6lVPmYimfchnoSeLLg+fj20kD3JBrBDp/syuR6ofiTxBNZtwFralKSYS03aQx3snOmS3PtHX12sdK2xkjKuBdiVlMG8vBisZLVqWaxCvKCnDhqD7hgXKHDu/x2dFMYHY029gA+OMslyboAkJLdKJwFdeERsgaHy7khBDZyiEVN5qJ39AAAQAElEQVS5jU0sAFnh8vAWTmUdn0ipPC7vSQ12j2ebkkAaxMcHOeYb1L9CNJQMdxDgf7+1EsBiAEII8GGKQVFVFSq1Tckh6q4waSyWRyNQtZpELT8oxDDpFLnRfe7Xv/wl7O8O8H99/n/H65/+BDxW/xSQJPrHVtI6YDBYbraSng+D0/mV2nT7Dl3GcZIwYMzDeQbVrlxgv3N/3VeT094bTiUPvzc/lzeo7aI63ue5Tdc1kcQt3d/2/N0v57us8xw67XhP5OWYJLY+uwtdoYvd/O33ppvfvr9c8rJDz8vBfbCiOHy3Os8SAMmsNBauyeXIy76Yt8ntGHBdmPLK6l/C+H/KMxFw5rJ8WYm1H3U5vzPAam2MnPa9ofdvqxCxLgY4DwlvT8+xlAXMVxq6hmh0eOOV17TQ3WGje8mVFHOxmAncLZLqtFJ42G3U0f1Ee9OJ3s91gpkEav8Eb6396FKnmRmcsnJ13ms2MDBbpR1Se8SRwH041BWJ3EuZRIAR3vMOD2+j3RnjXEBe6PKQAp4B3Qr8tTwIA5QXgMTFO6chKw2lCwADJuxIq0biXcmmFTrEsFxtzQZyfatBCd8Rlju7OJR1tsv85sO3YdkWAvJb3/4Wfu2f/WP8+q/+Mv7iX/g/8Df/xl/FJ374NXzjq1/EV776peySJga0cnEbucxvqa6V3ouYgWE+PtTpD3N8aOO5cWggfulLX8oHMt4P2r21JXPc7231vD80SL3vdL7L/P7v/z4MapPLG/AGqg+VSOY+uQ9u/ytf+Ure/0oU8OGR27YOOd0TSc1pykmSObwskzzLOe89f5mJ6XkrktRKx2cWJ5nfk9yUIZnznOG2TNfjTquYg0yOm5wgL+uTdNaGnxUlymo5NJHEdrrPI5nrkJ0gDbLemnkiTBa8gTkVKOZS/vUFGF3WStJIkefaP/muchUDVrIMM83JiYC3kMVbae8016FHpsm0+7dTn0x0TTHFuSzXQqBrbEkIpEIaL+As5Ao/mk8x0YHCXDzsarofvjtc+8BBFrYWQeBNqt8qhKxw0sFQlDKPxSfvLQUcaM+YgtzYcoDq4DbOdLj1WP2Y6F7Pigb13+Bc6pDJp6itQJtMAmPyO5FQgiiwlOK7I5fVoBwIkG4rqI0gixnU/wCCoQDUf8pqrlX3C//5t/Dk5DG++8a38YX/+B/wb3/zN/Hrv/areOvbf6T99BqP3vom/u2/+XX8yj/5ZfzDf/CL+I3f+A186ct/iH/37/8DvvCF38puKNnNjy2YTzwNUsvDYDM47F4aRD4lddpkt9Iup8FnoDk0GA1ql/fhDvSYp8FosLqM457b73znO/Ai6tBg9qGOLauB7AXA/F3WektSnLoPSZAddTlXv8PV5HtPuUHTe6+JTcfIroMk4Ydkfuf4Nrmd67T93nGyq0vSyWdSkJJEgbIoCjhOMrfpPJPzHJocD6HQ+yhi5mmwuS/aRmXLaQVYyjKtdJ1gRbZSeBKzBVP+QtZwIlrIlWxCiUUbdNo5w9tPzkSnePvhYzzSCeBD0duPH+ONtx/iW48e4rEOc9bS5latuk2kAMpSNntjnAmoTwTomUBp/rXBKBfY7dtaGkiZpPhUWZP7bLdzKJ4H2quNlSg0COe3sYTdSo4P5cbWOBUwz8V7qgWj1j7WYKxlMU12kX1K7D414t8I6MkgjAHDQcS4ihiqz5X2xIVAiZA2ix5CBOQys6wQB1W+ovjFX/z7+KVf+iX859/+bfiO7+BgX7JOKioiMJ9NdGn/CN/642/g1//lv8Iv/MIv4Ff/+a/oquKhrFiJ0odPssRR7WsqVVeNq91ai9FSXshUp6br9Up7wnMEjf3VV1/JBzdu5/79e3jllQ/g6OgQBpt/FbSnve9LL72Ee/fu4QMf+IAOel7Wgc8LePDgAV568IGcv6c9rVvpDsbWeX9qPTBZLmvLSvPhMpavyfGenO7JeTL+MAUn3o22K75b2e/1PakZ2GLSt+1wK/sdoy5rciGSmiA6+hSFELKixBg1UV3ceSbnmRzvAMlcJmlCnde/60OSYJRNIPPEekLsmi5l6exGeqIWqyVmAugTubszREylmA81aW/Mpvju2Rm+8+QJvvPoBN96coI3dGco9UGjg5mm1GV6m5DaCKDIrib2D4HDg3y1sNRCsJRVs0LZYtmyNeJrd9N5VhDnU9Y5aMwOy7bV3q/FgSzbUG6j/1ayBlGHCvv3X0bSaezZcomJgD5fNrJGK+SfB8pCGpBrWd+1LO9KJ6GNeLVIaAKQCqBUGzsUMCXXioBwr34DQf+RQYWIVmELhS1QaN93rsVloXZ2948w0tj2bh/r+mgli/gVXUGcYKh71Uo8h1o4dkYDVLLGA4E/yk32mMqyFDA7qsRvKPfcC64bHsgie57ynGg8ngtbPFvChdx9W0ZbNFs7z5fzp9pHTrQoeUE6P5/ooOctnJ76EOwctqaTySTfZdpTIol818gWJOH+QI910H1wqORzf8JNJc1km/oyfV6f/l7Dm/g5z3wdmvq4FcvU53X5/kYWBJ7xbJd3ke20hefJcmgimXk57vyenO7rklfLWOg9xVDCZUnC7ZgghbUymKwMVoLJqsGJFHoiBZtKYWZlhXMGTAS8Uyn5mVb92cEY7f4+DMiZLJm2eJlnI9d4nQLqqkCh96kYYSKFNm+3UQuMvZwMSJMtXJ+HEOE+RhAD9XNHnkJJIDJoiAFtrIBqR4ejd+A/eJ6tllipryu5vbX6Yf6ZFF/LOvqHDh5nq9q2hraWJCEjDPMeCqBBgAVyCUB9h8CJRNdQbspR8zDIk65/2lDlk+p/95/+C/7pr/wq/sW//Nd4+PgRKoGtUH+HZSWQVijKAKerPl9ANDgNSOf15PE63+Akme8Y7eJ6/+fQe0mTr1Psqjq0S+q9pE9/Xe5rX/saTF/96lfznvSrX/m6gPrmxkuyfC1/y9vycZqkpr8FyTx3eM4nwGLRnuI5y18pZkH2GY6b+vT7Dcluslzf/Dw4k9PPIpfr323Hn5VHEjFGeKL6CXNIMguQ7EJEiUfUUlISNZACyQ2EHpIIUjiyC80vyCQomfPN20pBtZNCNymkmAh47uNCe8yZeM3KIU539vFo9xBnd++jfvAqcPyyAHkX80qAE6gX2qf6n5lcynLNdTJpALb+KQ8qrMZ7+A4D3lpO8v7SLqXfz3Sl4dNdK0mrg5okCwc9bjtpvr3XG6ovu5r/oxgw0mJQiEjqpJjg7gF4dIwzlZlob7pYz7BazpHkflvpaoHUvA3CmrU4AyGViG2BqP6UQZYYDXbEvxLPEAokylSzRRBRNaSuynMMqkNRgE9Xk6yfqsjjmKHRybItfhGHoPahQRYylESIQBkrlNoHR8nYFDQfBqnjln1PBmM/H9uAdTnXsUysYx6PQ8tvOp1mS2iZm7yYOn+luVjK21nJ4hqEDv1+pgM3hybnWUbQY34Ksl457CkpYmqlAw4v1ijlAiF/X/si+RST7SIeRJ/ejvd5N4Uud522y5HcTuaVpS+P3E13dZugPuKZD0m976gvRLKLSimilvIyFihCRCkqGHJ5T1JPJHN5kvkd2YWBBUwxlLASmKIVgwFRpG+FBZxnXg6tFGUsYXIeQoE2RSxF5w0xCQNMpHizcgezYoA5S+07Ae9B13ZP5Wb5IGGpfVEtxWiUt1i1WBUVmr1dnAtQJ3KDF9r71bKmjQ5rVrKaVhyXX0uRfAjUajGAgN6frBaKjwmBB6hk/ZjWAkqLdQwI40NZrEpgFyDrNZYCZy2etU6Za1n7lfphwHiegiQVoToi4RCxRb4L9fXIUBkBaiSHUAlmgh5KXspG0MpHaSZJ5SK/Z0oK+zhBRJAKRSEEvYvI8lbcMu4pv1Oewz7P8jdIDcqBvBOne9rMn+aQJPx4TCbHzcdxg9a0EiCXWiAX8xV68kHfSnPi9waiy5vIjp/5EBFIAe/2vHuJZ3Bwg/2r7Xif9zxhX4+87LjreVCmpEmCRO+856HrZbb5k9y8JglPRFWV6CeoKEIGUT+JngiSGyUgL+N+53Lm0ZMn2Hl+ZyK78s5zGb+3Ujh0m6YgVwxSnqSy18luoSfYILASZHAJEA7z3lQg9V83LHWYUJRVBs+ZlORUB0MGsus2AuJCe9P8I3Ndn8y0+q8EXFtd86nlfpJEVRYYiwaB2hq1eUFEiCjH40znAvJj7aEmatP/INhKAHWfWoUGNyVZ93MtZbWrnNQnyjoXSKjE05ay0qIR1JaKbj6ka26SV2R9mXsZIwOYiSAvKAi4kuG2zB03kYTDnjwPlVzdKPD18bIssy44bXJZv+/zHXeeCXqsl5ZtHq/G6dCysDxNTptcxmV7HVTVGz8kn8oPT+V8jxnv1ol3Yu+6/UCSbLrT71T++ruuTpfb1+3DLrf7JpkBaMFXgwJVVcDxQiAxeSJ68mRsk/OddtiT06a+ruPb5HLb/Mmu/b68FWVwsXq7rOu639fJE+0JtxIYGAtZzQxQ7fvaUhZNfB/qmuRMQFwKSK0sWiO31dT2bqeA6rtMr/Q+MYWsYwVgHAPGqh8FVCETtQDVSNkHu/sIu3s4k2X0TwQXOuDJ/dB9pw+y/FcvVkbzdzs+9a0FzqR2gxaRSvM4lN5V4ivnJINJzb3nD8lNXcvFDEg62BDJTZk+k+QGmL1sHZosf8+L4yan+9A/EDBVArHzPT+2sibHTc4PkhHJvJC5X5ZNr8PQQ1LfT39clrz6znmm7wmUZvB0c7LQQoffbdNN5fq87XKOO58MIK922vnvRC4eAnM9C6un7Tok4fxSlsFCNXkiTNvxPu28m8jvt8k8e7qe73TPw2WgPpoSAYdBR/mlVmyXI7lZMMJFH8tigBjKPK5+wj35uonAUtZqqhX7nBH1cIATuaNv6wpjKlDWF26s6/iQBtofJrm3/gF8ri9r5tD/qJd/IlcJoAPtNwOAVvu6BQPScIzR7btIOo09l7s6N7hVzrwMQt+RLnWabFDaStYC/Vp3p62sKlS+VPmhyo8MSgHd4yepFroPyTyuLnXTN2/KRHYD7QqaLkpYd0w5yRaUFTWFCMS8InR5jhdlQIxxQ4UWZAPQ8+BwoEXSADQ53pPf9WTQurz5OPTYHDc5TjJ3ZdOnnLr6RfLK+F029EWc6KnP+36H5OUKY8VprTRaWYFNt95zF0jmQZLMdckuzAl9eYwWmAXXT4zTZFeO5Ka+813O5EnryWm/26btPLLjoebgMn5HMsf7tEOyK+c4DFRcPs5zPbfpCTc5XhTlRpFIQp3NVxFLBizLCutBhalAMBfglkKtraH/zZu18hynwJEUbwVeW91W1sy/9kmyboXyoxbU4E0egFY86xAQhnsYHhxhqbxzgc0WupY7Ss0X1Ib3q3aRbTVtPZOA2GqxaHQ/mFZzlOqLAS+MiEP3IdX3Lvpc3563mwo6vydb+J42eaq0HVdy8zFgM6kvlrepl3khkPZxy74HZyXLaYA6LQWDXwAAAjFJREFUNLmc0z25rPPMi+zGSDo0QdPVhbh4+r71IUBk7XcG3sdDXm3gWSzIm8v17fbhs+p/r/nkZfskYYFZcDcJEBcPSZBRZQuRFNPKeUH9ZDk0mZfDm8htkdzwIB2PiLFAvKAQIgACFyRcyB0Ckg4/LBuSed/j/loRrAAO+3aDDpCSeCxl3dayrssYMLebKUayDdAuEbUAZxDa1czur0C40sHEarHGaj7DcjrJYStAwe2KoKdGhH+3G8e7qMb7OnhSeVlmW1j3LYNbFnE5X2ItXuZfy9XNoa2mDkRatUXVgcBJ9SkAEOsrH9Lj385y2nSZ5/YuU5KPTnd7EOZw++UNcZIg+dQbAzPXl3UNW3McZUn7NMnNHDq/yItjgbKstP0ZbMjpfl5Jj9TtmbB5SIIkuvG4jGnzugPlZfIHG3OnPKl9q+qnOnu1g/275w3Nsy9Lso9uQpKwoAuthEWsYAFHKTWyKNx2UB9iJlx7SCr/ksznJjLPPp+8LE8yt739Tq2pZeWjK4eLx+MwZTdNeSRRCsQG5lUaIKr/IRQqGpHKUlQIPA0aAaBV3Sa18G9xDRTfOTq+EljWOvxZyNX172e7K4BpvneDK6kuUqc4LQLiYAc7+weGAWwpDUpTnj9Zy0ag8z61p1qAz1cxAvlaFrPWHtTjcXmHtrIhqXPP+SEjSG5Km8cm8ScZETBJ5rbIy9BNkMzz5/n1HFiHHPbkfJPzPcdkVx/Xny2X+/orTSL+JwAAAP//iss0gQAAAAZJREFUAwCadpPlvu+xY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odlesnaya_o_v\Desktop\Кедр 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1" y="1214700"/>
            <a:ext cx="3722915" cy="49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F3E97B-02B4-E7B5-A41B-7E76680FB3FF}"/>
              </a:ext>
            </a:extLst>
          </p:cNvPr>
          <p:cNvSpPr txBox="1"/>
          <p:nvPr/>
        </p:nvSpPr>
        <p:spPr>
          <a:xfrm>
            <a:off x="5139652" y="2382003"/>
            <a:ext cx="697614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Клинический эффект: снижение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интра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и послеоперационных рисков благодаря точному контролю параметров вентиляции и дозирования газовой смеси, что минимизирует вероятность осложнений, связанных с дыхательной и сердечно-сосудистой системами; экономическая эффективность эксплуатации достигается за счет снижения операционных расходов, в том числе экономичного расхода медицинских газов; индивидуализированный и точный контроль глубины анестезии и параметров вентиляции, обеспечивающий максимальную безопасность и комфорт во время хирургического вмешательства. Социальный эффект: снижение финансовой нагрузки на систему здравоохранения за счет сокращения количества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интра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и послеоперационных осложнений, уменьшения длительности пребывания пациентов в стационаре и снижения потребности в дорогостоящей коррекции последствий. Экономия ресурсов за счет уменьшения расхода медицинских газов и оптимизации эксплуатационных затрат.</a:t>
            </a:r>
          </a:p>
        </p:txBody>
      </p:sp>
    </p:spTree>
    <p:extLst>
      <p:ext uri="{BB962C8B-B14F-4D97-AF65-F5344CB8AC3E}">
        <p14:creationId xmlns:p14="http://schemas.microsoft.com/office/powerpoint/2010/main" val="276141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9D73EF-B514-A8FF-D525-00C30798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451FC883-426D-41DF-ED72-5165C770CA2E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495EDB1F-213F-0372-A124-97A4FF8F9292}"/>
              </a:ext>
            </a:extLst>
          </p:cNvPr>
          <p:cNvSpPr txBox="1">
            <a:spLocks/>
          </p:cNvSpPr>
          <p:nvPr/>
        </p:nvSpPr>
        <p:spPr>
          <a:xfrm>
            <a:off x="11233726" y="6407543"/>
            <a:ext cx="774558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8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8314F0D-3677-C8FC-6022-A20DF31E1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AD2B246E-1A37-DB4F-488D-9706541C60A9}"/>
              </a:ext>
            </a:extLst>
          </p:cNvPr>
          <p:cNvSpPr txBox="1">
            <a:spLocks/>
          </p:cNvSpPr>
          <p:nvPr/>
        </p:nvSpPr>
        <p:spPr>
          <a:xfrm>
            <a:off x="386785" y="160728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 получения результата: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494D5-0BEA-7EFA-6C77-799BDEBFB1D1}"/>
              </a:ext>
            </a:extLst>
          </p:cNvPr>
          <p:cNvSpPr txBox="1"/>
          <p:nvPr/>
        </p:nvSpPr>
        <p:spPr>
          <a:xfrm>
            <a:off x="386785" y="2087817"/>
            <a:ext cx="609487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г. – 2027 г. 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xmlns="" id="{3B9B5F47-82C5-E208-05B0-8B72B4CC77EA}"/>
              </a:ext>
            </a:extLst>
          </p:cNvPr>
          <p:cNvSpPr txBox="1">
            <a:spLocks/>
          </p:cNvSpPr>
          <p:nvPr/>
        </p:nvSpPr>
        <p:spPr>
          <a:xfrm>
            <a:off x="386785" y="265211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Стоимость разработки: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2315DC-47F2-4C97-C07F-36E7EDDCF876}"/>
              </a:ext>
            </a:extLst>
          </p:cNvPr>
          <p:cNvSpPr txBox="1"/>
          <p:nvPr/>
        </p:nvSpPr>
        <p:spPr>
          <a:xfrm>
            <a:off x="386785" y="3132647"/>
            <a:ext cx="609487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 млн рублей</a:t>
            </a:r>
          </a:p>
        </p:txBody>
      </p:sp>
      <p:sp>
        <p:nvSpPr>
          <p:cNvPr id="23" name="Заголовок 6">
            <a:extLst>
              <a:ext uri="{FF2B5EF4-FFF2-40B4-BE49-F238E27FC236}">
                <a16:creationId xmlns:a16="http://schemas.microsoft.com/office/drawing/2014/main" xmlns="" id="{3F03C4DC-8020-5D48-2DF8-A2A731F06034}"/>
              </a:ext>
            </a:extLst>
          </p:cNvPr>
          <p:cNvSpPr txBox="1">
            <a:spLocks/>
          </p:cNvSpPr>
          <p:nvPr/>
        </p:nvSpPr>
        <p:spPr>
          <a:xfrm>
            <a:off x="386784" y="369694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Ожидаемый объем выпуска: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E64D79-F2B6-626F-0ACC-24672526597D}"/>
              </a:ext>
            </a:extLst>
          </p:cNvPr>
          <p:cNvSpPr txBox="1"/>
          <p:nvPr/>
        </p:nvSpPr>
        <p:spPr>
          <a:xfrm>
            <a:off x="386784" y="4177477"/>
            <a:ext cx="4234643" cy="28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 г. – 100 шт.</a:t>
            </a:r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xmlns="" id="{24A72B0A-A4B0-D62E-6483-073C7AF43564}"/>
              </a:ext>
            </a:extLst>
          </p:cNvPr>
          <p:cNvSpPr txBox="1">
            <a:spLocks/>
          </p:cNvSpPr>
          <p:nvPr/>
        </p:nvSpPr>
        <p:spPr>
          <a:xfrm>
            <a:off x="386784" y="4853425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Оценка степени локализации:</a:t>
            </a:r>
            <a:b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155575" y="271251"/>
            <a:ext cx="5197170" cy="11075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Аппарат наркозно-дыхательный «Кедр К50» экспертного класса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E64D79-F2B6-626F-0ACC-24672526597D}"/>
              </a:ext>
            </a:extLst>
          </p:cNvPr>
          <p:cNvSpPr txBox="1"/>
          <p:nvPr/>
        </p:nvSpPr>
        <p:spPr>
          <a:xfrm>
            <a:off x="386783" y="5342527"/>
            <a:ext cx="4234643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55% соответствия отечественному производству </a:t>
            </a:r>
          </a:p>
        </p:txBody>
      </p:sp>
    </p:spTree>
    <p:extLst>
      <p:ext uri="{BB962C8B-B14F-4D97-AF65-F5344CB8AC3E}">
        <p14:creationId xmlns:p14="http://schemas.microsoft.com/office/powerpoint/2010/main" val="142580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E24040-F25B-500E-6685-ADED57557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4829066" cy="1105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Аппарат искусственной вентиляции легких «Ива И50» экспертного класса</a:t>
            </a: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8145E4F1-7EAE-E5E4-ED5E-2DD04A4A1625}"/>
              </a:ext>
            </a:extLst>
          </p:cNvPr>
          <p:cNvSpPr txBox="1">
            <a:spLocks/>
          </p:cNvSpPr>
          <p:nvPr/>
        </p:nvSpPr>
        <p:spPr>
          <a:xfrm>
            <a:off x="11145795" y="6407543"/>
            <a:ext cx="862489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9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B8F1E3B-B563-F8DD-9874-8A15C1320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3" name="Заголовок 6">
            <a:extLst>
              <a:ext uri="{FF2B5EF4-FFF2-40B4-BE49-F238E27FC236}">
                <a16:creationId xmlns:a16="http://schemas.microsoft.com/office/drawing/2014/main" xmlns="" id="{35E003E5-D93E-3C20-E9DA-BF1BC5780A98}"/>
              </a:ext>
            </a:extLst>
          </p:cNvPr>
          <p:cNvSpPr txBox="1">
            <a:spLocks/>
          </p:cNvSpPr>
          <p:nvPr/>
        </p:nvSpPr>
        <p:spPr>
          <a:xfrm>
            <a:off x="5139652" y="722879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Описание результата: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03E53-2341-7A52-04BC-340C8BA680CD}"/>
              </a:ext>
            </a:extLst>
          </p:cNvPr>
          <p:cNvSpPr txBox="1">
            <a:spLocks/>
          </p:cNvSpPr>
          <p:nvPr/>
        </p:nvSpPr>
        <p:spPr>
          <a:xfrm>
            <a:off x="5139652" y="2195630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 (ценность):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xmlns="" id="{F9E030AE-6578-D3A7-A34A-ACA2792A23B0}"/>
              </a:ext>
            </a:extLst>
          </p:cNvPr>
          <p:cNvSpPr txBox="1">
            <a:spLocks/>
          </p:cNvSpPr>
          <p:nvPr/>
        </p:nvSpPr>
        <p:spPr>
          <a:xfrm>
            <a:off x="5139652" y="3991546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Текущий статус разработки: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94CFCC-636E-72E1-21A0-E9F29C00C4E4}"/>
              </a:ext>
            </a:extLst>
          </p:cNvPr>
          <p:cNvSpPr txBox="1"/>
          <p:nvPr/>
        </p:nvSpPr>
        <p:spPr>
          <a:xfrm>
            <a:off x="5139652" y="4268949"/>
            <a:ext cx="664618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УГТ6, проведение испытаний, получение регистрационного удостоверения</a:t>
            </a: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CA10A414-9458-DE9E-3929-5B432EB3D5A6}"/>
              </a:ext>
            </a:extLst>
          </p:cNvPr>
          <p:cNvSpPr txBox="1">
            <a:spLocks/>
          </p:cNvSpPr>
          <p:nvPr/>
        </p:nvSpPr>
        <p:spPr>
          <a:xfrm>
            <a:off x="5139652" y="4517756"/>
            <a:ext cx="6646180" cy="229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Соответствие разработки: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11377E-8EDB-B72A-7DF8-37D5587A21B6}"/>
              </a:ext>
            </a:extLst>
          </p:cNvPr>
          <p:cNvSpPr txBox="1"/>
          <p:nvPr/>
        </p:nvSpPr>
        <p:spPr>
          <a:xfrm>
            <a:off x="5139652" y="4719493"/>
            <a:ext cx="664618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Приоритетным направлениям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Превентивная и персонализированная медицина, обеспечение здорового долголетия.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Критическим технологиям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Технологии разработки медицинских изделий нового поколения, включая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биогибридные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бионические технологии и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нейротехнологии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xmlns="" id="{288CD526-A8D1-B871-AD02-E47448A7E297}"/>
              </a:ext>
            </a:extLst>
          </p:cNvPr>
          <p:cNvSpPr txBox="1">
            <a:spLocks/>
          </p:cNvSpPr>
          <p:nvPr/>
        </p:nvSpPr>
        <p:spPr>
          <a:xfrm>
            <a:off x="5139652" y="5809684"/>
            <a:ext cx="6646180" cy="3054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Заказчик/Потенциальный потребитель:</a:t>
            </a:r>
          </a:p>
        </p:txBody>
      </p:sp>
      <p:pic>
        <p:nvPicPr>
          <p:cNvPr id="2050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png;base64,iVBORw0KGgoAAAANSUhEUgAAAOUAAACXCAYAAADqI5zcAAAQAElEQVR4AcT9B7QtyXUdCO4dmXnN8/+57315g4IpwpAgQIAEJYpGlJZmlixlKU2vWaOenjYzGtPjetSr1TNavZpsGjVbNPCGJESRBGgAECAJiRRBiCA8yvtvn3/XZubsHXnzvvvef99UoUBm3X1PxIkT/pw4EZH3/QqXL18uP/axj0V8/OMfH9M67DSHXxl+vfz4xyt87GO/prJvhqr+g3X9xm/8RlnhY6IVXF7F+w2V/XHxf2OM3/zN3yx/+7d/+1B84hOfKD/5yU+O4bhR8z71qU+Vn/rUpyN+53c+M6af/vTvlp/5nd8tTSfxmc/8Xmn87mf+XfmZT382hp3uvDU++cnfKT/xiU9FOFzj05/+tMr7tOr4VDkp+3u/99nyj/7oj8s//dMvlV/84pfLL33pK+WXv/zV8itf+Ur51a9+NeJrX/taWePrX/96OYlvfOMb5R6+pvDXysce+/oYjz/+jfKxJx4vH3v8yX34xmNPlMZB/uOPP15OIuZ1/giXtQeXXck+qTxPlo+5zG88rjZUcNx4XHU//tjTpfHE48+Uj33jqQqSd9oTTzxRTsJ1fuPxx0rjq489XlZ4svyq8n1d+NrXnyy/8fWnBFHV9/XHvlEaX1Ffv6h8f/r4E+UXn9iTdx7D+b+mdnxdbfjGk2rHU0+XTzz1eMTTTz9d1njqmafLp555cownn36inMRTTz1RPnUDniqfemoPTz75ZPnkHePpMnz+85/HX/7Lfxl/6S/9JXzf930ffvAHfxDf//3fH/EDP/ADMBw3PQyWvxXqPC7j5vi+WJ/bYPkf+qEfwg//8A/jr/yVvzKG21jD6Q7/sGRMDYf/2l/7a/jrf/2vR/yNv/E3YPzNv/k3I63Df+tv/S0Yf+fv/B38yI/8SMTf/bt/F8aP/MjfjtThv//3/z7+wT/4BxH/8B/+Q/yjf/SPxnDcMO9H//E/xD/5J/8E//gf/+NIHf7RH/1RON35XY7rcZ1uy9/+21UdTnN+y1nG8X/6T/8p/vk//+f4sR/7Mfz4j/84fuInfgI/+ZM/iZ/+6Z/Gz/zMz+Dnfu7n8PM///P4hV/4Bbz73e8e0/e85z0w3vve96LG+973PnzgAx84BO/DBz/0/n340Ic/AMN8U8PhD37wgzA+9KEP4TB8+MMfRo063fKu9/3vfz/cBsNhwzJOr2E5h83/yEc+gl/8xV/EL/3SL+GXPvrL+MVf/iV86MO/iA9+4MN433s/gPe8+33q2/tHqPr57ve9B+9+38/hF97/c3jP+38e73nfu5X+Xrz/fWr3ez6AD733g/jw+z4s+iF8ULz3q001PjAaG9fvun/5l38Zv/Irv4Jf/dVfxb/9t/+2or/2q5HWvDFf6XV4Ms28f/Nv/g0OwuUe5Dn+0Y9+FB8dwfXXCNAzGAwQQkCSJCiKAmVZ7oNE4ockyP2ICfoi9/NJintnH9Kyhcreq9c53Q63x6jDpkbNc5gk0jSN7Xe+SdTp7p9BUvVwUuTQsPPleQ5jOBxG6joNpxnOaFqUwzheLt9jmGUZms0m2u12xNTUVKTmOV1DrPLc16odztdqtaKM85Ya/1iPK1B7EYhSopoZGHlZwHDYfKOWMTWYhJjHYafXIFWQyz0AkvvGhaziJPdJkoxyIaSRklUcIQHcTkkXan+uThaq1HSocTQGGsdhXmKQD9EfDiIGShsobr5l8wIockimxLBEhApWXSmCyhsDSlRdrtNE2SRDBCQold80LfWthJATfjyuudsmeHxrnsOTUDUwnH47FChhWcPhehygsajhNMPpxmTYccM8o0CubBpUV0wSVj6SsXNkRYOMlaRFbgl32AKmNRyvoXGQ4taxipKMdTlG0kTxUmCEGYeVRVbpJKMhWpGt8DZMci+tbrv5iRYcskqDnlzK4P56Qer3++j1ejAdDHpxHJzuiTKt23CQOt2wjMuClKAsCNMagSmytIl2axrTU7MRTRlsqkXE7VNTQBKNRgNT09NIZdBiwHB9Lt+0BvSQqkPUH5ISpYMRlouBiS+ySiepOSgRtd6aPwJLae5E2HFjoohxkOREfUH8Gohlu72yR4WrutyeGkPVY8gutaggYijhYSFDVf2DSEv0ZZlDCdmQC1ONqZJVZjlGDof1LU0uQLUjRVnIIBEQQqI4QRKBZQQpXpBhS5/DCHW7oPoiEEDJ1fxJShL1QxIkY5SsqCMkI5+8Nb2VbGybK06ksB5MU2cwSKpzbuReBTjkcf4aLqMOHyKqBldccq9MsgpXKXsTm8toJsubDLsOy5OMbZxUcOghCfelhvPW5dl4HHYZk8DoqXie7Fy7BnlATZjlXYZFyBvb6zxOs4EfVr7z1jIkkSaNaKiNrIWQZBGUonhxIal6Cxd3EDE+WQ7JyPMXSY3vHswzLG/UYXJPhqzCTiP3wo4bZMUjK2qe+2K4zBrmG6WMxzynexxMSxlNTCtL9QtaD0rtEjy2CqubRURR8YcFPIb9oRbGvC/5Ai7P+Y1S7YgIUF+1uMgbhbIhD9oC0QBCEyVTFCVFVb72FbncZoGhPG4hfgIJgSSCxht6GNtVqB6iaq/KFd/11qjaiChTquw67rIMMgHHIMgb4fpIquS9D8kou8dBjAfoceUiqrRqkMOG+YbDNwNZFUzup7U8WfGDBnCS50bWcVOSJrEN5F44Mg98kYyDaqOzIpu6nS6TZOwY9Jhn2KiMPUUpYz1Ok9hY3mGj5rs8w+Wbkoz5PHmG5QznIffqdV3mk3s8xy1nOExWaW6/YZ4VkqzqcLyuo6YknX0fSN7QfrLi1W0mq7gzulzTW4Hck5+UIys+yTGbrNprhttpuA5yT8ZpNZxWh01Jxvab77z74GOBDAvMwbBfNyF9ImQMRenvaOjDQYH+ANjuF9jYzbG2PcTV7R6ubHVxbX0L3gnZoFwXDjyut15UnG6Y57k0PDfWH8PxOt30QFGHRi1HVn09VGDEtFwgK8F6AkdpUfkOC9e8V4u6ETXqMkutbnX4ICUZDdLttYesDcZxjB4PpgevHkiXb57hAXWaeZNwVpImoOa/RtCyRUVIRuVxfQbJSlbUcRsWSTgMPa6L3JMhGfOTRNDWVZ2Iq3ndhlzbtO3tbWxtbUUFI/fkocdyLtPUECt+HDZi5BV8kVU9h2UleRi74mmrTpkD9JCTcmGf7pBO0yDCkPD4UyhkiPijMY4Dr7CDIqOPZQwbJuIYhkTeEAmG8szDskCn38PObg/XN3fx0pVNvHh1F89d3sXTL27hyWc28OTzW7h2fQfb2zvapRag8oeE4KhJHj/D45vrIGvjNuqw6SQGmitjKAt3PtzBQ/IGKZKxPyT3pcVmkRwnTlbisOEcNXX41YLLnMT+cot9UXKvjSRhIyQrCj2T5Xhwh75UmICN0XyJxo/DzhMj+iIZy0wYUJdNEvVjwwwaLZIx3UaYJEkMk5Wc89WAHpdPMo6tovHjdJIxXwiJ0oKU2FujEjs7HVy7dg0bGxtxVXf+g+2s406rAT0k9Q2VV1FMPCQjn6yok8gqTNLRQ+HFkeQ4bxSSMUKo6y5lGMbkmc9ypPMFB8ews1Nvo3k6pUJRxUtoG1pB37LPIFRZNUqxDTGmMRsWAcM8wW5HnnBtGy9c3sBzL63hqeeu4RvPXMU3nryMbzz+Er76mPCNy3jiyau4cn0bWxrffn+o8VZlKszt0ciPy663pl4gh8NCczDUdjqPGPPyAk4zZJNw3yPKqkwVO/GxDu/BOnQQlU6VakOpfJZ17xWsB1hBJdLkzxVuT9UAN9KoYv4O6kUNx21stQHaM3qLYmqe0yaV2PIGuddHkiMDCTdQck8O46dA3b66HTUlGc8lJMceEwceclSmFJtklCMrntttg7xy5Qqub6yjpxtK6HF9N+uLkuOHmtMaUueo0HW8puYbZKI8Co0oKrM4wFM0fjz+VZ/djklYKT2+ddscNgACEbjJo8buS5mMuz4l6uwGtcuGQxIkkeiixsa/szvA2lpHXlHe8IVdfOPpDXz1yWv48mMv4muPXcaXv/4cvv7ki3jy6St4/sWruHptG91uXzuQErSXlA5h9HjuyKAYlZ5HFNoSD4cOF5rPMmJgYxQ/l7H68qnuc00nxwWAyrv5h+Q40fnGkVHArQG5J+RGjtL2EXJPZl/CNxEhX36ZJGN7ScaaPShDeUQrtGkhTXFHDQuYGg7XcJzkuBz32SAJ0yRJIiX3ZFyu66rzQg9ZpSsYDdUyJGPYci6HZCzL5RpkFYcey5DE5DbcZWxubuKll17C1atX0el0xuVZXtnGcYcNkib7QO7nkXtxkrHvdQayipOsWTG9bi+5x3f7PA6HwWnjAr7JAJmBMkoyQf14fr2buHplHS88fwVPPfWSDHILTzy7g+de6GmLCuz2EpRoIUmn4VdR8wszWD26iKWlI5idnY1j7XE06nIddtuN3MYnfXL/HHfapJzjhnmWMdwuU8P8gyAJ8ka4nMk6yEom1AWQrIOxgHHEB+1XjL1SJkNujDHJOxieTCertllJaljeMh4Iw52bhNNJxr6QdHQMkmM+WRmREwNoEpWeHIVF4qIdUwCSQgk/k/V5UTDMcxpJrbBeaauV33yDFF+uK9f7KFkrSsX97ky7QCDR5i4QA7kDG+YLL7wQDdPluq/V5A9U7lBtzIWqHa7PIGmyD+R+Hum427QfB7dVdSGlxEuqXTIQNUt1F9GbeMzdHsNh963OA7hdNfa4+0N1uun+FFKV6sbU7r5QsAyJXpOkOjPmeP5KD8+81NU5cQfPXt7WVn9NwzbEkfkGTh6fwd1nj+Chu1fw4PlF3H9hEQ9cPIp7zizh+PIc5qYaaMjGNfxx7NxnRN12GwzCcyFnKOowlRoioP5XQHxKDZ/77L57fnwGLdVYwwKeL8Phl4twswwklaSa9f1qfEhKmfdwuzLdIcNypmSCEFJQtOZ5UA7Csk6vEbRVIat6zSNpEhFAGAlDpCRBEn7qckhGHkmzo1K6Tqcbk2FQ4yW4TgvXaTUlqzJgTZeA84sgyotHEmnaQJY1VQ+wvl55zLW1tWgI5Ci/M43gMiYxYu8j5I359glMREhO9DcoJUQFdh+0CVE7ytg2h11vRSmZCsrwTX6q+iDLIRnHRjtJbOsi57I85IsvXcPzL1zC5tZO/IHG2dOLuHBuCRcvLOOeCyu469wi7j23gnsuLuHu8yu4cGYRp47PYX6ugXYzQxZUpswM8ohuv4FDHpIT47AnQOlf8NHDZ0iVUY2LF1/sjU0OkM6fANIsfd3kE8Q/iJvkIClhKZi+/SEdd+hGkBw1wNSNuFHGHNLp+3GzATnIJxknJ9G2kqQUoNQA5DpwD6UgRQzvDU7VbrLKQ+6vE6PHhuDyTEmOuPuJ0/ZzHAuqE0IR22EOSRlTCv+CJ9XNan197/wGJh6vrGWeS+fKCIfzwQCFtkyyZ6Sa9IbeXWYhBXWGWV9fx9Ur19Ht9GOdk0ZQF3twDlYQSgAAEABJREFUvGr+QUpW/SQ5MWdVeFKWrHhkNdaTY+u6jEn5bzZcl1fTUGoO86HaWEJf6OpyZlM3q2trG9hcX0MrA44fXcD5U8s4fXIWp47N4uTKNFaXm1hebGBlqYljK7PCjOItzM0A7VYKzw30uB7SfauhekCl+BNAcgzLmnszOL3Ugup5reHxMr/O43CNmmdqnulBhEkGyVFUgzIK3RlxMcatpUnGzt5aqkp1gw3HSOfzwCEagjtfd9wyNSxbw8ZAMkZJxnpJjuN1OlnxDpbhuIVJp7tvQWUkAmFj9gSbkkrXygk9bpdIlAmJQ4hhUjIgCgDeHhVa+uUIYKhUraUcIx8MMdTLtlQF2MjdTl/+rMs4fYnldt0MuIOHdFvuQPAQEdd7kE2+8vImy7qhbK1QXpS0fqHXHWJ7p6vb0D6m2y0cXzmCcycXcPrYNI4uzuDITIrpKWKmWaEho51qAjPtgNl2hnaWIFF5JbT4+d2njH5/fUR8NI/mGzF+268gCUNEH+ezXhoO+/Ya9spKu5OP81gulkiOGmXOBEiC5ATn1QmSvGW55P70urGm7nANx90ispInK2pFJumkfSAZPa7TDZIj71NEerA86CEZ20pSsepDMpYDPc5jKBg/JKPRJvLqdR2mBvSQjOVNxi1LcrzgSCyWb75/kmdjt1FOXvp4DMw3tbwx2Q7Ha5BVnSRrVmwDyVgPyXGcJCYfkjHNPJImY7g+Y8x4FQJ1eQFVXe6jXz+YejwWjsxgdXUWi4stLC60MdeeRrvRjjuMQme6fq9ArzfAoF9gMPAuSmYx4WNKGaTHrCzLON6HNdlpNd9ho47fjFrGqMuu6c3kzScJsoLjNUIdIBmDLjgG7vCrlOueFCU5rojcC0/KODxZT1ma46ZMArEcjB7LF8VQA5mLU4gePqhkVaeEYn6yUnbHDbJKJ+loVEobCMmxPMmY5jodcLqpYZ4xHnStrlYWg6zq8uWHvVqhVTmMPGbQWQZwR0udGVO1330otBjk2n4PtZ4W8qI5PJxjaGBct72yy+zoXGXldN1ui1FKxnDYcNhw+CBuxq/lyKrfdbymJOM4kYen41vwkKzmQ0PmdmdZioW5WSwtzmFRhjmj7WgWco2fLM5jkAN5NMICNsjeoMSwCBrPRAiQvcYxr5vqMuvwQUpSsmXEwbT9cSq6BzUjtsfz43m6VR3KGPtnehC2gjFv7zYKMQPJSPEqPwcbq2puW4Pz1HCngSIOmnl1ZrJqL8mxEpFE/ZCM/EReDKOnzk9WEzFi7yNeDMwgq7LIPVrqFtVnyNp4JstOkpGcXrZZLtFo58M+oryM1RTaVhlpGuRh3YZCE5tHQ83zAcpCce3huno1srO9jY62cYW2vzWgc2cMS67ui9t6JyBH7RMlq/DBfCSjDpCMYxdCiHHoIas0Bb/pD8lYBllRaEMfGfoKSRnPhPNz05ibndIWtomGtqTWV49h6THUGBeaC//1SalzQSmeYT1hUCETH5KxDyTFNQCPnSFG/JCE+2rgZTwkx2W7POuq6cEiyD25Oo1kDE40VytOZL2cr4nsLyfbSJZk7ICjZBUmE0cj6s6Y1qg76XgUmvgiCRuF4cEkqzLtaYyah9HjMmqQlewoCWQVdx4DcRHwyjyUiAxl5LVtTNJTuF1eHU0dz5Kgc0wAdbWfD7vAsIdEntO0191GkfdQFv2IQhRljpBA0DxwCJ9HJtvm8ObGNi5duoQt3TzKBmOd5qtB47DjNcw3DsbNuxOQHIuRRFDHyD0eRg9JkK8MoyIOkIBSRlkwAMzRzIjZ6YbOjQkaKfSUGOi9xUCXQaXGNMggsyzVe8k22u0GQlIAcQw1jhp/DT6g+dNX/JCM7Y2RyS8Z8p7cZMIhYe2QMEJpNzwhQlblk5zg7g/Wc1LTKlXtVjvV6yr65/tdN2OPluX+DrnxVnjTGpNtJhkHmqzoZJrDSZLE2zeSjkaQVZhkzGsZK14NkmNljxn0RRJO959aGRg9zuugDdPU6A+66Ha76GzvYGdnB5ub6+jsbmPz+jWsXbkcsbl2HbubG1i/egXbG+sY9PrxoqeU0ScajkLW563wQDe0LsuXPjbM69evx9tn1+M0yxn12NTU6bcDWfWf3E9dRp2XZB2MY0VyTMcJryBAVuXUWV2ndbwAI4ss0WoGTE9nMrqmxp7xwmen20OnV8Yx8NbefTegJ2jxCDouaPYAGad3IlQ5JEFWwIHH9Ro122V5Ls0jWbNvoE6fZDpumEdS7Q2xThzy1HIHk0LFKCrysr5HWV9WnlsJj8rz6jMh5oYbNWsyXK1qVdtJxs4HUGwdRLSt0zyghvkHQRJkBU8kybqaSF2Xt5AqcOS58uiJza8NwWGjkimjEdpwrl67jCsvXcLlF1/C+pqM8PoVXL8sQ7x6VUZ5XQZ5DVu6Ud0Wrl++grXrVyX7Al545mlcfuH5aKRbMuLd3d2ohK7DGPRzvTDfiL/4uS7D7PV6ceKdNgkrlTthnukrhfMbLs/U5dTU4W8JtCAXoMa8VN8gT5noMidDQx7Tfx/pn7z1dX7s5zZKzTUSNcPyUJ6AwAYCUgRm2p1kSMsE4YBekZ5rgiRelcflG6jKIyt6q7LJSoYkSEZRkgg48JBV4gH2RNRZjD3W3iQVe8ybhEiOG+B8RiXqvIJWtlJbOfOtCFWaB7vUgHsCas4eJasyDxpWoU0QtGKmjQyaZx38c21mCuSyVKeRjEZGVvktY36NMinHdbpst8crbiEv5rhXaGN7cwsvvfg8rr74DDprV4DuDmbkmY8vzuPB82fxxocfxrc/+nq88+1vxfe84234i+/8Lnzvd70NP/C934sf+r7vVfwd+J63fSfe+m2P4sG7zuPk8hE0kWNXXvTapedw+dKzePGFZ3D12kvY3LqOrZ1NrG+u4fkXX8AledzeoD9uJ/S4nSLjj8dyHBkFDuONkiLxWESUpbbaiDsGl2tEgW/hl2pUhXnsUxpC3OF4J5LqHbCUR96xwO5OH5sbu9jYHuh1yVBeM9dFWSkjJpRZkHHKSMgEZZGAoiRBUmnVpwqW4mGMuIoDKidEKBg/k+MVPTlVixATR1+TMpPhUfI+QlJ1ur1QPUZVn/UqkFRiEgHY2MK+cM3bo/vKHkUKUUPkFh+S41SyDocx78aA0w4HNchQe01JqmMBnrjYKU0k9JCMfIweK9koGPkkxxSjhyTIClZAl+ckh0kiJEBeDOB/oWB3Zwsb8ogb1y+j7HawNDWFC6eP442PPIh3ve0teNd3fDve9NrX4NjSApZ1c5gWObrbWzpW9mEPuLmxhl1tbUsZ4Ox0ExfOncJbvu31eMd3fju+402P4r67LyjvEbR1YdTdliFevYSrV17Ehox1c3Mz/kVJ/CnelevRmxZaLIxR96MhkYT7QFZ9wughGUPkHiU57ntM9JcU230vCimhvm6nbM7yzUJHRM2sjEW7HdgC1AaSsVj3xQG3Y6gb1vX1Dq5c11isbWJnt6+RVD7JJhqz6EBBLchVXuc7CJIgGcfIZRskMfm4rsn4ZJhkzD/Js7wxyXOYpMk+kHs8Usqlnod9Eq8ootlSvsMaIfY39SE1oFqpb1YISZB7mJQj9/humyEHGUU88AmDug+YbzghgDCfJCxDKUMIqW5CtW1NxUuAjm5BB8KWtpvd9WuYyhLcf/4M3vaWN+K7v+fteNvb3orV5WVcevFFfOnLX8SnPvUpfOK3fhu//ZufwKc/+Xv4D5/9HD75+5/F7/3BH+FTv//v8Wuf+CQ+Jvzb3/gt/MrHfxO//slP4Y+//BX0GHDfA/fj7d/5Vrz50Udx17mz2sIlMuptXL/0Iq6+8ByuqY4XnnoKzz7xDVy5/AJy3ewWuvgY5n3Y0H0zCV1eFI6VBQpRL0wG/CjN6TUoiTFKCyAadqk5sGGaVtw/m2/XV6juSAnYUzayDM2m0EiRBLVP47TbHcprdrG+0cX29hADvR6hEhPdaFN9NCR5x41mVBTr9Z1gVKzr0WpSapxHnDEhCZIxTlY0RvRVqn8io09Vn7o1ih8gJMcFHUi6adQVGIcJkBwbgGUMy5F79ZhnmP9yQO6VUecjiVC7DCD2hSSSJIlhHHhcr+VJRkX0ttSKaJ4vdHyGtFfr6rVEf3dHnm8G3/bIw/iB73kHvuPR1+Ho4hyeeOJxfPp3PoXf/d3P4I8/9zl85Ytf0tnwKjIGNGTgrZBiOmtgqtFAOwuQziCgegaDIa5eXcPTTz+PL3zhC/jMZz6Dz/7e7+O5Jx7Dkek2vuPb3oB3fMdb8JY3vC7ijY+8Bo/cdzfOHjsK9Ht4TmdRo6cFwwsL5GXcfsN9Izke/6rG6ttpDtW0DpfyOXXemk7KWO5WIBnHmbw1PawM12M4zdT1y0k7GstsZhlarYaMs4E0A4aywk1tY9fW+7pQKzEYBuReeUZ1x4wTXyRjOSQnuH82QffHNdW0Djteo9YJpx2K/avGQRFb9kHencfJmw8KefO0gzWQjINsvueiRoxPrESk5ErAC6EHwK0nifgEwvlyrXROT0OCdrMFXyz4dnRnYwNFvytjnMNb3/xmfP9f+F68/jWPIO8P8Mf/4Y/wCXm5L//Jf8TzTz6Jvs58Nrql2WkZ67wwh1NHl3Dh5AruOnUcdx9fwQNnT+OBM6dw8dgKTs7P4vj8DM6uHMGFEys4J0N78OJdePNrH8E73voW/MV3vRM//P1/AT/6934E/9f/4j/H//3/+F/hn/1n/xT/p//9P8X/7b/8z4T/HP/J3/97ePShB5HKW/a11c3UiUx9o95xQu87OfKCpc7r8OP+imo49F193P8ahQJxjGQNpkYl9Wf9HbSYEL4J9S91vFiqW9Eo2+0mfMz0hPb6Q6yv72oru4Nr2tJubHfR1aXYUB0s1Zc7bbWcHYKEE1ViejtAHjJCefzxIk5yrI/mHcTNxrLmhzpQ07oAT14F9apmHqAH8xxIftWiVTtyTU4On5kch5VMimdqePGowFiv2+YV1jQyRl/juJQSY6iPcTbKWIcHOde5sa9XGlu6OS31jvHY4qIuax7F23VOPLG6gme0bfzNj/+GtqSfUvhZFHqhP6tle2VuDivz81hdmMfK4iyOL83jvgtn8OY3PCTDehd+5G/+Ffzv/tHfxX/6j/8+/g//yT/CP/tP/7f4f/+f/0v89//P/xr/3//Xf41/+f/5f+DH/sV/i//m//Jf4X/zD/8evl+XQa+5916cOXEcp1aXdcZcwOqRuQh75xPLSzh38igevHgB79JW93/9Qz+I7//ud+LBu+/GicUjsJdtJwFpUeomsgRRwuNVQUF9Sp3bCimuUUJGIIitsbCsQxXGY1dF/8y+/U9+2BvaIAstEq64qfeS01MNLByZFmYwNd1CPy9w5domXri0jitXt7Gty6CBrVK9xqhPznunIAmywu3ykJVc0O6MrMJ1Ho+bUccPo5PpwQIkTSYaUMT4rb8OlyGrsuq8JOyVkN4AABAASURBVGO5jpM0ecVwww/ChZlnSlblO24c5DluOK1GrjOY9FFtLLUaDyAHKZECFL+7u4UlebBve/ghvP0tb5KxzeHrX/xTecWP4w8++1lc082njXFKFzzLi4tKn8dRGeOqLnWW56Zx6uiyjOO8zptvwHe/7Y140+sfwEP3nsXFM8fkEZdx1+mjuO/iSTx4z3ncf/E07tZFz8UzJ3DmuP/+T5dD89Py1imajQQNzVRDE95MqO1wOQKQhQKZtpptLVDtlJhvNeD67zp1Eq9/6AHhITx0z104c2wVR9ottFRGIsUu9N5THUbQmNWKBASNQxJRexePE/SQ1PftPySVn7cXvIUEyXEZuRaRfFjoxnWo5uaifeTaDRTy/v6Bxkw7xfzCFJa0+M1ozG2DV65u4NKlDVy/vqvLn6Fu3YNqo3CnHy9G+6EmKfN+HtQ2w2lGCIzHo3o8yRvrJBn7RhL1Q3LMI4lAEoc95OH8SVnyRpl6EiflvtmwyzRcDnljnebXsBzJ2EnzHDcmw44b5nnlDZ4zRTQYennfQ6+zjTIf4p4L5/GotpBz7Ta+9sUv4vc/9Tt47MtfRa53h7ONBo7MzmB1eTFifmYaKwtzcXu7KEM+f/K48j6EN7/59bj7rjPx95qNJmVgQLMlOp2iZbQymJ81E6TiJ2kJhlwYAHqBk4D6DyBFZXiIOwSHDSBAj4wsVZpvd7OyRENbqlYCNOX9F6faOncehz3pa+67B/foUurkyhLmm02oOQjy8DqUgYXqLYFc291qTGLJ8DgZqiW2wXQSddok7+WEScZyyRupy3Fb3KY8L7VLKiLqOj1vAcRUK8XcfFuY1nY2Rafbx5VrW3pt1EevW8Y+uaxvJWyIBln1ow67TpIm+8YyMvRFVmkkQVIcVHPqEMnIJCtq3uEoxDZEXsGH5MvKVU9AnYnkTdtZaOWy1zNq+UkqvVWHGVl1uVmSItXlj8+Gna0N9DtbWJyZwSMP3Ktb1XN48eln8O91W/r4V7+qm88tLGibtDgzheXZKRxfmMbJxWkcm2/hzOoRnNN58eEH78Z36Cb2TW9+FPfKQy3rJrbVaqEpI2jLuJvtKTRaU2jKazVaTQRtw3xTWAbCj9tlWBlLecBCrznidt1nQcFSlGH6rGsU8uhGKc8RzFceiBeUL1OBqeKh6MlQh1jUhdFdJ47h/nOnZaTn5KlP4KjOs23dODU1donyJaJBKGXcyn7bD+kWYTwneLWfOJlqkaopFA5JFr2Rjypl7GOKVtrAVDvDzHSGplYjMoH/Ua2ezpS+Iyg5ROHJx6v5FHAbKqhxo6I9bkahhVIfGSIFrXaj9JqQVP7D00ItVNFCxBA59HOrtEMzjJkkx+HJgDtwEE6veQ4fhFehgzzLm2dqFCPFIhk7X6eZBhANnf8yarJ167mzvontzQ1QZ5J7zl/Et73utUgV/nef+R18zcbY7aIlzzgnb7gwN42VxXmcOrqI86dW8boH7sY73/J6vOu7vh3vfMfb8Ea9Z3zw/vtw6tQJzOp82ZRBtqdmkMoQSylUmTQQQoqEomWGxP9RcRBBSseilE3lgOovtRdzXzDxFDKWSXi6/cNrQj2W0dqIjRjXuRhlEc+S6in8N4UNvStdaKQ4eWQO548flec8ra3zeZzQVnu62URGSL4Alc/VkjQZg9wfdwJ5I8/8bxaeZ1Jla8EKGqO6vFL9tPcc9vooBkrXcBXDAYZ5D8NygJ5uY4fyrKXG02MRkhyUUZKSrQt5FWmp9niebIi5dhrDobbMguPmuyqSasMezLsZwl5CMQ4eVtA48SYB8vAK67IOy1an1fRWMnUaeXg9dTpGyukySUa2w0Y9SCTheF+3qX4Jv6UX8W15rPvuuguve/BBvQN8EX/0B3+I9SvX0NYILc/NYFVb03O6ULlbt6Zvfcuj+OEf+Ev4az/8g3jXO9+GN2iLe9/d53FcN6wr/geaZLjT09PxH2qyd0ybLWRZE4mMEgiVUZZBik83F5ACQeemQltJza94hKn0CNBW1JMuJvzYOyoXaqgjSqIUMo9bO/cxlBC7RFA/LZ/qHJoG5ZBB2nMaQR7U29c5LRondCF079kzePCuCzizsoJ5tbWlymzIDCVIolA7dB+kDXWJQmU5bJAqV7I3/xRKOgxi3+JDUvWGsQRJJNrRQI/WK+Qas2GRaKtaYGOzj6vXt7C2voVOp6ux6EePOTXVQKbzuLJ8Sz7WoRoedxtkjeGgUBurOall6kbUcVPzKuoxcgzY63UVj98kNSCM4fqL5A28Ou3VouThdXjFg5pKMiqbO0EyVuuwA6ZWYiOA8gr6HslAj9MNr76muzo3bmxvwYa5MDuL1z3yWp0hL+ILf/x5fOlPviBPmWNaxrSqbeo9x4/gLY/ci7/0jrfir/7gX8DbvuONuKBLGW9Np2fm0J6Z1e2foDNmU2c4b1en5B1tiEHvJV2nwUQGmY76AE2atl9qmgywiAalL1Bn2SDjSUqnVGCpiPZCTmNeoEov4D+GMFKqXHnfUp7BgMYq0RjInmAava92BM5r5XGp5iXyhqnKTbSqt7QorGo3cL9ueV+vs/R9p05jVf1qBcBG7TxqMQo1rNDlUk5xNL51eYqBNNOhbw6kxkj9HGr7OejmOuP3dTbsyuA62JbR7XT62NrNsbHRwxW9BrmkC52r1wdYXxtid2eIVivF8sospmdTHRsyBLbVoCC8mh+XV4FMYsHWK4+HhlR6SuRDosi1tGleAMtGMZCMqGLYF4aePUlFbvVxhcatZF5pGsnbZnXdRi1IMnaGpAagjGynG46QVbrDHijzyUq2q+1oRy/ZB4Me5mRIb9SL+bvPXcDXvvIlfO1LX0Ghl/FtrbBnjq/KWF+D73rH2/Hd3/3deP3rX48TJ05gSretRqPRkAfMItJmQwrQROSN+Ekjg1f3EAKYhBgm6SbJ/gp4m1OvrG7jzeC2O83UcAGmY54UmOR4PJxuBNVrug9lKUXJUWpBsGeGbjIjij5Y5rAXnZ9p4qy2sw9dPIN7tQ1fkceZZYEpHQka2lKngmwTQXW6DrfFddTU4ZeLybwD9We3X2B9p4fr231c2+jj8loPV9YGuHa9h8tXenjxpW08c2kLTz1/GU8994Lil+FdT6aGHV9dwsnVRRzRe+J2lmhLXsIL1GQdL7d9h8mTjGPucidh2UKWWeNgmtNvhXCrRJK3Sv4zT5vsnMN1A0jGwQHcnaBwUiehliMJK5CNwH9ZUeoM0s4y3H/v3Th35iw+/8d/iCe++jW0lXVlbhpveuQh/ND3vgN/4Z1vxxte81qs6MayobNYmqbyHA0wyRDSRgQzUcWhc2qpiyMYUoaQJki0LWZIQahgbVkhkNXiUE2aDEQeq5B3dFv3oHOQjAQ+Y0pJS6GSH8J9GMq7DfM+jLwYxIXEi4mR97oYaGtu9Lq76Pc6cUfgXUHhH6/r/SvUf+gMZu8blD/4okjxsr+LottBU5dDSw3irqNH8IaL5/DIhbO459hRLDUztNRWv4JJdH6C2gd5/T0oxEkE7H8cN/Zz65j735NBXt/sxX/5/MnnLuPxp6/gqWfX8eRzG3jq+U089cIann5hPb6PvOr7gJ0OhlpcZqabOHN8BaePLeL48jwWphtoZdTIl1CLhD+bj/vgmkyrOSuiHjpu/u0QbidAEuR+3C7Py0knGcXJisbILb7qjtXUoiTHbXS8TvOAOBxCiF7KYXvJUgoIGcJpvbY4r7PUc089jie//nVkMoK7Th/DO7/9jXjXW9+CRx+8B6tHZtFqN9DMMrSbTbTkBRuCDW4MGV1BbVO0KFBhw8an9Rlgoo/SKLXQ6uk2+IxY2FMZaksuo7DX8r9ql+dDKdggYqB3iYWUzXCbc3n2oS43+p1dDGV4uTx6NDIZWKmyjELlmZbiTaZDfTOc5rooPTVqXilPWapuG2s57ILDHjLFpzVOy1MtXFhdxv16h/rG++7FG+67B2e1SM03E7S0f060nfXZFfEp4nf8KtVpBQqNjQGNj6L7Ph4Pkpq/EFHIyP3/Blnf3pXRXY3/4PKzz1+RJ7yOS5fX4HeQ6xtb6PYHQEjQlhdfWV3A2bPHcfeFkzh7agnHVmYwP5OhbYNU2TIJ7NVD1cN9bXilEZdp1PlJjss2/yAsV/McJvfkHa8R6sDLoSRfjvhtZcmXV547drBQ8wyyKsvhWmYor2JD6MtDdHe3MZCyt1oNecl70JI3+5PPfQ6JlPj8iVV855u+DW9706O4IONsMNfEpkg1+UbCEAc9k4EmiYzNdSXygkIiL0nzRoAWAu0U1QQqmAAgrHDmuW1uD+T9Ylg0l/HZON3WGjbSIl7+FDDNdS7MJWdDMh3KSGtvWPQGMCwzlML6FU9f569Bv4+h+guVYwx1dhzodjKXl3M9ppQhUHzaMAVZPAp5TWWEMdzZAjRuLRn+0bk2Lp5YiQvWm15zP07LIzVk3akujhKNV1A40TYXfhQ2uRN4KI04Htoee2xQBky12pibnpHxNTGn2+951X9kYRarK3M4efIILpw/gXsunsKFs8dw/vQyVpdnsTjb1LwRqYwy7ltVMFnpBUYPuT8+Yr8iEtvsib1NbsvdRiQmh/g98UUSJCc4VZDkPj7JKuFlfJPcV8ZhWd3wGoel17xaxtSKZRQjT2QZ8w2yRKLbRxuiQRKZtpZnT5/GytIynpCH7G5t6QX7avyh9wO6RZ2faaGhkWlq65lKXkWM2x1kbK7HdZA0QRlJiDIk46rsumsU2u7JIqEUlAqXWgAKGYWNi6M45JVgY5HR2eAqDLX17KKzu4MdXUp15SH78pADe0jLy4vF8lTGQNvVaKTaevYkb2/qeoLqKXo9FK4zIofb5fGqUWjccnlrj4/DJGEa02X4pbxvNNh+R4vXLtLBLlp5B8vtFK+5+wxee89FLE5PoYlS5zcNibxybZgkK7uQ4ceFSFtdz0mNenHzuJKEPmhrwZyfncKJlQWcP3UMd509gXuFu8+s4O4zy8IiLp5ewLnjczi50sLKkYaQYaZVYLaVo9UsEXS2zLVQ5Azoq9AcxMHH41DjYNrLiZMEyXEWkjFO7qd7feRY9rBAOIz5SnivtHN1vprerm5yr0N1nppakerwwXKG8pZ9ew1RX9KcPnsevux55uknMa0V9bXaqj58311Y0SrcTFP47BgaKShPWitOXSbJOOiOT9bn8GQbPAnmlfKEhYzDSl7KYzlsvuP2YmPIw8V0GYnb64son3+95TZ1+204Nep4TV2e66/bNa7fq7jaQBlGLgOznMuP8HZY42Ke85GEw67P9bquKs9AF0EDBHnSROfNVFvcbLiLWXnH88eW8Np7L+DowoyOAIUgo9CCEQT3k6zGy+3xWBp12NQgKxmntbQiHtH58MTRhbgdPXdmCadPzgmzOHl8BieOTePE6hSOLrU0X1NYmE4wo3dX7Sa04AZAhl9B30Q1VyofBx6SMY3kgZRvLupeP3G0AAAQAElEQVQ+Gy6FZKzDYcN8w+GbwT04NI3kofzbMW9X4e3y30k6ub9trrMGpHj2bHU55lvJrIBWLscXFxextLSEZ59+Gt2tnfhj74unTmJ+qolGkiDNNCxphiLVLOsyh2RdXPQyLoNMxAsgOYIOaXpxJycRldoyhTxYKcV0/XE7pm1k7osWeaxSgL2dvKM9ZKGtaTHykk5z3OfHQbcHb0Udjwar/Lk8pWE5g65HnR5qe5kLhcqlvFYpvsPGwHlqj+ky5HFL0VIeMtf5sVDbSi1YuQx0aL7iubb7udpZ6ELJckPFfXE01OXRUDfY/rvSUmU25U1XdGP7wMWzOL16REeCoNNjgSQA9pgkEbTDsMHVSLXwVWGnQWNYRiTa1TR08z09k2JBW9WF+abe9yaYm0sjnRG/MsCAli6iGinhd7Aeg0KLmYGJRw4TvnnlBO/PI0jeeQvCrRpIUgPFW4l8U2mlVvAatyuIZGwLyUNFb1WOJ6qQp3JGZ1/RC3JVDf8v56x0Z7VFOjI/rfd+WuGl3KkUppASDUMCb3vIBOT+el0fycgPoJbkUshRyChKeaXCHrGG6vYlClUpnea4FKgUCnkuI5dR2isVormMI/IspzzQQpNQtcjAHXb5huswNWIfVV6uPA67fQ6XaoMXBNNYvs6epQyuGCGXQZUywqFoX7e0Nrqut7/aBpcy5Hibq8XCad3ODvxPn2xtbGo7vakb3wHQH4Le1ir/4tQU7tbF2YnVFaQyLrfVxkgSJJHIgAwvejUcj0gSWNZj73gmg0uzUnkKLZIlsgZEKZkCIUEsr9S5wf0calxyUHNVRmhthB8bo711qnRT8/684Hbead3hTgUPkyOrwSb308NkX2XeTYvTPMEgKZlCQLzY6UsJHbEyrB5dwfb2Ni5duoR2u4X52TldDKTIUkC2iLwsqzJCOgoXIDmGy5kcZBuBDcC0lHdyumGZoQwMMkTHSZqMURtTzFsOYSOzfI3CBm7XK+3yT+kKlBiqfJdb1Aao8mt5F0xWdcQyJVOo3NKqqrIKLQC5DMwGOBidQXMtAh0ZW08GaZ5RSCYao72hXpEMZaADobfbwfbOJtbX17GxtqmX+t145vVlUFA7KOOebWW6dDmJM8eOxzGl2kttJz2ucXAVsPEZJJHIGCdhfhUnKKMsQ67dyR7gp7TaGlTMENGHTEAB8tMGzVPdlFEqeMOHJEjewL+RUYh1MyjpNp/S+iRYjOSozsPKswTk2SXsTI7W1OGbgeTNkm7KtwJNJpLUQJeTrBh3/TWc6LDpJMi9+ut0UwOaAMOXCL5U8ATn8hz+41hooqTbWJydx6xebay/eAk7O12krSZazSk0ylQ6k8IGjUD4z6QyKbOOm+K7BYXamMN9iXXJe5lS1OVGoIwDHkBnkHwVz8XPpRhui0qJfJeTj86QLsdxp8VVX7eP0mXk/imZlL2vLaXPdz7nuQx7PPOG4tuoIG9oOlR5kSqPDdVyLtd56jocNtxA1+f+po0MTNRqEvZUJFV3joEa4Tpdd18GOdBF03BnB8WgA2jLO+gpLGPv93JFh/KYOdLeEEsytId1e33X8UXMNqDLnyHs/cKEQSaSmYzX4cjXkSG+72WisddKiSBFTSMSZKD47o/7YOo5qJCLtafshXVbecuQiH/7j8sybi95c4nJ/A57/DWMowwhzv0oclMSnOLMpjUcN+r4QUoSZIWDaYfFSR7GfgU8N7fG4dnJqq4khGhAA5/ZRqJWuJXVJV1YFIj/e7kSsLFYKUtpZyHkwkhc00mEUXkkx312C0jFlZ+S91jVsHI4jKJUPZZRGSXguPmGJ8kOUNw4SXWeOIHybjYah+1JHa4NzIZoIzG1wRl1WqF+FvJ6lnfeXF7RHs+GOtBlzkCe0V6yEL9uC9QQy9mQS3nz2DaVUYdznTeHymsP2dPrFZcVQKQMqPXc9fscG7fnWhT9071EnWvpXH7X2ZO45/xpzE+10GKphY5ItUC5XsOLpwYGpv6NrcskiQSUXIW42Hn8cPCx8dkIS42z0xyHDBcxP0nY0CkD3gNBEt/Kh6zLN6Xmt6qN0bs7HPx1S9wg4Yk5mINk7Ay5n1qOrHgOHwZyL/1g2WW5PwdZyZKMCWRFY+SQL3Iv3WVXIKyUFnfcSuN4KUWxUR4/fhyFtnRe/bOM8ghVI0o1xnA+w2GjEN9xknEMHJ5ElJEhFSq/lGwNyzhcU4dzeW3DbTLcrhpOd3g4KOA0G5xlrVhudyLPQhJqPCxXwzIVhupLDp8dSxleqbpsRH0Z41DnvULGBhte9KoDOC2XR40GqPaXgmUiX/Iuw/Fc2/6BLnNyXfgQJZJAJGpHyoAACoW+h7BlBIiWOmfqYiiVgbaTgHPHVvHIvXfh9NIRpHr3mWqcMllaol1IUJiSCzJYraEgCVUAP4nKFxtUxEYrgupH8UWkpcowYlqwFBBUiOGxqscsSSg+YDoJiSLmBUQJPyTHYcf3EBSsoeAdfUoZZCFJU+uYwxDPC4lpxfe8S0gfly+iz15IkcM+JA9jq3BXdGjSPuZepRXbccOxg0WTjIPigTXIKk7S4oeCrNJcZg3pV1RcK7eVt+ZnjTT+XK4rJdva2QVCAhtdKW9HzZLlXEl9UVDHzZMICimlwwdBM+QZLe/6CilbWVbj47iTHXfYBlRoURj63KaG1sY36GsLKCOBeFReT0yivlkxEwYZQkBArElhKoz4lJI1HCml6GAR56aMN7AKq7xShhiNrduPxjjQzWuh+m2klKFSbYfkCxkzZHyF5EsZden2KG6e03VPg5hHlblNQSOSy9gLbWFLvSopVEYpg/Q7zSDjzDCQhyzivz/0wPlTeOjCeRydn4X/fCzTGDXUXhuv+0uVBYND2Gsi9jDEEfd8lIEgqZr9qRTcoRok4XzeJqfy0jVN0zRuyas44LQaSZJA0x7LndS3uszDaRB7EopOfOq5MItUm4S67FJ9Nn9SxvGDcOlj3qQwWRXoRJImY9RyNXUCuSdjfg2nvVw47/48noSD2C9xMDaUx8nzvdVIuht/MH7kyJH4fnJjZwveujJNMNB5b6itnA2vpIaklDI4w6hQ80onRkURU+laqONWSbHxp2630xwuo5KViOGyHMuRHPNkM+KrTn3XH5KqqUJlmCWsuNBDUu2mSlYetaOUpOEFyAZu2AAHOm/2hUJGkwuQ8XlRKGVwbl+q/mTKGzRGuYx0oO3pYLcbL8VslIWMMmhMqHyl8ufaxhY6s/Z1IdTd3sL21iZ2t3fQ1+sR/3Ko2lZ3kStfqfGEjN75E1NdAE2r3faW9/oPrO86h9Mri5jTeV6vF9HUQuItrz1norwa/WiMpfpbRLVSXxWG2nsQVTrGhlUbgGmiuUyU1Z44YS2DkddMKgOV0SZO1IhCTzkxT4oe8qF4hshNP4XaU0bY6KH+3VR03Kc9CTUZYwUxu26UaY04mRONJakK98N5awS1pAbJmj2mTvMqZThMMpY3FrhFwG1yck0dJqv8VvCab2oFddtJpwP+eVyr1cLW1hZ2rYBSyELKKYJBYeNxaZCz8qAyjos5LssgXU6FSX6dZp7rM8wzNRyuYaU1z7IkTWCDcsBj4TEhK77zWNbU6WTFd/ggj6zSXL7LM/VFUjxPegsq1HznNWy0HiPz63pIwu2w4drQDBu5Dds0KQAb+K6Msr+7C5cfZWS0fb1T9WLg9FLGnGtH4veYRU+7Ei0QqTzprAxgdWYad50+idfeezceukvec2EW/hMxb3czGSVlICSjTridqnFk7J6jUvMDLYhBul7GOSIZZS1HVuHYB+khydgfj2vtNZ1mQzTPHjTSJIlyOOQhqzIPSbqBRTLyXIfrMzUiU19kla7gTT/hsJR6IEyNw2TMI/dXQO6PW6ZGXQ7JOIBuqEEyDqzTa9R5DlKyyrvHd/MnURmU072V0ZzEuhw3Go1GjEcFVFn+l846UpZdKVcui9aJzGIRUcYLUWCMkxWFvJPTalD5LOC2m5KMddDNMmMCPsO4Te63gSREWa/22mhKUj7CdSpUfQpQSuqy6/ocruGb2r4U3ajKwL6xdB6tObGoUv2wDFmNt42xP+jCsJyNzoZsBSUJG6w9YF+eceCbVp1N/Z7S8VLb1dS+TNuxoHCiNvsVykBGaCPNte21R/aPIrTiANoC09vaYQeJzqupymtIpqnt64K85YUTx/DwhQs4t7qMlZk2Zr395EA+pB8vh4LGgPLaXih8lk2U4jFgGZDoP3eQrMYdMmijGjef3wolC/JWVBpLKDcRNBH6wP21YXpLm2jBSFOVKeo0w3OGfY8K2BffH7F8VXZASFSX4YJU937JoKghcuATue7gJCzjuOmdgmQUJSsaI4d8kYwD4YaTjEqJV/iQe/kLGUeNeu/uYklGRXW43ZrCwsJi/JtHG0EegI7exa3533RVfvc5t4KhhKnzIE6hRlYKAENMkvquPs5jwzSFvG1ElXRD30iOeCUYJz7A2+dS8qWsx3Ua7ofLCSS82nqi6z4xCQjachsI6huo6a48BhDgNuZS4kLlSRAu338+ZjhPoXprY7aHtCGqerSm2pienq7qkwxJs+P/sGhd7yV9W725dl27jA10drbhHxnsbG7A/+uGwe4W+p0OCm1lK+PUNrbfw0CGPJQR5jbW7g5KjTVl5BQ/6P2nw3rZiZbGfk7G4H+i5L6TJ3HX8aM4fWQei9rV+Efwqc66DfebGqmi1EJVqm2Ex0IBkDSJsEgA45x7ToyYMPpy3LAcSXhsbYwRaYlEB+dooKIhgdIrGWiULYv4uP4YGH85LQQgSRLU+R02qrQQyxpnuCEQxpy90Jj1rQmQjI0iGSsoy72OBfWGrPgx8Q6+yBvlrbgVSlixjTgBUTbA9bTbbZUeUHkNaDEvsaV3b8NSeaTIVtI6nwTj5NbUZRmOk4fVX0Z556eUp17ZLV+DVL7A2BYrVeIzTZZCDOx7tLJ7hAotEOa7vaYkYUMLysMkjWHToHCQsSJRP5mquAA6nGSQlqBU2CAJBCKR0qXNBvwvJfi3wB6XtJGi0H99ebae0NVZcFNbff/x8EDGRUrZZSCFzok2yu2tNexurqG7sYbh9jpynUvzzg78LnPod5h9GaqMM9f21e84B7vb6AkDGXVfZ/qetsADGXYpY05VZiLZtubh6NQU7j26gtecO4t7z5zA6tw0Et3c2tuW8q6xX+qDx6QUredkkloOGkOqP5BHd1rpDKgez5F5JKNeBulgkiRItCApOKIaywSodl0hjqnTLFsjYUAaEqTJBBQ33wggDOx7CsUMkX2foJjq0TdImkSQe+HIeBlf5M3zkoQ7QnKsuNBDMtZfp5FVXEnx44EzSMZ4/WVejZpHMpbluNPqgXfYPJ8p06SBllbgJGSAjFA6EA3YMobz2DAtb9Q8h2vUPMvWvJrWaabkXnucTlKTncQ2WrEST2Qjg7fVDhseB0NC8ONyrHjmRW8nY0xlyO6LXlzYwQAAEABJREFU8x2k5jWbzXip5TTLRqie1GhW/bcRTsszzs7Oxn9JwflIxvY5rakxcr4QUpgaA51Le/J6XXk8b2072vb7L1cGux0MFY4eU7Qro9v13zzqIshb3q7S7V07uvHuircjQ9/e3IINtZDnzHd3QJXtc6X/WUx7zllp/0IKnJxfwH1nTscz6Pz0FPy3m5Ch+agRx8YTCESdEol0kn8Yj9ybl1qWJOIYa07qeTB1vw/Smmf+QbgMsioLr/AJzueGmR6E+Yb5pjWsjIbjTpsEycmodItjuMFOdD6yMk67dpJmHwKvJsbeoE8KuZwqXmhAJaNiZGcKB/iMWKWJr4krtUXKGinaUxlKv0/TKppJ3opg5e3Js9k7lMMC/hGzLFXHoaEW2SJOtPtruE6S8KJrYzE1MHpIRnkbtr02UKj/JTx59m4egySkIAKKIFnBfKdH2IOJV6+8QZKZZG1oNhzLhCRBYgPTS/nm7DRaczNIWg0gJIiG124iNJrq6wwaOrM1mxmaWQMt8VIZtOtLzZ+WkjcbGMo7bMsTdnXOC1mG2YV5zAmF8uRpgG+n17e2sSVj3OkNsbm9q23sFrri9WVgu+Jv65JnpyvjLAbou6zOLrragXSur6N37RpKyQ23N5RnDR15Vv/bub4E6slQezLanrbAHR0jhvKkIe/C29uWzqFHOMTJVoKHjy7j286dwZmZKUzplVJD4+rx9RxCj2YNwzxBUSZx/KFZhryq9WEoAy8U8Nx5XsbzWCrjxIckyApJkmjOGJFqDJK4tdU8ioZkiCTNkWZFpI6HUChvLvkSqk7hElAbKyg48bG+1NhjFwpWCAq9Kh+y6owLI6swSUfVQKqhIVLo8eCIjOMOGyRvwQsSqUAmoCDG+OMyScYJkRlFSqVSYxPgEOAz1EBKI7bao++yjAZoZYUMQXcJKHKtwbqOLQVPoMtVYRLe/yEJkiNmRUlGHlnRUSISTXDQTBEJEFLFs4g0bSBoe5mIZjIOy6QMSksQkiSWZSNyfughCbdT+qUmVVtlsePHee1JKaMKaQaXxzSB8xuZjVH5Y1gySZIpX1A5jHDcntNeEiBy3Z5CC9TVq9fx+BPP4LGnnsVXH38ajz39PJ67dB0vvHQVa2vr2JaBenu7IwPcFbZ07txeX8POxjp2ZbR+beI/kTMGuqHtSb4j/rbSuzLIQtvkeA6VEQ90Lu2pjB29cunsbujcuoO8uy0vuou2tqBLrRQPnz+nLe1xLLYbmNHqGTSflPJrXYHHoAwySgZAfQBMgUT/kcRhT5CcYT0xHE6Uv6YOe3taU4f3QePqMU00X4brIKu6yIqatx9BUUPkkM/NUw4RNoskyAqO3w7knmy9QtV5yCrN3rLm7dEiBslahjE++UXeyLMRuZ5arqTK0eFOtomebv162n7NLcwiBMp7hEh9pqrzOa+N0Z7WYcNpk5DZSpHLG1DXaeUw6jwk4QkzzyAJG4x59YR6S21DSuQBbVzmpzKeRqMRvR9J2DM7f400BCTiG0wUzlL1J6B+XH6NYNmR4tjwSaLum+tqKW9D9WmoMJTxDDVOqQpqN1roDgts9Ap0kOHFzR6evb6FS1t9XNke4OpWD1flDdeuruH61WtYu34du9q6drRN7cjoPN4dbU13dcttw3WcWgy1+qGvrSv03nSo96T+Q/OOzpg9bX0HMtCezqNDXQZ1dEHUFxwuB7uYSnLce3wVr79wGucW5jDTTJCWfR0fBzLBPPZJMy4/6XEgNGigJ7/wlzp0m8/knJEc67rHr8bkmNa8mpK8TQ3Q65xbi7jl+yTcKDNMJ2GeYZ7pzUBy3BGSUcx5agVwmGRUHneErGTwCh6XVWcjq3LMMyBjtLGTFT+Rhnm1djsyKV8zS2JWyzS13bORRIa+nN9ypabZ4aG9pxVJaXsfl0tNvqBZt3eOeUZyzmeYV+chGftt44Ifqg2JpiAihdsV5MEYIX4giiCZoMZL1ouFvbmqA6xk2pJHqrJsWEGGZzhsJEmCwBRUXodt4IbraWhAspAgATVUUmb1sRgMYaPxGXCg7agvOBZXj2LlzHkcu/cB3Pvt34W73/w2rN73EJKV49hKW7gsY7222cEVGeL1tQ2sXxfW1rC1voHd7U29D97Fji5ytrW1ddn+pVCiLXqjkaJlLyMvp2taFDLMUoZYaCs8lBH2tY3tiQ5liFolQF30JMMuEl0ahZ0NHNER5IFjK7jn5AqOz09jOi2Q6DVKwhzqELw99PwBAR4vkjj4eH5qHEx7JXGXdaf5vPgZh8kHM8n9DT5YuOM1LP9ycDAfyaiY5P46cYuHJMgKFqvLrClJs28AuZ/vP9da123fsZMncOzYMZVZxksWK6mVGTICT2Spkly2jWAoK3DYxmVaQyLRU9bUfMtbznDcIGVYNh4JJjYSGY7rS6SQrnMSmc55Npq0kSHIc3mhIImQJkglH8sDxvWShMs0SKo/jLK1p62py6zPpKYuy3mMAMLnbb9X9Pa+L2O08QzLAmxmaC0v4tiDD2L1wdcgnDqN5vkLWLj/Yaw+8nqsPPQ6lDLOncY01vOA671cnnMb166vw69QtmyYGm+fO3valnaEvjymjT9jQEbA7zChs2yixSxTH/y3ndUtbg/DTk/b1z562tZ2deYs9V6VMswgmspYW0UHZ2ZbuP/YIu5aWcByI0FD581EbQcK2DBxyONxNJx0kJIESSf9uSG45rphDt8Olq1xUPYg3/FaxmGSsBKS33ynSd508GwcJOGHZKwTejY2N/G1r30N8/PzOHv2tFZWIJWhZPKchs9qnshSgRxVfujJdW6xoRm5fGMhL+X+KAmFDM4gCWWLMN9gGVAMZeKSd9xw/5O0IWPKQBlbCKnalyqeIBW/Nsym3qm22tOwgdp43L5W1nARCKorCQFJCMqTIg3Om8IG19Yrn0ajASYpUnncejsckgSUPEn4KXVmNDxWNhIbiw3Sv9qB2ut2Is0wDCnC9AIG7RlcH5RY1wDtJk2k80uYP3MRJx94BIv3PozBkVVsN2awlmfROK9tdXB9YxP+1+e3dMbsblzDtgzUfyDtbe3uzpYugrbR083rUN4P+RClzpcDeUqfOYc7HQwMvWbpayvtv1Lp6ma343y7mxjolUspD5xsbWBW83OyneH84hxW2wlauuBJdAYNogUGMs4BwAKTj+fPMM90EuRojErNnQXuAM5vMVPD4RoH9aLmH6RVvoBwMOF2cbJq8GFyJEEyJlUVAKaTiImjL/NHwRuI04wbEsQgqzrIiop1w4dUWmBsj1+mSwe1NRvgT7/wJcj54djRo5jRK4GmXh9Y4UkiMAVJTWLVbuezwUGPjbFUeQDhp9CEGfDeSAy31YpMEiRhxXZew2lR+WXAEo1jQjIaIylZAF7cSSJNG0gaTYSRpwxZI/LMz7ImvOV0mcoS63GTUhm3vV9DxpilzSifJIlFokypcgsQQxmb2+KEUtWWUlpKeR13N2ykTk8sr7b2vZ3VotLtl9jVNtW0P5CaD4F+mWJA3WS3ZtE6fgZnXvNtWLrrAYTlY9jJprClW9AdyW3LqAb2vjpfdqPH62BbN7G7PnMK/rlexxc7I/i3tJBxFv2h3nv29Nqki1JhagJtnDbMrm9rVW5fZ9JcZ1BsriHZ2cRc0cNKM2BWN6EtFPBE56JDwXPlvhnu761gGcMyJEHSwZuilq0FSN4yj+Vr1Hm01iFC4/6yjbIuxLSUYrpwhw+D02o43WErlKnjxl5Yg4gCVdxhp74yuAyDJGRpqBUUIL7xxJO4rnPPyZPH5THnkFqrVa8NyiCkzGVACQ+NqPqI0eMyHSyk0XXYcSPGxYfgsFH3VeMMh6ORoxz1MagmqkUhwmVQdbqtFTK1O5OBpaJJhBcPG17KAEhJocfKRhKBaYTzptrqWtaeWEz4ydWPCDUmj23IqzbpLJnL+GyQuS5kCm0l+9pibsuINuTtdrtDdPoDeaYCuf+SRVvUUjfTsAZBhokMu6GJbqON5upJHL3nQcyevohidhHr8qwbyrOhbei2vN7W5o5ua7exLQ/qiyDX49/KlmrTUK9RbKi7Okv67J/7jDnooxAc7skr+tWJDXtbBryjrfCuvOyg38VQ59X+9jpyGWer38Oc+u9/9rLaxrr3GI15Fa6/PUfGZNzhSZ7jt8JBWZK3Eo9pXgCNGDn4Jd3T7FZcF25UscO/nW4cTDXvMEzKOd2KaVqDJEhOisWw02PgZXyRVTkH85KMEyIS9Vhzjad1ve+t4NKReYQEUfGtyCShZQGyq9iuaKTiHdYMsqpvMo1kzGee21H319S8Gom8GMkYJQnXU/OcD3rMq0EylmuZpjx7Sy/2JRKNyvJDGZLrMGqPTDL2y2WUDBaHww44j2HZgQyxLyP0ObKrraOVfX19XTeq13R5s4GuthVehCw7lHFS28xsVLYaBRt6X2XsKG1Hu71OOoW50xewdM9D8ponsC6jXfd5s19gW57SvzPe3t6O/4uBDb2X3JLXdNztyLUNdV8GMtAdbVO3tDXd0tZ3S69ednSJ1LeH1CuVvtDRa5VdGea2vHBHhmjvqv2wLoK6aMjTZjmgNyaw1weIycd9r+MO3w617M1onX8yveaZmm9aw/FJ1HxT86vZUsgMQ8FDP3WaaY1JwZpXU6c5bGo4bFhxTM2bhHk1Jvm3C0/mIavBN6/O53ApKzO0IEf2V772dazrBfapU6fg1yFWRl/oIAmw4pOMCkwSJGWkFQ0hxLhpCKnCicCYxzxyvxypvKU0FdVDMgZIxvIDE6iE6opcSuS2qjKYX5eH0eO42+bFo9FuwSAZDdMGk8swhzIOw2M8yqbiQmwjkwAVXEFLj9NdX8wrb2nD9DjYUHxJc1XGcknYVrk9ZR0KedCSpSW+kLZr94o8Ifw/+vHWstTgdvUqZVNGslkAeWsGy+fvxsLJsxhqi9tlQ1vgPvx/xep1B9iRURldLQQ9nxm1MPiW20aZ5wMMii62dbmzqXna3lpDR95xV4tFTzT+4EAG2dH2d1N1bgv+G1lvbwfynkOdPYPGgmocNa7qtMYgcZfHcN8NM0yNOmw6iTptknersOVrWM5h0xok1Z4KNc8yNUIdMLWAaQ3Hb4eXI1uXdas81KTXcqb7ZTXbUaEqWsbzkMOI3jBAHbUNFGWMk1VcuoOAMkIsPPPc8/h3f/h5tKbnsLS8iqiYurWbVNxC8q5f1gPzDWiry2iYsRKgmnGgbpPilOJC1/UMOVKFE/VHWSQDkFRxAYChbyUENa50fuV1G0lGuVJSYAAla09nFIoZibZnTXnLkCTRKAu1vci11RMSjYlBHVJdns+8BYEySUdogDIYTM2imJlDuXAEEPLZOfSabXTTJrralm51CnQHRKGzYUrK6wzRUH3Qk2v7msuQVaxaVGqsc3ghMEjlEbej7XVXF0Kt42fROnMBncWj2Jqax4YWs3XNz5q2s2sb63E7u6st625nW9vkHicl8jsAABAASURBVDrDPnb63fhD+K4ugHo6Nzp9R9vTHb0KGWirOtD7y57eZfaVtqP4toxwS160s9uL+XJ5Wm+HqbEoPQ6lGj3xKcs9hsOFxq9ErhmXBetCyGGIcuKdRTmRZ1yUZCy3D0qUD8AkxNr3cVqBEi7TqBNJjajKDGZMJkyGnVaDVIY6coeUJMgKzuKyPXGTMJ+kScRk30nG/DFh9EVyFEJMI/fiGD2up4yaGKJMkPJnUuQgWZfvn4V99bEn8NylSzh68hSCLkoQpMKB8L+oXdgQlN/5SKqMapUlHWZVC8uKSsEgeIGIKIawBElQ5dKKHAgISZKBSQMlVZeAJCCoXoNknCSPTV4WNlOASZRFSJRf4UgtpyQGtNtTaOjmeCBPEc9e2sYNtD8vtH1z8zwOhTusNgwk31f+UsY3c/IMTj/yOtz3Hd+J17zju/H6v/h9+M6/8lfxF/7m38bbf/ivYuWe+5DMH8Hy8dOYnp1Vfwo1v4w0CWq7yhwOC5SqJ6XbQpCERlsoBYXTBvIklZecQrZyAgsX74vIF1axLje7OQzY2O1jY6eLLW1HN7Z2sCkvuKstbq83QF/lFyrJ87GrrfGmjG5XfevolYh/DumdTV/esC/P2NF22L8e2hbtKP+2DDaX5y7dJvXZ5SgKqLwajpelx7IEofEF4vh7zBSMYc+F4wZJs0FWNEZGXyT38ckqTs0fYp3+JsgKzkZWYbKiqeYngcMeP0uM4MqNUfRVJWQ1AC6/Rt1pV0TSZAySIPcwTrhNgGSUqMsmCSt9IsX01i+RZ9IxCet62f25P/6PePa5F8CsISOgbQvxCURpKC9EzSOrct32GEfQLO7xtCgj5AlCkSKUQdOsMFO4zhBSQAoKLQyl6rdRkoz9Q0hAp4kWIAqULj6iVN3+y45CVDsxi8J9CZKr4cnMlNfnPffZN6w9Xdz05Mm68mgDBqA9jZnVozh99z04ev99aJ45gd7sFLYbCbZaaUWbKXZmmpi+cAZv+xt/DT/6z/4L/NDf+F/h/AP3YFpn72a7AdkjCi06Q21pGRciou+bUSmf25FmibqYIlEfs0ZA1mrEOEnxMrT02uTIubsxc/Icirkl7DZmsaEx2+gT252hjLOLbV8GbXWx0yl0W5wBoa25aKJgA7sDYKdboKMb4G0ZpG92c22xBzp77m6tK/8armm7e3VzHbvq/6AgBjL+XPCcD/U11JjIiaOQQRolAxRECdERVKHmNlTA/sdjbB2IKFjJlCNZ033ihWKGyB1+SKoV+NY+JEFWsEK5ttihck/5yCp9gjXOY/nDQFZ5nObyTGuQPHSlS5IkKkmSBBRFievr2/jcn/wJ7DW7uimMkyMDSCRHyZCMRbp8o9DyampmTR2uEGKd5peeLDHJKj9cVkjg8sXe9yGJIG03oLqhx2WIxPLMIxnHw/waTjds9FNTM0jkhW0gPSmj3l5gqz9ErlcoreWjmD2qm+ZjJxG0Te2nDXmwLKIIGYoy0WY70esNI0Up72s0ZIhn7r+IN33Xd+J1b3oDjh4/irgV17SFUgYzHMb2ud0k47g29Eqm0czQlKE3RTMZaUgSJFmKtNVEOT2LwfQCsqOnMH/X/WieOo+OtrTroaF3myXWd4fynD0ZV0dGOZAB9iL6vQF8EeTFwGdQwx6xI8/qP/3qySi3dzaVdxvXOzvYlR3IpjUGA51jh+j3gN4wR687iNtbn2FzjZPHUnaq40sZUWqCIk/z7LF12CDpaOxvDIy+nGaMorckljNuJUQyznO4ldC3Io1kLNYNNGJEXySlnBXI/TKTctBDVukK3vAhGTvmBBuR4bB0KfKtOFmWIZOiaO40+UM88+yL6GqL5AmyLCVsVJNEs1BohTUcCaqjhuOVnDLBsoYWUBmm59ZpWUiQJgE6YkZQSu18cCVCSIgkVXrgvjEIKBBUZiLFticiCZLiltHArexBhlCqL5xuozm/gCJNUTQbOHHhLpy57z6snj6H6aWjCDpDDpkhkfGmMsSkCEh1K2pkRYKGtpQsVPagQKl3kyUTFGpPq93Ggw/dj7e//Ttx7713w386VegiptTWwP/iQU6ozW57QCb5JCkVNw9I1C+Pd7M1hWazDfr9q+nUHCBP2dJ5c/HiA2iIbjdncV3t8WuUNRmPvd1l3bpeWbuOa5tr2NKlT1dnz15nC93tDQy2N5F3ZYA6T27s7OL6dg9XOyXWhw30wjQUxa686mCQY5h3YYO2YXvh6nb7unDqYXe3G2lfq1i/N0S305fh5uhrgR7InWrK5a3LEXLdNBcK5/tg/TImdVRTWk9tpFr5xgY9KYcDj9OMcIAfo06IgdGX48YoOiaTPIdrjAUOBEhGjjthHJQnqQkNUfEOpuHAQ1ZlHWDfEHU547qcqnz2LgmlSIrbPnalBANd2duAKA9qj0ApXe7VVJPjQY21laWsTVA+krGdQV6OpDhAodnwDsb/9GHBAlZcJcOwUSUgJkESZIVoeDIoty0iSFJp+o55oIckQpogNLStEx0oPkgk0W6jIS945OQJXHjoYVx8+DVY0nvY5uw80lYbSbMJZg0kWRuBCQCilMYFeQaVBlPzkiQFhZJBbZeMjLPQGKhbOLq8hG9/87fhrovnEZQ/Kri2kM5HyXuMoIes+hOCpBRGIppmCFoMGlpAWlMtNLSAJFNTSOaOoLF6DAtnL+Logw/h6L0PoXniDIr5RfTV7t1AbGgrvq75uaab1vj7Wm1v1za3sKHjx9rWLq7o9vaqDGpNx4ZecwGYOYadoo2tLuE5HeriqJRRQq9yvEgO5TH7WoB9C7yrc6rD5g1kvH3tLnryyqZ9lWkM+rk87RDm9ZRWoYeeboydx8brI4OGU0aLOG4ahvix7h1ETNDXJN/6adS8oPRDPxY4NOFlMEneVNrlG3VjbiqoBJIg90PsyDOdBHmjnOvJpVyuy7B8iEpj5QN2tGL2NCkxTUZJucwKNkApp4jLMCxjOLxXjuuUUKjAJMgAUqQ2HilWUF2ZvLONjSSsqEWiciEorRSQJAhpGoEQUKBUaqIqUuQKyT7EEz8ksDcchBQDKXprcQnHL96Fsw8+iKWzZ9FeWUFjbhZ9p6uugRYSK2Mh5Xa7VSC8cAR55kLF1yhZwvwC+s/9kKCcHlIZbqZyJI6VIwt446Ovw9FjK/B2Md6OSun72h/2denj8qn6PNYenxoqCkHePCOgoysaSVB3E6ChvjVaKLV4NFaOYcY/fH/wEZx7wxtx9rWPYu7cXeDiKvrT89hNptHNpuB3nus6g64NiM1hgk02sNOakyGvCsewG2bQLdvoDQJ8Swy9+yR7CCHIYBA9Zl+vX7yVNWx0Rr+XY6Ax6gldGa0X6h293jF8dt3pDOR5++jIMDuS7WoRj1TedSDDzYclykIddGdraGFGDfE8HiLjD3lAfpQSRnQfKaSYLqDQbJqSBMl9MreKOM9B1PIk4wCRxKQM9JB7dZAc12k5Jd/2Q/JQGec3rCxDnYWGenVQ6BocVkBl2e50NeC9OIm1jCkZ4Mk0SAnWpUt7SymfYc9qHSardPM8N9qJ6ZxWyoAChlKIroysnwTkMtSB6AAJugjoSOlNe8iiIfWYRJ6NaqjzH1oteZYZtObn0ZxbQCYFXjh2AifvuQsn7rqI2aNHkTfb2FF7trTwbGtx2dWy3VO8M9B2TK8Huv0O+oMu8kFH6EtPZOYs1ZtiH6JnF1/NU+tKUP20goilcIlSCnZcZ8sHHrgX0/J2lvefWHVUfm/YQ1+7ikG/lBfJdXYbRtrpiC8jGMirFh5zLXhBBSZehDQuQYsV0gz9JEUna8pDTsNGmC8dx+I9j+DMG96Ks49+B0694S1YffhRrNz/BsxcfFivWe5HduIips/dE3+oMHXqAorpI8jb0yiSJpIkA1UPNTmmYCFPVmKgMYpQO/wvGBp9eVHf6HZHntJtNroyxF53KE850Na2h4EM0XHzd3d66Ggx91bYsF5pMFVnpQcOB1AzvBeHnlLzYig41n+HDfON4MhhUN4bMh0uV0a5m6VN8kmC5CRrHCYZDcCNIhnlyD2KV+HxImNjqzCUSQKlPJb/ImJzZztOmOt3umk58nJjBbISjTDZHJKx7QkrIybV7qCzXUjQE6+cmcb00RW05WHSxUVMrR5H++gxTK0cFY5HpPJ46ZEVtJZW0Na7U2NqVeGjq7qtPI6F0ycj5rUtTWZnkGcNBF3KQJ6m50WUGRAagJQ7Rwn/f0ByURtOIW9RyiAidHvqLelQRmK4r9BDIQX1PhJIZav2klov4hjlATAKylCl5PfcewEXL5xDlqq/JeLjsbVi9vR6ZlfvIH05Y/R0futqi9mXYVZepo+BFg7Luh25vFKpLSWRgKEaszw0kSdT6IUWhs1ppPMraK+ewrS2tvMX78bq/Q9h+f4HceSeBzB9/AKSuVWE6Tm0FmYxNdvC1EyC9lSKRqOBJGhc2FA/7ClHjQXg9nqOScaw2+OF4zD49U/V5kKettBiM0C/P1Q/BsJQvOFNbUBVgfToOrQH1123oeaSlZyGu2btUacZe5xXL0Typo10Q0m+KpWRNy+n0IoTFU69z6W4uejla1dllEOtpkUc4Ny7BLUkykqe5Ljd3qLZQxoSifxESmVAblIOA7nkExnN8ulT8maryGSMraVlKZEN8ah4xzB34hQWTpzEkdNnsXzmXMSitnBLp89g/vgJNJeXgfkZ9LXN68ggugHoB0phQ/S+PVUux4Sk2UYpQ6LWZY8hRKN3QIFCHiKecYMUJ8kBiKe+uX/iROO1p3A4qqzaLSFJhdiHoepUl+BydPhEjgL+S5QTJ45jWgtCMwnQOgXXawPvydj79ija4vW01dvVRYxvSrvdXfgncRva7u10B/KkOpfp/WQuI+7b42zvYNhVj9RElzOUoVpp3U7du8T+erve06KzkyToyMP21O/QXgJkuInO1ZkMsdUmZqdTTE1naDRTZFkLSNoAEyTKZ0M10jSN8aDGk4naT5A1EkBjWEpJNFQyukLGl0dD9JaYkne60/LSo8aYX5k0Oo47dDg8TsZk6v54UM2TqRPhWNdE/GZBFziJg3JOm+SRBMkxy+kefFNjnHBDQFp3gFfLT1KS+8qfzEJ68EoNYDVwWvQVhgyxxFXd8vW0glu5bVQecJfrttkwJ8uxglaKqrxKyGXYlpU+RYMJuv5vLx7BwrFj2nYeQdKaBrSdGmq4c8gbaLtWZg1QiuXzYZkE6HoWfW2pdrXd3NUZzejKqw3KAXICZZKCUkhlQhna4k3pnVyOJ5/dwPOXdrX9Jnb6AcNcXqFQ2Wg4k/qnzGojSYU1hkFxhaE6SfNKbdvzCPcpWEkF6aMUTBkheXlifSt/CY8FkwD/oH9xaUE9KhEknySJhUFScVQogTh+Gkx9VEeBgQx2oAG2R+rKe9qD+tKkK++6o1vUbRmn0ensynC7EX0ZeldG2lM+oy/lHAAag6AxU/1pU/Wl4mg7eEtxAAAQAElEQVQYs4CswYjUv2zQTogMCGpXmiVotZuYnpnC9HQbLb26SZXNyHTgTeX5ffZPlKeG+1YbMPSQBFkB9QhRCfpYB0Tix2E1V7pVxHErIS0pc6UVY5CjjOJY3nB9QfH4KT0LCpUaSJGbfMbiN0m/OZtk7Ewt4crrsBtjOF5Th2uQrINjSu7nedKdSO7xSe6r0+kGywDKPbJMQfXbq991Xb93fKMmCyjFIxPk8jJD5FImDaZG2EZs7xjbqLJRQ4V6C9yVLKaacZvaWlpEOT0Nb19zJiiZAaovwGGVrTqUDZp/lDrTDHUuy4e7OvPtIC96KnqAjLm2k5QZUxS6s1B/0JJHb2Fzt4kvf/UqPv8nL+BPvyT65Zfwh597Qu9dn8FzL2ypzU2wyOTcEiEorLxFgB+PPaUg1Nk6aGubiBaq339grMZYRPVLXv1LpA9GqvFKlJ+kVDHH8uoSjhyZg9eJlCmykFRIAqT7CBoLp2VJglT9D+pvIn0MWnhKjWWu+CAvdSGTqz/UK6kioqdLnF2d43blNTu9vni5ZApoiHS2yzHo5hjqfeZgZ4ChvO5Ai9hQchhqnMqGxqkJiBJJ7EOCUuMoBKLhtok20wRTrQwznqtmA80sRVt0youpvOu0DHeq1RAvQ8s/gkhKlVbG/C4jtZFrXFIvRoTqKZFqIn1WpvhQ761DptCcQw9JBIEADIyeoDLIPU6peZEcQVawnIIm4kUSv6yEN0MUmPiq5WoWyRg0Pwb0RRJujAE9TquhKBw2vVOQVR2WPywvSfWngus0LGs4XGog19fXsS54BXcZRn3eKXQ5UMjqzXMeU2PoSyNDiuZbzmSqhSM6N7Z15oPOM0UgpHsRhSuB9EW01MBDql2XYU9huO7JegAikVKTVTnMmliXMj77/BqeeOIF3YD2cerUGZw7e0GGt4jNDeLq5Q6efPJFbG51wCwA3rJyqDHNQRLQguR6MfE47rrdhrp+80ANDMpIHDeCy9BYZHIvrVYLqWiqeuxhGuqzeVNTU2g2mxqChrxRK1KnW9bU8LjXfSPVP42L6zY8rm6PqbeyNRw332dU/zWLt8YOm/rCyXKWqanDLk/NheH2u9sko/65/hpuu+F2N2WgNdxWoz3VRKvdkAdO1J9UYUH9d3+dT7aFmz4a88k0t+MgnG6e2x4cqUEm4D5oEpVo4TuFxA/91PmdSBJkBccNp09Sh2vUaXV8kpKcjI7D5OH8sYACLjdCov5h8+Xra/HFsM8xSgZkbNDWzeEoN1IcD5yVw5Pe1xLelWHmWimnV5aRyDsOVLccCwrxcpVteGtYG2iQoisJufLaEPJ8ACuP6yEZxwYWNkMoxUNI5VECnnz6Cr769RfxwksdNFuLmJ49gq9//evxvV2aTAFhGt1BA489fUnb2x37KxWVqBQleb0vKwOwvZEKa3EY6nVGt9eBvU4URKUW/uUOlV6qFLCAwwlkpBbS2HhMGBKQHKGUsgOJFhIrstGS9zEajUyXLy1Ma+vYkhdqNjMZboUsS2Beo5EizYA0DSojU5nJGEDQGGlKCmjc1CJ5We9wci2Yk3Cb3Lz6cqav1xX9/kCXMz1hoD7mEc5rQ/UceuzrfKoh9iEE1Sik2gIbWZaKT7UryDCD2ttU+xtCpniitKC2Mi5+LmM/ANgwJ6H+iCv50mQfgqoWI8QCFTjwCYpPQtGJjzsyCSfVcYcnQXIcJRnrI/fT/YMzFo+Bm5XrRLIqx2GDrOIkHR3XFSOjL7JKc7kODjXJly5fleIXuvwopAAFggxSqiB9dDyHldcoZYSlZtR5cx1CbXSzS0vIZJA5A4xShZaqq6yqUWjvQ5ZSrIEuDrpxq6oYqqt7qq2JBANKlQNPXA7xCB2pdHa8jmvrPZnJvLZyLZWR4eqVa/DZbml5Sit4QAipyg0y0lxpXQz7KUqkyIeEnwBRLS5ueyGPbUP0JYwpE9ULQemW9Xx4gSpHvFJ882ysQ41NfSNJqkxlIKn6A9JoVFQYyGRwNjaj3WjCaGZp3DJOyWCn2y1tJRvaSrYwO93WdjGNccu1Mil9mqHeLiZqe9CgNrQvboqfBXHUB49fPjLOQu2C5IYasGiMvlTSNrer7bDR0esv04HeR/Z1pvWiaAw1p3UZ9YLrOPQEWaiRZZmMsIlUnjRkAZTBJlqAnOY5jTsgLV5SGEQo760/QcmTAEhqtFE/k4kO1/yXR0nGDJ7AGNCXwwchdvyQjA2JkdGXZUfBm5LDZGoeWZVJVtSDdhAu2ANJ0kEZI3Dp+lXs9Lro+mw5GMhRCprc3BOml+S5UIy9mrRDxjWUylPKM7e8CNOCAd62FnC5hEQipD6xHpIyxIGMakeG0tUEqBx5HUiZgvKUBYHRikokWkm1+urFNJigPyB2ulZB3SjqsgdIUSotS4Gl5QzzR1rIZARlSZWd4tKVTVxb24EahFazCVUMsIAYKjeH/7JkIGW1cooJK5hpMVpwYlj90XqlXgbBHMBjub29jfWNTe0sAL/fcxmTyuwyLE0yyrvsRNuDNA3RaN3Ots5uRqOR6Ea3FdFsNqIXammr2NS5L1NaKgNIZACmhvlT0y2YtmXUbd+8ZilUleoiCo1nLiMdDgrY2IyBPKbjucbLdKg5HWpu63bXbTe1kfZ0c9yPrz1ylaFyygLxXabe/VrGnhYHnlr/ahrHOo63BYO+NIaaG8+PIcaBTyXj71FCNVmesAoj9oiMKxrFDxKn1yA5TjZvHJkI1HxPMEkNKCdSHXTTajh+OFyOUafW4TRNNbme6LYmu4LPOkZDZ59E6VXdCaCBsuLt6Pr++uYWNG+aiKHGtESpG9B6e+myDR/o4+qtFXSgS4tZecl4ixoSFAzqS1UmZVwJUyQkCMD5pDLyXj0MR8ZdjA2ggMtWpaihJLAkAJUnA3Q8hFRKV8orplBN2hI2cFzn2IFubPu9HcxMN9BuBYR4jhxoZc9AqlZlLtSXQko17HfR73bgv/r3P6Tcl8dot6c1XlNRNqgfbktcH0BA8cIUUiqVoYbipRd0bt3chnQbXb2LdBlDRUyt1FZcw3HzbSQ1XHbQ2JGEaVMLRqORxj5N6VxutGSQzWaKKZ3lTDMZZkMGar5h/sxMW3kaQqbFKEOqOSUJklVceZIkiXGSgA1ECAniU8h4Y0BfbpNI3Nr2ZcD2qIa9arc/0CJXaJEuMdQN/UDG6n65f87jvIbDxmTY8ZvBcpOo5AqNskKkGjyiJPc6IZ4/zjhJD4Ydn4Tla0zySU5GYz37GLeIkLytvOskqUlqYGZmBl5BPVHmWyFsAKaOWxlIxom0kWbNDF2tnNf0aqRrBZei5lK2UhMAeTHocZ4aVNxlpTLwxnQ7ekmx4ifIkILKZok4wKYkY/vdhoE8rvO6HQbJmM9hI0biVxG/I09tkJNBmXekHJtSknUUxRqyZIDnn3ka61e6WJiex6njR3DXhSWcOJ7g7gvzmJ9VEeUOev1tOcp+pJ3uJjY312Fv1+l0pMBNTMko67HSKqVMUPmF7K9UfRBlbL8XI/8N43PPPIWetoI2QMOGZ0Xtdrsy0i4cNpxmajhsRa5l67DHwhWSjN7aXtGwVzQyGWNDBmrPaDhumNdopDFPKoM0PD/QEwLVr8pQzXc5pllW8Sw3CZLK5X5W/fU8uV0ee5JafIYy2IHOpb0I96dOd0bLTVKHXz6q+Q5AoQHPY34XbMRI/LLQJCLzll/OX6MWdLwOH6Qk42SbT9JEULP0/c18rAD1DZ3DHkRTK0Ku1wBeNUnVp8mDls5Gq42WzoT+06c42PlQyphriydaDtXGEkHNSmUZiShJpEmGhs5FEMPvzwCVJ4MkiSAvKTH4IRMTyEbRU7luiywEicRJavzLCM+FBcfjpVUdei0SRLMUODLXxOKRBmbaXbRb27hwfhH33n0CC7ONaCByKlhdyXDx/CwevO8ojq9MAfku+r1dDORFdzub2Nldk4dc09bzKnxr2WpNqcwVeckZQNf33lbZQ/pdbJBuwI/qp1aWFBoPXQg998TjuP7SJZTyuhmBlEHtJ7yl62sRGw4LKXB+g2F67G2Qpp4Lw2NR99eG4LQ4/qVHy5UDibydDaqG4yRBMhqe44kGM/XcjGijkWpxztCUx21pK9xut1CjpTlrNhsxbzoyZlOyKtPtKTUIRAJoHt0u6Il8tctxt1GbD3ER20FSY6A2Sx7147AR44W+D0KsGz5FXMgju6owV8G5VshhREw48FXJlQe4iA2Dnsn0ybCSVHZ5KEgiSOPJalBI4uBTl1XTg+mTcQ+YJ9wTbHlyr7x6QK0cTrOsw6bulZWko9XevFJbUzUYWUiiR/XEGUmSREVx/lJDmMsQ9YkTSGoixSvUIEMkGmOhySwDpeZlXHVdvlHq7KPBVjX12OQK52INlbVQScMY1+qAhfkW7jm/irOn53D+/AKWlxvw25e5uYZ2BkCaddSGdUAeNO9dxaCzhf5uBz3BW9WNjWtYW7+K62tXMNAWdm5uDkePHsPc3AKSkKkegAzwE9TSoJZL1ZCIl6j93vpeef5ZfPkLn9eblgGmGylYAmmaIUlSJEIqJfdcxrHRoFhxHXaZfpfrc1lHO5GuDLqm5vlngUZf70z929Q4H6rT+TxnLuMgnGa4TsPzYk9oePfT0i1vSwZoY2w2MxlpqraGMTKdvzN5Tss6f42GvHKiM2zQVAZtgc3XEMCdLTUupiThfhqIT9C3IWJDNBS89adQ8iQU1SeWstdZzadkRmOh5IMfJR5k3STuMm+SdAObJMg93CBwR4yqbZ5MG6Ops7kdDpsehCc7oKrXCrGj7dhOx9sT/14ESDQhLoMkSGo6NCXSMpfnvKZOD2mCMihdHsU/2nZLpI9KCsoTRCEfI+2NIUSj7Mso/O/PDKSchc82VLohQyhLl+C5yOV9+sqluG4ZG0mJxYUmzp9ZwIXTC5idKpW+hdVj07j3vmVd9gQkyQ62N16SIW5hc20d61fXsH59E5vrW7hy5QquX78uQ0+wsnoMx48fx+KRZTDJ1E5EJStJLQhF7K8qlscv9EI+R5Cx9Dc38Ie/82lcfuppLEjZp6XUM0Kj1UJDlzZ+Z9dstmLeejzscQt6DAJCSGX4FMoo4/I9jqUUztSLlOEFtasb035vqDNcgVyHfA9RKe/lsPlONwa+kNOc1GWYklRdri9oPJIIG1aq+UxkbEYMJ04j7GGNRF42SRLYUJvypEbWSBEi32UilpVIppa3UQameDWf4E64QJLQB3JYkZrnNMPh28FyFfYkHa9jDhuOH6Tmka5/D+bVIPf4JCO7LiNG9OW4QVbpYsXJNyWpPtHBMYgEKTQhMgJiiH4o0ZFyrO92tW0NAAJ2/GsRpXs75rNSX+fMno1IcrkuanJdevjfIx3IwLy9i+8mCSl4qboVcCklVAuQMYDyvM2QaqvYgpVpa3sD3lJ2e9s6h23rrNKREvaQa3s9UD25LhXsSIeqN9etcL671pYPQAAAEABJREFUhdDbRDrYQrF7Db3tF9DZeQHbO8+jO7iMzZ2rMrxLWF/fhP9vWdd1m3z12ou4fOk5XLtyVefRgNXFi7hw9rU4deJeTM0soQgZ+upjHhIM1cZoQGWCopShKq3EAPn2NTz3hT/Gr/3Mz2Hty0/gdDqDpSLBSiNBO+0jZIWUlRoxouH+6dVHKo+Z6t1kQ8ZrJc+SNO44ms2mPFYDVuZEyu00h6GHJEjVXQSNxQCD2H+PpVoh4+trHPyHyb5Y6slgjYH4hhdIwwbt+FCXTjZ060SElkWScJ2uz0hSzX8WEBIgGqnijWZA1gBa7TRC3VAeCgnc1kajgboPTS1IYIEIACQ171V7Y53SExx4SEa5A+x90VDHXAg0rBVq7u0pyVgJybHwIW2ZSCtjuKoPsRORoS9yrwxFX9aHZGxHWXpgjKqewwqhDBJ6tPCO62dRRg/my48t3cIWihdagfcApRdRUawsbr/T/D8/9d8qyokhzUuVTCQaVS2usT1k1S5FYNiDTM/MSpEb8M/JNuTB1tfXZVw76O5uorO1jl3Fu6Y7azK0NWxtXxeuYn1L2LiCjc1r8oJXsb2+Bv97qDvyht2XrmBXN6LbL13G+vOXcOXZF/DS00/j2qWXtIXdwdLCvM6aF3D+wgUsrSxHxQohqP+6T/CZueyj7O9CwsiKLlq6jGps7YDX1vGHv/3b+NDP/Twe+9IXsTw3i9XlJTQbATM6xGZSymYSkKnDIQVCI0GibWND6d4eNlLFNTg2gEQymXYUzTRDjUaSwmfSBIxjp7URlrEBJEmi9lnJKco4/jbMrl7jdHXEqAwwj2fXnl5hGH2daTva7VSGO5Bx92L6cPR6xAZr4zU8hyRBEn6CxsOLiY3OsAG2GjJCtdftNFpZqrYncJgkvLkxoMflQTZU6WClf+YdBudhGZQrxL7VeUzNVcLhH5KxwSQPF5jguuKJ6MsK3i6v043JQkm3yc0/iErK8kYV2/8tu0WE2DZMdVID49U4x+bWNvxapC+vNtS4yi4BC8lIS/EK3dDaGD2pyi75dXS2tyQjg2SoJkmyTiOpoqVQilTbuALaD4JJhvmFJeGIig7Y2e7E/42c/1dyG+vXsbV5XQZ3DVvr17ApI9zcuBoNcX3jss6EV3Dt6ku4ek24ckle8EVcev45XH7uGVx5/nlcefEFrMlD+mdnc/MzuHjxPB588EFclDGuHFnEdJZBWgr/uzZDbUcHm2sYqs5y4zoo48/XLmPtqW/g8T/49/j0Bz+Mf/3f/Qt8/AMfAnd2cf/5szh+bBmz0y00syDvX2Bhqo22vFAiMCsxSIbyuAP1EUhlhGkADO1/kcgTpcpX00wG7HhIAMoaDYfNazRSpMooO9EYljC10ZAEoInRtz9DeUQbWo3KUAdaPCtMpve6A116DSMGeu3Rl7c1tcHmmmyj3iajDGBcJhLVHZAkidrjNgmjPpCa27KMuoPRczOdGyXvI9bBfYxRJIzomJAEWcGDYJCMDXN4EiRRPyRjvqCVsEKI8Tp9krrhxkHeZHx/OCga1HlGCq1GFRTVh+S4LpLi3P5DEkxUpkTJRPMctBIPsbXTgf+Ma12XI4Mh4O1qPeFDv68S04ZZe0t72OvaGgZto7z6uaUkVao+GgvbcylKEiTFhGiil/lTWFpawbGjxzG7cAQMqVb1Ada19Vy7eg1Xr17VlvMyrsrTXb70Ii6/9FLEpUuXtEW9gpcUf1EGeO3yZRnuOoba2pHUe70prK6u4sSJEzgyv4BCbb707PP46ue/gN//zU/iYx/5CH7t/R/Ar733/fjV97wHv/bu9+LXRX/1F34ev/yv/zU+/FM/gQ/82P+Ej/zkT+BTH/4Irj32BC4sL+Phixdw7tQJvWKZQiOjPEXAnM6RS9NtTBNItZUPZYE4lPKM0ON48KAo7HGgwvpo9ghvZxMGGAGU4SaRlwbRLEM2MlgbsFgwTWTkDRlr7cXsTVN5sRASUGUBBATZCQotjKa5FtKB5mygrbDRk0e1F7U3ddg8w0eUGvbGQxl7oRXZekoSqgJuQ0iAEMIYJOHHcpOY5Dl8EIUWllp+Ly0oqLL1fcPHwjcwD2GQBHk4LE7S5I5xJ/UeLlN1hjy8vsk85AGZUMWtR4UmsiPjuqTt44a810Bese/rfU2QZlleUCu0JqoQSOWT/JRepVx94SV5yx34J3ckkSQZmOhSA7J1iUFqGMpRG0Wd3xPbyFqYk0Ge8L/Deu48jp84hcXlY5hZWEGzPSuFbemWMwOGCXy2tIJZWVQsZqemcXRpGSePruLMieNYUXhGbdmVUX/9i1/Gxz/6b/GzP/HT+Kn/7l/iJ/6bf4F/9d/+S7z/f/xp/Nq//nn8xrvfg09/+Jfwex/9FfzBr/06/ujjv4XP/9Yn8aef/DS++rv/Hle+8g1kuz3cd+Y0Hn3oAbzuvvtx9uRJVBc5TXhb5x9ot5sNrB6Zw+LUDJokaG8pqyOJ+lFU41bF3O9CxgvIeJUg3YYN1XGHExmdaQ3Ha3i8Mhlqs9mMC0+73R61p6H2ZMiyNCJJQqRpmshwqPKhp9T0FVp084iBjLSvxarX62shrNDRJZ/h10QdbX97Mt6+tsLeEbndKiR+xm0jNKvSh8i99Zf17yCqHIXIQahcC5NUB4I6QPgJqpmswo7XIBllyJvTSdk6fBgleRhb3rCMqBPdPqOO17TmkYeXYzmySiNvTl2OYXnToQzupbU1XN3ZRFdG6S2G+Z6cGvac9TappZW6v72NL3zu8/Brh7oc5/E4golZQtDOtUIK6j/EMU+CFCpt6pXGIlaPn8PZC/fj4j0P48K9j+Cuh16He1/zBtz38Bvw4IOvx8MPvQFveM3r8dp7H8Ddx0/jSGjqHHkFX/ndP8QnP/hR/PK/+nn8m595N37nw78i4/pDrH/taQyeu4rs+i6mtvo40iOWmOL0/BzuOXYUrzl7XriAB8+cw0Pn78a9Z7TVvXA37jt/F+6/+x6ckmdcWVnR+702oMUr86WN3vdlUy15yxaaWnimsyZOLs5hzmla/VPo0WIVSGgi9REVq5SrtHJ7XGqIHT8ep5qXJAlIItUNi/l1PJHBmtdqN9BsZmqT6teikMmrepFoyli9aOwZaxNOq+FynN9xU5ftyklGg+1rp+F5Neq5dZsct5xB0uQGWM6oExyuUfMO0oPpk3G1bc8YnZG8sWKScaCAIJEaCh7yITmSPSRxgjXZiMnwhMjLCNarzZ1mqeUrqkU7ruZEEv9odlur6HPaQvbV31wK5tcl+84eOo/0tLL6gofypLPNNp577DE8+/XHMNS2N43KWaKQe9NRSaUSISSQg1A9e+NT9ZsolUYZN5MGEnnPVnsG8zpzHllcxfLRk1g9dgrHVo9haXoB3B3ixa8+iX/367+Nj/7se/GRn/45fPZXfxPXnngW82zg4upxPHzuIh6V4b72nvvwGnm5B+69C/fcfR4XLp7BffdcwD0XzuL82ZM4efyoXo0sYXFxQVvoWdFFLGururC4hNZ0C5RnKllCzh0NeeHm1BQa01MIul3NZAxN9bsp4zkyO41zx1Yxp3BDC1lTY8Z4OAuofMmNOuO+Q4+poeD4Q3IcjoPmgYucIupWorNpbaRZlsBGOgnzDsLpLS0cTRmy0WhkyteQ4aZaAJJIkyTE8jF63C6SMUaOqDpEITIPfFneMLumDlcIIhVKhlgPWZWphPHH+UIdC/KOBslxBvJW4eRQubq8mpJ7ZdS8SepGTMZJxmjNJ6l6PAqF+BVKvbPzZFnGUMINH1LK7kPFgRTS5VWYTGKMBG3AgJ5kXly7ji0ZXnc4wFAK1s+H8fJgOBhE6npzbWuHugmcyZqYzRr48h/8AR77j/8Rg40NZDLIhpQpYIhSW7b4IwGPtqG63CPI6AtC/VNb1TUnJarbsimAzO3v9bCpc+VX5Ik//uFfxHt/4n/GB/+Xn8Xnfvf30dDlxMN33Yu3vvHNeMc7vgvf893vxHeLvuWNb8Ab3/BafNujr8VrX/cQHnnkQTws3P3A3Vg5sSoDnEcq5YyXT26bVo6iHMiAhvD2cjDcRae3o9bnsPInSYJGM5PiZmBwywAmAakuYhoyznYWsKpLpVPLi9X5Uu1Wt+An7jTUT1XhKDxuhiOT1OEaVvoxJOiyqNb4fGozDyBUvVAgTThGFtuTyItXaDZSjNFsarvbiGiqL63WXrhhOfHMd9geN01TBNmE+05SiykioL7gFk/dB4vUYdMYJ+DxcHgS43SNm/nBX6SkHTgACxsH2HccJQ8v944LuIVg1S5psiYL+7CXiTy8fnONPUmAWt1dpvQ8/k9m1nQL+9LVK9jVuWMg4yu0rfVWxtucvjxpPN/pzEHx/adcM2mGIGP8g9/6LXzhs7+H3WtX0JAx22smKFXBED4/+d/LAcUJCWqDtMKmgUhR6MIkR6pXFMOdDVx75gl5wV/Bh37yf8KHf/qn8Acf/xiws4U3PfwIfuBd78K73vkOfPtbvxMPPfIaHD93HDNHpjE120SjlaHZStGSp2vKYFrtDDPiT8800NAVf/CZl1JztW+oRScfdNHvbqMvQ9zRa5gd3fYO9HokTUro5SYKvR5JwHgR4z/xyrXg2HhJSnGBZlqiGXKcXjqC4/5X98oC/gVQqdcl7mOppc5jaxQai4OwoppnWgM3e1QmNE5emA+DxziRoRqyqdg+Lx4abhiJvGyqMck0No1mipo6bDRlvN4CmzpfkiSHtMRmo+VBjXWfbobJjO5fHa/l6/hBGlSuuziG45NCjtfwYOzHpGQVJgmyQsXZ+yYrPlnRvZS9UNXgXCvqJErIavaAmz+elAo8VIhkbJ/rsUCkoxXKcSUiZ8CuzhhPPvU01vXawGcMe0tfslQKmeuCQIrsn4vpfZmVtqFbvtW2DKLbwWdlmL/+ix/BV7/wBezI49oL5bk8bNmr+qXyqRU3yDhJRl4iRc77HeQyjivPPoFPfexX8XP/8v+HX/+Z/wWP/e5nMbPbxXfo1cb3vOlNeOT+e+N5b+rIPJoL02gcmQX1XjDoxXeumUylR2HQQzLsoi0Db+V9ZPK4LS0uzZBCFWKoxaavrXZ/dwcDYdeXW5dewIbAQQdTWiRKLTpBBhjfzamdQQuQ89bjm6vsAqqRA7QbRFsKf3J1CUvazkplAbs7tQd+NMalFUlhj3lu4yRgozXEVtHlHpRm8dIJgvMYCgLRMIFIFfarFMPxmpZq12Tcba6N1NQGZ5okhMOZtsFGQ4baaKRavFLxU9iI7aExetwGL9CGWY4fCrW/cB9HmJSdDDuv4wapTCh098AMpZUDifnjQYmR0ZczTmLE/qYJSZDcVw5pJS0jz3U6EAfaAcG8Gore9GOZwxLNN2JaWdWjRqC0EmpbLN1CqhfN0lk8s9nBcxs72JSx9GWklOElcqVFtw9KYf26oezuotQ2t6G801mGowvzWFBZT//xH+Gj//NP4ZMffsYVHKUAABAASURBVD++8Yf/Dv1rl5B1dmUcHaC7hiTfAoebKHsbKHc30Lv2Il744hfwe7/0Efzsv/jv8ZGf+mk8/aUvY6bZxsMPPoRHH30UJ3Ub6hfzIZNhJUFmrWnX9hPaWrc1f5nalupmkfJ8xaCPeObVeA5RYsgSRRaQhBIJh2AYIi+0SEhud2MLa9c28cyLehWz1dPQtFDkCZIkA2XhHpuOFxV51ky1NkNLW8YEQVqdE8iDvsqAKQasNlq4a3kJMwnQkILRi43ahTIBNdyGx/8gVGn10Y6lkPE7vWLs/675JDVtFWoJknUwptURkvviB/nuh5EkiQwxwIZopBovkvvyknvxui11eaYkTaIdOVDLmBrmGWQl5/BBqC0BTU18QSBRow4KHIyTPMh6VeLkt6bcWzXOg+RaTaUvcfBLGR61REuX0C2Aaxub2NzZQV+vSgbyPoNeB3lvF315xGF3B8NeF0V/hOEAmRTqiC5FloVMxvrl3/ssfv3n34sP/thP4t/89M/iE+//CP74Y7+JP/jVj+my5mP4nV/+KH7lF96N9/zYj+Pn/of/Eb/y8+/DlceexJn5Bbz2/vvxep0NL1w8h6mZduxKADHQApFr1Sh0bU+9AKfiA13j5/KEpeovc4m6HxpTKzhJJDZkGY49vfwTtrVAeIv+4toGXtrcxgtX17G+1cW2XgWtCzJbnS8LMElRyuhyGXausskE8SnVElJKLI+CVKaKaHSNJGBuuoVTRxfRYAm/qxQrKilJaGjhJ455vSiK4bjIIZ8AqK4aRFLFoUf8Uopr1On76V5eaoJrBDC2taY1f5JOpqmm8cftNMaMmwa0V4idDZIIsT6XDy06pqXSDMSRC1FGX/ETQpKgoX20KzI8idDjsEgszAVFmPEyQRLk4XiZRVWToYmo89VtrON3Qp2nxqS8eY4XGixICeONqzzQus6W0TB3d+F/CbzT30FXRpnrzJXLy5SSKWQMPm/mOnsV8ihN5V+ansax6VkspfI619dw6Utfx+d+47fxGzLQD//4v8KHfvyn8YH/wS/qfwq/8rPvxn/4xKex9cJlLOhm8/TSMh686y7cfeG8bkQX0NQlhHZZGKr87u42vOU0hjIsbz0HOx3YkxveYnsOfaMb+0No/BNYcd3HPBTa2FF9yBH//xx6qb7OBq7qRnmrO8QwL+Hf/Ha82BSIT8ynbWwuDA31N9ajm1bK+CFP6LTSnlFny0ZGHF9YwPJUG62y0HCWgPTOQysbgiGHDbnqPagm11NAsqOw4wqOPyTHYafVGDMVIPdkFB1/SGocKphJ0uQGkIxyTiCrMFlR12e+MRl2/CDqdNNCu5n6/Auoh1o1Kcs0HN9DVUpIkkRGmSJoKwI9JOGC9IUaFN8f8w2HDYcNh7+lsCEah1TySuqv85iW0hArSw3IoEhiqK1aTwro/8/h+k4XV7fWsdnZ0a1kB115yY4MYqgz5VCXPn15yp62uEMpMuRRZSHanuaYlTEtz0zh2NwCjs5M48TcHE5ra3e8PYvjjWmcbM/h3PwyLiwfw9nFVZw9egx3nTuLC9qmzvv3sVLQQu0oDU2mF4G+zrCDTgdGLu9YylsWgheFvqgNs0RA2siQNJq6MW0iaBvqVblkgPvZVxt3uwPk6RSmz5zD8Yd1UfTgw8jmF4GGPLLy7kimq0VnoFc+cpCIj8YmR4m8LFDIMGXBoIw6SIbax9qccrUzFWbTgDPLi1iUYQYpJThUvlK5bZ1qhxoS22SvXhCFKvF8KKhFwyXFGqWCe+GKg8iz7CTqtNtR57mdzK3SJ/NPhp3H8Rp13NSo+aZ13NQgGRcCsqIaIbMhZhkHBnqc8TAoafxx+jhyi4DljMNESB7GvmPezco9WMCkXB2uqWUnw44bJGFvMJTybMl7rO0OcHl7B+u6FOnZO0qJvJBVyi8D0BW689korGCGvQe1IjanUkzNtTGjC5mpeVGHpazzuhBZXJiL/8Oc06dP4sSp41g+voLp+TlQSm3PmMvQS22LfUbMdV50mYaN0HB9vogyHcpQZL9uBrzYestqR+a2eJGJ8nqF09dK3Q1EY3kV8yfOIcyvYOX8vZg/ewGcnUMe5FmTRAuTxkAG6NvngfrseqNByshcprf6Rt2uwhc/SgsyvUzhI60Gjs3OYCZVk8o+fBtbluWeUalxjseyJviS3pMZ8Q/jOa/hNIOkyU0xKXtToYmESfnJsEXIvbrIvbDTDMsfhPmTcLrjppMIfV0KbG1tRYO0AnlltuAY9lCGVt/JjON0BSb5Dot1R59altzrlHmah/Gk3ElBVZ5qsm8lPylXhyflzSO1aqsBheC0nr66uqTYVf835BV3kUBbCzTk+VozMzK2OcwuLmNmaQVzeiUwv3gEQZ4ml9H6J1se24HOf7JNvaLI4J/lNWdamNXriyPL81iWNzmul/irJ49iemEGzFKwkQhpdZlSyO8ZapdsBaX8SE9ezP+aeke3qps613aGPeTilfLs0FMG94GQzstnlTKuEjYoK3+mQpKQIZOxNOZmUcr4BkxQaLt94oEH0D5+DGWrrfqb8P8uYDAso254bJzf5fidbR0eyMhLX3ppwYi8YoBSW/hUxtxQe5Zn2liZm9brId0Aa5oLbXlVoI5FMl0teFDf6rJN1fz4mQyb4bJrTKaRKlQCk2mT6Up6mZ8Q5V3GYYiJE1+Wcd2mE+x9wTqNPLytTp9E8ErnbZiZLmmUz0EpAOBxMyJDigmh3GNU7APfJOV59+OAyDhKchyuA5Osul1QvXuoJEnGAMlxfWaQVdxhg6TJHkoNfI097jjkOoPyBG3prdg99ber+nOdD4dphkTepDm7IMOcQyoFbk7LGywuYHZpCXPLyzh+8gRWpdxTU1Pw5cva5avYXd9Ef2u32u4FwtWTrF50pwGpeK5PRJcj0Hu+QuZP1VohgajaAz19eU57RhuH0dE2eqBXHmOj1B5QO0rkavcgLzWHRFttnFs4grmZeczKE89p8UhbMjynl8BQ5RZTLcydPoNBe0o3zjm25R1tmLJL9aOElW8wGMCG6Z8jOl5jqAUiemotRja8UsaXoEQDBWyYi+0Ggo1VPJmjFt0cdgIlg2qWnqmt1iuPvWHmQWreYZiUq8OTciRjlKxojOiLrONuQw0lvIqfyfY4bLh4kuo/HdwHp8soB9X5QNsODyY1QZYaEWisxoj8stSAGozUvINwwTfDpCx5Y6PIPZ6qinXUE+8yq/wewCo0/h69rxrHRwHnmcSIfSihPIYT3IJEypIlKRIBIUUfJXqqdktWOkgaYEurf3sGzdlZTM3PYm5xUXQR00eOROM8evwE7rnnPqyuyPNIq1985gVsyzA7a9vo6DY3KrfObEGewv+cP9XZoIoTea40JEg98KrLba/7TxIhkXlqkga6Ce7pJtjn2b7PtzrnDhQ3bLA9le1taktbZLetLc/Yknef1eIxNzeP+fl5tJoZUo1bqnKhyochaMGZxcLJs9gGsKGz65bK7uusOuj3MdROIbZHbY1UY1I6n7zjUJdQTi/sMeUh3WYplhaYIeZVz9HpKd1MD5G6PuWjjFVV6DtH4b4q4jJZlDAcdhmGw0oGSZNDYZmDmBQkq7xkRffSNKl7kW9ZyG27VV/IvXZpGgjNcYTGSksWQFSPV7FCQUNk38eV7GNMRJx2EHWy+XX4MHpYehkn7cbBG8tqosmq1WRFXfY4XRGHJyHW+FP331QagoQBWZahKa+Y2Qh0VegB7cptbEtB13S29I/Vhxopn9ukefBZK2u3MTW3gOm5RbTnjmBucQX3PvgaPPTa12FK7y8fe+ZZXFq/rouiri5qurpF7WJ3exs9GZQNyR7I3tJlMlF/1ZegBcHzkNujybh1HNQcaTvq86Mueoa6ee3oPePW5iZ2dFPc1UWQUpHJC05re52qH0yIrJmhoTOevfq0tq2LSrOxJDrr5UVH86+FVotAETJtZWeRHVnChs6zl9auYXN7S69+BrrDGlbnbNVtb92Txx7IQ+bMq8VT3jG63FJtj+1O4LFM5XGX5SmXZJgNQLuAUt8F7CnzskRBoDDHXvYQeN6UHOsw/WZBUnXzmy3mFZUx2Zc6PNkQkgjQ40Tym2+kinrFH7fhVpmdbtxKhjy8D85X41b5LeP0oKUqTVMYmRTa79pKnZF82WFl9K98duRBHLex2uv5LE4mIBKkjQYaushpHZnD7Moizj3yIF7/zrdj4eIp7LZTbOqyaH19Pf5VSUfeyF6tK08UldwrQ5og0VayqZvbGRnQjAyo2Wwi8QIhJS6l/L3tXaxfu47Nq9extbaOjY0NvWPc1sVvH34aakMmg5zWWdHbaIdbrRbSZgMz2p6uzM5iWTe8bRlvIKQIBTItRmSCbkjQPKLt+VQLOzL669evw/8+bHe3E70l9JRqx1Ae0VvWgYzUcY9F7sVDi6gXGMcNyijbKntF3rmZBIA2QUBie1B5LsOLIvQ47LyGwzWUFD8kQTKG7/SL3C9P7o/faTmTcuReGQfbWMdNJ/M4bpg3SUnGPgWSCFJCkoA+XsMMjB4NoSbMEQ9khTIu1w6bf2dw5beDJ8CoS3STqrDrGmqlzFFom13VX6VMftflH+S5TKdN8ifDpDouhlfuWmE8JlkjRSKjpDxlKWMb6MKnWyTY6AxwfUfeAwN5jr7Gh0i03LueJCVcnPOHJEHSbOg818bpC2fw9u/+Hpy/+y60jp7AZRnhFZWx49+b6rImzRK9j6wMryHjac/MydvOI0w3AHm4IANJdUa1sZMJvJ20UV568SVcuXQVW9fXo/eNf70ib2OjsNLngRjK0Km+lCkwTEuwkcQLp1WVd0Zb2rnEveuh0GuLngwoTRsoshaylROi09jeGWBDl4E9vfrp9rbkNXdVkORllH1516EXLG1hobnJta02vFBBdUMPk4BSmMpKzDZLNHQzq6YA3qqiQFn0UeoCS4U6Bo/jeL6U/7CP043D0mqe02tMljnJUyMkXhyAovs+B9P34i7LopVOVnyHa77TDMcPg9Nq1OnBDJIiAdRkkyGGgQCW2AcceEiOOSRBchz/swqQBFF5qEgVh566g6aK3vRDMqaRFY0RfZGKjxarUuECKQpmUp0UXSn95s6ulHUHHXm6fqev288Cngwbg1ErAUmELIW91LFjx3DmzBksHDuJOb2THDaa6AGwApfaCqbyUGmagYmQNRBk0L6MacpjtuUxW/MzaMlrzi8tqswGrmrL+uzlK3jp+jV0tjvwqxHXPZTnItV+jQxJUHMaQkCSJEi0A3B/soSYk/EvyzAXGlk0lEQezAtTKW9XhCbK9hyyhWXsajvajT897COeWb3d9sWSPDaUpi6o72VEtWiWyFyXkGZNZM02Eo3BTCNgZXYKbdUN9dceNPgdjhYCCB6zXOZZloTXfbrs0WLnNNczhtqKGmPmzQMkx4nkXrhmkjfy6rRbUfJO8gUVsQf3D1qQDOunIYE4fqZTAgj3AAAQAElEQVSSrKz74IrhydnPs3gF8k4aUsm+nO+6cXeahzy8HXU5psadlmc5y1uBjURKRRKJYG8JPf5zp1yeYVNbuTVtGf0X6kauSxBv3eQ4MCxL1Eok/UIIiQwii57Qf6/oLeWcbmobMrZSytrUC/ssaaChLWerPY203UQmZXa82Wyj2Wyh3W7D29CZuRlMyUBnV5YwLUwdPYpNVdrRxY5f9ltRE7U7101nqXaWakuQQarpmnSNl5Tcumx+klAes4nVhVnMpCkSXdIkyhOg1VgNL5kizM2h325hTUa4tr6F3u4Q/ov8XZ1nBwOZkMp3v+FFXOPkuknCi4PHwDuHRiPVotRAM2tgaXYeS/NzaAXlkMfUQAGqs7Rxqiz62thhFPAih0jVHkCtyuH+RaB63A+jiu19T/IcNvZSAZLYe9QYtR83oJZweh0+jNqGDvIP4+2XUQ/Vx1Hf1Henup37aiMpBQoRJGPDyYpi9JCMIbKiMTLxRTLmm2DdEHTFh+EGQTHIqjzyRmplIyv+wfIKeTPzVMTL+rhMK5bhMKlVW4rsskr5yUKDlzNgV9u0a75Y0Ts6vzy3l/Jljb2ePdVQimXjdTtcTiql97lwYWEBSzLI0GqgIeNCs4mWvFVbdKo1habOokkjQ5JlyNKmjDmNZ9t0lL8hA7HHnD+2ghP33o0zr3kIrdUV9GVpaqZ0vJDO5vAtqN+P+vzpAXA73LZC7U2KALdJdidDIZblfY+pLVMskWpL6rShDAVJA/1WE9lRla/2bex00dnpyTC78bLKu4RhtweXSzK2s6GFxfldn+FxMzWvpcWhrYXg6PwC5rTIUK9X7DEhr1HLSUth+YOwkdeo05ynhnmHhc1z/28GstKfm6XfKZ/kLUVJRrsgK+p21ajbXhcwNkqSkUfuUZKxoJigL7KKk1Ts1h/y9jK3LmEvlWRsB7lHPcmWIGkyRt3RmuF4Hb4TSjIqbJIkMghDBqIwRo8VP1eVPRn9lrzlum5PO90+hlrh+/UWTGlDGW8hZSPDWMncFpe7srqkLV0TPZUzTBsIBlWX6vYOhWkC969kkHdIAaUZhco1XEZbhuTb3QW9cjl73/3wC39vhb1g2EhKne+MobaJk8qMoTyO26a6fc4jiSktAsePLOKEblxbMn6UA0gKfqUyUHqid5zp3Dy2tV3dllF2ZJy5+tztyHP2d2RHWu291QwpkiRDqTxB5bi/dd2lvHkjTdEIAdPNFMuzbdUbkMhbBjVK6wGMuP1V23OdUQulmdaIi5225pPU5RejcZkMm1eqn4Y6Ez8O1zCDTESCcPBTiGGIjD+WOwxjgVsG6nprWqCM4+b4ZEaS0V+jfkjNlCJkRRUcf0iCZIyTHIcj41X6OthAF2ueQVZ1khV1GikvNhp4y9RwmsOmJE1uilquphYkCSu+DcOUTEBWdUGXF7nD8iK7OnvtyFP05F0KVWNZJAFMM4QkgXkRamOuSQAKJPIU0/J2c9oWbuo8uiuj6aicgQzYSkUSQYoLPQUCrNyUopOMfKe5rW2dB70NbsozraweQ3tpGT0QNkrXVcqAqDJ9OCvt9ZQGQfqLuHi4TbrAKmQJQZhvN3H8yDxmWwmorW+SWmkKkC4TSHRT663std1tbG1so7e1g652Cpvbm3HRweixQcZxGMVNEpVhOOyzbKZ6l+ensTQ3Da0/GplcI2MU8O7C7S2809Ail48w1DjV8KJTG2ausa/jDtewURql+nkQbod5UK17YYdwqKFUKa/823UdxGRpTnNbDS/uoU4kGYMk40SQN9Io8DK+yBvLIPfzXkZxUZSs8jvizhyE+QZJk5uC5KH9tNJn3jqO4LgLSaQ6lPKSlXFa+XX3gS1d8ngr69caA3lLOYQ4sQUDipIYyuA80LmUx/DAZ4kuPFZW0GxNoZsD6zu6MNJ5zr+SgZQRUkTLlbrtUBGxnVAet4NFiaQAGkxkQFNoyWBVEVoryxgkCXryJFbSWJeMyxRqlOwAzjvuQ6j6bwNK5cEStXduuoVVnfemMiBR3ZYNMuhcfc+zgHRpAUOdb32e7Ol9qG+Ah8N+3Mq6vdAT54NAorOyt7IeS5KxDySBEJCqMW1d+sxPNzGtcjPxQ4LRU8KGGRcTecya+oct9rYVzVGon7nGycaZy6tOopjwsA4bTncbSxmp6R6GKFSP4fFGNNRCc5iPUfMqOmrmiLg8B2vqsOF4DcdrmKfSVXZZs8bUbXIdwRySJnHgYuAmX2Qld5Pkbwmb5LhdJMd1uHOGGTV1+E5R5yGrMh03Eim2ldQIUqBC3sp8l5vYKKWklEEUSitDA9t6tbHT62NXFz02Bg9sIUvK9aLfHqmnFd50KCUqZJilXBVlvL7sOH/2HJgm2JLMbq+LoYyIUjRKltEoCEpJCilZac+ntqbaImYyxGaS6vVCE/9/6t6sSZbkOg/8PveIyMzKWu9SfW/fbnSjsZHE1houRhAkZeCYzWDGNJyx0fIk6U1PepGZ3vRPZEbTk0RKJkomUkZJFI0yk2kxgaIWUjQSIDYCBNDo7rvUkntGhOv7PCqysurW7b7dIEAxOk/6Eu7H3Y+fz89x96zbB6MRXDbsCTAC1/l8gcW8httxX9AmpAtFdAjtPf1jh+4d9BBRrRiAA439+Ggfx3KNB2o/yq0sCRWn9qxKVRXKowMsVN7jbTQe6PHYlusF8g8J1FeSIKk3+rh9LQqt+u9Fx32wZd6JwK3xCLf2xigAROpLY5VY1V+tVIpbQZ2bSf1OUL5Cp80niW9SH0ytZPYsarR3dV/rZiUZr9DcAOJW/e75O+wpy0ttkrmDalor4kXfLkGs7ItPkqxNXbIv26WkFjB1qctvlzd147XGXbwju0bJLrzIzgHJjZBJ5rz+i+TmXZ/3JxWSl7xJbth2A4Amr1O4zYvniJC80l/zMrmqATnQgcZIij6Ue9iv8haTy5gooZPUgi9VKiPsup7rZHKu008f9PjAx0rqslZ88+wJeqwcMUAWYoAXj19AUVSYS7FOljMsxAf+o2UpketSwKAsZysrasA3AnoLjZmA30fdie6OS50Vlfl0NAz3MF01mOkQyuXdBzWZy7p8K2A4reowyBstJOZtS84Uct5OiDjeGWBX6CiEAfNolZdA1CwQdvfRan/5RAvJWgtWaAI8JrfnsBY4TI7nNrUImYfTay04fufDnUL5e7Kmx+Jla1nIo/ACZBCoOZC8kdz/nsz3OvVtur2e3Gat/nZhje2wL9PXe6fQ7W6357TJeQ5vond65/L9e4cmty/1QB48th6SW6k/nSjZ9YGkAJC7uemnO2/C9/iQXRtmE6SEBqEBaTI4oywHY9d2UFkZytyHoLIkYUWF9o/+faiB4NNIk8HpFbEqh0C6qK86lSyNeUcGRBDjaog9XRGsZX0nizlm8wlWyzlkcuDfka51Wd/KEkPghCyOAX8+m2ImWgh4XqlLmbLR3lB3p0Cj/rbq10T7Pf+FioGyrYCe8EbAEIogzUQS2NtloyuOlZK2rjVKtbWvft7ZGetQJqIWWGr1tREgEyv4R/nQfnBdVpgs1ljMlpiq3/nvSQXIlfrrdhstNG4vJcJEeRc5TAl2v6kFoVL8QIvfXZ3GFjFkmXhMttokQVJT0yqUpBUnnVaWPiSVf5WUfeVjHXEfTNtWtdGiZ/Ii1ZNP0E1rLa4GcCM5tVoQG40jy7C3skqbn8n8TW7UocnxbSKZkxJDDm/62q7n0p3GXJQkLcAkIaaLnJsDkhuB3FziveW6U6brtUhussjLuMtu06bQc0aygIL4iUjmsRiAto4GzUgHMUNfBVQR0X6V9kBmXRhMojI4P8KAhNzPdUspLyQ384oCa4Db8L6q0MkmQ6F3nVytcHEg6xYj9lXX/8hUozZsLWdS1LUVRvu0JFe2NWhs3eSmNXa5pBC2blYUk2VgN/uWrjMO1V/3Y622HgvY82YJu5S1XGvoGiQJMN6r+V9UsEIZ5Kbk/ZTacHuF+qGeYyTA2b0eFUGDqnW9skJSmUaWeqWxtqNdRJ3WnsoqPzmfIU0NzjnmiynW9RLmaRC4j15warmdBltpywrrmEkS1bgGSLg73sFBGVBoQSj03v3CtSfJhZQfrdKQ8ygTnt9b3k9TfnXxZRltUysL7bTDntxPU20ZWcai6+/8PpPnQdTK3c1lLsKkBcbkZh2aHO+oVdCR578jKu/qx3VMgZRySVhXX//ppkiCvCT3xp3dDh1/v0TyStUYAgZVhV0p9t5IR/XDCjuiQRFRWFlEUQpbaM9WqRyVH0QOG4G00R5vLoWNoUBZlogxIogn9CSj0/KVxQxa60z++8VK5Y7HY/ifzEixwLks0plc18VqiVqghPadeRWXhfQK7iuIRvtOKzvFs8j8gvQ0YH+wg1f9o4KdfaTxHmYBeLI4x0KrfivgJPENuuhfaeWvDS4pneUpaKCVRYBcOy0byIuO+l5oIdnRaezhsAQXE6zPTlHPZqhlBZfq5ypojLuHKG/fwsOp3O6zBRYnU0z9UzwBM8mqqAvw2K24XgzatIJMMzymRjw0vBwPKrtfAnd3KoyYoI+kFkTIOhBlPyH5ke6t8qJSki0Z1N8CyO+p8PJDEpY/SURRofLwY2CbHBcleSitZNKFLdzXpL6ZWnXQlLRwOD8DUnK7EhqckmfywmZwihrnKYTmzXW3yXnPopSSehQko6DRKnr9QxLk90bXeb5T2h0y9WW24yRztvPai1UuZ3wPX+ZFapKzIAADaTQawT/8dmjgGYCmQVnpgr1CVXXkPIPO5ImPAmQQQKdyP61Rfk8hj6S8xEaK2a3qJDcyLQIRDXC5iAcHRxgUAyxlzfwPWZ3p7nMl5V/JPfV4Tb0iOG6lziRZ9OGgjHjh1hHGoxLFaIDBwSFm8wb++V8tgM8FzqXA1+puMakd88u8xMOycLyWlVjLSjsOPZECyt4+dlLE8vQM8/Mz+E/F5rLCE50WT7R4JJ3ElkdHeKRDnie+r5XbDIF/LeVdSzkbWXsI8HTbkrXbMH+T21UzoJQXspC7O0P1f4iocl4c/A43q2f3SjZTRnsjU5JX4i5EXuZF7b+jFhzPWYiAqZ8nl4X4mVqB1P0zWU7PIo/F9Lzvn8XP+T31Mgldh/7kv0m+K1N3oqftwiQ3AnZ+X+Z65/3uWeQ619+RzFmUA2TyKWAh7RvKKu7tjLCj08DRoEJZBERJxhNZKN4DMlYlsktaFIie4CICeu9L+IVczaXA5HbtwEKKmLSCOk0SFMNWYEyizhpIBRTfHe9LGceQocW5QHM+l6WUZbNCW0E86SQRtNqblxVhuVyjVQVKoYV/RBB3xmMc7Y1gRQ3DA0zWEbPJFAbHUgCZCyzZjdXKn2wNpPzm1wqYXgS8B50KbHPdnbqNoPyBmN/TSWwhAC7OzjMoz+czzBZLXQUt8LbKzrQnPNPe+PF0iSePzzE/k+WczbRPXUgEC2RQqp/ul8diaiUXn4Ta1a217wHiEQAAEABJREFU+KxnC1Qaw4FkP0Qr618DjCI6ZUGBKSBQckT3kIrfQCECV0hys+wUwG7jdui4y3qeHfZEsmuk/1b/LaueLLM2g7dBo3mutfA0WtBMll0meQCN5O5xOmy0UJm6up1V3o73FtRthL7d70dIXhvctUbcAdN2Nnm1Tv/e4TZt17kedznnkdRE0NFNmBMXX1HAGtpl1Z5mV0fzO4oPRxUGgwEKga2MBQZlCVtSk8Hp0OSJJokksgtbI+ngY5FPUC3sJLdGOp3bzfoVJeoQJXvCP8JWFP6hun9EcFuWLapN7wdna2CxqKXUKwFqJaVMOvVMaLV4UDx6koaqjwUiQw6rkjjWAcxIY1ijQFONcSrQnE8ncofrTEkK1MoquX+tlCQJmKTlk2TRE5zvvFagCWp5oPaOtV999fhY96HAWgdPa1lK/93mRFcvM7l4j3RivFKbKwHzxH/m9URWVS6t/wnO9XKhdleiGu26zfxbuXZuZy0lXmkRswIXkl1Uf8aS+YHlrX6B3oPh8hEo2ZNyk7qdXEZCJtnJeSseQujy8grY8SKpmrjIJ1zGRBJRuuB4R9Q7qhz0pBwGxUx035CUuvpJyve4Gst4C7BtHxdAW429uQgdT9prb6dznviEpK+r7P9kU6QHx8zUbV2n/OLalwVDdnX8ynUcvhu5nOl6OfKSF9nFScrIRfhwZyhLmUmAHFUDjKoSw7LKYCxihUrgLJRnKxkurCRJTVYPSoVlAf9CZyo3dlvhIOUmqW9PaU7BKfeRMWAsC3dbLqBdZxYlJvMVzqXUa1kQT3KtfY9VIMSIQso/8E/epLixKGBQu192mT2OOwd7uDXakUVbYxEHOJHin0zOM8Ddnu8JDQLvUdsLa0kSVVVJCYNAU6OVy2k9JikZlDjcHeMjr76Mu4f7ci0bYUUka9tor3pyeo5HZxOc2ktQn2ahwEO5sOcnZ1jJmmY5iJ/HUuvAqZGL7PkhmdvLQNDggtIVgbHkcXs0hMEZNW5oAVGD6B9hDqY+vR2SBGlK4g3FUyZI8h05j3oXNkRGkF0e6bodhRByPtmlycsyfhcZtCaKv3lrYTC4oMdjg6yq562nRouNKW81tFAny055/XuH+b08kxwXaIN4XfmQvJL+QSfI99Y++d7KezwWrEODwgrpv74YjUYZoFZ0FhEmK7vJygNNVFJbJDVhmnhQc53MBs73Yc1M+7dzWaeVXEVPkIVs8nsXbBFUK4pVyJbJeUUZcO/4DvbHYwxlsZeatJmsykIuo/dwjSYLsUDUYlEMhii0OKRArbEJ7r/7CRKsChzt7ODBnVtaRAIWBGba757JJfZVipXBf1dpoPjgxf1z+7b6hQBeaMxFjCgYEAO0IEVAn8GwwOHeLj708gPcHo+wNyix4/IhagzEcp0wFy3U1lLAPJH1y26sXGePvZalWMt65IMqnS7bg3A+UoCJpHCXBPgWA8X3xX9XvIL4BC0quZ8aL0lBQHUkQ9fL+Xj2Q4rvFkVQgA7PpKjBFiw0fsla9eIFkR0f6CEv40qC7NIkncxpR5gAEy4e99XkcWcACpxeGNcaX05rjh2aDN5wUe/7HpBdx92QO2jq4w5NQYpPcjM457lcT06bSDp4qlzO3Ppyva1kjpJdXbdlilZEKVkphTJZQZ1HcsOf7OJkF5qR65qoyYSURnfoWDLiRPsj/8KnQdrUTwRchiSoqIXfWaxGSgLcvrWPF3SSOR6OwGKAiZR3orvImXh54kgKABfuZaAAU8J97MfHqGlkxK6s5P2jQ3zg+DaUxLrawYn2p9PFAovlVPufxgs5rByuSxJBMjevSlZ6IArO02oPUSnZWCb74yEe3L2FFw8PsRuoK5OA0aDEgaz2/s44/1kZqgrr0RiLYoi3JjO8+fbj/C8r+J8n6f9apda4PB6PH3rcrqkIEVGSqZQ3VPygLBDlKidRq8XJ1ykGt/usIlJ4yTYJ0/LynGfK+eo7aQk7BZDM4/MYt4nsypDMZcguhB6yi2+X346T3PDExUN2dUgiSmZ9eZLYftzP6+S5sDxM1glTcCUXdPj9JvLpTrpNydbBU3RTv8irPJ6q9A4ZZFeXUgF4pYYeKRligIVJKSjpMkGTFQFGhQKEy0APpQkmRe1GBSmuogIM4H3lEtRhzRIzrfKtBuXDDQOyH4fr2GL5p3eeBKp+LTc1ygV67eUXsaN9WdDiMJV7k9S2V816vkatwx9bGNe3JbN19+LRtZ3UfkIhd7VU/X0dWL30wiFu7++AAul6MMKp9n1L7QUNECuB+9Nq0dBoAFJ1I8yvjAIDCPfL+95IKD8AslF7gwqv3XsBt0cjNP6XAuRaSlwYyoJX5RDRVlwADbsHmJcDPBIwT+XGLuTeLuWOT+XOum2LL4QCCBEk4TaDGBUIKEAMAFnjAY6GO6h1YFRrX2pL7/6aGslVRfKYHT6LfKiTSULLp6wO3bjG4jok4fce22XY5TndUxEAU89D3UaO02U7gnSJ7OLkZRhARIZMuOGhJqAnL4Imz03YLuuM7fT7jZOXHSNvjps3SQdwQHZxZ7gfputxp039O8dN19POM5EdT5Jqg87K5Mk1WCDFp4RGRCAGBCkHLwikPh3Bj6TndkwWGp0n6kMwog4lVlIan04u5DbaKnjlMwBNeiWFBww4uk3tmygGIba4rf3gncMDQHz8LxuQhK1XBGFAesKC4upG7mdp7QBAioHATSkGVHcwiDg+2sN98SrLXUTdXc7Uznw5y3zc/8340T0Gi7RcCbmRJKxIBgjthuvQpxA6h5LLofZ7x7KWAQkz8VvphNHd8IFLkkAbwarVaWySu3uu/eOTJ+eYn0zQLhv4RwS5HSD32bIOGZyEH1KhXF0KNJUG6X9ZfhCgw6UlVrpyqXVI4n67bE8eyzZ1+a0Ck4LrHy1+BpTlbdBBbTm8pEZ9S1m+Xf/CJu7FsKcr7yhJqe8kc1noISk+zGmXJS/5dOnuPXkZYuvRsLdS7xIlL5mQfJfSN78mu3pkF7qTJrJLW8g317ya+7zlrta6TJFdeyQRY0RRBFGBWBAhIhNJkIQnT19PfUi9E5HM5Sgrt0aA7xpnsm5e4Q1KU9ffJB6adH2ThMcd1B6051rrgOiO3NjBsEBSX+aLNXzJDoGCVlaVoawT9EQQoSxQqr0qBhTuv/J8KNQS2BmWuHu4h+GgRNDh0CJQLrGvJxqxE2kPY4B4r7fWvsZWHXpUFUH9IgUN7XtkErWIJCTdbZZ66dPYu0f7GMtqNrr77BaaBPPwHsmnqSstEP5nTqjF4Hy2xPnJORY6/Gl0gFHrtNZjSu6k2uvlGsRbuIeV0Z5E0Hh3ioAdjc/3ngGx64fHL2C1olx982W5Ap2MQw49vv41SZAakzLaC/L/J7Qn83Pc4aZrKkd29S5Bm8QnacvR5pCkSgEGujqoiPOpdx3h4iG7tAK9g+admZxWr2HajlsOeRDdgPT+hg9JMeMNb54/y/zJjgfZhSEE8ZXAGcXIwqT6QkhnrpBebj7m4wTZ8XD8nYi8Ws71tRDDk+8wSqGDmo8KDUi7caaub4QFHkmpRegoFZJhQCvLkLIaAdQb6JJ93UbUOoiZSAFPpqdobC11TTDXXmqmu6ylAJY0uFIbUJKoywCtzRimEfaKEY52d/Dg3qEsJHAqDM10gBIAAWkNyqWtxQfS4FUMWDlf8UZWK3Np5TxLaZOsVaHrkP3dAxwMA2xAk1zOtyfrfCJKgTD5JFThWn1ZCOy1AEgElKHQWFQnJSQmtKFRGqgMDgCDqsDd/TFeu3uEfb0f6W1RFDAA5rrjXM3mOj2e6TR2iTPlT6oR/D8Omq2XaCZTJN2tqjkstcddr2aoFzM0uvekXFvfoVLtMiYUZcKwbHFndx8jjlCtClStFiG9D1irJ7X6p0Bz4flUTHqTcj8MekgGUXMSPHi9JAkoTukZSZAXFABeEJgu8vuwKwO08EP2aSCEkMs67Cnrj3QoRMA6A7a5DMlnh0FtbZHrQk8Qve8PeXODNzEkmbPJy5Ds4r1gXcDxbXKeiezKOv68tM2nj/d1yY4fyWxxCilRKeVzGC1cCd4CJ7tyrt/XdUhyI2ynTdSkC6ty1QAf9sxk/dY6aEm65mhFBlVvlaRFCLqWKFShigV2hiMc7Ozi1uFR/mWRT199oZ+tj/aotdzBVhYkCXhuy7TdJ8cNjsgAktgXwA/3DwS0iBjL/GP1bz15glPdWy61x2wFclshk+uZfGViviQdZD6WgRMOLZvRYAD/D4ju++9BZeWTLKb3qlOdOp9NzjGZTLDUWNc6RW5iwEzAP5XFnHtvODtHPZ9irb3iUgB2vZWs8EqLQq3ySUAiCxSMGGoOdnVFtb9TIUrBgeRuiLq+ebwQYMgurRebj9/11GeSzOMh2WddCUlevI8XYZ++DF2BpIMby/gFyafe3ZTf54ULPevDrHt++YMmkk81aSFezySZB9jnk+yj7yt0G9tkRTQjC8QKtw1KUm1lZXCJjkjm/pBd2OVe/W4R0QoYtoznUs65LcRyjUKrvO2QXSQrk100ymwEga2U4jpOsfJfjhwdHOZV30q+8P/NS1ctje779BoGM9reKjT5Yt4AkFFFHo95yU3cEXj8o/IiiquUHKNdnKlvD6fnOBV43K9mvsgWuFE/VrLu/nd+GlkMt0Myj9XyynzV/5Ba5SXs7uzgw7q7vL23hwEBKxIChe9GVnCNhTyEpaz6mbyD/DtcHTJNdWC1kCxqtd/ISrYCY6txaF1CrQZz/yU3MCKA8J927VQF9scCaVGDstopEUn+ZZJXkrtJ+QmpVe2nP+63c5PKQ1bScRkl8caGIH5UygTx7N5A89dukdNA0vi2iST8kARJR3NIsgsl65ypL/IiT+Njpou0yrCnTRmqR/jBPeRFZxQaCG6ZpIMNkQTZUZ9Jso/md06Ql3lOvxN5gkx9GcdNJMUPIsL9MRWymCYrmtPQQ7ocFes/oY9cCa0eSSJdh4iFwjNZj5lcxSRQ2m2ELZ3YtHJjWyksZAGD3MhGoPNhji2nXcWDvX2M9ndxLtfOAPIPy5cqX+tgpdVFfevysizSHGRFlXK1qetKUn5UvFQy//XI7h5ava911TKvRngsN/Ps/Bz+h5Vt5Wq5lua7SmusZYUbtKrpD8UbIjFT0vJSICsGlFqsXn7hLl69dxf7wxJjgXSgRUBCVHm9DyV8bztX1RPxPDFAdb3jn/CtbKVlGe2qqmNwKLHIjVdhQGnA+Tr7QiUUafsKhrVEtRDok71cJLnBrQ5+kuTo8bZaiDI1qqtPSkn83P+Op7LyHJMSfgqggAA9UemgMCgvKs9ELQokQT4/WU9MJCWCkIm8Gie7NGm+QfxNjl+Q2of6AVCagx/MQ/I9NWTBbtN2ZfLZvMjLd+RlfLt+Hxd2QHZlLNSeolwnA5NkFjD0kNyUVXLrEwBcJr0wtwyoWeJMAFqJ1gJm/jG44laeJrVgmzaUFcuKqgkJnTEAABAASURBVDaGcqH3ZIFu3b4NH5o8EoC8J/Vhivk0BrH4QArpVklCHfNHRDABRYiwVd4TUO7qtNR/ARN0xdCM97DQu2m9xETWy66xF4NWbTdyZ30XWENWWGTZQ4/7qwCWDRURTgQW6hAm4sXbB/CJrA+AhsMKw52haISR2ioHY4TxrvbYg0ynsp4T7R1X67VA1cDjkJnXMBphUJZQ4E1aGKhFIagdChyhiCiqiEagm2qBmsnlncu6z8THLvhqtdBhmHhpIXL/3ddGgEVWbmGbAZ4Lk1he+bAHQS7rFqGnC922CYIHSZA3kyp0H/EguzI5Y5M2P+as/ovcTjt+lUiqVXx/H5J5UNutkF0eyZzdK0BO6Gs77bgWPuUi8yGfrkPyyjuyS3d1U34HPdtpkspBfmeF8zvoIS/zo8CprFzG4XYZkjmf3AqlsaTUKhTwn2fNpRRnctOsUN4/NbIYBoKVx7xopheUZH0giiFgOBrg6NYBdm8d4onu+/wv5tnitgKL61KAzqEEY2VMUlrzKzSdXv0hkBnoQcA9PjrEnYMjeJEJ4xHC7i4msihT9etcCm4LbF6uf9GVrOhOm3dPtdxsLwyNwiifs1Sbh8MBXtahz0FV6WCG2NMd6a7uKkvlFzrwqkY7sviHanMfy1jgTHUncq1nWgDcJtX/Vh4AxKuVuazloje6A/VitAgFCp3gfuzjr+Pjn/xzOmwaylqusmvsH86bbHlNjs+8T5UV9hj8Cy3/pthxk8cCyaYLcWXeovbbnn+SOX97zh0nie330ON8U2ABkvm9efflHPoXYvYexuMxqqqSB5HgOtBDdm0peuVDMqdD/v5f7IvsOudukdTAHXv/ZIFt176eJt1GR9vlrDjb6eeLS6RaKf1jgkYAO9cd25kOfKw8+a82DAQpjxUcApd5tgQoq6DiVh0MtYrvaTKP791DGo3xSCe4E51YrnRvmEEt5U0ClRWaUnIDx3uu1i7dhdXwdYeBuRMD7gvctppWlPHtu2jE8y0p8UPRTDwNdvfFP4YwpQyWBuadtNlrdM/o366a1rJWrd1uAWxXyvbSrVu4Mx5gKGCNNPSR7jJL+ZxFWWFnsKNDq30MZDFbudFPVOeRXXqFa1l797/VwtHK2WwiMdGh0SNZ1DMozgEefOyTeP0nP4f/8y/8Jfytv/138GM//hn4/1tycnKC6WSOs7MJHH/iA6zTs3w188orr6CUt/HC8X3cv/dA10I7GdCF+jQYjLCjw7S9vQOVGWBPh2oDLSQjeRA7OuktBwPsjvfhBWxP3opDl/ef1zlMiXk8Tg/lDRhwpuFwiP29Q5TFQF7CGK47EK8PfvCDePBAfdAiFYIWay08DqVu8EMS5NMkMfr1O5MnyfTOpd7/W5Kbym7HtMm4iJDMA7hIvmPg+ttkcDlNclPPaSdIiu+lNXVeTyEEvWOXFNB6t6jLuPptYMlhEpzMKyJpBa6LShYiyDKtMF8tMRcI1jqNbdZSQymmLactUCML2MilNcdC8VJKOpKVrjTZBy88wLwBnpzPcOqTTbnC+cfedt1keZMASh3U1Nobmp/BXmvy19p/+t1Q4/NF/K3dMXYEfFZDjO8K7OM9nMniva1Dn4lA7wv+DHSBpZb1asUjZVJfZdkauYUGuZZ81G5XbmjU+6Fk9MKeeKNFFMCK0GrsISt2VZQYhArVYAjs7qAdj9XmGo81Dv/1iheqWnIQ7jHVYjK+/xI++PqP4wOf+lHc/djHcfyhT2LSjvDlb7yFtx5N8LN//nP4mZ/5GXz+85+HFV7N55/yPXr0SADVMZas8d27x/jyl7+C3/3d/4E333wTH/rQh+B2bh3dwa07x+plwPH9exiOd/Daa69lAB0dHeGeFsBDufo/8RM/gVdfeQ27AueHP/RR3HvhRfzo//bjGeCf/tSfg8uSxMsvv4zPfOYzuHPnbs77xCc+gRdeeCH36/79++J3P1v24+NjGLhRJ9XQ02rxUiC9wgUR159wPcNpK6zJ8f8ViKQGwNwVkjlOMqe3v9znnjz4nlzG+Q5N23GnTZd5SXrXKivd2A75dLuQfVMFUApJRZj8FdEIWCsBYa6JmEvZGyk2bJkUr1cN1rI4tj61FDNfdWhfVamqaaCVtSwHKGRlBrpzfFPWYKrDkuWFlfU+0EA0QGvltQLpWmReTUpotKrnMQmwAw3n7u5QoASCDnu4s4eduy9gIYvy5uMnONPhj/viU5T1YpmVyeBu1U+30wqUmTQOCDytQOkfC7hsq8XG/6zJLVmDUv0PGjxl9YqiQCX3rmIJxALNoEShw6uVQHyq9qaymD41lqHHQl8cH+DlT/woPviTP4vXfvKn8cmf/vN4uEz45V/7Tfzdv/eP8N9/54s4Pr6H//8v/n/4K3/lL+Ov/bW/jpc/8EGYj13XiYC+kjw9Zv/fsw3IN998C7VceTLgq1/9Gmay8lU1ABEl+wY7WpjsffjqqlL/h7KaA1n6kdzuJ09OBPRzHBzIApYVouYygyuUOHlyhje/+zZIYqiF0/9HMpKw2+xxk1S7NexCW47ul3UxFmpZFCIQJAeSgBbhjhS9+NwIyot3P6BAGqP1CxdET+pT5M4/f3c8Maa+xna8z9sO+/cOTX7nsCenn5e0rbyAKOB/tLktCyykrL5AX8o986mn/89YtmpW+kYnqSu5uPV6jSQFghSfUvxKwLK7lWKBoVy/KHfo8cmZFGsmS7UUNmq0Alwj8l7UfeWFOyw8wo/ECC8CpSberua+7v0ofq0sWJISjo4OUUs5Hj85xdR/xDydYSHqlcg8erISBSlzn24uLDYFqFEh63O0j73RSIoKUEJwf6IWp8IuhCz9QuMxtQKrf3I3173lTJ7DTG753Qcv42OykIcPXkM72McqjkQV/tsffAVf++ab+Pz//f+K/h8pcszggBasF196gI9/8lMZCLlvGofB+N3vfjdbqzt37qCqKky1AHz961/P96df/OIXcSLXt9D4ocdALrUwHRwc5IXI9deaBy98zhtpPLayKgqDO0p2pqOjWxmMGWgxwJax0LiC+vD22x1YDWDzcRm7sjFGTW0r+TCT58xkWZHOcyspvwuOknTwrmRBv2uhawVcZ5uuvb4xSVITEDZEXvaPZO44tp5t/haC01uvN9Gb8i3IpklZYEkK1AgQlyTHUsq0YaDINg/HTcrefJrQomUNCIgWbs0B5sUIb6uNU7mUGZihxiI2mKPJ7UZZTUq53feFXEBf4hctcFuoOnCZUQnefgGn6t/5ZIFGCr2up1jqtFLGBHUzEEgr1IhoBUBbsaj2Wls4Wa0UQwbMi1KyQwGoUKlYDcD9Wyi073qsheCNUwFT1ivJOia72JLDQu0nASAPToAX1mDZuJ/qSs6meO2Jv13YF4/2cKDx76UW4g6Xmevwaq4xtboWWqwLufIFlgg4113lQm6yD37ufehjuP8jn0Z1eAj3P7LR3De4fXiAj3/0oyg1MjRzyOkANUaiQKt7xZ3dXdga2aW0lfJc/NEf/ZE8nQT30aD/whe+kIHpfefDhw/xxhtvwOA0YL7xjW/kd3Z//c7lf+d3fhff+ta38uL31ltv4Y//+I/xe7/3e3CZP/iDP5D1PJMMmgxyp7/97W/D///OP/zDP8z1vAgYmN/85jfhBcILgoFNXuqt+2aQBoGYJCAZQQ+puELrjYI/+x9PSE/vZTQWkKmREnuVrLXf816lp0Yup8llev4O3QZJkHS0o7QVV06yVjIilUPUCk9mS8ykiFwKcTqoSaJarivk0vous9X7Zr5Eqzy3UWplHmlfGlS30h6Ho1089AGH3djFGv5nQdaqu5DVcv9bKTtJRFMCqlhJkStYAYRFHMjV2q9KVNCakRJ8GDXQAUe1fyi+M+31zrCUpaDeLXU4leWhhaQVqBodIjVoQK34QZam0J7ZfDOpraHyjvcP8KKsyFj9LiNBKV2rMCEgqEytcC1ahpj3kI9klaerFm88PkOdQiYrqroHrVF45YMfVn9q/NZv/9cMntbtMwqwRb5nbbSP3tOBzK7AactmcP7wD/8wXtFhz1Iuvfd8tlIGik+/HTdvg2i1WuNMnsf0fIq59tQn/v97auF4Wy6v69qKmlzPwLMVdXo6nQiYp5L9EgafZeR8W+CV3GfPp93ZheTnugak+VmfSLr5rDONFkyyS+fMra+wFf8zEbWy3kQGTavV/J0GQXZCIJkF47KtrIT5WUgWsMnCNVmYDp1nYbusyWWddui065tXH+a4vpKUrwEBBiS5SQvFTzXxq9kKadGg49sqbGQIlqgFtkxSmHVq84o/KiuULGA3No73sJCb9EhKNF/UWKp8Y8smEEXxLtROoTajQzULaYJqCgbMVAk4R7pLNDAHVJ5Ak7RvHRzcQtA+yv8XsanuA9e6x1xL4Wsp9loud5M0CvFjDAgyV1EueSFwRwE0BiLGgKj++h9yNvDtKldBqiVAUqHrFNqLBQGZGg908LMMJZ5IFtD+9kM/9AkUWjCgsu5z0uIWdEA01TgLlbWr+19+57/De2XoSVokdnW987M/81n89E9/Fv6/mNnVtPxt2Ww17969CwPlx37sx+BDmM997nP47Gc/i5//+Z/P7u3rr7+Oj3zkI/ihH/ohfPrTn8arr76Kj3/84/ndiy++iI997GN6/2G8/vqndYBzrIOdl/Dii/fxyU9+Mpcx/5/7uZ/LC8CnPvWp3MaHP/xh/NRP/VSu6/qf+cxP4qMf/Uh2b6NkRUqI6r8/wWN1REQS5CVJcsr9U/5YmO/UBfKyw9fLuW4rYF3Pf570tmCgCgbaWpbCQDQgvdI5dJ7fmXogus0+3shltCJlknW0ZRA7SNKwUqZC0CgGqAWKE1nBqSyif4q2kou41J6w1r4yaT9Jr54KW4HJQDD/0CQ0AkZeb3Z1gqn95RNZ2PPJEqtZDdeT3UOSDAg94hlUHykJKMgWqiQUbxGYcDQaYq8qUOq9J79F1D5ujKEOfs5V/dH5mU40T9GqT7UWhwx68dQrBAGQpIbVUWRAISKJYYgYqN1d8d3XeKsI2FoWZexOYqshfP0w2NtH2NkFxoeYhgGqo9sYyrraokLOayuLbL4BgN3DL3/5ywgFcfziMTQAqDlJG+pDwoGs5G3VLdQe9Hg+7XJ63mwxbeEsQwN2oD2555EknCapO8+FFsQ1PK+uKxZY6eDK1rDRvJhPozn5kR/5EXQHR29mt1VDxXh3hOVqDrvALme32O5qFPim2sfa5T3VlsBur+u6DZJuIpP1J0lWTpCX+U577A7/zJIHdjE2TRSsi5muD4i8OnC/J6lVPmYimfchnoSeLLg+fj20kD3JBrBDp/syuR6ofiTxBNZtwFralKSYS03aQx3snOmS3PtHX12sdK2xkjKuBdiVlMG8vBisZLVqWaxCvKCnDhqD7hgXKHDu/x2dFMYHY029gA+OMslyboAkJLdKJwFdeERsgaHy7khBDZyiEVN5qJ39AAAQAElEQVS5jU0sAFnh8vAWTmUdn0ipPC7vSQ12j2ebkkAaxMcHOeYb1L9CNJQMdxDgf7+1EsBiAEII8GGKQVFVFSq1Tckh6q4waSyWRyNQtZpELT8oxDDpFLnRfe7Xv/wl7O8O8H99/n/H65/+BDxW/xSQJPrHVtI6YDBYbraSng+D0/mV2nT7Dl3GcZIwYMzDeQbVrlxgv3N/3VeT094bTiUPvzc/lzeo7aI63ue5Tdc1kcQt3d/2/N0v57us8xw67XhP5OWYJLY+uwtdoYvd/O33ppvfvr9c8rJDz8vBfbCiOHy3Os8SAMmsNBauyeXIy76Yt8ntGHBdmPLK6l/C+H/KMxFw5rJ8WYm1H3U5vzPAam2MnPa9ofdvqxCxLgY4DwlvT8+xlAXMVxq6hmh0eOOV17TQ3WGje8mVFHOxmAncLZLqtFJ42G3U0f1Ee9OJ3s91gpkEav8Eb6396FKnmRmcsnJ13ms2MDBbpR1Se8SRwH041BWJ3EuZRIAR3vMOD2+j3RnjXEBe6PKQAp4B3Qr8tTwIA5QXgMTFO6chKw2lCwADJuxIq0biXcmmFTrEsFxtzQZyfatBCd8Rlju7OJR1tsv85sO3YdkWAvJb3/4Wfu2f/WP8+q/+Mv7iX/g/8Df/xl/FJ374NXzjq1/EV776peySJga0cnEbucxvqa6V3ouYgWE+PtTpD3N8aOO5cWggfulLX8oHMt4P2r21JXPc7231vD80SL3vdL7L/P7v/z4MapPLG/AGqg+VSOY+uQ9u/ytf+Ure/0oU8OGR27YOOd0TSc1pykmSObwskzzLOe89f5mJ6XkrktRKx2cWJ5nfk9yUIZnznOG2TNfjTquYg0yOm5wgL+uTdNaGnxUlymo5NJHEdrrPI5nrkJ0gDbLemnkiTBa8gTkVKOZS/vUFGF3WStJIkefaP/muchUDVrIMM83JiYC3kMVbae8016FHpsm0+7dTn0x0TTHFuSzXQqBrbEkIpEIaL+As5Ao/mk8x0YHCXDzsarofvjtc+8BBFrYWQeBNqt8qhKxw0sFQlDKPxSfvLQUcaM+YgtzYcoDq4DbOdLj1WP2Y6F7Pigb13+Bc6pDJp6itQJtMAmPyO5FQgiiwlOK7I5fVoBwIkG4rqI0gixnU/wCCoQDUf8pqrlX3C//5t/Dk5DG++8a38YX/+B/wb3/zN/Hrv/areOvbf6T99BqP3vom/u2/+XX8yj/5ZfzDf/CL+I3f+A186ct/iH/37/8DvvCF38puKNnNjy2YTzwNUsvDYDM47F4aRD4lddpkt9Iup8FnoDk0GA1ql/fhDvSYp8FosLqM457b73znO/Ai6tBg9qGOLauB7AXA/F3WektSnLoPSZAddTlXv8PV5HtPuUHTe6+JTcfIroMk4Ydkfuf4Nrmd67T93nGyq0vSyWdSkJJEgbIoCjhOMrfpPJPzHJocD6HQ+yhi5mmwuS/aRmXLaQVYyjKtdJ1gRbZSeBKzBVP+QtZwIlrIlWxCiUUbdNo5w9tPzkSnePvhYzzSCeBD0duPH+ONtx/iW48e4rEOc9bS5latuk2kAMpSNntjnAmoTwTomUBp/rXBKBfY7dtaGkiZpPhUWZP7bLdzKJ4H2quNlSg0COe3sYTdSo4P5cbWOBUwz8V7qgWj1j7WYKxlMU12kX1K7D414t8I6MkgjAHDQcS4ihiqz5X2xIVAiZA2ix5CBOQys6wQB1W+ovjFX/z7+KVf+iX859/+bfiO7+BgX7JOKioiMJ9NdGn/CN/642/g1//lv8Iv/MIv4Ff/+a/oquKhrFiJ0odPssRR7WsqVVeNq91ai9FSXshUp6br9Up7wnMEjf3VV1/JBzdu5/79e3jllQ/g6OgQBpt/FbSnve9LL72Ee/fu4QMf+IAOel7Wgc8LePDgAV568IGcv6c9rVvpDsbWeX9qPTBZLmvLSvPhMpavyfGenO7JeTL+MAUn3o22K75b2e/1PakZ2GLSt+1wK/sdoy5rciGSmiA6+hSFELKixBg1UV3ceSbnmRzvAMlcJmlCnde/60OSYJRNIPPEekLsmi5l6exGeqIWqyVmAugTubszREylmA81aW/Mpvju2Rm+8+QJvvPoBN96coI3dGco9UGjg5mm1GV6m5DaCKDIrib2D4HDg3y1sNRCsJRVs0LZYtmyNeJrd9N5VhDnU9Y5aMwOy7bV3q/FgSzbUG6j/1ayBlGHCvv3X0bSaezZcomJgD5fNrJGK+SfB8pCGpBrWd+1LO9KJ6GNeLVIaAKQCqBUGzsUMCXXioBwr34DQf+RQYWIVmELhS1QaN93rsVloXZ2948w0tj2bh/r+mgli/gVXUGcYKh71Uo8h1o4dkYDVLLGA4E/yk32mMqyFDA7qsRvKPfcC64bHsgie57ynGg8ngtbPFvChdx9W0ZbNFs7z5fzp9pHTrQoeUE6P5/ooOctnJ76EOwctqaTySTfZdpTIol818gWJOH+QI910H1wqORzf8JNJc1km/oyfV6f/l7Dm/g5z3wdmvq4FcvU53X5/kYWBJ7xbJd3ke20hefJcmgimXk57vyenO7rklfLWOg9xVDCZUnC7ZgghbUymKwMVoLJqsGJFHoiBZtKYWZlhXMGTAS8Uyn5mVb92cEY7f4+DMiZLJm2eJlnI9d4nQLqqkCh96kYYSKFNm+3UQuMvZwMSJMtXJ+HEOE+RhAD9XNHnkJJIDJoiAFtrIBqR4ejd+A/eJ6tllipryu5vbX6Yf6ZFF/LOvqHDh5nq9q2hraWJCEjDPMeCqBBgAVyCUB9h8CJRNdQbspR8zDIk65/2lDlk+p/95/+C/7pr/wq/sW//Nd4+PgRKoGtUH+HZSWQVijKAKerPl9ANDgNSOf15PE63+Akme8Y7eJ6/+fQe0mTr1Psqjq0S+q9pE9/Xe5rX/saTF/96lfznvSrX/m6gPrmxkuyfC1/y9vycZqkpr8FyTx3eM4nwGLRnuI5y18pZkH2GY6b+vT7Dcluslzf/Dw4k9PPIpfr323Hn5VHEjFGeKL6CXNIMguQ7EJEiUfUUlISNZACyQ2EHpIIUjiyC80vyCQomfPN20pBtZNCNymkmAh47uNCe8yZeM3KIU539vFo9xBnd++jfvAqcPyyAHkX80qAE6gX2qf6n5lcynLNdTJpALb+KQ8qrMZ7+A4D3lpO8v7SLqXfz3Sl4dNdK0mrg5okCwc9bjtpvr3XG6ovu5r/oxgw0mJQiEjqpJjg7gF4dIwzlZlob7pYz7BazpHkflvpaoHUvA3CmrU4AyGViG2BqP6UQZYYDXbEvxLPEAokylSzRRBRNaSuynMMqkNRgE9Xk6yfqsjjmKHRybItfhGHoPahQRYylESIQBkrlNoHR8nYFDQfBqnjln1PBmM/H9uAdTnXsUysYx6PQ8tvOp1mS2iZm7yYOn+luVjK21nJ4hqEDv1+pgM3hybnWUbQY34Ksl457CkpYmqlAw4v1ijlAiF/X/si+RST7SIeRJ/ejvd5N4Uud522y5HcTuaVpS+P3E13dZugPuKZD0m976gvRLKLSimilvIyFihCRCkqGHJ5T1JPJHN5kvkd2YWBBUwxlLASmKIVgwFRpG+FBZxnXg6tFGUsYXIeQoE2RSxF5w0xCQNMpHizcgezYoA5S+07Ae9B13ZP5Wb5IGGpfVEtxWiUt1i1WBUVmr1dnAtQJ3KDF9r71bKmjQ5rVrKaVhyXX0uRfAjUajGAgN6frBaKjwmBB6hk/ZjWAkqLdQwI40NZrEpgFyDrNZYCZy2etU6Za1n7lfphwHiegiQVoToi4RCxRb4L9fXIUBkBaiSHUAlmgh5KXspG0MpHaSZJ5SK/Z0oK+zhBRJAKRSEEvYvI8lbcMu4pv1Oewz7P8jdIDcqBvBOne9rMn+aQJPx4TCbHzcdxg9a0EiCXWiAX8xV68kHfSnPi9waiy5vIjp/5EBFIAe/2vHuJZ3Bwg/2r7Xif9zxhX4+87LjreVCmpEmCRO+856HrZbb5k9y8JglPRFWV6CeoKEIGUT+JngiSGyUgL+N+53Lm0ZMn2Hl+ZyK78s5zGb+3Ujh0m6YgVwxSnqSy18luoSfYILASZHAJEA7z3lQg9V83LHWYUJRVBs+ZlORUB0MGsus2AuJCe9P8I3Ndn8y0+q8EXFtd86nlfpJEVRYYiwaB2hq1eUFEiCjH40znAvJj7aEmatP/INhKAHWfWoUGNyVZ93MtZbWrnNQnyjoXSKjE05ay0qIR1JaKbj6ka26SV2R9mXsZIwOYiSAvKAi4kuG2zB03kYTDnjwPlVzdKPD18bIssy44bXJZv+/zHXeeCXqsl5ZtHq/G6dCysDxNTptcxmV7HVTVGz8kn8oPT+V8jxnv1ol3Yu+6/UCSbLrT71T++ruuTpfb1+3DLrf7JpkBaMFXgwJVVcDxQiAxeSJ68mRsk/OddtiT06a+ruPb5HLb/Mmu/b68FWVwsXq7rOu639fJE+0JtxIYGAtZzQxQ7fvaUhZNfB/qmuRMQFwKSK0sWiO31dT2bqeA6rtMr/Q+MYWsYwVgHAPGqh8FVCETtQDVSNkHu/sIu3s4k2X0TwQXOuDJ/dB9pw+y/FcvVkbzdzs+9a0FzqR2gxaRSvM4lN5V4ivnJINJzb3nD8lNXcvFDEg62BDJTZk+k+QGmL1sHZosf8+L4yan+9A/EDBVArHzPT+2sibHTc4PkhHJvJC5X5ZNr8PQQ1LfT39clrz6znmm7wmUZvB0c7LQQoffbdNN5fq87XKOO58MIK922vnvRC4eAnM9C6un7Tok4fxSlsFCNXkiTNvxPu28m8jvt8k8e7qe73TPw2WgPpoSAYdBR/mlVmyXI7lZMMJFH8tigBjKPK5+wj35uonAUtZqqhX7nBH1cIATuaNv6wpjKlDWF26s6/iQBtofJrm3/gF8ri9r5tD/qJd/IlcJoAPtNwOAVvu6BQPScIzR7btIOo09l7s6N7hVzrwMQt+RLnWabFDaStYC/Vp3p62sKlS+VPmhyo8MSgHd4yepFroPyTyuLnXTN2/KRHYD7QqaLkpYd0w5yRaUFTWFCMS8InR5jhdlQIxxQ4UWZAPQ8+BwoEXSADQ53pPf9WTQurz5OPTYHDc5TjJ3ZdOnnLr6RfLK+F029EWc6KnP+36H5OUKY8VprTRaWYFNt95zF0jmQZLMdckuzAl9eYwWmAXXT4zTZFeO5Ka+813O5EnryWm/26btPLLjoebgMn5HMsf7tEOyK+c4DFRcPs5zPbfpCTc5XhTlRpFIQp3NVxFLBizLCutBhalAMBfglkKtraH/zZu18hynwJEUbwVeW91W1sy/9kmyboXyoxbU4E0egFY86xAQhnsYHhxhqbxzgc0WupY7Ss0X1Ib3q3aRbTVtPZOA2GqxaHQ/mFZzlOqLAS+MiEP3IdX3Lvpc3563mwo6vydb+J42eaq0HVdy8zFgM6kvlrepl3khkPZxy74HZyXLaYA6LQWDXwAAAjFJREFUNLmc0z25rPPMi+zGSDo0QdPVhbh4+r71IUBk7XcG3sdDXm3gWSzIm8v17fbhs+p/r/nkZfskYYFZcDcJEBcPSZBRZQuRFNPKeUH9ZDk0mZfDm8htkdzwIB2PiLFAvKAQIgACFyRcyB0Ckg4/LBuSed/j/loRrAAO+3aDDpCSeCxl3dayrssYMLebKUayDdAuEbUAZxDa1czur0C40sHEarHGaj7DcjrJYStAwe2KoKdGhH+3G8e7qMb7OnhSeVlmW1j3LYNbFnE5X2ItXuZfy9XNoa2mDkRatUXVgcBJ9SkAEOsrH9Lj385y2nSZ5/YuU5KPTnd7EOZw++UNcZIg+dQbAzPXl3UNW3McZUn7NMnNHDq/yItjgbKstP0ZbMjpfl5Jj9TtmbB5SIIkuvG4jGnzugPlZfIHG3OnPKl9q+qnOnu1g/275w3Nsy9Lso9uQpKwoAuthEWsYAFHKTWyKNx2UB9iJlx7SCr/ksznJjLPPp+8LE8yt739Tq2pZeWjK4eLx+MwZTdNeSRRCsQG5lUaIKr/IRQqGpHKUlQIPA0aAaBV3Sa18G9xDRTfOTq+EljWOvxZyNX172e7K4BpvneDK6kuUqc4LQLiYAc7+weGAWwpDUpTnj9Zy0ag8z61p1qAz1cxAvlaFrPWHtTjcXmHtrIhqXPP+SEjSG5Km8cm8ScZETBJ5rbIy9BNkMzz5/n1HFiHHPbkfJPzPcdkVx/Xny2X+/orTSL+JwAAAP//iss0gQAAAAZJREFUAwCadpPlvu+xY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79C4A5-42CD-7C7F-3707-89A780F5D23A}"/>
              </a:ext>
            </a:extLst>
          </p:cNvPr>
          <p:cNvSpPr txBox="1"/>
          <p:nvPr/>
        </p:nvSpPr>
        <p:spPr>
          <a:xfrm>
            <a:off x="5139652" y="6087086"/>
            <a:ext cx="6646181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Медицинские учреждения (кардиологические центры, поликлиники, частные клиники) 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Научно-исследовательские и образовательные организации (в сфере медицины и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биомедтеха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4CD27C-1EC4-688F-2D33-F4B42AE5FA56}"/>
              </a:ext>
            </a:extLst>
          </p:cNvPr>
          <p:cNvSpPr txBox="1"/>
          <p:nvPr/>
        </p:nvSpPr>
        <p:spPr>
          <a:xfrm>
            <a:off x="5139652" y="1000282"/>
            <a:ext cx="6976148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Инновационный аппарат ИВЛ «ИВА И50» для комплексной респираторной поддержки критических состояний в условиях ОРИТ. Устройство обеспечивает прецизионную искусственную вентиляцию легких с расширенными возможностями мониторинга и управления. Ключевые преимущества - интеллектуальная система адаптивной вентиляции, универсальность для всех возрастных групп пациентов и многоуровневая система безопасности, обеспечивающая максимальную защиту при лечении наиболее сложных случаев дыхательной недостаточности. Ключевые характеристики и преимущества: 1. Улучшенная интеллектуальная вентиляция 2. Универсальность применения 3. Многоуровневая система безопасности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9F3E97B-02B4-E7B5-A41B-7E76680FB3FF}"/>
              </a:ext>
            </a:extLst>
          </p:cNvPr>
          <p:cNvSpPr txBox="1"/>
          <p:nvPr/>
        </p:nvSpPr>
        <p:spPr>
          <a:xfrm>
            <a:off x="5139652" y="2473033"/>
            <a:ext cx="6976148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Клинический эффект: снижение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интра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и послеоперационных рисков благодаря точному контролю параметров вентиляции и дозирования газовой смеси; экономическая эффективность эксплуатации за счет снижения операционных расходов, в том числе экономичного расхода медицинских газов; индивидуализированный и точный контроль глубины анестезии и параметров вентиляции, обеспечивающий максимальную безопасность и комфорт во время хирургического вмешательства. Социальный эффект: снижение финансовой нагрузки на систему здравоохранения за счет сокращения количества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интра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и послеоперационных осложнений, уменьшения длительности пребывания пациентов в стационаре и снижения потребности в дорогостоящей коррекции последствий. Экономия ресурсов за счет уменьшения расхода медицинских газов и оптимизации эксплуатационных затрат.</a:t>
            </a:r>
          </a:p>
        </p:txBody>
      </p:sp>
      <p:pic>
        <p:nvPicPr>
          <p:cNvPr id="4098" name="Picture 2" descr="C:\Users\podlesnaya_o_v\Desktop\ИВА 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8195"/>
          <a:stretch/>
        </p:blipFill>
        <p:spPr bwMode="auto">
          <a:xfrm>
            <a:off x="1424718" y="1611988"/>
            <a:ext cx="2004282" cy="44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4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9D73EF-B514-A8FF-D525-00C30798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451FC883-426D-41DF-ED72-5165C770CA2E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495EDB1F-213F-0372-A124-97A4FF8F9292}"/>
              </a:ext>
            </a:extLst>
          </p:cNvPr>
          <p:cNvSpPr txBox="1">
            <a:spLocks/>
          </p:cNvSpPr>
          <p:nvPr/>
        </p:nvSpPr>
        <p:spPr>
          <a:xfrm>
            <a:off x="11036300" y="6407543"/>
            <a:ext cx="971984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10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8314F0D-3677-C8FC-6022-A20DF31E1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AD2B246E-1A37-DB4F-488D-9706541C60A9}"/>
              </a:ext>
            </a:extLst>
          </p:cNvPr>
          <p:cNvSpPr txBox="1">
            <a:spLocks/>
          </p:cNvSpPr>
          <p:nvPr/>
        </p:nvSpPr>
        <p:spPr>
          <a:xfrm>
            <a:off x="386785" y="160728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 получения результата: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494D5-0BEA-7EFA-6C77-799BDEBFB1D1}"/>
              </a:ext>
            </a:extLst>
          </p:cNvPr>
          <p:cNvSpPr txBox="1"/>
          <p:nvPr/>
        </p:nvSpPr>
        <p:spPr>
          <a:xfrm>
            <a:off x="386785" y="2087817"/>
            <a:ext cx="609487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г. –  2027 г.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xmlns="" id="{3B9B5F47-82C5-E208-05B0-8B72B4CC77EA}"/>
              </a:ext>
            </a:extLst>
          </p:cNvPr>
          <p:cNvSpPr txBox="1">
            <a:spLocks/>
          </p:cNvSpPr>
          <p:nvPr/>
        </p:nvSpPr>
        <p:spPr>
          <a:xfrm>
            <a:off x="386785" y="265211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Стоимость разработки: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2315DC-47F2-4C97-C07F-36E7EDDCF876}"/>
              </a:ext>
            </a:extLst>
          </p:cNvPr>
          <p:cNvSpPr txBox="1"/>
          <p:nvPr/>
        </p:nvSpPr>
        <p:spPr>
          <a:xfrm>
            <a:off x="386785" y="3132647"/>
            <a:ext cx="609487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 млн рублей</a:t>
            </a:r>
          </a:p>
        </p:txBody>
      </p:sp>
      <p:sp>
        <p:nvSpPr>
          <p:cNvPr id="23" name="Заголовок 6">
            <a:extLst>
              <a:ext uri="{FF2B5EF4-FFF2-40B4-BE49-F238E27FC236}">
                <a16:creationId xmlns:a16="http://schemas.microsoft.com/office/drawing/2014/main" xmlns="" id="{3F03C4DC-8020-5D48-2DF8-A2A731F06034}"/>
              </a:ext>
            </a:extLst>
          </p:cNvPr>
          <p:cNvSpPr txBox="1">
            <a:spLocks/>
          </p:cNvSpPr>
          <p:nvPr/>
        </p:nvSpPr>
        <p:spPr>
          <a:xfrm>
            <a:off x="386784" y="369694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Ожидаемый объем выпуска: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E64D79-F2B6-626F-0ACC-24672526597D}"/>
              </a:ext>
            </a:extLst>
          </p:cNvPr>
          <p:cNvSpPr txBox="1"/>
          <p:nvPr/>
        </p:nvSpPr>
        <p:spPr>
          <a:xfrm>
            <a:off x="386784" y="4177477"/>
            <a:ext cx="4234643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 г. – 100 шт.</a:t>
            </a:r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xmlns="" id="{24A72B0A-A4B0-D62E-6483-073C7AF43564}"/>
              </a:ext>
            </a:extLst>
          </p:cNvPr>
          <p:cNvSpPr txBox="1">
            <a:spLocks/>
          </p:cNvSpPr>
          <p:nvPr/>
        </p:nvSpPr>
        <p:spPr>
          <a:xfrm>
            <a:off x="386784" y="4853425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Оценка степени локализации:</a:t>
            </a:r>
            <a:b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E64D79-F2B6-626F-0ACC-24672526597D}"/>
              </a:ext>
            </a:extLst>
          </p:cNvPr>
          <p:cNvSpPr txBox="1"/>
          <p:nvPr/>
        </p:nvSpPr>
        <p:spPr>
          <a:xfrm>
            <a:off x="386783" y="5342527"/>
            <a:ext cx="4234643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55% соответствия отечественному производству </a:t>
            </a: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4829066" cy="1105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Аппарат искусственной вентиляции легких «Ива И50» экспертного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188792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E24040-F25B-500E-6685-ADED57557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767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Устройство длительного мониторинга ЭКГ «РИТМ-1»</a:t>
            </a: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8145E4F1-7EAE-E5E4-ED5E-2DD04A4A1625}"/>
              </a:ext>
            </a:extLst>
          </p:cNvPr>
          <p:cNvSpPr txBox="1">
            <a:spLocks/>
          </p:cNvSpPr>
          <p:nvPr/>
        </p:nvSpPr>
        <p:spPr>
          <a:xfrm>
            <a:off x="11145795" y="6407543"/>
            <a:ext cx="862489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1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B8F1E3B-B563-F8DD-9874-8A15C1320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3" name="Заголовок 6">
            <a:extLst>
              <a:ext uri="{FF2B5EF4-FFF2-40B4-BE49-F238E27FC236}">
                <a16:creationId xmlns:a16="http://schemas.microsoft.com/office/drawing/2014/main" xmlns="" id="{35E003E5-D93E-3C20-E9DA-BF1BC5780A98}"/>
              </a:ext>
            </a:extLst>
          </p:cNvPr>
          <p:cNvSpPr txBox="1">
            <a:spLocks/>
          </p:cNvSpPr>
          <p:nvPr/>
        </p:nvSpPr>
        <p:spPr>
          <a:xfrm>
            <a:off x="5215852" y="927229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Описание результата: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4CD27C-1EC4-688F-2D33-F4B42AE5FA56}"/>
              </a:ext>
            </a:extLst>
          </p:cNvPr>
          <p:cNvSpPr txBox="1"/>
          <p:nvPr/>
        </p:nvSpPr>
        <p:spPr>
          <a:xfrm>
            <a:off x="5215852" y="1197885"/>
            <a:ext cx="6646181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Инновационный компактный программно-аппаратный комплекс для непрерывного мониторинга ЭКГ до 14 дней. Устройство передает данные на смартфон, обеспечивая удаленный контроль и долгосрочный анализ без проводов. Ключевые преимущества — использование стандартных расходных материалов для снижения затрат и мобильность, позволяющая вести мониторинг в условиях повседневной активности.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03E53-2341-7A52-04BC-340C8BA680CD}"/>
              </a:ext>
            </a:extLst>
          </p:cNvPr>
          <p:cNvSpPr txBox="1">
            <a:spLocks/>
          </p:cNvSpPr>
          <p:nvPr/>
        </p:nvSpPr>
        <p:spPr>
          <a:xfrm>
            <a:off x="5215852" y="2063320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 (ценность):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F3E97B-02B4-E7B5-A41B-7E76680FB3FF}"/>
              </a:ext>
            </a:extLst>
          </p:cNvPr>
          <p:cNvSpPr txBox="1"/>
          <p:nvPr/>
        </p:nvSpPr>
        <p:spPr>
          <a:xfrm>
            <a:off x="5215852" y="2333976"/>
            <a:ext cx="6646181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Устройство «РИТМ-1» повышает эффективность диагностики сердечно-сосудистых заболеваний за счёт длительного непрерывного мониторинга ЭКГ вне клиники. Это сокращает расходы на госпитализацию и амбулаторные визиты, снижает нагрузку на врачей, повышает точность постановки диагноза и качество медицинского обслуживания. Для страховых и финансовых организаций уменьшение затрат на лечение хронических пациентов и повышение предсказуемости медицинских рисков. Для предприятий снижение потерь рабочего времени и повышение производительности за счёт раннего выявления сердечных нарушений у сотрудников.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xmlns="" id="{F9E030AE-6578-D3A7-A34A-ACA2792A23B0}"/>
              </a:ext>
            </a:extLst>
          </p:cNvPr>
          <p:cNvSpPr txBox="1">
            <a:spLocks/>
          </p:cNvSpPr>
          <p:nvPr/>
        </p:nvSpPr>
        <p:spPr>
          <a:xfrm>
            <a:off x="5215852" y="3522577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Текущий статус разработки: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94CFCC-636E-72E1-21A0-E9F29C00C4E4}"/>
              </a:ext>
            </a:extLst>
          </p:cNvPr>
          <p:cNvSpPr txBox="1"/>
          <p:nvPr/>
        </p:nvSpPr>
        <p:spPr>
          <a:xfrm>
            <a:off x="5215851" y="3793233"/>
            <a:ext cx="664618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УГТ-7, получено регистрационное удостоверение</a:t>
            </a: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CA10A414-9458-DE9E-3929-5B432EB3D5A6}"/>
              </a:ext>
            </a:extLst>
          </p:cNvPr>
          <p:cNvSpPr txBox="1">
            <a:spLocks/>
          </p:cNvSpPr>
          <p:nvPr/>
        </p:nvSpPr>
        <p:spPr>
          <a:xfrm>
            <a:off x="5215852" y="4055939"/>
            <a:ext cx="6646180" cy="229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Соответствие разработки: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11377E-8EDB-B72A-7DF8-37D5587A21B6}"/>
              </a:ext>
            </a:extLst>
          </p:cNvPr>
          <p:cNvSpPr txBox="1"/>
          <p:nvPr/>
        </p:nvSpPr>
        <p:spPr>
          <a:xfrm>
            <a:off x="5215852" y="4250929"/>
            <a:ext cx="664618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Приоритетным направлениям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Превентивная и персонализированная медицина, обеспечение здорового долголетия.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Критическим технологиям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Технологии разработки медицинских изделий нового поколения, включая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биогибридные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бионические технологии и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нейротехнологии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xmlns="" id="{288CD526-A8D1-B871-AD02-E47448A7E297}"/>
              </a:ext>
            </a:extLst>
          </p:cNvPr>
          <p:cNvSpPr txBox="1">
            <a:spLocks/>
          </p:cNvSpPr>
          <p:nvPr/>
        </p:nvSpPr>
        <p:spPr>
          <a:xfrm>
            <a:off x="5215852" y="5334373"/>
            <a:ext cx="6646180" cy="3054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Заказчик/Потенциальный потребитель: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79C4A5-42CD-7C7F-3707-89A780F5D23A}"/>
              </a:ext>
            </a:extLst>
          </p:cNvPr>
          <p:cNvSpPr txBox="1"/>
          <p:nvPr/>
        </p:nvSpPr>
        <p:spPr>
          <a:xfrm>
            <a:off x="5215852" y="5605031"/>
            <a:ext cx="664618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Медицинские учреждения (кардиологические центры, поликлиники, частные клиники); страховые компании (медицинское и корпоративное страхование); санатории и центры реабилитации; предприятия с программами корпоративного здоровья; научно-исследовательские и образовательные организации (в сфере медицины и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биомедтеха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государственные структуры здравоохранения (региональные и федеральные программы профилактики заболеваний).</a:t>
            </a:r>
          </a:p>
        </p:txBody>
      </p:sp>
      <p:pic>
        <p:nvPicPr>
          <p:cNvPr id="2050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png;base64,iVBORw0KGgoAAAANSUhEUgAAAOUAAACXCAYAAADqI5zcAAAQAElEQVR4AcT9B7QtyXUdCO4dmXnN8/+57315g4IpwpAgQIAEJYpGlJZmlixlKU2vWaOenjYzGtPjetSr1TNavZpsGjVbNPCGJESRBGgAECAJiRRBiCA8yvtvn3/XZubsHXnzvvvef99UoUBm3X1PxIkT/pw4EZH3/QqXL18uP/axj0V8/OMfH9M67DSHXxl+vfz4xyt87GO/prJvhqr+g3X9xm/8RlnhY6IVXF7F+w2V/XHxf2OM3/zN3yx/+7d/+1B84hOfKD/5yU+O4bhR8z71qU+Vn/rUpyN+53c+M6af/vTvlp/5nd8tTSfxmc/8Xmn87mf+XfmZT382hp3uvDU++cnfKT/xiU9FOFzj05/+tMr7tOr4VDkp+3u/99nyj/7oj8s//dMvlV/84pfLL33pK+WXv/zV8itf+Ur51a9+NeJrX/taWePrX/96OYlvfOMb5R6+pvDXysce+/oYjz/+jfKxJx4vH3v8yX34xmNPlMZB/uOPP15OIuZ1/giXtQeXXck+qTxPlo+5zG88rjZUcNx4XHU//tjTpfHE48+Uj33jqQqSd9oTTzxRTsJ1fuPxx0rjq489XlZ4svyq8n1d+NrXnyy/8fWnBFHV9/XHvlEaX1Ffv6h8f/r4E+UXn9iTdx7D+b+mdnxdbfjGk2rHU0+XTzz1eMTTTz9d1njqmafLp555cownn36inMRTTz1RPnUDniqfemoPTz75ZPnkHePpMnz+85/HX/7Lfxl/6S/9JXzf930ffvAHfxDf//3fH/EDP/ADMBw3PQyWvxXqPC7j5vi+WJ/bYPkf+qEfwg//8A/jr/yVvzKG21jD6Q7/sGRMDYf/2l/7a/jrf/2vR/yNv/E3YPzNv/k3I63Df+tv/S0Yf+fv/B38yI/8SMTf/bt/F8aP/MjfjtThv//3/z7+wT/4BxH/8B/+Q/yjf/SPxnDcMO9H//E/xD/5J/8E//gf/+NIHf7RH/1RON35XY7rcZ1uy9/+21UdTnN+y1nG8X/6T/8p/vk//+f4sR/7Mfz4j/84fuInfgI/+ZM/iZ/+6Z/Gz/zMz+Dnfu7n8PM///P4hV/4Bbz73e8e0/e85z0w3vve96LG+973PnzgAx84BO/DBz/0/n340Ic/AMN8U8PhD37wgzA+9KEP4TB8+MMfRo063fKu9/3vfz/cBsNhwzJOr2E5h83/yEc+gl/8xV/EL/3SL+GXPvrL+MVf/iV86MO/iA9+4MN433s/gPe8+33q2/tHqPr57ve9B+9+38/hF97/c3jP+38e73nfu5X+Xrz/fWr3ez6AD733g/jw+z4s+iF8ULz3q001PjAaG9fvun/5l38Zv/Irv4Jf/dVfxb/9t/+2or/2q5HWvDFf6XV4Ms28f/Nv/g0OwuUe5Dn+0Y9+FB8dwfXXCNAzGAwQQkCSJCiKAmVZ7oNE4ockyP2ICfoi9/NJintnH9Kyhcreq9c53Q63x6jDpkbNc5gk0jSN7Xe+SdTp7p9BUvVwUuTQsPPleQ5jOBxG6joNpxnOaFqUwzheLt9jmGUZms0m2u12xNTUVKTmOV1DrPLc16odztdqtaKM85Ya/1iPK1B7EYhSopoZGHlZwHDYfKOWMTWYhJjHYafXIFWQyz0AkvvGhaziJPdJkoxyIaSRklUcIQHcTkkXan+uThaq1HSocTQGGsdhXmKQD9EfDiIGShsobr5l8wIockimxLBEhApWXSmCyhsDSlRdrtNE2SRDBCQold80LfWthJATfjyuudsmeHxrnsOTUDUwnH47FChhWcPhehygsajhNMPpxmTYccM8o0CubBpUV0wSVj6SsXNkRYOMlaRFbgl32AKmNRyvoXGQ4taxipKMdTlG0kTxUmCEGYeVRVbpJKMhWpGt8DZMci+tbrv5iRYcskqDnlzK4P56Qer3++j1ejAdDHpxHJzuiTKt23CQOt2wjMuClKAsCNMagSmytIl2axrTU7MRTRlsqkXE7VNTQBKNRgNT09NIZdBiwHB9Lt+0BvSQqkPUH5ISpYMRlouBiS+ySiepOSgRtd6aPwJLae5E2HFjoohxkOREfUH8Gohlu72yR4WrutyeGkPVY8gutaggYijhYSFDVf2DSEv0ZZlDCdmQC1ONqZJVZjlGDof1LU0uQLUjRVnIIBEQQqI4QRKBZQQpXpBhS5/DCHW7oPoiEEDJ1fxJShL1QxIkY5SsqCMkI5+8Nb2VbGybK06ksB5MU2cwSKpzbuReBTjkcf4aLqMOHyKqBldccq9MsgpXKXsTm8toJsubDLsOy5OMbZxUcOghCfelhvPW5dl4HHYZk8DoqXie7Fy7BnlATZjlXYZFyBvb6zxOs4EfVr7z1jIkkSaNaKiNrIWQZBGUonhxIal6Cxd3EDE+WQ7JyPMXSY3vHswzLG/UYXJPhqzCTiP3wo4bZMUjK2qe+2K4zBrmG6WMxzynexxMSxlNTCtL9QtaD0rtEjy2CqubRURR8YcFPIb9oRbGvC/5Ai7P+Y1S7YgIUF+1uMgbhbIhD9oC0QBCEyVTFCVFVb72FbncZoGhPG4hfgIJgSSCxht6GNtVqB6iaq/KFd/11qjaiChTquw67rIMMgHHIMgb4fpIquS9D8kou8dBjAfoceUiqrRqkMOG+YbDNwNZFUzup7U8WfGDBnCS50bWcVOSJrEN5F44Mg98kYyDaqOzIpu6nS6TZOwY9Jhn2KiMPUUpYz1Ok9hY3mGj5rs8w+Wbkoz5PHmG5QznIffqdV3mk3s8xy1nOExWaW6/YZ4VkqzqcLyuo6YknX0fSN7QfrLi1W0mq7gzulzTW4Hck5+UIys+yTGbrNprhttpuA5yT8ZpNZxWh01Jxvab77z74GOBDAvMwbBfNyF9ImQMRenvaOjDQYH+ANjuF9jYzbG2PcTV7R6ubHVxbX0L3gnZoFwXDjyut15UnG6Y57k0PDfWH8PxOt30QFGHRi1HVn09VGDEtFwgK8F6AkdpUfkOC9e8V4u6ETXqMkutbnX4ICUZDdLttYesDcZxjB4PpgevHkiXb57hAXWaeZNwVpImoOa/RtCyRUVIRuVxfQbJSlbUcRsWSTgMPa6L3JMhGfOTRNDWVZ2Iq3ndhlzbtO3tbWxtbUUFI/fkocdyLtPUECt+HDZi5BV8kVU9h2UleRi74mmrTpkD9JCTcmGf7pBO0yDCkPD4UyhkiPijMY4Dr7CDIqOPZQwbJuIYhkTeEAmG8szDskCn38PObg/XN3fx0pVNvHh1F89d3sXTL27hyWc28OTzW7h2fQfb2zvapRag8oeE4KhJHj/D45vrIGvjNuqw6SQGmitjKAt3PtzBQ/IGKZKxPyT3pcVmkRwnTlbisOEcNXX41YLLnMT+cot9UXKvjSRhIyQrCj2T5Xhwh75UmICN0XyJxo/DzhMj+iIZy0wYUJdNEvVjwwwaLZIx3UaYJEkMk5Wc89WAHpdPMo6tovHjdJIxXwiJ0oKU2FujEjs7HVy7dg0bGxtxVXf+g+2s406rAT0k9Q2VV1FMPCQjn6yok8gqTNLRQ+HFkeQ4bxSSMUKo6y5lGMbkmc9ypPMFB8ews1Nvo3k6pUJRxUtoG1pB37LPIFRZNUqxDTGmMRsWAcM8wW5HnnBtGy9c3sBzL63hqeeu4RvPXMU3nryMbzz+Er76mPCNy3jiyau4cn0bWxrffn+o8VZlKszt0ciPy663pl4gh8NCczDUdjqPGPPyAk4zZJNw3yPKqkwVO/GxDu/BOnQQlU6VakOpfJZ17xWsB1hBJdLkzxVuT9UAN9KoYv4O6kUNx21stQHaM3qLYmqe0yaV2PIGuddHkiMDCTdQck8O46dA3b66HTUlGc8lJMceEwceclSmFJtklCMrntttg7xy5Qqub6yjpxtK6HF9N+uLkuOHmtMaUueo0HW8puYbZKI8Co0oKrM4wFM0fjz+VZ/djklYKT2+ddscNgACEbjJo8buS5mMuz4l6uwGtcuGQxIkkeiixsa/szvA2lpHXlHe8IVdfOPpDXz1yWv48mMv4muPXcaXv/4cvv7ki3jy6St4/sWruHptG91uXzuQErSXlA5h9HjuyKAYlZ5HFNoSD4cOF5rPMmJgYxQ/l7H68qnuc00nxwWAyrv5h+Q40fnGkVHArQG5J+RGjtL2EXJPZl/CNxEhX36ZJGN7ScaaPShDeUQrtGkhTXFHDQuYGg7XcJzkuBz32SAJ0yRJIiX3ZFyu66rzQg9ZpSsYDdUyJGPYci6HZCzL5RpkFYcey5DE5DbcZWxubuKll17C1atX0el0xuVZXtnGcYcNkib7QO7nkXtxkrHvdQayipOsWTG9bi+5x3f7PA6HwWnjAr7JAJmBMkoyQf14fr2buHplHS88fwVPPfWSDHILTzy7g+de6GmLCuz2EpRoIUmn4VdR8wszWD26iKWlI5idnY1j7XE06nIddtuN3MYnfXL/HHfapJzjhnmWMdwuU8P8gyAJ8ka4nMk6yEom1AWQrIOxgHHEB+1XjL1SJkNujDHJOxieTCertllJaljeMh4Iw52bhNNJxr6QdHQMkmM+WRmREwNoEpWeHIVF4qIdUwCSQgk/k/V5UTDMcxpJrbBeaauV33yDFF+uK9f7KFkrSsX97ky7QCDR5i4QA7kDG+YLL7wQDdPluq/V5A9U7lBtzIWqHa7PIGmyD+R+Hum427QfB7dVdSGlxEuqXTIQNUt1F9GbeMzdHsNh963OA7hdNfa4+0N1uun+FFKV6sbU7r5QsAyJXpOkOjPmeP5KD8+81NU5cQfPXt7WVn9NwzbEkfkGTh6fwd1nj+Chu1fw4PlF3H9hEQ9cPIp7zizh+PIc5qYaaMjGNfxx7NxnRN12GwzCcyFnKOowlRoioP5XQHxKDZ/77L57fnwGLdVYwwKeL8Phl4twswwklaSa9f1qfEhKmfdwuzLdIcNypmSCEFJQtOZ5UA7Csk6vEbRVIat6zSNpEhFAGAlDpCRBEn7qckhGHkmzo1K6Tqcbk2FQ4yW4TgvXaTUlqzJgTZeA84sgyotHEmnaQJY1VQ+wvl55zLW1tWgI5Ci/M43gMiYxYu8j5I359glMREhO9DcoJUQFdh+0CVE7ytg2h11vRSmZCsrwTX6q+iDLIRnHRjtJbOsi57I85IsvXcPzL1zC5tZO/IHG2dOLuHBuCRcvLOOeCyu469wi7j23gnsuLuHu8yu4cGYRp47PYX6ugXYzQxZUpswM8ohuv4FDHpIT47AnQOlf8NHDZ0iVUY2LF1/sjU0OkM6fANIsfd3kE8Q/iJvkIClhKZi+/SEdd+hGkBw1wNSNuFHGHNLp+3GzATnIJxknJ9G2kqQUoNQA5DpwD6UgRQzvDU7VbrLKQ+6vE6PHhuDyTEmOuPuJ0/ZzHAuqE0IR22EOSRlTCv+CJ9XNan197/wGJh6vrGWeS+fKCIfzwQCFtkyyZ6Sa9IbeXWYhBXWGWV9fx9Ur19Ht9GOdk0ZQF3twDlYQSgAAEABJREFUvGr+QUpW/SQ5MWdVeFKWrHhkNdaTY+u6jEn5bzZcl1fTUGoO86HaWEJf6OpyZlM3q2trG9hcX0MrA44fXcD5U8s4fXIWp47N4uTKNFaXm1hebGBlqYljK7PCjOItzM0A7VYKzw30uB7SfauhekCl+BNAcgzLmnszOL3Ugup5reHxMr/O43CNmmdqnulBhEkGyVFUgzIK3RlxMcatpUnGzt5aqkp1gw3HSOfzwCEagjtfd9wyNSxbw8ZAMkZJxnpJjuN1OlnxDpbhuIVJp7tvQWUkAmFj9gSbkkrXygk9bpdIlAmJQ4hhUjIgCgDeHhVa+uUIYKhUraUcIx8MMdTLtlQF2MjdTl/+rMs4fYnldt0MuIOHdFvuQPAQEdd7kE2+8vImy7qhbK1QXpS0fqHXHWJ7p6vb0D6m2y0cXzmCcycXcPrYNI4uzuDITIrpKWKmWaEho51qAjPtgNl2hnaWIFF5JbT4+d2njH5/fUR8NI/mGzF+268gCUNEH+ezXhoO+/Ya9spKu5OP81gulkiOGmXOBEiC5ATn1QmSvGW55P70urGm7nANx90ispInK2pFJumkfSAZPa7TDZIj71NEerA86CEZ20pSsepDMpYDPc5jKBg/JKPRJvLqdR2mBvSQjOVNxi1LcrzgSCyWb75/kmdjt1FOXvp4DMw3tbwx2Q7Ha5BVnSRrVmwDyVgPyXGcJCYfkjHNPJImY7g+Y8x4FQJ1eQFVXe6jXz+YejwWjsxgdXUWi4stLC60MdeeRrvRjjuMQme6fq9ArzfAoF9gMPAuSmYx4WNKGaTHrCzLON6HNdlpNd9ho47fjFrGqMuu6c3kzScJsoLjNUIdIBmDLjgG7vCrlOueFCU5rojcC0/KODxZT1ma46ZMArEcjB7LF8VQA5mLU4gePqhkVaeEYn6yUnbHDbJKJ+loVEobCMmxPMmY5jodcLqpYZ4xHnStrlYWg6zq8uWHvVqhVTmMPGbQWQZwR0udGVO1330otBjk2n4PtZ4W8qI5PJxjaGBct72yy+zoXGXldN1ui1FKxnDYcNhw+CBuxq/lyKrfdbymJOM4kYen41vwkKzmQ0PmdmdZioW5WSwtzmFRhjmj7WgWco2fLM5jkAN5NMICNsjeoMSwCBrPRAiQvcYxr5vqMuvwQUpSsmXEwbT9cSq6BzUjtsfz43m6VR3KGPtnehC2gjFv7zYKMQPJSPEqPwcbq2puW4Pz1HCngSIOmnl1ZrJqL8mxEpFE/ZCM/EReDKOnzk9WEzFi7yNeDMwgq7LIPVrqFtVnyNp4JstOkpGcXrZZLtFo58M+oryM1RTaVhlpGuRh3YZCE5tHQ83zAcpCce3huno1srO9jY62cYW2vzWgc2cMS67ui9t6JyBH7RMlq/DBfCSjDpCMYxdCiHHoIas0Bb/pD8lYBllRaEMfGfoKSRnPhPNz05ibndIWtomGtqTWV49h6THUGBeaC//1SalzQSmeYT1hUCETH5KxDyTFNQCPnSFG/JCE+2rgZTwkx2W7POuq6cEiyD25Oo1kDE40VytOZL2cr4nsLyfbSJZk7ICjZBUmE0cj6s6Y1qg76XgUmvgiCRuF4cEkqzLtaYyah9HjMmqQlewoCWQVdx4DcRHwyjyUiAxl5LVtTNJTuF1eHU0dz5Kgc0wAdbWfD7vAsIdEntO0191GkfdQFv2IQhRljpBA0DxwCJ9HJtvm8ObGNi5duoQt3TzKBmOd5qtB47DjNcw3DsbNuxOQHIuRRFDHyD0eRg9JkK8MoyIOkIBSRlkwAMzRzIjZ6YbOjQkaKfSUGOi9xUCXQaXGNMggsyzVe8k22u0GQlIAcQw1jhp/DT6g+dNX/JCM7Y2RyS8Z8p7cZMIhYe2QMEJpNzwhQlblk5zg7g/Wc1LTKlXtVjvV6yr65/tdN2OPluX+DrnxVnjTGpNtJhkHmqzoZJrDSZLE2zeSjkaQVZhkzGsZK14NkmNljxn0RRJO959aGRg9zuugDdPU6A+66Ha76GzvYGdnB5ub6+jsbmPz+jWsXbkcsbl2HbubG1i/egXbG+sY9PrxoqeU0ScajkLW563wQDe0LsuXPjbM69evx9tn1+M0yxn12NTU6bcDWfWf3E9dRp2XZB2MY0VyTMcJryBAVuXUWV2ndbwAI4ss0WoGTE9nMrqmxp7xwmen20OnV8Yx8NbefTegJ2jxCDouaPYAGad3IlQ5JEFWwIHH9Ro122V5Ls0jWbNvoE6fZDpumEdS7Q2xThzy1HIHk0LFKCrysr5HWV9WnlsJj8rz6jMh5oYbNWsyXK1qVdtJxs4HUGwdRLSt0zyghvkHQRJkBU8kybqaSF2Xt5AqcOS58uiJza8NwWGjkimjEdpwrl67jCsvXcLlF1/C+pqM8PoVXL8sQ7x6VUZ5XQZ5DVu6Ud0Wrl++grXrVyX7Al545mlcfuH5aKRbMuLd3d2ohK7DGPRzvTDfiL/4uS7D7PV6ceKdNgkrlTthnukrhfMbLs/U5dTU4W8JtCAXoMa8VN8gT5noMidDQx7Tfx/pn7z1dX7s5zZKzTUSNcPyUJ6AwAYCUgRm2p1kSMsE4YBekZ5rgiRelcflG6jKIyt6q7LJSoYkSEZRkgg48JBV4gH2RNRZjD3W3iQVe8ybhEiOG+B8RiXqvIJWtlJbOfOtCFWaB7vUgHsCas4eJasyDxpWoU0QtGKmjQyaZx38c21mCuSyVKeRjEZGVvktY36NMinHdbpst8crbiEv5rhXaGN7cwsvvfg8rr74DDprV4DuDmbkmY8vzuPB82fxxocfxrc/+nq88+1vxfe84234i+/8Lnzvd70NP/C934sf+r7vVfwd+J63fSfe+m2P4sG7zuPk8hE0kWNXXvTapedw+dKzePGFZ3D12kvY3LqOrZ1NrG+u4fkXX8AledzeoD9uJ/S4nSLjj8dyHBkFDuONkiLxWESUpbbaiDsGl2tEgW/hl2pUhXnsUxpC3OF4J5LqHbCUR96xwO5OH5sbu9jYHuh1yVBeM9dFWSkjJpRZkHHKSMgEZZGAoiRBUmnVpwqW4mGMuIoDKidEKBg/k+MVPTlVixATR1+TMpPhUfI+QlJ1ur1QPUZVn/UqkFRiEgHY2MK+cM3bo/vKHkUKUUPkFh+S41SyDocx78aA0w4HNchQe01JqmMBnrjYKU0k9JCMfIweK9koGPkkxxSjhyTIClZAl+ckh0kiJEBeDOB/oWB3Zwsb8ogb1y+j7HawNDWFC6eP442PPIh3ve0teNd3fDve9NrX4NjSApZ1c5gWObrbWzpW9mEPuLmxhl1tbUsZ4Ox0ExfOncJbvu31eMd3fju+402P4r67LyjvEbR1YdTdliFevYSrV17Ehox1c3Mz/kVJ/CnelevRmxZaLIxR96MhkYT7QFZ9wughGUPkHiU57ntM9JcU230vCimhvm6nbM7yzUJHRM2sjEW7HdgC1AaSsVj3xQG3Y6gb1vX1Dq5c11isbWJnt6+RVD7JJhqz6EBBLchVXuc7CJIgGcfIZRskMfm4rsn4ZJhkzD/Js7wxyXOYpMk+kHs8Usqlnod9Eq8ootlSvsMaIfY39SE1oFqpb1YISZB7mJQj9/humyEHGUU88AmDug+YbzghgDCfJCxDKUMIqW5CtW1NxUuAjm5BB8KWtpvd9WuYyhLcf/4M3vaWN+K7v+fteNvb3orV5WVcevFFfOnLX8SnPvUpfOK3fhu//ZufwKc/+Xv4D5/9HD75+5/F7/3BH+FTv//v8Wuf+CQ+Jvzb3/gt/MrHfxO//slP4Y+//BX0GHDfA/fj7d/5Vrz50Udx17mz2sIlMuptXL/0Iq6+8ByuqY4XnnoKzz7xDVy5/AJy3ewWuvgY5n3Y0H0zCV1eFI6VBQpRL0wG/CjN6TUoiTFKCyAadqk5sGGaVtw/m2/XV6juSAnYUzayDM2m0EiRBLVP47TbHcprdrG+0cX29hADvR6hEhPdaFN9NCR5x41mVBTr9Z1gVKzr0WpSapxHnDEhCZIxTlY0RvRVqn8io09Vn7o1ih8gJMcFHUi6adQVGIcJkBwbgGUMy5F79ZhnmP9yQO6VUecjiVC7DCD2hSSSJIlhHHhcr+VJRkX0ttSKaJ4vdHyGtFfr6rVEf3dHnm8G3/bIw/iB73kHvuPR1+Ho4hyeeOJxfPp3PoXf/d3P4I8/9zl85Ytf0tnwKjIGNGTgrZBiOmtgqtFAOwuQziCgegaDIa5eXcPTTz+PL3zhC/jMZz6Dz/7e7+O5Jx7Dkek2vuPb3oB3fMdb8JY3vC7ijY+8Bo/cdzfOHjsK9Ht4TmdRo6cFwwsL5GXcfsN9Izke/6rG6ttpDtW0DpfyOXXemk7KWO5WIBnHmbw1PawM12M4zdT1y0k7GstsZhlarYaMs4E0A4aywk1tY9fW+7pQKzEYBuReeUZ1x4wTXyRjOSQnuH82QffHNdW0Djteo9YJpx2K/avGQRFb9kHencfJmw8KefO0gzWQjINsvueiRoxPrESk5ErAC6EHwK0nifgEwvlyrXROT0OCdrMFXyz4dnRnYwNFvytjnMNb3/xmfP9f+F68/jWPIO8P8Mf/4Y/wCXm5L//Jf8TzTz6Jvs58Nrql2WkZ67wwh1NHl3Dh5AruOnUcdx9fwQNnT+OBM6dw8dgKTs7P4vj8DM6uHMGFEys4J0N78OJdePNrH8E73voW/MV3vRM//P1/AT/6934E/9f/4j/H//3/+F/hn/1n/xT/p//9P8X/7b/8z4T/HP/J3/97ePShB5HKW/a11c3UiUx9o95xQu87OfKCpc7r8OP+imo49F193P8ahQJxjGQNpkYl9Wf9HbSYEL4J9S91vFiqW9Eo2+0mfMz0hPb6Q6yv72oru4Nr2tJubHfR1aXYUB0s1Zc7bbWcHYKEE1ViejtAHjJCefzxIk5yrI/mHcTNxrLmhzpQ07oAT14F9apmHqAH8xxIftWiVTtyTU4On5kch5VMimdqePGowFiv2+YV1jQyRl/juJQSY6iPcTbKWIcHOde5sa9XGlu6OS31jvHY4qIuax7F23VOPLG6gme0bfzNj/+GtqSfUvhZFHqhP6tle2VuDivz81hdmMfK4iyOL83jvgtn8OY3PCTDehd+5G/+Ffzv/tHfxX/6j/8+/g//yT/CP/tP/7f4f/+f/0v89//P/xr/3//Xf41/+f/5f+DH/sV/i//m//Jf4X/zD/8evl+XQa+5916cOXEcp1aXdcZcwOqRuQh75xPLSzh38igevHgB79JW93/9Qz+I7//ud+LBu+/GicUjsJdtJwFpUeomsgRRwuNVQUF9Sp3bCimuUUJGIIitsbCsQxXGY1dF/8y+/U9+2BvaIAstEq64qfeS01MNLByZFmYwNd1CPy9w5domXri0jitXt7Gty6CBrVK9xqhPznunIAmywu3ykJVc0O6MrMJ1Ho+bUccPo5PpwQIkTSYaUMT4rb8OlyGrsuq8JOyVkN4AABAASURBVGO5jpM0ecVwww/ChZlnSlblO24c5DluOK1GrjOY9FFtLLUaDyAHKZECFL+7u4UlebBve/ghvP0tb5KxzeHrX/xTecWP4w8++1lc082njXFKFzzLi4tKn8dRGeOqLnWW56Zx6uiyjOO8zptvwHe/7Y140+sfwEP3nsXFM8fkEZdx1+mjuO/iSTx4z3ncf/E07tZFz8UzJ3DmuP/+T5dD89Py1imajQQNzVRDE95MqO1wOQKQhQKZtpptLVDtlJhvNeD67zp1Eq9/6AHhITx0z104c2wVR9ottFRGIsUu9N5THUbQmNWKBASNQxJRexePE/SQ1PftPySVn7cXvIUEyXEZuRaRfFjoxnWo5uaifeTaDRTy/v6Bxkw7xfzCFJa0+M1ozG2DV65u4NKlDVy/vqvLn6Fu3YNqo3CnHy9G+6EmKfN+HtQ2w2lGCIzHo3o8yRvrJBn7RhL1Q3LMI4lAEoc95OH8SVnyRpl6EiflvtmwyzRcDnljnebXsBzJ2EnzHDcmw44b5nnlDZ4zRTQYennfQ6+zjTIf4p4L5/GotpBz7Ta+9sUv4vc/9Tt47MtfRa53h7ONBo7MzmB1eTFifmYaKwtzcXu7KEM+f/K48j6EN7/59bj7rjPx95qNJmVgQLMlOp2iZbQymJ81E6TiJ2kJhlwYAHqBk4D6DyBFZXiIOwSHDSBAj4wsVZpvd7OyRENbqlYCNOX9F6faOncehz3pa+67B/foUurkyhLmm02oOQjy8DqUgYXqLYFc291qTGLJ8DgZqiW2wXQSddok7+WEScZyyRupy3Fb3KY8L7VLKiLqOj1vAcRUK8XcfFuY1nY2Rafbx5VrW3pt1EevW8Y+uaxvJWyIBln1ow67TpIm+8YyMvRFVmkkQVIcVHPqEMnIJCtq3uEoxDZEXsGH5MvKVU9AnYnkTdtZaOWy1zNq+UkqvVWHGVl1uVmSItXlj8+Gna0N9DtbWJyZwSMP3Ktb1XN48eln8O91W/r4V7+qm88tLGibtDgzheXZKRxfmMbJxWkcm2/hzOoRnNN58eEH78Z36Cb2TW9+FPfKQy3rJrbVaqEpI2jLuJvtKTRaU2jKazVaTQRtw3xTWAbCj9tlWBlLecBCrznidt1nQcFSlGH6rGsU8uhGKc8RzFceiBeUL1OBqeKh6MlQh1jUhdFdJ47h/nOnZaTn5KlP4KjOs23dODU1donyJaJBKGXcyn7bD+kWYTwneLWfOJlqkaopFA5JFr2Rjypl7GOKVtrAVDvDzHSGplYjMoH/Ua2ezpS+Iyg5ROHJx6v5FHAbKqhxo6I9bkahhVIfGSIFrXaj9JqQVP7D00ItVNFCxBA59HOrtEMzjJkkx+HJgDtwEE6veQ4fhFehgzzLm2dqFCPFIhk7X6eZBhANnf8yarJ167mzvontzQ1QZ5J7zl/Et73utUgV/nef+R18zcbY7aIlzzgnb7gwN42VxXmcOrqI86dW8boH7sY73/J6vOu7vh3vfMfb8Ea9Z3zw/vtw6tQJzOp82ZRBtqdmkMoQSylUmTQQQoqEomWGxP9RcRBBSseilE3lgOovtRdzXzDxFDKWSXi6/cNrQj2W0dqIjRjXuRhlEc+S6in8N4UNvStdaKQ4eWQO548flec8ra3zeZzQVnu62URGSL4Alc/VkjQZg9wfdwJ5I8/8bxaeZ1Jla8EKGqO6vFL9tPcc9vooBkrXcBXDAYZ5D8NygJ5uY4fyrKXG02MRkhyUUZKSrQt5FWmp9niebIi5dhrDobbMguPmuyqSasMezLsZwl5CMQ4eVtA48SYB8vAK67IOy1an1fRWMnUaeXg9dTpGyukySUa2w0Y9SCTheF+3qX4Jv6UX8W15rPvuuguve/BBvQN8EX/0B3+I9SvX0NYILc/NYFVb03O6ULlbt6Zvfcuj+OEf+Ev4az/8g3jXO9+GN2iLe9/d53FcN6wr/geaZLjT09PxH2qyd0ybLWRZE4mMEgiVUZZBik83F5ACQeemQltJza94hKn0CNBW1JMuJvzYOyoXaqgjSqIUMo9bO/cxlBC7RFA/LZ/qHJoG5ZBB2nMaQR7U29c5LRondCF079kzePCuCzizsoJ5tbWlymzIDCVIolA7dB+kDXWJQmU5bJAqV7I3/xRKOgxi3+JDUvWGsQRJJNrRQI/WK+Qas2GRaKtaYGOzj6vXt7C2voVOp6ux6EePOTXVQKbzuLJ8Sz7WoRoedxtkjeGgUBurOall6kbUcVPzKuoxcgzY63UVj98kNSCM4fqL5A28Ou3VouThdXjFg5pKMiqbO0EyVuuwA6ZWYiOA8gr6HslAj9MNr76muzo3bmxvwYa5MDuL1z3yWp0hL+ILf/x5fOlPviBPmWNaxrSqbeo9x4/gLY/ci7/0jrfir/7gX8DbvuONuKBLGW9Np2fm0J6Z1e2foDNmU2c4b1en5B1tiEHvJV2nwUQGmY76AE2atl9qmgywiAalL1Bn2SDjSUqnVGCpiPZCTmNeoEov4D+GMFKqXHnfUp7BgMYq0RjInmAava92BM5r5XGp5iXyhqnKTbSqt7QorGo3cL9ueV+vs/R9p05jVf1qBcBG7TxqMQo1rNDlUk5xNL51eYqBNNOhbw6kxkj9HGr7OejmOuP3dTbsyuA62JbR7XT62NrNsbHRwxW9BrmkC52r1wdYXxtid2eIVivF8sospmdTHRsyBLbVoCC8mh+XV4FMYsHWK4+HhlR6SuRDosi1tGleAMtGMZCMqGLYF4aePUlFbvVxhcatZF5pGsnbZnXdRi1IMnaGpAagjGynG46QVbrDHijzyUq2q+1oRy/ZB4Me5mRIb9SL+bvPXcDXvvIlfO1LX0Ghl/FtrbBnjq/KWF+D73rH2/Hd3/3deP3rX48TJ05gSretRqPRkAfMItJmQwrQROSN+Ekjg1f3EAKYhBgm6SbJ/gp4m1OvrG7jzeC2O83UcAGmY54UmOR4PJxuBNVrug9lKUXJUWpBsGeGbjIjij5Y5rAXnZ9p4qy2sw9dPIN7tQ1fkceZZYEpHQka2lKngmwTQXW6DrfFddTU4ZeLybwD9We3X2B9p4fr231c2+jj8loPV9YGuHa9h8tXenjxpW08c2kLTz1/GU8994Lil+FdT6aGHV9dwsnVRRzRe+J2lmhLXsIL1GQdL7d9h8mTjGPucidh2UKWWeNgmtNvhXCrRJK3Sv4zT5vsnMN1A0jGwQHcnaBwUiehliMJK5CNwH9ZUeoM0s4y3H/v3Th35iw+/8d/iCe++jW0lXVlbhpveuQh/ND3vgN/4Z1vxxte81qs6MayobNYmqbyHA0wyRDSRgQzUcWhc2qpiyMYUoaQJki0LWZIQahgbVkhkNXiUE2aDEQeq5B3dFv3oHOQjAQ+Y0pJS6GSH8J9GMq7DfM+jLwYxIXEi4mR97oYaGtu9Lq76Pc6cUfgXUHhH6/r/SvUf+gMZu8blD/4okjxsr+LottBU5dDSw3irqNH8IaL5/DIhbO459hRLDUztNRWv4JJdH6C2gd5/T0oxEkE7H8cN/Zz65j735NBXt/sxX/5/MnnLuPxp6/gqWfX8eRzG3jq+U089cIann5hPb6PvOr7gJ0OhlpcZqabOHN8BaePLeL48jwWphtoZdTIl1CLhD+bj/vgmkyrOSuiHjpu/u0QbidAEuR+3C7Py0knGcXJisbILb7qjtXUoiTHbXS8TvOAOBxCiF7KYXvJUgoIGcJpvbY4r7PUc089jie//nVkMoK7Th/DO7/9jXjXW9+CRx+8B6tHZtFqN9DMMrSbTbTkBRuCDW4MGV1BbVO0KFBhw8an9Rlgoo/SKLXQ6uk2+IxY2FMZaksuo7DX8r9ql+dDKdggYqB3iYWUzXCbc3n2oS43+p1dDGV4uTx6NDIZWKmyjELlmZbiTaZDfTOc5rooPTVqXilPWapuG2s57ILDHjLFpzVOy1MtXFhdxv16h/rG++7FG+67B2e1SM03E7S0f060nfXZFfEp4nf8KtVpBQqNjQGNj6L7Ph4Pkpq/EFHIyP3/Blnf3pXRXY3/4PKzz1+RJ7yOS5fX4HeQ6xtb6PYHQEjQlhdfWV3A2bPHcfeFkzh7agnHVmYwP5OhbYNU2TIJ7NVD1cN9bXilEZdp1PlJjss2/yAsV/McJvfkHa8R6sDLoSRfjvhtZcmXV547drBQ8wyyKsvhWmYor2JD6MtDdHe3MZCyt1oNecl70JI3+5PPfQ6JlPj8iVV855u+DW9706O4IONsMNfEpkg1+UbCEAc9k4EmiYzNdSXygkIiL0nzRoAWAu0U1QQqmAAgrHDmuW1uD+T9Ylg0l/HZON3WGjbSIl7+FDDNdS7MJWdDMh3KSGtvWPQGMCwzlML6FU9f569Bv4+h+guVYwx1dhzodjKXl3M9ppQhUHzaMAVZPAp5TWWEMdzZAjRuLRn+0bk2Lp5YiQvWm15zP07LIzVk3akujhKNV1A40TYXfhQ2uRN4KI04Htoee2xQBky12pibnpHxNTGn2+951X9kYRarK3M4efIILpw/gXsunsKFs8dw/vQyVpdnsTjb1LwRqYwy7ltVMFnpBUYPuT8+Yr8iEtvsib1NbsvdRiQmh/g98UUSJCc4VZDkPj7JKuFlfJPcV8ZhWd3wGoel17xaxtSKZRQjT2QZ8w2yRKLbRxuiQRKZtpZnT5/GytIynpCH7G5t6QX7avyh9wO6RZ2faaGhkWlq65lKXkWM2x1kbK7HdZA0QRlJiDIk46rsumsU2u7JIqEUlAqXWgAKGYWNi6M45JVgY5HR2eAqDLX17KKzu4MdXUp15SH78pADe0jLy4vF8lTGQNvVaKTaevYkb2/qeoLqKXo9FK4zIofb5fGqUWjccnlrj4/DJGEa02X4pbxvNNh+R4vXLtLBLlp5B8vtFK+5+wxee89FLE5PoYlS5zcNibxybZgkK7uQ4ceFSFtdz0mNenHzuJKEPmhrwZyfncKJlQWcP3UMd509gXuFu8+s4O4zy8IiLp5ewLnjczi50sLKkYaQYaZVYLaVo9UsEXS2zLVQ5Azoq9AcxMHH41DjYNrLiZMEyXEWkjFO7qd7feRY9rBAOIz5SnivtHN1vprerm5yr0N1nppakerwwXKG8pZ9ew1RX9KcPnsevux55uknMa0V9bXaqj58311Y0SrcTFP47BgaKShPWitOXSbJOOiOT9bn8GQbPAnmlfKEhYzDSl7KYzlsvuP2YmPIw8V0GYnb64son3+95TZ1+204Nep4TV2e66/bNa7fq7jaQBlGLgOznMuP8HZY42Ke85GEw67P9bquKs9AF0EDBHnSROfNVFvcbLiLWXnH88eW8Np7L+DowoyOAIUgo9CCEQT3k6zGy+3xWBp12NQgKxmntbQiHtH58MTRhbgdPXdmCadPzgmzOHl8BieOTePE6hSOLrU0X1NYmE4wo3dX7Sa04AZAhl9B30Q1VyofBx6SMY3kgZRvLupeP3G0AAAQAElEQVQ+Gy6FZKzDYcN8w+GbwT04NI3kofzbMW9X4e3y30k6ub9trrMGpHj2bHU55lvJrIBWLscXFxextLSEZ59+Gt2tnfhj74unTmJ+qolGkiDNNCxphiLVLOsyh2RdXPQyLoNMxAsgOYIOaXpxJycRldoyhTxYKcV0/XE7pm1k7osWeaxSgL2dvKM9ZKGtaTHykk5z3OfHQbcHb0Udjwar/Lk8pWE5g65HnR5qe5kLhcqlvFYpvsPGwHlqj+ky5HFL0VIeMtf5sVDbSi1YuQx0aL7iubb7udpZ6ELJckPFfXE01OXRUDfY/rvSUmU25U1XdGP7wMWzOL16REeCoNNjgSQA9pgkEbTDsMHVSLXwVWGnQWNYRiTa1TR08z09k2JBW9WF+abe9yaYm0sjnRG/MsCAli6iGinhd7Aeg0KLmYGJRw4TvnnlBO/PI0jeeQvCrRpIUgPFW4l8U2mlVvAatyuIZGwLyUNFb1WOJ6qQp3JGZ1/RC3JVDf8v56x0Z7VFOjI/rfd+WuGl3KkUppASDUMCb3vIBOT+el0fycgPoJbkUshRyChKeaXCHrGG6vYlClUpnea4FKgUCnkuI5dR2isVormMI/IspzzQQpNQtcjAHXb5huswNWIfVV6uPA67fQ6XaoMXBNNYvs6epQyuGCGXQZUywqFoX7e0Nrqut7/aBpcy5Hibq8XCad3ODvxPn2xtbGo7vakb3wHQH4Le1ir/4tQU7tbF2YnVFaQyLrfVxkgSJJHIgAwvejUcj0gSWNZj73gmg0uzUnkKLZIlsgZEKZkCIUEsr9S5wf0calxyUHNVRmhthB8bo711qnRT8/684Hbead3hTgUPkyOrwSb308NkX2XeTYvTPMEgKZlCQLzY6UsJHbEyrB5dwfb2Ni5duoR2u4X52TldDKTIUkC2iLwsqzJCOgoXIDmGy5kcZBuBDcC0lHdyumGZoQwMMkTHSZqMURtTzFsOYSOzfI3CBm7XK+3yT+kKlBiqfJdb1Aao8mt5F0xWdcQyJVOo3NKqqrIKLQC5DMwGOBidQXMtAh0ZW08GaZ5RSCYao72hXpEMZaADobfbwfbOJtbX17GxtqmX+t145vVlUFA7KOOebWW6dDmJM8eOxzGl2kttJz2ucXAVsPEZJJHIGCdhfhUnKKMsQ67dyR7gp7TaGlTMENGHTEAB8tMGzVPdlFEqeMOHJEjewL+RUYh1MyjpNp/S+iRYjOSozsPKswTk2SXsTI7W1OGbgeTNkm7KtwJNJpLUQJeTrBh3/TWc6LDpJMi9+ut0UwOaAMOXCL5U8ATn8hz+41hooqTbWJydx6xebay/eAk7O12krSZazSk0ylQ6k8IGjUD4z6QyKbOOm+K7BYXamMN9iXXJe5lS1OVGoIwDHkBnkHwVz8XPpRhui0qJfJeTj86QLsdxp8VVX7eP0mXk/imZlL2vLaXPdz7nuQx7PPOG4tuoIG9oOlR5kSqPDdVyLtd56jocNtxA1+f+po0MTNRqEvZUJFV3joEa4Tpdd18GOdBF03BnB8WgA2jLO+gpLGPv93JFh/KYOdLeEEsytId1e33X8UXMNqDLnyHs/cKEQSaSmYzX4cjXkSG+72WisddKiSBFTSMSZKD47o/7YOo5qJCLtafshXVbecuQiH/7j8sybi95c4nJ/A57/DWMowwhzv0oclMSnOLMpjUcN+r4QUoSZIWDaYfFSR7GfgU8N7fG4dnJqq4khGhAA5/ZRqJWuJXVJV1YFIj/e7kSsLFYKUtpZyHkwkhc00mEUXkkx312C0jFlZ+S91jVsHI4jKJUPZZRGSXguPmGJ8kOUNw4SXWeOIHybjYah+1JHa4NzIZoIzG1wRl1WqF+FvJ6lnfeXF7RHs+GOtBlzkCe0V6yEL9uC9QQy9mQS3nz2DaVUYdznTeHymsP2dPrFZcVQKQMqPXc9fscG7fnWhT9071EnWvpXH7X2ZO45/xpzE+10GKphY5ItUC5XsOLpwYGpv6NrcskiQSUXIW42Hn8cPCx8dkIS42z0xyHDBcxP0nY0CkD3gNBEt/Kh6zLN6Xmt6qN0bs7HPx1S9wg4Yk5mINk7Ay5n1qOrHgOHwZyL/1g2WW5PwdZyZKMCWRFY+SQL3Iv3WVXIKyUFnfcSuN4KUWxUR4/fhyFtnRe/bOM8ghVI0o1xnA+w2GjEN9xknEMHJ5ElJEhFSq/lGwNyzhcU4dzeW3DbTLcrhpOd3g4KOA0G5xlrVhudyLPQhJqPCxXwzIVhupLDp8dSxleqbpsRH0Z41DnvULGBhte9KoDOC2XR40GqPaXgmUiX/Iuw/Fc2/6BLnNyXfgQJZJAJGpHyoAACoW+h7BlBIiWOmfqYiiVgbaTgHPHVvHIvXfh9NIRpHr3mWqcMllaol1IUJiSCzJYraEgCVUAP4nKFxtUxEYrgupH8UWkpcowYlqwFBBUiOGxqscsSSg+YDoJiSLmBUQJPyTHYcf3EBSsoeAdfUoZZCFJU+uYwxDPC4lpxfe8S0gfly+iz15IkcM+JA9jq3BXdGjSPuZepRXbccOxg0WTjIPigTXIKk7S4oeCrNJcZg3pV1RcK7eVt+ZnjTT+XK4rJdva2QVCAhtdKW9HzZLlXEl9UVDHzZMICimlwwdBM+QZLe/6CilbWVbj47iTHXfYBlRoURj63KaG1sY36GsLKCOBeFReT0yivlkxEwYZQkBArElhKoz4lJI1HCml6GAR56aMN7AKq7xShhiNrduPxjjQzWuh+m2klKFSbYfkCxkzZHyF5EsZden2KG6e03VPg5hHlblNQSOSy9gLbWFLvSopVEYpg/Q7zSDjzDCQhyzivz/0wPlTeOjCeRydn4X/fCzTGDXUXhuv+0uVBYND2Gsi9jDEEfd8lIEgqZr9qRTcoRok4XzeJqfy0jVN0zRuyas44LQaSZJA0x7LndS3uszDaRB7EopOfOq5MItUm4S67FJ9Nn9SxvGDcOlj3qQwWRXoRJImY9RyNXUCuSdjfg2nvVw47/48noSD2C9xMDaUx8nzvdVIuht/MH7kyJH4fnJjZwveujJNMNB5b6itnA2vpIaklDI4w6hQ80onRkURU+laqONWSbHxp2630xwuo5KViOGyHMuRHPNkM+KrTn3XH5KqqUJlmCWsuNBDUu2mSlYetaOUpOEFyAZu2AAHOm/2hUJGkwuQ8XlRKGVwbl+q/mTKGzRGuYx0oO3pYLcbL8VslIWMMmhMqHyl8ufaxhY6s/Z1IdTd3sL21iZ2t3fQ1+sR/3Ko2lZ3kStfqfGEjN75E1NdAE2r3faW9/oPrO86h9Mri5jTeV6vF9HUQuItrz1norwa/WiMpfpbRLVSXxWG2nsQVTrGhlUbgGmiuUyU1Z44YS2DkddMKgOV0SZO1IhCTzkxT4oe8qF4hshNP4XaU0bY6KH+3VR03Kc9CTUZYwUxu26UaY04mRONJakK98N5awS1pAbJmj2mTvMqZThMMpY3FrhFwG1yck0dJqv8VvCab2oFddtJpwP+eVyr1cLW1hZ2rYBSyELKKYJBYeNxaZCz8qAyjos5LssgXU6FSX6dZp7rM8wzNRyuYaU1z7IkTWCDcsBj4TEhK77zWNbU6WTFd/ggj6zSXL7LM/VFUjxPegsq1HznNWy0HiPz63pIwu2w4drQDBu5Dds0KQAb+K6Msr+7C5cfZWS0fb1T9WLg9FLGnGtH4veYRU+7Ei0QqTzprAxgdWYad50+idfeezceukvec2EW/hMxb3czGSVlICSjTridqnFk7J6jUvMDLYhBul7GOSIZZS1HVuHYB+khydgfj2vtNZ1mQzTPHjTSJIlyOOQhqzIPSbqBRTLyXIfrMzUiU19kla7gTT/hsJR6IEyNw2TMI/dXQO6PW6ZGXQ7JOIBuqEEyDqzTa9R5DlKyyrvHd/MnURmU072V0ZzEuhw3Go1GjEcFVFn+l846UpZdKVcui9aJzGIRUcYLUWCMkxWFvJPTalD5LOC2m5KMddDNMmMCPsO4Te63gSREWa/22mhKUj7CdSpUfQpQSuqy6/ocruGb2r4U3ajKwL6xdB6tObGoUv2wDFmNt42xP+jCsJyNzoZsBSUJG6w9YF+eceCbVp1N/Z7S8VLb1dS+TNuxoHCiNvsVykBGaCPNte21R/aPIrTiANoC09vaYQeJzqupymtIpqnt64K85YUTx/DwhQs4t7qMlZk2Zr395EA+pB8vh4LGgPLaXih8lk2U4jFgGZDoP3eQrMYdMmijGjef3wolC/JWVBpLKDcRNBH6wP21YXpLm2jBSFOVKeo0w3OGfY8K2BffH7F8VXZASFSX4YJU937JoKghcuATue7gJCzjuOmdgmQUJSsaI4d8kYwD4YaTjEqJV/iQe/kLGUeNeu/uYklGRXW43ZrCwsJi/JtHG0EegI7exa3533RVfvc5t4KhhKnzIE6hRlYKAENMkvquPs5jwzSFvG1ElXRD30iOeCUYJz7A2+dS8qWsx3Ua7ofLCSS82nqi6z4xCQjachsI6huo6a48BhDgNuZS4kLlSRAu338+ZjhPoXprY7aHtCGqerSm2pienq7qkwxJs+P/sGhd7yV9W725dl27jA10drbhHxnsbG7A/+uGwe4W+p0OCm1lK+PUNrbfw0CGPJQR5jbW7g5KjTVl5BQ/6P2nw3rZiZbGfk7G4H+i5L6TJ3HX8aM4fWQei9rV+Efwqc66DfebGqmi1EJVqm2Ex0IBkDSJsEgA45x7ToyYMPpy3LAcSXhsbYwRaYlEB+dooKIhgdIrGWiULYv4uP4YGH85LQQgSRLU+R02qrQQyxpnuCEQxpy90Jj1rQmQjI0iGSsoy72OBfWGrPgx8Q6+yBvlrbgVSlixjTgBUTbA9bTbbZUeUHkNaDEvsaV3b8NSeaTIVtI6nwTj5NbUZRmOk4fVX0Z556eUp17ZLV+DVL7A2BYrVeIzTZZCDOx7tLJ7hAotEOa7vaYkYUMLysMkjWHToHCQsSJRP5mquAA6nGSQlqBU2CAJBCKR0qXNBvwvJfi3wB6XtJGi0H99ebae0NVZcFNbff/x8EDGRUrZZSCFzok2yu2tNexurqG7sYbh9jpynUvzzg78LnPod5h9GaqMM9f21e84B7vb6AkDGXVfZ/qetsADGXYpY05VZiLZtubh6NQU7j26gtecO4t7z5zA6tw0Et3c2tuW8q6xX+qDx6QUredkkloOGkOqP5BHd1rpDKgez5F5JKNeBulgkiRItCApOKIaywSodl0hjqnTLFsjYUAaEqTJBBQ33wggDOx7CsUMkX2foJjq0TdImkSQe+HIeBlf5M3zkoQ7QnKsuNBDMtZfp5FVXEnx44EzSMZ4/WVejZpHMpbluNPqgXfYPJ8p06SBllbgJGSAjFA6EA3YMobz2DAtb9Q8h2vUPMvWvJrWaabkXnucTlKTncQ2WrEST2Qjg7fVDhseB0NC8ONyrHjmRW8nY0xlyO6LXlzYwQAAEABJREFU8x2k5jWbzXip5TTLRqie1GhW/bcRTsszzs7Oxn9JwflIxvY5rakxcr4QUpgaA51Le/J6XXk8b2072vb7L1cGux0MFY4eU7Qro9v13zzqIshb3q7S7V07uvHuircjQ9/e3IINtZDnzHd3QJXtc6X/WUx7zllp/0IKnJxfwH1nTscz6Pz0FPy3m5Ch+agRx8YTCESdEol0kn8Yj9ybl1qWJOIYa07qeTB1vw/Smmf+QbgMsioLr/AJzueGmR6E+Yb5pjWsjIbjTpsEycmodItjuMFOdD6yMk67dpJmHwKvJsbeoE8KuZwqXmhAJaNiZGcKB/iMWKWJr4krtUXKGinaUxlKv0/TKppJ3opg5e3Js9k7lMMC/hGzLFXHoaEW2SJOtPtruE6S8KJrYzE1MHpIRnkbtr02UKj/JTx59m4egySkIAKKIFnBfKdH2IOJV6+8QZKZZG1oNhzLhCRBYgPTS/nm7DRaczNIWg0gJIiG124iNJrq6wwaOrM1mxmaWQMt8VIZtOtLzZ+WkjcbGMo7bMsTdnXOC1mG2YV5zAmF8uRpgG+n17e2sSVj3OkNsbm9q23sFrri9WVgu+Jv65JnpyvjLAbou6zOLrragXSur6N37RpKyQ23N5RnDR15Vv/bub4E6slQezLanrbAHR0jhvKkIe/C29uWzqFHOMTJVoKHjy7j286dwZmZKUzplVJD4+rx9RxCj2YNwzxBUSZx/KFZhryq9WEoAy8U8Nx5XsbzWCrjxIckyApJkmjOGJFqDJK4tdU8ioZkiCTNkWZFpI6HUChvLvkSqk7hElAbKyg48bG+1NhjFwpWCAq9Kh+y6owLI6swSUfVQKqhIVLo8eCIjOMOGyRvwQsSqUAmoCDG+OMyScYJkRlFSqVSYxPgEOAz1EBKI7bao++yjAZoZYUMQXcJKHKtwbqOLQVPoMtVYRLe/yEJkiNmRUlGHlnRUSISTXDQTBEJEFLFs4g0bSBoe5mIZjIOy6QMSksQkiSWZSNyfughCbdT+qUmVVtlsePHee1JKaMKaQaXxzSB8xuZjVH5Y1gySZIpX1A5jHDcntNeEiBy3Z5CC9TVq9fx+BPP4LGnnsVXH38ajz39PJ67dB0vvHQVa2vr2JaBenu7IwPcFbZ07txeX8POxjp2ZbR+beI/kTMGuqHtSb4j/rbSuzLIQtvkeA6VEQ90Lu2pjB29cunsbujcuoO8uy0vuou2tqBLrRQPnz+nLe1xLLYbmNHqGTSflPJrXYHHoAwySgZAfQBMgUT/kcRhT5CcYT0xHE6Uv6YOe3taU4f3QePqMU00X4brIKu6yIqatx9BUUPkkM/NUw4RNoskyAqO3w7knmy9QtV5yCrN3rLm7dEiBslahjE++UXeyLMRuZ5arqTK0eFOtomebv162n7NLcwiBMp7hEh9pqrzOa+N0Z7WYcNpk5DZSpHLG1DXaeUw6jwk4QkzzyAJG4x59YR6S21DSuQBbVzmpzKeRqMRvR9J2DM7f400BCTiG0wUzlL1J6B+XH6NYNmR4tjwSaLum+tqKW9D9WmoMJTxDDVOqQpqN1roDgts9Ap0kOHFzR6evb6FS1t9XNke4OpWD1flDdeuruH61WtYu34du9q6drRN7cjoPN4dbU13dcttw3WcWgy1+qGvrSv03nSo96T+Q/OOzpg9bX0HMtCezqNDXQZ1dEHUFxwuB7uYSnLce3wVr79wGucW5jDTTJCWfR0fBzLBPPZJMy4/6XEgNGigJ7/wlzp0m8/knJEc67rHr8bkmNa8mpK8TQ3Q65xbi7jl+yTcKDNMJ2GeYZ7pzUBy3BGSUcx5agVwmGRUHneErGTwCh6XVWcjq3LMMyBjtLGTFT+Rhnm1djsyKV8zS2JWyzS13bORRIa+nN9ypabZ4aG9pxVJaXsfl0tNvqBZt3eOeUZyzmeYV+chGftt44Ifqg2JpiAihdsV5MEYIX4giiCZoMZL1ouFvbmqA6xk2pJHqrJsWEGGZzhsJEmCwBRUXodt4IbraWhAspAgATVUUmb1sRgMYaPxGXCg7agvOBZXj2LlzHkcu/cB3Pvt34W73/w2rN73EJKV49hKW7gsY7222cEVGeL1tQ2sXxfW1rC1voHd7U29D97Fji5ytrW1ddn+pVCiLXqjkaJlLyMvp2taFDLMUoZYaCs8lBH2tY3tiQ5liFolQF30JMMuEl0ahZ0NHNER5IFjK7jn5AqOz09jOi2Q6DVKwhzqELw99PwBAR4vkjj4eH5qHEx7JXGXdaf5vPgZh8kHM8n9DT5YuOM1LP9ycDAfyaiY5P46cYuHJMgKFqvLrClJs28AuZ/vP9da123fsZMncOzYMZVZxksWK6mVGTICT2Spkly2jWAoK3DYxmVaQyLRU9bUfMtbznDcIGVYNh4JJjYSGY7rS6SQrnMSmc55Npq0kSHIc3mhIImQJkglH8sDxvWShMs0SKo/jLK1p62py6zPpKYuy3mMAMLnbb9X9Pa+L2O08QzLAmxmaC0v4tiDD2L1wdcgnDqN5vkLWLj/Yaw+8nqsPPQ6lDLOncY01vOA671cnnMb166vw69QtmyYGm+fO3valnaEvjymjT9jQEbA7zChs2yixSxTH/y3ndUtbg/DTk/b1z562tZ2deYs9V6VMswgmspYW0UHZ2ZbuP/YIu5aWcByI0FD581EbQcK2DBxyONxNJx0kJIESSf9uSG45rphDt8Olq1xUPYg3/FaxmGSsBKS33ynSd508GwcJOGHZKwTejY2N/G1r30N8/PzOHv2tFZWIJWhZPKchs9qnshSgRxVfujJdW6xoRm5fGMhL+X+KAmFDM4gCWWLMN9gGVAMZeKSd9xw/5O0IWPKQBlbCKnalyqeIBW/Nsym3qm22tOwgdp43L5W1nARCKorCQFJCMqTIg3Om8IG19Yrn0ajASYpUnncejsckgSUPEn4KXVmNDxWNhIbiw3Sv9qB2ut2Is0wDCnC9AIG7RlcH5RY1wDtJk2k80uYP3MRJx94BIv3PozBkVVsN2awlmfROK9tdXB9YxP+1+e3dMbsblzDtgzUfyDtbe3uzpYugrbR083rUN4P+RClzpcDeUqfOYc7HQwMvWbpayvtv1Lp6ma343y7mxjolUspD5xsbWBW83OyneH84hxW2wlauuBJdAYNogUGMs4BwAKTj+fPMM90EuRojErNnQXuAM5vMVPD4RoH9aLmH6RVvoBwMOF2cbJq8GFyJEEyJlUVAKaTiImjL/NHwRuI04wbEsQgqzrIiop1w4dUWmBsj1+mSwe1NRvgT7/wJcj54djRo5jRK4GmXh9Y4UkiMAVJTWLVbuezwUGPjbFUeQDhp9CEGfDeSAy31YpMEiRhxXZew2lR+WXAEo1jQjIaIylZAF7cSSJNG0gaTYSRpwxZI/LMz7ImvOV0mcoS63GTUhm3vV9DxpilzSifJIlFokypcgsQQxmb2+KEUtWWUlpKeR13N2ykTk8sr7b2vZ3VotLtl9jVNtW0P5CaD4F+mWJA3WS3ZtE6fgZnXvNtWLrrAYTlY9jJprClW9AdyW3LqAb2vjpfdqPH62BbN7G7PnMK/rlexxc7I/i3tJBxFv2h3nv29Nqki1JhagJtnDbMrm9rVW5fZ9JcZ1BsriHZ2cRc0cNKM2BWN6EtFPBE56JDwXPlvhnu761gGcMyJEHSwZuilq0FSN4yj+Vr1Hm01iFC4/6yjbIuxLSUYrpwhw+D02o43WErlKnjxl5Yg4gCVdxhp74yuAyDJGRpqBUUIL7xxJO4rnPPyZPH5THnkFqrVa8NyiCkzGVACQ+NqPqI0eMyHSyk0XXYcSPGxYfgsFH3VeMMh6ORoxz1MagmqkUhwmVQdbqtFTK1O5OBpaJJhBcPG17KAEhJocfKRhKBaYTzptrqWtaeWEz4ydWPCDUmj23IqzbpLJnL+GyQuS5kCm0l+9pibsuINuTtdrtDdPoDeaYCuf+SRVvUUjfTsAZBhokMu6GJbqON5upJHL3nQcyevohidhHr8qwbyrOhbei2vN7W5o5ua7exLQ/qiyDX49/KlmrTUK9RbKi7Okv67J/7jDnooxAc7skr+tWJDXtbBryjrfCuvOyg38VQ59X+9jpyGWer38Oc+u9/9rLaxrr3GI15Fa6/PUfGZNzhSZ7jt8JBWZK3Eo9pXgCNGDn4Jd3T7FZcF25UscO/nW4cTDXvMEzKOd2KaVqDJEhOisWw02PgZXyRVTkH85KMEyIS9Vhzjad1ve+t4NKReYQEUfGtyCShZQGyq9iuaKTiHdYMsqpvMo1kzGee21H319S8Gom8GMkYJQnXU/OcD3rMq0EylmuZpjx7Sy/2JRKNyvJDGZLrMGqPTDL2y2WUDBaHww44j2HZgQyxLyP0ObKrraOVfX19XTeq13R5s4GuthVehCw7lHFS28xsVLYaBRt6X2XsKG1Hu71OOoW50xewdM9D8ponsC6jXfd5s19gW57SvzPe3t6O/4uBDb2X3JLXdNztyLUNdV8GMtAdbVO3tDXd0tZ3S69ednSJ1LeH1CuVvtDRa5VdGea2vHBHhmjvqv2wLoK6aMjTZjmgNyaw1weIycd9r+MO3w617M1onX8yveaZmm9aw/FJ1HxT86vZUsgMQ8FDP3WaaY1JwZpXU6c5bGo4bFhxTM2bhHk1Jvm3C0/mIavBN6/O53ApKzO0IEf2V772dazrBfapU6fg1yFWRl/oIAmw4pOMCkwSJGWkFQ0hxLhpCKnCicCYxzxyvxypvKU0FdVDMgZIxvIDE6iE6opcSuS2qjKYX5eH0eO42+bFo9FuwSAZDdMGk8swhzIOw2M8yqbiQmwjkwAVXEFLj9NdX8wrb2nD9DjYUHxJc1XGcknYVrk9ZR0KedCSpSW+kLZr94o8Ifw/+vHWstTgdvUqZVNGslkAeWsGy+fvxsLJsxhqi9tlQ1vgPvx/xep1B9iRURldLQQ9nxm1MPiW20aZ5wMMii62dbmzqXna3lpDR95xV4tFTzT+4EAG2dH2d1N1bgv+G1lvbwfynkOdPYPGgmocNa7qtMYgcZfHcN8NM0yNOmw6iTptknersOVrWM5h0xok1Z4KNc8yNUIdMLWAaQ3Hb4eXI1uXdas81KTXcqb7ZTXbUaEqWsbzkMOI3jBAHbUNFGWMk1VcuoOAMkIsPPPc8/h3f/h5tKbnsLS8iqiYurWbVNxC8q5f1gPzDWiry2iYsRKgmnGgbpPilOJC1/UMOVKFE/VHWSQDkFRxAYChbyUENa50fuV1G0lGuVJSYAAla09nFIoZibZnTXnLkCTRKAu1vci11RMSjYlBHVJdns+8BYEySUdogDIYTM2imJlDuXAEEPLZOfSabXTTJrralm51CnQHRKGzYUrK6wzRUH3Qk2v7msuQVaxaVGqsc3ghMEjlEbej7XVXF0Kt42fROnMBncWj2Jqax4YWs3XNz5q2s2sb63E7u6st625nW9vkHicl8jsAABAASURBVDrDPnb63fhD+K4ugHo6Nzp9R9vTHb0KGWirOtD7y57eZfaVtqP4toxwS160s9uL+XJ5Wm+HqbEoPQ6lGj3xKcs9hsOFxq9ErhmXBetCyGGIcuKdRTmRZ1yUZCy3D0qUD8AkxNr3cVqBEi7TqBNJjajKDGZMJkyGnVaDVIY6coeUJMgKzuKyPXGTMJ+kScRk30nG/DFh9EVyFEJMI/fiGD2up4yaGKJMkPJnUuQgWZfvn4V99bEn8NylSzh68hSCLkoQpMKB8L+oXdgQlN/5SKqMapUlHWZVC8uKSsEgeIGIKIawBElQ5dKKHAgISZKBSQMlVZeAJCCoXoNknCSPTV4WNlOASZRFSJRf4UgtpyQGtNtTaOjmeCBPEc9e2sYNtD8vtH1z8zwOhTusNgwk31f+UsY3c/IMTj/yOtz3Hd+J17zju/H6v/h9+M6/8lfxF/7m38bbf/ivYuWe+5DMH8Hy8dOYnp1Vfwo1v4w0CWq7yhwOC5SqJ6XbQpCERlsoBYXTBvIklZecQrZyAgsX74vIF1axLje7OQzY2O1jY6eLLW1HN7Z2sCkvuKstbq83QF/lFyrJ87GrrfGmjG5XfevolYh/DumdTV/esC/P2NF22L8e2hbtKP+2DDaX5y7dJvXZ5SgKqLwajpelx7IEofEF4vh7zBSMYc+F4wZJs0FWNEZGXyT38ckqTs0fYp3+JsgKzkZWYbKiqeYngcMeP0uM4MqNUfRVJWQ1AC6/Rt1pV0TSZAySIPcwTrhNgGSUqMsmCSt9IsX01i+RZ9IxCet62f25P/6PePa5F8CsISOgbQvxCURpKC9EzSOrct32GEfQLO7xtCgj5AlCkSKUQdOsMFO4zhBSQAoKLQyl6rdRkoz9Q0hAp4kWIAqULj6iVN3+y45CVDsxi8J9CZKr4cnMlNfnPffZN6w9Xdz05Mm68mgDBqA9jZnVozh99z04ev99aJ45gd7sFLYbCbZaaUWbKXZmmpi+cAZv+xt/DT/6z/4L/NDf+F/h/AP3YFpn72a7AdkjCi06Q21pGRciou+bUSmf25FmibqYIlEfs0ZA1mrEOEnxMrT02uTIubsxc/Icirkl7DZmsaEx2+gT252hjLOLbV8GbXWx0yl0W5wBoa25aKJgA7sDYKdboKMb4G0ZpG92c22xBzp77m6tK/8armm7e3VzHbvq/6AgBjL+XPCcD/U11JjIiaOQQRolAxRECdERVKHmNlTA/sdjbB2IKFjJlCNZ033ihWKGyB1+SKoV+NY+JEFWsEK5ttihck/5yCp9gjXOY/nDQFZ5nObyTGuQPHSlS5IkKkmSBBRFievr2/jcn/wJ7DW7uimMkyMDSCRHyZCMRbp8o9DyampmTR2uEGKd5peeLDHJKj9cVkjg8sXe9yGJIG03oLqhx2WIxPLMIxnHw/waTjds9FNTM0jkhW0gPSmj3l5gqz9ErlcoreWjmD2qm+ZjJxG0Te2nDXmwLKIIGYoy0WY70esNI0Up72s0ZIhn7r+IN33Xd+J1b3oDjh4/irgV17SFUgYzHMb2ud0k47g29Eqm0czQlKE3RTMZaUgSJFmKtNVEOT2LwfQCsqOnMH/X/WieOo+OtrTroaF3myXWd4fynD0ZV0dGOZAB9iL6vQF8EeTFwGdQwx6xI8/qP/3qySi3dzaVdxvXOzvYlR3IpjUGA51jh+j3gN4wR687iNtbn2FzjZPHUnaq40sZUWqCIk/z7LF12CDpaOxvDIy+nGaMorckljNuJUQyznO4ldC3Io1kLNYNNGJEXySlnBXI/TKTctBDVukK3vAhGTvmBBuR4bB0KfKtOFmWIZOiaO40+UM88+yL6GqL5AmyLCVsVJNEs1BohTUcCaqjhuOVnDLBsoYWUBmm59ZpWUiQJgE6YkZQSu18cCVCSIgkVXrgvjEIKBBUZiLFticiCZLiltHArexBhlCqL5xuozm/gCJNUTQbOHHhLpy57z6snj6H6aWjCDpDDpkhkfGmMsSkCEh1K2pkRYKGtpQsVPagQKl3kyUTFGpPq93Ggw/dj7e//Ttx7713w386VegiptTWwP/iQU6ozW57QCb5JCkVNw9I1C+Pd7M1hWazDfr9q+nUHCBP2dJ5c/HiA2iIbjdncV3t8WuUNRmPvd1l3bpeWbuOa5tr2NKlT1dnz15nC93tDQy2N5F3ZYA6T27s7OL6dg9XOyXWhw30wjQUxa686mCQY5h3YYO2YXvh6nb7unDqYXe3G2lfq1i/N0S305fh5uhrgR7InWrK5a3LEXLdNBcK5/tg/TImdVRTWk9tpFr5xgY9KYcDj9OMcIAfo06IgdGX48YoOiaTPIdrjAUOBEhGjjthHJQnqQkNUfEOpuHAQ1ZlHWDfEHU547qcqnz2LgmlSIrbPnalBANd2duAKA9qj0ApXe7VVJPjQY21laWsTVA+krGdQV6OpDhAodnwDsb/9GHBAlZcJcOwUSUgJkESZIVoeDIoty0iSFJp+o55oIckQpogNLStEx0oPkgk0W6jIS945OQJXHjoYVx8+DVY0nvY5uw80lYbSbMJZg0kWRuBCQCilMYFeQaVBlPzkiQFhZJBbZeMjLPQGKhbOLq8hG9/87fhrovnEZQ/Kri2kM5HyXuMoIes+hOCpBRGIppmCFoMGlpAWlMtNLSAJFNTSOaOoLF6DAtnL+Logw/h6L0PoXniDIr5RfTV7t1AbGgrvq75uaab1vj7Wm1v1za3sKHjx9rWLq7o9vaqDGpNx4ZecwGYOYadoo2tLuE5HeriqJRRQq9yvEgO5TH7WoB9C7yrc6rD5g1kvH3tLnryyqZ9lWkM+rk87RDm9ZRWoYeeboydx8brI4OGU0aLOG4ahvix7h1ETNDXJN/6adS8oPRDPxY4NOFlMEneVNrlG3VjbiqoBJIg90PsyDOdBHmjnOvJpVyuy7B8iEpj5QN2tGL2NCkxTUZJucwKNkApp4jLMCxjOLxXjuuUUKjAJMgAUqQ2HilWUF2ZvLONjSSsqEWiciEorRSQJAhpGoEQUKBUaqIqUuQKyT7EEz8ksDcchBQDKXprcQnHL96Fsw8+iKWzZ9FeWUFjbhZ9p6uugRYSK2Mh5Xa7VSC8cAR55kLF1yhZwvwC+s/9kKCcHlIZbqZyJI6VIwt446Ovw9FjK/B2Md6OSun72h/2denj8qn6PNYenxoqCkHePCOgoysaSVB3E6ChvjVaKLV4NFaOYcY/fH/wEZx7wxtx9rWPYu7cXeDiKvrT89hNptHNpuB3nus6g64NiM1hgk02sNOakyGvCsewG2bQLdvoDQJ8Swy9+yR7CCHIYBA9Zl+vX7yVNWx0Rr+XY6Ax6gldGa0X6h293jF8dt3pDOR5++jIMDuS7WoRj1TedSDDzYclykIddGdraGFGDfE8HiLjD3lAfpQSRnQfKaSYLqDQbJqSBMl9MreKOM9B1PIk4wCRxKQM9JB7dZAc12k5Jd/2Q/JQGec3rCxDnYWGenVQ6BocVkBl2e50NeC9OIm1jCkZ4Mk0SAnWpUt7SymfYc9qHSardPM8N9qJ6ZxWyoAChlKIroysnwTkMtSB6AAJugjoSOlNe8iiIfWYRJ6NaqjzH1oteZYZtObn0ZxbQCYFXjh2AifvuQsn7rqI2aNHkTfb2FF7trTwbGtx2dWy3VO8M9B2TK8Huv0O+oMu8kFH6EtPZOYs1ZtiH6JnF1/NU+tKUP20goilcIlSCnZcZ8sHHrgX0/J2lvefWHVUfm/YQ1+7ikG/lBfJdXYbRtrpiC8jGMirFh5zLXhBBSZehDQuQYsV0gz9JEUna8pDTsNGmC8dx+I9j+DMG96Ks49+B0694S1YffhRrNz/BsxcfFivWe5HduIips/dE3+oMHXqAorpI8jb0yiSJpIkA1UPNTmmYCFPVmKgMYpQO/wvGBp9eVHf6HZHntJtNroyxF53KE850Na2h4EM0XHzd3d66Ggx91bYsF5pMFVnpQcOB1AzvBeHnlLzYig41n+HDfON4MhhUN4bMh0uV0a5m6VN8kmC5CRrHCYZDcCNIhnlyD2KV+HxImNjqzCUSQKlPJb/ImJzZztOmOt3umk58nJjBbISjTDZHJKx7QkrIybV7qCzXUjQE6+cmcb00RW05WHSxUVMrR5H++gxTK0cFY5HpPJ46ZEVtJZW0Na7U2NqVeGjq7qtPI6F0ycj5rUtTWZnkGcNBF3KQJ6m50WUGRAagJQ7Rwn/f0ByURtOIW9RyiAidHvqLelQRmK4r9BDIQX1PhJIZav2klov4hjlATAKylCl5PfcewEXL5xDlqq/JeLjsbVi9vR6ZlfvIH05Y/R0futqi9mXYVZepo+BFg7Luh25vFKpLSWRgKEaszw0kSdT6IUWhs1ppPMraK+ewrS2tvMX78bq/Q9h+f4HceSeBzB9/AKSuVWE6Tm0FmYxNdvC1EyC9lSKRqOBJGhc2FA/7ClHjQXg9nqOScaw2+OF4zD49U/V5kKettBiM0C/P1Q/BsJQvOFNbUBVgfToOrQH1123oeaSlZyGu2btUacZe5xXL0Typo10Q0m+KpWRNy+n0IoTFU69z6W4uejla1dllEOtpkUc4Ny7BLUkykqe5Ljd3qLZQxoSifxESmVAblIOA7nkExnN8ulT8maryGSMraVlKZEN8ah4xzB34hQWTpzEkdNnsXzmXMSitnBLp89g/vgJNJeXgfkZ9LXN68ggugHoB0phQ/S+PVUux4Sk2UYpQ6LWZY8hRKN3QIFCHiKecYMUJ8kBiKe+uX/iROO1p3A4qqzaLSFJhdiHoepUl+BydPhEjgL+S5QTJ45jWgtCMwnQOgXXawPvydj79ija4vW01dvVRYxvSrvdXfgncRva7u10B/KkOpfp/WQuI+7b42zvYNhVj9RElzOUoVpp3U7du8T+erve06KzkyToyMP21O/QXgJkuInO1ZkMsdUmZqdTTE1naDRTZFkLSNoAEyTKZ0M10jSN8aDGk4naT5A1EkBjWEpJNFQyukLGl0dD9JaYkne60/LSo8aYX5k0Oo47dDg8TsZk6v54UM2TqRPhWNdE/GZBFziJg3JOm+SRBMkxy+kefFNjnHBDQFp3gFfLT1KS+8qfzEJ68EoNYDVwWvQVhgyxxFXd8vW0glu5bVQecJfrttkwJ8uxglaKqrxKyGXYlpU+RYMJuv5vLx7BwrFj2nYeQdKaBrSdGmq4c8gbaLtWZg1QiuXzYZkE6HoWfW2pdrXd3NUZzejKqw3KAXICZZKCUkhlQhna4k3pnVyOJ5/dwPOXdrX9Jnb6AcNcXqFQ2Wg4k/qnzGojSYU1hkFxhaE6SfNKbdvzCPcpWEkF6aMUTBkheXlifSt/CY8FkwD/oH9xaUE9KhEknySJhUFScVQogTh+Gkx9VEeBgQx2oAG2R+rKe9qD+tKkK++6o1vUbRmn0ensynC7EX0ZeldG2lM+oy/lHAAag6AxU/1pU/Wl4mg7eEtxAAAQAElEQVQYs4CswYjUv2zQTogMCGpXmiVotZuYnpnC9HQbLb26SZXNyHTgTeX5ffZPlKeG+1YbMPSQBFkB9QhRCfpYB0Tix2E1V7pVxHErIS0pc6UVY5CjjOJY3nB9QfH4KT0LCpUaSJGbfMbiN0m/OZtk7Ewt4crrsBtjOF5Th2uQrINjSu7nedKdSO7xSe6r0+kGywDKPbJMQfXbq991Xb93fKMmCyjFIxPk8jJD5FImDaZG2EZs7xjbqLJRQ4V6C9yVLKaacZvaWlpEOT0Nb19zJiiZAaovwGGVrTqUDZp/lDrTDHUuy4e7OvPtIC96KnqAjLm2k5QZUxS6s1B/0JJHb2Fzt4kvf/UqPv8nL+BPvyT65Zfwh597Qu9dn8FzL2ypzU2wyOTcEiEorLxFgB+PPaUg1Nk6aGubiBaq339grMZYRPVLXv1LpA9GqvFKlJ+kVDHH8uoSjhyZg9eJlCmykFRIAqT7CBoLp2VJglT9D+pvIn0MWnhKjWWu+CAvdSGTqz/UK6kioqdLnF2d43blNTu9vni5ZApoiHS2yzHo5hjqfeZgZ4ChvO5Ai9hQchhqnMqGxqkJiBJJ7EOCUuMoBKLhtok20wRTrQwznqtmA80sRVt0youpvOu0DHeq1RAvQ8s/gkhKlVbG/C4jtZFrXFIvRoTqKZFqIn1WpvhQ761DptCcQw9JBIEADIyeoDLIPU6peZEcQVawnIIm4kUSv6yEN0MUmPiq5WoWyRg0Pwb0RRJujAE9TquhKBw2vVOQVR2WPywvSfWngus0LGs4XGog19fXsS54BXcZRn3eKXQ5UMjqzXMeU2PoSyNDiuZbzmSqhSM6N7Z15oPOM0UgpHsRhSuB9EW01MBDql2XYU9huO7JegAikVKTVTnMmliXMj77/BqeeOIF3YD2cerUGZw7e0GGt4jNDeLq5Q6efPJFbG51wCwA3rJyqDHNQRLQguR6MfE47rrdhrp+80ANDMpIHDeCy9BYZHIvrVYLqWiqeuxhGuqzeVNTU2g2mxqChrxRK1KnW9bU8LjXfSPVP42L6zY8rm6PqbeyNRw332dU/zWLt8YOm/rCyXKWqanDLk/NheH2u9sko/65/hpuu+F2N2WgNdxWoz3VRKvdkAdO1J9UYUH9d3+dT7aFmz4a88k0t+MgnG6e2x4cqUEm4D5oEpVo4TuFxA/91PmdSBJkBccNp09Sh2vUaXV8kpKcjI7D5OH8sYACLjdCov5h8+Xra/HFsM8xSgZkbNDWzeEoN1IcD5yVw5Pe1xLelWHmWimnV5aRyDsOVLccCwrxcpVteGtYG2iQoisJufLaEPJ8ACuP6yEZxwYWNkMoxUNI5VECnnz6Cr769RfxwksdNFuLmJ49gq9//evxvV2aTAFhGt1BA489fUnb2x37KxWVqBQleb0vKwOwvZEKa3EY6nVGt9eBvU4URKUW/uUOlV6qFLCAwwlkpBbS2HhMGBKQHKGUsgOJFhIrstGS9zEajUyXLy1Ma+vYkhdqNjMZboUsS2Beo5EizYA0DSojU5nJGEDQGGlKCmjc1CJ5We9wci2Yk3Cb3Lz6cqav1xX9/kCXMz1hoD7mEc5rQ/UceuzrfKoh9iEE1Sik2gIbWZaKT7UryDCD2ttU+xtCpniitKC2Mi5+LmM/ANgwJ6H+iCv50mQfgqoWI8QCFTjwCYpPQtGJjzsyCSfVcYcnQXIcJRnrI/fT/YMzFo+Bm5XrRLIqx2GDrOIkHR3XFSOjL7JKc7kODjXJly5fleIXuvwopAAFggxSqiB9dDyHldcoZYSlZtR5cx1CbXSzS0vIZJA5A4xShZaqq6yqUWjvQ5ZSrIEuDrpxq6oYqqt7qq2JBANKlQNPXA7xCB2pdHa8jmvrPZnJvLZyLZWR4eqVa/DZbml5Sit4QAipyg0y0lxpXQz7KUqkyIeEnwBRLS5ueyGPbUP0JYwpE9ULQemW9Xx4gSpHvFJ882ysQ41NfSNJqkxlIKn6A9JoVFQYyGRwNjaj3WjCaGZp3DJOyWCn2y1tJRvaSrYwO93WdjGNccu1Mil9mqHeLiZqe9CgNrQvboqfBXHUB49fPjLOQu2C5IYasGiMvlTSNrer7bDR0esv04HeR/Z1pvWiaAw1p3UZ9YLrOPQEWaiRZZmMsIlUnjRkAZTBJlqAnOY5jTsgLV5SGEQo760/QcmTAEhqtFE/k4kO1/yXR0nGDJ7AGNCXwwchdvyQjA2JkdGXZUfBm5LDZGoeWZVJVtSDdhAu2ANJ0kEZI3Dp+lXs9Lro+mw5GMhRCprc3BOml+S5UIy9mrRDxjWUylPKM7e8CNOCAd62FnC5hEQipD6xHpIyxIGMakeG0tUEqBx5HUiZgvKUBYHRikokWkm1+urFNJigPyB2ulZB3SjqsgdIUSotS4Gl5QzzR1rIZARlSZWd4tKVTVxb24EahFazCVUMsIAYKjeH/7JkIGW1cooJK5hpMVpwYlj90XqlXgbBHMBjub29jfWNTe0sAL/fcxmTyuwyLE0yyrvsRNuDNA3RaN3Ots5uRqOR6Ea3FdFsNqIXammr2NS5L1NaKgNIZACmhvlT0y2YtmXUbd+8ZilUleoiCo1nLiMdDgrY2IyBPKbjucbLdKg5HWpu63bXbTe1kfZ0c9yPrz1ylaFyygLxXabe/VrGnhYHnlr/ahrHOo63BYO+NIaaG8+PIcaBTyXj71FCNVmesAoj9oiMKxrFDxKn1yA5TjZvHJkI1HxPMEkNKCdSHXTTajh+OFyOUafW4TRNNbme6LYmu4LPOkZDZ59E6VXdCaCBsuLt6Pr++uYWNG+aiKHGtESpG9B6e+myDR/o4+qtFXSgS4tZecl4ixoSFAzqS1UmZVwJUyQkCMD5pDLyXj0MR8ZdjA2ggMtWpaihJLAkAJUnA3Q8hFRKV8orplBN2hI2cFzn2IFubPu9HcxMN9BuBYR4jhxoZc9AqlZlLtSXQko17HfR73bgv/r3P6Tcl8dot6c1XlNRNqgfbktcH0BA8cIUUiqVoYbipRd0bt3chnQbXb2LdBlDRUyt1FZcw3HzbSQ1XHbQ2JGEaVMLRqORxj5N6VxutGSQzWaKKZ3lTDMZZkMGar5h/sxMW3kaQqbFKEOqOSUJklVceZIkiXGSgA1ECAniU8h4Y0BfbpNI3Nr2ZcD2qIa9arc/0CJXaJEuMdQN/UDG6n65f87jvIbDxmTY8ZvBcpOo5AqNskKkGjyiJPc6IZ4/zjhJD4Ydn4Tla0zySU5GYz37GLeIkLytvOskqUlqYGZmBl5BPVHmWyFsAKaOWxlIxom0kWbNDF2tnNf0aqRrBZei5lK2UhMAeTHocZ4aVNxlpTLwxnQ7ekmx4ifIkILKZok4wKYkY/vdhoE8rvO6HQbJmM9hI0biVxG/I09tkJNBmXekHJtSknUUxRqyZIDnn3ka61e6WJiex6njR3DXhSWcOJ7g7gvzmJ9VEeUOev1tOcp+pJ3uJjY312Fv1+l0pMBNTMko67HSKqVMUPmF7K9UfRBlbL8XI/8N43PPPIWetoI2QMOGZ0Xtdrsy0i4cNpxmajhsRa5l67DHwhWSjN7aXtGwVzQyGWNDBmrPaDhumNdopDFPKoM0PD/QEwLVr8pQzXc5pllW8Sw3CZLK5X5W/fU8uV0ee5JafIYy2IHOpb0I96dOd0bLTVKHXz6q+Q5AoQHPY34XbMRI/LLQJCLzll/OX6MWdLwOH6Qk42SbT9JEULP0/c18rAD1DZ3DHkRTK0Ku1wBeNUnVp8mDls5Gq42WzoT+06c42PlQyphriydaDtXGEkHNSmUZiShJpEmGhs5FEMPvzwCVJ4MkiSAvKTH4IRMTyEbRU7luiywEicRJavzLCM+FBcfjpVUdei0SRLMUODLXxOKRBmbaXbRb27hwfhH33n0CC7ONaCByKlhdyXDx/CwevO8ojq9MAfku+r1dDORFdzub2Nldk4dc09bzKnxr2WpNqcwVeckZQNf33lbZQ/pdbJBuwI/qp1aWFBoPXQg998TjuP7SJZTyuhmBlEHtJ7yl62sRGw4LKXB+g2F67G2Qpp4Lw2NR99eG4LQ4/qVHy5UDibydDaqG4yRBMhqe44kGM/XcjGijkWpxztCUx21pK9xut1CjpTlrNhsxbzoyZlOyKtPtKTUIRAJoHt0u6Il8tctxt1GbD3ER20FSY6A2Sx7147AR44W+D0KsGz5FXMgju6owV8G5VshhREw48FXJlQe4iA2Dnsn0ybCSVHZ5KEgiSOPJalBI4uBTl1XTg+mTcQ+YJ9wTbHlyr7x6QK0cTrOsw6bulZWko9XevFJbUzUYWUiiR/XEGUmSREVx/lJDmMsQ9YkTSGoixSvUIEMkGmOhySwDpeZlXHVdvlHq7KPBVjX12OQK52INlbVQScMY1+qAhfkW7jm/irOn53D+/AKWlxvw25e5uYZ2BkCaddSGdUAeNO9dxaCzhf5uBz3BW9WNjWtYW7+K62tXMNAWdm5uDkePHsPc3AKSkKkegAzwE9TSoJZL1ZCIl6j93vpeef5ZfPkLn9eblgGmGylYAmmaIUlSJEIqJfdcxrHRoFhxHXaZfpfrc1lHO5GuDLqm5vlngUZf70z929Q4H6rT+TxnLuMgnGa4TsPzYk9oePfT0i1vSwZoY2w2MxlpqraGMTKdvzN5Tss6f42GvHKiM2zQVAZtgc3XEMCdLTUupiThfhqIT9C3IWJDNBS89adQ8iQU1SeWstdZzadkRmOh5IMfJR5k3STuMm+SdAObJMg93CBwR4yqbZ5MG6Ops7kdDpsehCc7oKrXCrGj7dhOx9sT/14ESDQhLoMkSGo6NCXSMpfnvKZOD2mCMihdHsU/2nZLpI9KCsoTRCEfI+2NIUSj7Mso/O/PDKSchc82VLohQyhLl+C5yOV9+sqluG4ZG0mJxYUmzp9ZwIXTC5idKpW+hdVj07j3vmVd9gQkyQ62N16SIW5hc20d61fXsH59E5vrW7hy5QquX78uQ0+wsnoMx48fx+KRZTDJ1E5EJStJLQhF7K8qlscv9EI+R5Cx9Dc38Ie/82lcfuppLEjZp6XUM0Kj1UJDlzZ+Z9dstmLeejzscQt6DAJCSGX4FMoo4/I9jqUUztSLlOEFtasb035vqDNcgVyHfA9RKe/lsPlONwa+kNOc1GWYklRdri9oPJIIG1aq+UxkbEYMJ04j7GGNRF42SRLYUJvypEbWSBEi32UilpVIppa3UQameDWf4E64QJLQB3JYkZrnNMPh28FyFfYkHa9jDhuOH6Tmka5/D+bVIPf4JCO7LiNG9OW4QVbpYsXJNyWpPtHBMYgEKTQhMgJiiH4o0ZFyrO92tW0NAAJ2/GsRpXs75rNSX+fMno1IcrkuanJdevjfIx3IwLy9i+8mCSl4qboVcCklVAuQMYDyvM2QaqvYgpVpa3sD3lJ2e9s6h23rrNKREvaQa3s9UD25LhXsSIeqN9etcL671pYPQAAAEABJREFUhdDbRDrYQrF7Db3tF9DZeQHbO8+jO7iMzZ2rMrxLWF/fhP9vWdd1m3z12ou4fOk5XLtyVefRgNXFi7hw9rU4deJeTM0soQgZ+upjHhIM1cZoQGWCopShKq3EAPn2NTz3hT/Gr/3Mz2Hty0/gdDqDpSLBSiNBO+0jZIWUlRoxouH+6dVHKo+Z6t1kQ8ZrJc+SNO44ms2mPFYDVuZEyu00h6GHJEjVXQSNxQCD2H+PpVoh4+trHPyHyb5Y6slgjYH4hhdIwwbt+FCXTjZ060SElkWScJ2uz0hSzX8WEBIgGqnijWZA1gBa7TRC3VAeCgnc1kajgboPTS1IYIEIACQ171V7Y53SExx4SEa5A+x90VDHXAg0rBVq7u0pyVgJybHwIW2ZSCtjuKoPsRORoS9yrwxFX9aHZGxHWXpgjKqewwqhDBJ6tPCO62dRRg/my48t3cIWihdagfcApRdRUawsbr/T/D8/9d8qyokhzUuVTCQaVS2usT1k1S5FYNiDTM/MSpEb8M/JNuTB1tfXZVw76O5uorO1jl3Fu6Y7azK0NWxtXxeuYn1L2LiCjc1r8oJXsb2+Bv97qDvyht2XrmBXN6LbL13G+vOXcOXZF/DS00/j2qWXtIXdwdLCvM6aF3D+wgUsrSxHxQohqP+6T/CZueyj7O9CwsiKLlq6jGps7YDX1vGHv/3b+NDP/Twe+9IXsTw3i9XlJTQbATM6xGZSymYSkKnDIQVCI0GibWND6d4eNlLFNTg2gEQymXYUzTRDjUaSwmfSBIxjp7URlrEBJEmi9lnJKco4/jbMrl7jdHXEqAwwj2fXnl5hGH2daTva7VSGO5Bx92L6cPR6xAZr4zU8hyRBEn6CxsOLiY3OsAG2GjJCtdftNFpZqrYncJgkvLkxoMflQTZU6WClf+YdBudhGZQrxL7VeUzNVcLhH5KxwSQPF5jguuKJ6MsK3i6v043JQkm3yc0/iErK8kYV2/8tu0WE2DZMdVID49U4x+bWNvxapC+vNtS4yi4BC8lIS/EK3dDaGD2pyi75dXS2tyQjg2SoJkmyTiOpoqVQilTbuALaD4JJhvmFJeGIig7Y2e7E/42c/1dyG+vXsbV5XQZ3DVvr17ApI9zcuBoNcX3jss6EV3Dt6ku4ek24ckle8EVcev45XH7uGVx5/nlcefEFrMlD+mdnc/MzuHjxPB588EFclDGuHFnEdJZBWgr/uzZDbUcHm2sYqs5y4zoo48/XLmPtqW/g8T/49/j0Bz+Mf/3f/Qt8/AMfAnd2cf/5szh+bBmz0y00syDvX2Bhqo22vFAiMCsxSIbyuAP1EUhlhGkADO1/kcgTpcpX00wG7HhIAMoaDYfNazRSpMooO9EYljC10ZAEoInRtz9DeUQbWo3KUAdaPCtMpve6A116DSMGeu3Rl7c1tcHmmmyj3iajDGBcJhLVHZAkidrjNgmjPpCa27KMuoPRczOdGyXvI9bBfYxRJIzomJAEWcGDYJCMDXN4EiRRPyRjvqCVsEKI8Tp9krrhxkHeZHx/OCga1HlGCq1GFRTVh+S4LpLi3P5DEkxUpkTJRPMctBIPsbXTgf+Ma12XI4Mh4O1qPeFDv68S04ZZe0t72OvaGgZto7z6uaUkVao+GgvbcylKEiTFhGiil/lTWFpawbGjxzG7cAQMqVb1Ada19Vy7eg1Xr17VlvMyrsrTXb70Ii6/9FLEpUuXtEW9gpcUf1EGeO3yZRnuOoba2pHUe70prK6u4sSJEzgyv4BCbb707PP46ue/gN//zU/iYx/5CH7t/R/Ar733/fjV97wHv/bu9+LXRX/1F34ev/yv/zU+/FM/gQ/82P+Ej/zkT+BTH/4Irj32BC4sL+Phixdw7tQJvWKZQiOjPEXAnM6RS9NtTBNItZUPZYE4lPKM0ON48KAo7HGgwvpo9ghvZxMGGAGU4SaRlwbRLEM2MlgbsFgwTWTkDRlr7cXsTVN5sRASUGUBBATZCQotjKa5FtKB5mygrbDRk0e1F7U3ddg8w0eUGvbGQxl7oRXZekoSqgJuQ0iAEMIYJOHHcpOY5Dl8EIUWllp+Ly0oqLL1fcPHwjcwD2GQBHk4LE7S5I5xJ/UeLlN1hjy8vsk85AGZUMWtR4UmsiPjuqTt44a810Bese/rfU2QZlleUCu0JqoQSOWT/JRepVx94SV5yx34J3ckkSQZmOhSA7J1iUFqGMpRG0Wd3xPbyFqYk0Ge8L/Deu48jp84hcXlY5hZWEGzPSuFbemWMwOGCXy2tIJZWVQsZqemcXRpGSePruLMieNYUXhGbdmVUX/9i1/Gxz/6b/GzP/HT+Kn/7l/iJ/6bf4F/9d/+S7z/f/xp/Nq//nn8xrvfg09/+Jfwex/9FfzBr/06/ujjv4XP/9Yn8aef/DS++rv/Hle+8g1kuz3cd+Y0Hn3oAbzuvvtx9uRJVBc5TXhb5x9ot5sNrB6Zw+LUDJokaG8pqyOJ+lFU41bF3O9CxgvIeJUg3YYN1XGHExmdaQ3Ha3i8Mhlqs9mMC0+73R61p6H2ZMiyNCJJQqRpmshwqPKhp9T0FVp084iBjLSvxarX62shrNDRJZ/h10QdbX97Mt6+tsLeEbndKiR+xm0jNKvSh8i99Zf17yCqHIXIQahcC5NUB4I6QPgJqpmswo7XIBllyJvTSdk6fBgleRhb3rCMqBPdPqOO17TmkYeXYzmySiNvTl2OYXnToQzupbU1XN3ZRFdG6S2G+Z6cGvac9TappZW6v72NL3zu8/Brh7oc5/E4golZQtDOtUIK6j/EMU+CFCpt6pXGIlaPn8PZC/fj4j0P48K9j+Cuh16He1/zBtz38Bvw4IOvx8MPvQFveM3r8dp7H8Ddx0/jSGjqHHkFX/ndP8QnP/hR/PK/+nn8m595N37nw78i4/pDrH/taQyeu4rs+i6mtvo40iOWmOL0/BzuOXYUrzl7XriAB8+cw0Pn78a9Z7TVvXA37jt/F+6/+x6ckmdcWVnR+702oMUr86WN3vdlUy15yxaaWnimsyZOLs5hzmla/VPo0WIVSGgi9REVq5SrtHJ7XGqIHT8ep5qXJAlIItUNi/l1PJHBmtdqN9BsZmqT6teikMmrepFoyli9aOwZaxNOq+FynN9xU5ftyklGg+1rp+F5Neq5dZsct5xB0uQGWM6oExyuUfMO0oPpk3G1bc8YnZG8sWKScaCAIJEaCh7yITmSPSRxgjXZiMnwhMjLCNarzZ1mqeUrqkU7ruZEEv9odlur6HPaQvbV31wK5tcl+84eOo/0tLL6gofypLPNNp577DE8+/XHMNS2N43KWaKQe9NRSaUSISSQg1A9e+NT9ZsolUYZN5MGEnnPVnsG8zpzHllcxfLRk1g9dgrHVo9haXoB3B3ixa8+iX/367+Nj/7se/GRn/45fPZXfxPXnngW82zg4upxPHzuIh6V4b72nvvwGnm5B+69C/fcfR4XLp7BffdcwD0XzuL82ZM4efyoXo0sYXFxQVvoWdFFLGururC4hNZ0C5RnKllCzh0NeeHm1BQa01MIul3NZAxN9bsp4zkyO41zx1Yxp3BDC1lTY8Z4OAuofMmNOuO+Q4+poeD4Q3IcjoPmgYucIupWorNpbaRZlsBGOgnzDsLpLS0cTRmy0WhkyteQ4aZaAJJIkyTE8jF63C6SMUaOqDpEITIPfFneMLumDlcIIhVKhlgPWZWphPHH+UIdC/KOBslxBvJW4eRQubq8mpJ7ZdS8SepGTMZJxmjNJ6l6PAqF+BVKvbPzZFnGUMINH1LK7kPFgRTS5VWYTGKMBG3AgJ5kXly7ji0ZXnc4wFAK1s+H8fJgOBhE6npzbWuHugmcyZqYzRr48h/8AR77j/8Rg40NZDLIhpQpYIhSW7b4IwGPtqG63CPI6AtC/VNb1TUnJarbsimAzO3v9bCpc+VX5Ik//uFfxHt/4n/GB/+Xn8Xnfvf30dDlxMN33Yu3vvHNeMc7vgvf893vxHeLvuWNb8Ab3/BafNujr8VrX/cQHnnkQTws3P3A3Vg5sSoDnEcq5YyXT26bVo6iHMiAhvD2cjDcRae3o9bnsPInSYJGM5PiZmBwywAmAakuYhoyznYWsKpLpVPLi9X5Uu1Wt+An7jTUT1XhKDxuhiOT1OEaVvoxJOiyqNb4fGozDyBUvVAgTThGFtuTyItXaDZSjNFsarvbiGiqL63WXrhhOfHMd9geN01TBNmE+05SiykioL7gFk/dB4vUYdMYJ+DxcHgS43SNm/nBX6SkHTgACxsH2HccJQ8v944LuIVg1S5psiYL+7CXiTy8fnONPUmAWt1dpvQ8/k9m1nQL+9LVK9jVuWMg4yu0rfVWxtucvjxpPN/pzEHx/adcM2mGIGP8g9/6LXzhs7+H3WtX0JAx22smKFXBED4/+d/LAcUJCWqDtMKmgUhR6MIkR6pXFMOdDVx75gl5wV/Bh37yf8KHf/qn8Acf/xiws4U3PfwIfuBd78K73vkOfPtbvxMPPfIaHD93HDNHpjE120SjlaHZStGSp2vKYFrtDDPiT8800NAVf/CZl1JztW+oRScfdNHvbqMvQ9zRa5gd3fYO9HokTUro5SYKvR5JwHgR4z/xyrXg2HhJSnGBZlqiGXKcXjqC4/5X98oC/gVQqdcl7mOppc5jaxQai4OwoppnWgM3e1QmNE5emA+DxziRoRqyqdg+Lx4abhiJvGyqMck0No1mipo6bDRlvN4CmzpfkiSHtMRmo+VBjXWfbobJjO5fHa/l6/hBGlSuuziG45NCjtfwYOzHpGQVJgmyQsXZ+yYrPlnRvZS9UNXgXCvqJErIavaAmz+elAo8VIhkbJ/rsUCkoxXKcSUiZ8CuzhhPPvU01vXawGcMe0tfslQKmeuCQIrsn4vpfZmVtqFbvtW2DKLbwWdlmL/+ix/BV7/wBezI49oL5bk8bNmr+qXyqRU3yDhJRl4iRc77HeQyjivPPoFPfexX8XP/8v+HX/+Z/wWP/e5nMbPbxXfo1cb3vOlNeOT+e+N5b+rIPJoL02gcmQX1XjDoxXeumUylR2HQQzLsoi0Db+V9ZPK4LS0uzZBCFWKoxaavrXZ/dwcDYdeXW5dewIbAQQdTWiRKLTpBBhjfzamdQQuQ89bjm6vsAqqRA7QbRFsKf3J1CUvazkplAbs7tQd+NMalFUlhj3lu4yRgozXEVtHlHpRm8dIJgvMYCgLRMIFIFfarFMPxmpZq12Tcba6N1NQGZ5okhMOZtsFGQ4baaKRavFLxU9iI7aExetwGL9CGWY4fCrW/cB9HmJSdDDuv4wapTCh098AMpZUDifnjQYmR0ZczTmLE/qYJSZDcVw5pJS0jz3U6EAfaAcG8Gore9GOZwxLNN2JaWdWjRqC0EmpbLN1CqhfN0lk8s9nBcxs72JSx9GWklOElcqVFtw9KYf26oezuotQ2t6G801mGowvzWFBZT//xH+Gj//NP4ZMffsYVHKUAABAASURBVD++8Yf/Dv1rl5B1dmUcHaC7hiTfAoebKHsbKHc30Lv2Il744hfwe7/0Efzsv/jv8ZGf+mk8/aUvY6bZxsMPPoRHH30UJ3Ub6hfzIZNhJUFmrWnX9hPaWrc1f5nalupmkfJ8xaCPeObVeA5RYsgSRRaQhBIJh2AYIi+0SEhud2MLa9c28cyLehWz1dPQtFDkCZIkA2XhHpuOFxV51ky1NkNLW8YEQVqdE8iDvsqAKQasNlq4a3kJMwnQkILRi43ahTIBNdyGx/8gVGn10Y6lkPE7vWLs/675JDVtFWoJknUwptURkvviB/nuh5EkiQwxwIZopBovkvvyknvxui11eaYkTaIdOVDLmBrmGWQl5/BBqC0BTU18QSBRow4KHIyTPMh6VeLkt6bcWzXOg+RaTaUvcfBLGR61REuX0C2Aaxub2NzZQV+vSgbyPoNeB3lvF315xGF3B8NeF0V/hOEAmRTqiC5FloVMxvrl3/ssfv3n34sP/thP4t/89M/iE+//CP74Y7+JP/jVj+my5mP4nV/+KH7lF96N9/zYj+Pn/of/Eb/y8+/DlceexJn5Bbz2/vvxep0NL1w8h6mZduxKADHQApFr1Sh0bU+9AKfiA13j5/KEpeovc4m6HxpTKzhJJDZkGY49vfwTtrVAeIv+4toGXtrcxgtX17G+1cW2XgWtCzJbnS8LMElRyuhyGXausskE8SnVElJKLI+CVKaKaHSNJGBuuoVTRxfRYAm/qxQrKilJaGjhJ455vSiK4bjIIZ8AqK4aRFLFoUf8Uopr1On76V5eaoJrBDC2taY1f5JOpqmm8cftNMaMmwa0V4idDZIIsT6XDy06pqXSDMSRC1FGX/ETQpKgoX20KzI8idDjsEgszAVFmPEyQRLk4XiZRVWToYmo89VtrON3Qp2nxqS8eY4XGixICeONqzzQus6W0TB3d+F/CbzT30FXRpnrzJXLy5SSKWQMPm/mOnsV8ihN5V+ansax6VkspfI619dw6Utfx+d+47fxGzLQD//4v8KHfvyn8YH/wS/qfwq/8rPvxn/4xKex9cJlLOhm8/TSMh686y7cfeG8bkQX0NQlhHZZGKr87u42vOU0hjIsbz0HOx3YkxveYnsOfaMb+0No/BNYcd3HPBTa2FF9yBH//xx6qb7OBq7qRnmrO8QwL+Hf/Ha82BSIT8ynbWwuDA31N9ajm1bK+CFP6LTSnlFny0ZGHF9YwPJUG62y0HCWgPTOQysbgiGHDbnqPagm11NAsqOw4wqOPyTHYafVGDMVIPdkFB1/SGocKphJ0uQGkIxyTiCrMFlR12e+MRl2/CDqdNNCu5n6/Auoh1o1Kcs0HN9DVUpIkkRGmSJoKwI9JOGC9IUaFN8f8w2HDYcNh7+lsCEah1TySuqv85iW0hArSw3IoEhiqK1aTwro/8/h+k4XV7fWsdnZ0a1kB115yY4MYqgz5VCXPn15yp62uEMpMuRRZSHanuaYlTEtz0zh2NwCjs5M48TcHE5ra3e8PYvjjWmcbM/h3PwyLiwfw9nFVZw9egx3nTuLC9qmzvv3sVLQQu0oDU2mF4G+zrCDTgdGLu9YylsWgheFvqgNs0RA2siQNJq6MW0iaBvqVblkgPvZVxt3uwPk6RSmz5zD8Yd1UfTgw8jmF4GGPLLy7kimq0VnoFc+cpCIj8YmR4m8LFDIMGXBoIw6SIbax9qccrUzFWbTgDPLi1iUYQYpJThUvlK5bZ1qhxoS22SvXhCFKvF8KKhFwyXFGqWCe+GKg8iz7CTqtNtR57mdzK3SJ/NPhp3H8Rp13NSo+aZ13NQgGRcCsqIaIbMhZhkHBnqc8TAoafxx+jhyi4DljMNESB7GvmPezco9WMCkXB2uqWUnw44bJGFvMJTybMl7rO0OcHl7B+u6FOnZO0qJvJBVyi8D0BW689korGCGvQe1IjanUkzNtTGjC5mpeVGHpazzuhBZXJiL/8Oc06dP4sSp41g+voLp+TlQSm3PmMvQS22LfUbMdV50mYaN0HB9vogyHcpQZL9uBrzYestqR+a2eJGJ8nqF09dK3Q1EY3kV8yfOIcyvYOX8vZg/ewGcnUMe5FmTRAuTxkAG6NvngfrseqNByshcprf6Rt2uwhc/SgsyvUzhI60Gjs3OYCZVk8o+fBtbluWeUalxjseyJviS3pMZ8Q/jOa/hNIOkyU0xKXtToYmESfnJsEXIvbrIvbDTDMsfhPmTcLrjppMIfV0KbG1tRYO0AnlltuAY9lCGVt/JjON0BSb5Dot1R59altzrlHmah/Gk3ElBVZ5qsm8lPylXhyflzSO1aqsBheC0nr66uqTYVf835BV3kUBbCzTk+VozMzK2OcwuLmNmaQVzeiUwv3gEQZ4ml9H6J1se24HOf7JNvaLI4J/lNWdamNXriyPL81iWNzmul/irJ49iemEGzFKwkQhpdZlSyO8ZapdsBaX8SE9ezP+aeke3qps613aGPeTilfLs0FMG94GQzstnlTKuEjYoK3+mQpKQIZOxNOZmUcr4BkxQaLt94oEH0D5+DGWrrfqb8P8uYDAso254bJzf5fidbR0eyMhLX3ppwYi8YoBSW/hUxtxQe5Zn2liZm9brId0Aa5oLbXlVoI5FMl0teFDf6rJN1fz4mQyb4bJrTKaRKlQCk2mT6Up6mZ8Q5V3GYYiJE1+Wcd2mE+x9wTqNPLytTp9E8ErnbZiZLmmUz0EpAOBxMyJDigmh3GNU7APfJOV59+OAyDhKchyuA5Osul1QvXuoJEnGAMlxfWaQVdxhg6TJHkoNfI097jjkOoPyBG3prdg99ber+nOdD4dphkTepDm7IMOcQyoFbk7LGywuYHZpCXPLyzh+8gRWpdxTU1Pw5cva5avYXd9Ef2u32u4FwtWTrF50pwGpeK5PRJcj0Hu+QuZP1VohgajaAz19eU57RhuH0dE2eqBXHmOj1B5QO0rkavcgLzWHRFttnFs4grmZeczKE89p8UhbMjynl8BQ5RZTLcydPoNBe0o3zjm25R1tmLJL9aOElW8wGMCG6Z8jOl5jqAUiemotRja8UsaXoEQDBWyYi+0Ggo1VPJmjFt0cdgIlg2qWnqmt1iuPvWHmQWreYZiUq8OTciRjlKxojOiLrONuQw0lvIqfyfY4bLh4kuo/HdwHp8soB9X5QNsODyY1QZYaEWisxoj8stSAGozUvINwwTfDpCx5Y6PIPZ6qinXUE+8yq/wewCo0/h69rxrHRwHnmcSIfSihPIYT3IJEypIlKRIBIUUfJXqqdktWOkgaYEurf3sGzdlZTM3PYm5xUXQR00eOROM8evwE7rnnPqyuyPNIq1985gVsyzA7a9vo6DY3KrfObEGewv+cP9XZoIoTea40JEg98KrLba/7TxIhkXlqkga6Ce7pJtjn2b7PtzrnDhQ3bLA9le1taktbZLetLc/Yknef1eIxNzeP+fl5tJoZUo1bqnKhyochaMGZxcLJs9gGsKGz65bK7uusOuj3MdROIbZHbY1UY1I6n7zjUJdQTi/sMeUh3WYplhaYIeZVz9HpKd1MD5G6PuWjjFVV6DtH4b4q4jJZlDAcdhmGw0oGSZNDYZmDmBQkq7xkRffSNKl7kW9ZyG27VV/IvXZpGgjNcYTGSksWQFSPV7FCQUNk38eV7GNMRJx2EHWy+XX4MHpYehkn7cbBG8tqosmq1WRFXfY4XRGHJyHW+FP331QagoQBWZahKa+Y2Qh0VegB7cptbEtB13S29I/Vhxopn9ukefBZK2u3MTW3gOm5RbTnjmBucQX3PvgaPPTa12FK7y8fe+ZZXFq/rouiri5qurpF7WJ3exs9GZQNyR7I3tJlMlF/1ZegBcHzkNujybh1HNQcaTvq86Mueoa6ee3oPePW5iZ2dFPc1UWQUpHJC05re52qH0yIrJmhoTOevfq0tq2LSrOxJDrr5UVH86+FVotAETJtZWeRHVnChs6zl9auYXN7S69+BrrDGlbnbNVtb92Txx7IQ+bMq8VT3jG63FJtj+1O4LFM5XGX5SmXZJgNQLuAUt8F7CnzskRBoDDHXvYQeN6UHOsw/WZBUnXzmy3mFZUx2Zc6PNkQkgjQ40Tym2+kinrFH7fhVpmdbtxKhjy8D85X41b5LeP0oKUqTVMYmRTa79pKnZF82WFl9K98duRBHLex2uv5LE4mIBKkjQYaushpHZnD7Moizj3yIF7/zrdj4eIp7LZTbOqyaH19Pf5VSUfeyF6tK08UldwrQ5og0VayqZvbGRnQjAyo2Wwi8QIhJS6l/L3tXaxfu47Nq9extbaOjY0NvWPc1sVvH34aakMmg5zWWdHbaIdbrRbSZgMz2p6uzM5iWTe8bRlvIKQIBTItRmSCbkjQPKLt+VQLOzL669evw/8+bHe3E70l9JRqx1Ae0VvWgYzUcY9F7sVDi6gXGMcNyijbKntF3rmZBIA2QUBie1B5LsOLIvQ47LyGwzWUFD8kQTKG7/SL3C9P7o/faTmTcuReGQfbWMdNJ/M4bpg3SUnGPgWSCFJCkoA+XsMMjB4NoSbMEQ9khTIu1w6bf2dw5beDJ8CoS3STqrDrGmqlzFFom13VX6VMftflH+S5TKdN8ifDpDouhlfuWmE8JlkjRSKjpDxlKWMb6MKnWyTY6AxwfUfeAwN5jr7Gh0i03LueJCVcnPOHJEHSbOg818bpC2fw9u/+Hpy/+y60jp7AZRnhFZWx49+b6rImzRK9j6wMryHjac/MydvOI0w3AHm4IANJdUa1sZMJvJ20UV568SVcuXQVW9fXo/eNf70ib2OjsNLngRjK0Km+lCkwTEuwkcQLp1WVd0Zb2rnEveuh0GuLngwoTRsoshaylROi09jeGWBDl4E9vfrp9rbkNXdVkORllH1516EXLG1hobnJta02vFBBdUMPk4BSmMpKzDZLNHQzq6YA3qqiQFn0UeoCS4U6Bo/jeL6U/7CP043D0mqe02tMljnJUyMkXhyAovs+B9P34i7LopVOVnyHa77TDMcPg9Nq1OnBDJIiAdRkkyGGgQCW2AcceEiOOSRBchz/swqQBFF5qEgVh566g6aK3vRDMqaRFY0RfZGKjxarUuECKQpmUp0UXSn95s6ulHUHHXm6fqev288Cngwbg1ErAUmELIW91LFjx3DmzBksHDuJOb2THDaa6AGwApfaCqbyUGmagYmQNRBk0L6MacpjtuUxW/MzaMlrzi8tqswGrmrL+uzlK3jp+jV0tjvwqxHXPZTnItV+jQxJUHMaQkCSJEi0A3B/soSYk/EvyzAXGlk0lEQezAtTKW9XhCbK9hyyhWXsajvajT897COeWb3d9sWSPDaUpi6o72VEtWiWyFyXkGZNZM02Eo3BTCNgZXYKbdUN9dceNPgdjhYCCB6zXOZZloTXfbrs0WLnNNczhtqKGmPmzQMkx4nkXrhmkjfy6rRbUfJO8gUVsQf3D1qQDOunIYE4fqZTAgj3AAAQAElEQVSSrKz74IrhydnPs3gF8k4aUsm+nO+6cXeahzy8HXU5psadlmc5y1uBjURKRRKJYG8JPf5zp1yeYVNbuTVtGf0X6kauSxBv3eQ4MCxL1Eok/UIIiQwii57Qf6/oLeWcbmobMrZSytrUC/ssaaChLWerPY203UQmZXa82Wyj2Wyh3W7D29CZuRlMyUBnV5YwLUwdPYpNVdrRxY5f9ltRE7U7101nqXaWakuQQarpmnSNl5Tcumx+klAes4nVhVnMpCkSXdIkyhOg1VgNL5kizM2h325hTUa4tr6F3u4Q/ov8XZ1nBwOZkMp3v+FFXOPkuknCi4PHwDuHRiPVotRAM2tgaXYeS/NzaAXlkMfUQAGqs7Rxqiz62thhFPAih0jVHkCtyuH+RaB63A+jiu19T/IcNvZSAZLYe9QYtR83oJZweh0+jNqGDvIP4+2XUQ/Vx1Hf1Henup37aiMpBQoRJGPDyYpi9JCMIbKiMTLxRTLmm2DdEHTFh+EGQTHIqjzyRmplIyv+wfIKeTPzVMTL+rhMK5bhMKlVW4rsskr5yUKDlzNgV9u0a75Y0Ts6vzy3l/Jljb2ePdVQimXjdTtcTiql97lwYWEBSzLI0GqgIeNCs4mWvFVbdKo1habOokkjQ5JlyNKmjDmNZ9t0lL8hA7HHnD+2ghP33o0zr3kIrdUV9GVpaqZ0vJDO5vAtqN+P+vzpAXA73LZC7U2KALdJdidDIZblfY+pLVMskWpL6rShDAVJA/1WE9lRla/2bex00dnpyTC78bLKu4RhtweXSzK2s6GFxfldn+FxMzWvpcWhrYXg6PwC5rTIUK9X7DEhr1HLSUth+YOwkdeo05ynhnmHhc1z/28GstKfm6XfKZ/kLUVJRrsgK+p21ajbXhcwNkqSkUfuUZKxoJigL7KKk1Ts1h/y9jK3LmEvlWRsB7lHPcmWIGkyRt3RmuF4Hb4TSjIqbJIkMghDBqIwRo8VP1eVPRn9lrzlum5PO90+hlrh+/UWTGlDGW8hZSPDWMncFpe7srqkLV0TPZUzTBsIBlWX6vYOhWkC969kkHdIAaUZhco1XEZbhuTb3QW9cjl73/3wC39vhb1g2EhKne+MobaJk8qMoTyO26a6fc4jiSktAsePLOKEblxbMn6UA0gKfqUyUHqid5zp3Dy2tV3dllF2ZJy5+tztyHP2d2RHWu291QwpkiRDqTxB5bi/dd2lvHkjTdEIAdPNFMuzbdUbkMhbBjVK6wGMuP1V23OdUQulmdaIi5225pPU5RejcZkMm1eqn4Y6Ez8O1zCDTESCcPBTiGGIjD+WOwxjgVsG6nprWqCM4+b4ZEaS0V+jfkjNlCJkRRUcf0iCZIyTHIcj41X6OthAF2ueQVZ1khV1GikvNhp4y9RwmsOmJE1uilquphYkCSu+DcOUTEBWdUGXF7nD8iK7OnvtyFP05F0KVWNZJAFMM4QkgXkRamOuSQAKJPIU0/J2c9oWbuo8uiuj6aicgQzYSkUSQYoLPQUCrNyUopOMfKe5rW2dB70NbsozraweQ3tpGT0QNkrXVcqAqDJ9OCvt9ZQGQfqLuHi4TbrAKmQJQZhvN3H8yDxmWwmorW+SWmkKkC4TSHRT663std1tbG1so7e1g652Cpvbm3HRweixQcZxGMVNEpVhOOyzbKZ6l+ensTQ3Da0/GplcI2MU8O7C7S2809Ail48w1DjV8KJTG2ausa/jDtewURql+nkQbod5UK17YYdwqKFUKa/823UdxGRpTnNbDS/uoU4kGYMk40SQN9Io8DK+yBvLIPfzXkZxUZSs8jvizhyE+QZJk5uC5KH9tNJn3jqO4LgLSaQ6lPKSlXFa+XX3gS1d8ngr69caA3lLOYQ4sQUDipIYyuA80LmUx/DAZ4kuPFZW0GxNoZsD6zu6MNJ5zr+SgZQRUkTLlbrtUBGxnVAet4NFiaQAGkxkQFNoyWBVEVoryxgkCXryJFbSWJeMyxRqlOwAzjvuQ6j6bwNK5cEStXduuoVVnfemMiBR3ZYNMuhcfc+zgHRpAUOdb32e7Ol9qG+Ah8N+3Mq6vdAT54NAorOyt7IeS5KxDySBEJCqMW1d+sxPNzGtcjPxQ4LRU8KGGRcTecya+oct9rYVzVGon7nGycaZy6tOopjwsA4bTncbSxmp6R6GKFSP4fFGNNRCc5iPUfMqOmrmiLg8B2vqsOF4DcdrmKfSVXZZs8bUbXIdwRySJnHgYuAmX2Qld5Pkbwmb5LhdJMd1uHOGGTV1+E5R5yGrMh03Eim2ldQIUqBC3sp8l5vYKKWklEEUSitDA9t6tbHT62NXFz02Bg9sIUvK9aLfHqmnFd50KCUqZJilXBVlvL7sOH/2HJgm2JLMbq+LoYyIUjRKltEoCEpJCilZac+ntqbaImYyxGaS6vVCE/9/6t6sSZbkOg/8PveIyMzKWu9SfW/fbnSjsZHE1houRhAkZeCYzWDGNJyx0fIk6U1PepGZ3vRPZEbTk0RKJkomUkZJFI0yk2kxgaIWUjQSIDYCBNDo7rvUkntGhOv7PCqysurW7b7dIEAxOk/6Eu7H3Y+fz89x96zbB6MRXDbsCTAC1/l8gcW8httxX9AmpAtFdAjtPf1jh+4d9BBRrRiAA439+Ggfx3KNB2o/yq0sCRWn9qxKVRXKowMsVN7jbTQe6PHYlusF8g8J1FeSIKk3+rh9LQqt+u9Fx32wZd6JwK3xCLf2xigAROpLY5VY1V+tVIpbQZ2bSf1OUL5Cp80niW9SH0ytZPYsarR3dV/rZiUZr9DcAOJW/e75O+wpy0ttkrmDalor4kXfLkGs7ItPkqxNXbIv26WkFjB1qctvlzd147XGXbwju0bJLrzIzgHJjZBJ5rz+i+TmXZ/3JxWSl7xJbth2A4Amr1O4zYvniJC80l/zMrmqATnQgcZIij6Ue9iv8haTy5gooZPUgi9VKiPsup7rZHKu008f9PjAx0rqslZ88+wJeqwcMUAWYoAXj19AUVSYS7FOljMsxAf+o2UpketSwKAsZysrasA3AnoLjZmA30fdie6OS50Vlfl0NAz3MF01mOkQyuXdBzWZy7p8K2A4reowyBstJOZtS84Uct5OiDjeGWBX6CiEAfNolZdA1CwQdvfRan/5RAvJWgtWaAI8JrfnsBY4TI7nNrUImYfTay04fufDnUL5e7Kmx+Jla1nIo/ACZBCoOZC8kdz/nsz3OvVtur2e3Gat/nZhje2wL9PXe6fQ7W6357TJeQ5vond65/L9e4cmty/1QB48th6SW6k/nSjZ9YGkAJC7uemnO2/C9/iQXRtmE6SEBqEBaTI4oywHY9d2UFkZytyHoLIkYUWF9o/+faiB4NNIk8HpFbEqh0C6qK86lSyNeUcGRBDjaog9XRGsZX0nizlm8wlWyzlkcuDfka51Wd/KEkPghCyOAX8+m2ImWgh4XqlLmbLR3lB3p0Cj/rbq10T7Pf+FioGyrYCe8EbAEIogzUQS2NtloyuOlZK2rjVKtbWvft7ZGetQJqIWWGr1tREgEyv4R/nQfnBdVpgs1ljMlpiq3/nvSQXIlfrrdhstNG4vJcJEeRc5TAl2v6kFoVL8QIvfXZ3GFjFkmXhMttokQVJT0yqUpBUnnVaWPiSVf5WUfeVjHXEfTNtWtdGiZ/Ii1ZNP0E1rLa4GcCM5tVoQG40jy7C3skqbn8n8TW7UocnxbSKZkxJDDm/62q7n0p3GXJQkLcAkIaaLnJsDkhuB3FziveW6U6brtUhussjLuMtu06bQc0aygIL4iUjmsRiAto4GzUgHMUNfBVQR0X6V9kBmXRhMojI4P8KAhNzPdUspLyQ384oCa4Db8L6q0MkmQ6F3nVytcHEg6xYj9lXX/8hUozZsLWdS1LUVRvu0JFe2NWhs3eSmNXa5pBC2blYUk2VgN/uWrjMO1V/3Y622HgvY82YJu5S1XGvoGiQJMN6r+V9UsEIZ5Kbk/ZTacHuF+qGeYyTA2b0eFUGDqnW9skJSmUaWeqWxtqNdRJ3WnsoqPzmfIU0NzjnmiynW9RLmaRC4j15warmdBltpywrrmEkS1bgGSLg73sFBGVBoQSj03v3CtSfJhZQfrdKQ8ygTnt9b3k9TfnXxZRltUysL7bTDntxPU20ZWcai6+/8PpPnQdTK3c1lLsKkBcbkZh2aHO+oVdCR578jKu/qx3VMgZRySVhXX//ppkiCvCT3xp3dDh1/v0TyStUYAgZVhV0p9t5IR/XDCjuiQRFRWFlEUQpbaM9WqRyVH0QOG4G00R5vLoWNoUBZlogxIogn9CSj0/KVxQxa60z++8VK5Y7HY/ifzEixwLks0plc18VqiVqghPadeRWXhfQK7iuIRvtOKzvFs8j8gvQ0YH+wg1f9o4KdfaTxHmYBeLI4x0KrfivgJPENuuhfaeWvDS4pneUpaKCVRYBcOy0byIuO+l5oIdnRaezhsAQXE6zPTlHPZqhlBZfq5ypojLuHKG/fwsOp3O6zBRYnU0z9UzwBM8mqqAvw2K24XgzatIJMMzymRjw0vBwPKrtfAnd3KoyYoI+kFkTIOhBlPyH5ke6t8qJSki0Z1N8CyO+p8PJDEpY/SURRofLwY2CbHBcleSitZNKFLdzXpL6ZWnXQlLRwOD8DUnK7EhqckmfywmZwihrnKYTmzXW3yXnPopSSehQko6DRKnr9QxLk90bXeb5T2h0y9WW24yRztvPai1UuZ3wPX+ZFapKzIAADaTQawT/8dmjgGYCmQVnpgr1CVXXkPIPO5ImPAmQQQKdyP61Rfk8hj6S8xEaK2a3qJDcyLQIRDXC5iAcHRxgUAyxlzfwPWZ3p7nMl5V/JPfV4Tb0iOG6lziRZ9OGgjHjh1hHGoxLFaIDBwSFm8wb++V8tgM8FzqXA1+puMakd88u8xMOycLyWlVjLSjsOPZECyt4+dlLE8vQM8/Mz+E/F5rLCE50WT7R4JJ3ElkdHeKRDnie+r5XbDIF/LeVdSzkbWXsI8HTbkrXbMH+T21UzoJQXspC7O0P1f4iocl4c/A43q2f3SjZTRnsjU5JX4i5EXuZF7b+jFhzPWYiAqZ8nl4X4mVqB1P0zWU7PIo/F9Lzvn8XP+T31Mgldh/7kv0m+K1N3oqftwiQ3AnZ+X+Z65/3uWeQ619+RzFmUA2TyKWAh7RvKKu7tjLCj08DRoEJZBERJxhNZKN4DMlYlsktaFIie4CICeu9L+IVczaXA5HbtwEKKmLSCOk0SFMNWYEyizhpIBRTfHe9LGceQocW5QHM+l6WUZbNCW0E86SQRtNqblxVhuVyjVQVKoYV/RBB3xmMc7Y1gRQ3DA0zWEbPJFAbHUgCZCyzZjdXKn2wNpPzm1wqYXgS8B50KbHPdnbqNoPyBmN/TSWwhAC7OzjMoz+czzBZLXQUt8LbKzrQnPNPe+PF0iSePzzE/k+WczbRPXUgEC2RQqp/ul8diaiUXn4Ta1a217wHiEQAAEABJREFU+KxnC1Qaw4FkP0Qr618DjCI6ZUGBKSBQckT3kIrfQCECV0hys+wUwG7jdui4y3qeHfZEsmuk/1b/LaueLLM2g7dBo3mutfA0WtBMll0meQCN5O5xOmy0UJm6up1V3o73FtRthL7d70dIXhvctUbcAdN2Nnm1Tv/e4TZt17kedznnkdRE0NFNmBMXX1HAGtpl1Z5mV0fzO4oPRxUGgwEKga2MBQZlCVtSk8Hp0OSJJokksgtbI+ngY5FPUC3sJLdGOp3bzfoVJeoQJXvCP8JWFP6hun9EcFuWLapN7wdna2CxqKXUKwFqJaVMOvVMaLV4UDx6koaqjwUiQw6rkjjWAcxIY1ijQFONcSrQnE8ncofrTEkK1MoquX+tlCQJmKTlk2TRE5zvvFagCWp5oPaOtV999fhY96HAWgdPa1lK/93mRFcvM7l4j3RivFKbKwHzxH/m9URWVS6t/wnO9XKhdleiGu26zfxbuXZuZy0lXmkRswIXkl1Uf8aS+YHlrX6B3oPh8hEo2ZNyk7qdXEZCJtnJeSseQujy8grY8SKpmrjIJ1zGRBJRuuB4R9Q7qhz0pBwGxUx035CUuvpJyve4Gst4C7BtHxdAW429uQgdT9prb6dznviEpK+r7P9kU6QHx8zUbV2n/OLalwVDdnX8ynUcvhu5nOl6OfKSF9nFScrIRfhwZyhLmUmAHFUDjKoSw7LKYCxihUrgLJRnKxkurCRJTVYPSoVlAf9CZyo3dlvhIOUmqW9PaU7BKfeRMWAsC3dbLqBdZxYlJvMVzqXUa1kQT3KtfY9VIMSIQso/8E/epLixKGBQu192mT2OOwd7uDXakUVbYxEHOJHin0zOM8Ddnu8JDQLvUdsLa0kSVVVJCYNAU6OVy2k9JikZlDjcHeMjr76Mu4f7ci0bYUUka9tor3pyeo5HZxOc2ktQn2ahwEO5sOcnZ1jJmmY5iJ/HUuvAqZGL7PkhmdvLQNDggtIVgbHkcXs0hMEZNW5oAVGD6B9hDqY+vR2SBGlK4g3FUyZI8h05j3oXNkRGkF0e6bodhRByPtmlycsyfhcZtCaKv3lrYTC4oMdjg6yq562nRouNKW81tFAny055/XuH+b08kxwXaIN4XfmQvJL+QSfI99Y++d7KezwWrEODwgrpv74YjUYZoFZ0FhEmK7vJygNNVFJbJDVhmnhQc53MBs73Yc1M+7dzWaeVXEVPkIVs8nsXbBFUK4pVyJbJeUUZcO/4DvbHYwxlsZeatJmsykIuo/dwjSYLsUDUYlEMhii0OKRArbEJ7r/7CRKsChzt7ODBnVtaRAIWBGba757JJfZVipXBf1dpoPjgxf1z+7b6hQBeaMxFjCgYEAO0IEVAn8GwwOHeLj708gPcHo+wNyix4/IhagzEcp0wFy3U1lLAPJH1y26sXGePvZalWMt65IMqnS7bg3A+UoCJpHCXBPgWA8X3xX9XvIL4BC0quZ8aL0lBQHUkQ9fL+Xj2Q4rvFkVQgA7PpKjBFiw0fsla9eIFkR0f6CEv40qC7NIkncxpR5gAEy4e99XkcWcACpxeGNcaX05rjh2aDN5wUe/7HpBdx92QO2jq4w5NQYpPcjM457lcT06bSDp4qlzO3Ppyva1kjpJdXbdlilZEKVkphTJZQZ1HcsOf7OJkF5qR65qoyYSURnfoWDLiRPsj/8KnQdrUTwRchiSoqIXfWaxGSgLcvrWPF3SSOR6OwGKAiZR3orvImXh54kgKABfuZaAAU8J97MfHqGlkxK6s5P2jQ3zg+DaUxLrawYn2p9PFAovlVPufxgs5rByuSxJBMjevSlZ6IArO02oPUSnZWCb74yEe3L2FFw8PsRuoK5OA0aDEgaz2/s44/1kZqgrr0RiLYoi3JjO8+fbj/C8r+J8n6f9apda4PB6PH3rcrqkIEVGSqZQ3VPygLBDlKidRq8XJ1ykGt/usIlJ4yTYJ0/LynGfK+eo7aQk7BZDM4/MYt4nsypDMZcguhB6yi2+X346T3PDExUN2dUgiSmZ9eZLYftzP6+S5sDxM1glTcCUXdPj9JvLpTrpNydbBU3RTv8irPJ6q9A4ZZFeXUgF4pYYeKRligIVJKSjpMkGTFQFGhQKEy0APpQkmRe1GBSmuogIM4H3lEtRhzRIzrfKtBuXDDQOyH4fr2GL5p3eeBKp+LTc1ygV67eUXsaN9WdDiMJV7k9S2V816vkatwx9bGNe3JbN19+LRtZ3UfkIhd7VU/X0dWL30wiFu7++AAul6MMKp9n1L7QUNECuB+9Nq0dBoAFJ1I8yvjAIDCPfL+95IKD8AslF7gwqv3XsBt0cjNP6XAuRaSlwYyoJX5RDRVlwADbsHmJcDPBIwT+XGLuTeLuWOT+XOum2LL4QCCBEk4TaDGBUIKEAMAFnjAY6GO6h1YFRrX2pL7/6aGslVRfKYHT6LfKiTSULLp6wO3bjG4jok4fce22XY5TndUxEAU89D3UaO02U7gnSJ7OLkZRhARIZMuOGhJqAnL4Imz03YLuuM7fT7jZOXHSNvjps3SQdwQHZxZ7gfputxp039O8dN19POM5EdT5Jqg87K5Mk1WCDFp4RGRCAGBCkHLwikPh3Bj6TndkwWGp0n6kMwog4lVlIan04u5DbaKnjlMwBNeiWFBww4uk3tmygGIba4rf3gncMDQHz8LxuQhK1XBGFAesKC4upG7mdp7QBAioHATSkGVHcwiDg+2sN98SrLXUTdXc7Uznw5y3zc/8340T0Gi7RcCbmRJKxIBgjthuvQpxA6h5LLofZ7x7KWAQkz8VvphNHd8IFLkkAbwarVaWySu3uu/eOTJ+eYn0zQLhv4RwS5HSD32bIOGZyEH1KhXF0KNJUG6X9ZfhCgw6UlVrpyqXVI4n67bE8eyzZ1+a0Ck4LrHy1+BpTlbdBBbTm8pEZ9S1m+Xf/CJu7FsKcr7yhJqe8kc1noISk+zGmXJS/5dOnuPXkZYuvRsLdS7xIlL5mQfJfSN78mu3pkF7qTJrJLW8g317ya+7zlrta6TJFdeyQRY0RRBFGBWBAhIhNJkIQnT19PfUi9E5HM5Sgrt0aA7xpnsm5e4Q1KU9ffJB6adH2ThMcd1B6051rrgOiO3NjBsEBSX+aLNXzJDoGCVlaVoawT9EQQoSxQqr0qBhTuv/J8KNQS2BmWuHu4h+GgRNDh0CJQLrGvJxqxE2kPY4B4r7fWvsZWHXpUFUH9IgUN7XtkErWIJCTdbZZ66dPYu0f7GMtqNrr77BaaBPPwHsmnqSstEP5nTqjF4Hy2xPnJORY6/Gl0gFHrtNZjSu6k2uvlGsRbuIeV0Z5E0Hh3ioAdjc/3ngGx64fHL2C1olx982W5Ap2MQw49vv41SZAakzLaC/L/J7Qn83Pc4aZrKkd29S5Bm8QnacvR5pCkSgEGujqoiPOpdx3h4iG7tAK9g+admZxWr2HajlsOeRDdgPT+hg9JMeMNb54/y/zJjgfZhSEE8ZXAGcXIwqT6QkhnrpBebj7m4wTZ8XD8nYi8Ws71tRDDk+8wSqGDmo8KDUi7caaub4QFHkmpRegoFZJhQCvLkLIaAdQb6JJ93UbUOoiZSAFPpqdobC11TTDXXmqmu6ylAJY0uFIbUJKoywCtzRimEfaKEY52d/Dg3qEsJHAqDM10gBIAAWkNyqWtxQfS4FUMWDlf8UZWK3Np5TxLaZOsVaHrkP3dAxwMA2xAk1zOtyfrfCJKgTD5JFThWn1ZCOy1AEgElKHQWFQnJSQmtKFRGqgMDgCDqsDd/TFeu3uEfb0f6W1RFDAA5rrjXM3mOj2e6TR2iTPlT6oR/D8Omq2XaCZTJN2tqjkstcddr2aoFzM0uvekXFvfoVLtMiYUZcKwbHFndx8jjlCtClStFiG9D1irJ7X6p0Bz4flUTHqTcj8MekgGUXMSPHi9JAkoTukZSZAXFABeEJgu8vuwKwO08EP2aSCEkMs67Cnrj3QoRMA6A7a5DMlnh0FtbZHrQk8Qve8PeXODNzEkmbPJy5Ds4r1gXcDxbXKeiezKOv68tM2nj/d1yY4fyWxxCilRKeVzGC1cCd4CJ7tyrt/XdUhyI2ynTdSkC6ty1QAf9sxk/dY6aEm65mhFBlVvlaRFCLqWKFShigV2hiMc7Ozi1uFR/mWRT199oZ+tj/aotdzBVhYkCXhuy7TdJ8cNjsgAktgXwA/3DwS0iBjL/GP1bz15glPdWy61x2wFclshk+uZfGViviQdZD6WgRMOLZvRYAD/D4ju++9BZeWTLKb3qlOdOp9NzjGZTLDUWNc6RW5iwEzAP5XFnHtvODtHPZ9irb3iUgB2vZWs8EqLQq3ySUAiCxSMGGoOdnVFtb9TIUrBgeRuiLq+ebwQYMgurRebj9/11GeSzOMh2WddCUlevI8XYZ++DF2BpIMby/gFyafe3ZTf54ULPevDrHt++YMmkk81aSFezySZB9jnk+yj7yt0G9tkRTQjC8QKtw1KUm1lZXCJjkjm/pBd2OVe/W4R0QoYtoznUs65LcRyjUKrvO2QXSQrk100ymwEga2U4jpOsfJfjhwdHOZV30q+8P/NS1ctje779BoGM9reKjT5Yt4AkFFFHo95yU3cEXj8o/IiiquUHKNdnKlvD6fnOBV43K9mvsgWuFE/VrLu/nd+GlkMt0Myj9XyynzV/5Ba5SXs7uzgw7q7vL23hwEBKxIChe9GVnCNhTyEpaz6mbyD/DtcHTJNdWC1kCxqtd/ISrYCY6txaF1CrQZz/yU3MCKA8J927VQF9scCaVGDstopEUn+ZZJXkrtJ+QmpVe2nP+63c5PKQ1bScRkl8caGIH5UygTx7N5A89dukdNA0vi2iST8kARJR3NIsgsl65ypL/IiT+Njpou0yrCnTRmqR/jBPeRFZxQaCG6ZpIMNkQTZUZ9Jso/md06Ql3lOvxN5gkx9GcdNJMUPIsL9MRWymCYrmtPQQ7ocFes/oY9cCa0eSSJdh4iFwjNZj5lcxSRQ2m2ELZ3YtHJjWyksZAGD3MhGoPNhji2nXcWDvX2M9ndxLtfOAPIPy5cqX+tgpdVFfevysizSHGRFlXK1qetKUn5UvFQy//XI7h5ava911TKvRngsN/Ps/Bz+h5Vt5Wq5lua7SmusZYUbtKrpD8UbIjFT0vJSICsGlFqsXn7hLl69dxf7wxJjgXSgRUBCVHm9DyV8bztX1RPxPDFAdb3jn/CtbKVlGe2qqmNwKLHIjVdhQGnA+Tr7QiUUafsKhrVEtRDok71cJLnBrQ5+kuTo8bZaiDI1qqtPSkn83P+Op7LyHJMSfgqggAA9UemgMCgvKs9ELQokQT4/WU9MJCWCkIm8Gie7NGm+QfxNjl+Q2of6AVCagx/MQ/I9NWTBbtN2ZfLZvMjLd+RlfLt+Hxd2QHZlLNSeolwnA5NkFjD0kNyUVXLrEwBcJr0wtwyoWeJMAFqJ1gJm/jG44laeJrVgmzaUFcuKqgkJnTEAABAASURBVDaGcqH3ZIFu3b4NH5o8EoC8J/Vhivk0BrH4QArpVklCHfNHRDABRYiwVd4TUO7qtNR/ARN0xdCM97DQu2m9xETWy66xF4NWbTdyZ30XWENWWGTZQ4/7qwCWDRURTgQW6hAm4sXbB/CJrA+AhsMKw52haISR2ioHY4TxrvbYg0ynsp4T7R1X67VA1cDjkJnXMBphUJZQ4E1aGKhFIagdChyhiCiqiEagm2qBmsnlncu6z8THLvhqtdBhmHhpIXL/3ddGgEVWbmGbAZ4Lk1he+bAHQS7rFqGnC922CYIHSZA3kyp0H/EguzI5Y5M2P+as/ovcTjt+lUiqVXx/H5J5UNutkF0eyZzdK0BO6Gs77bgWPuUi8yGfrkPyyjuyS3d1U34HPdtpkspBfmeF8zvoIS/zo8CprFzG4XYZkjmf3AqlsaTUKhTwn2fNpRRnctOsUN4/NbIYBoKVx7xopheUZH0giiFgOBrg6NYBdm8d4onu+/wv5tnitgKL61KAzqEEY2VMUlrzKzSdXv0hkBnoQcA9PjrEnYMjeJEJ4xHC7i4msihT9etcCm4LbF6uf9GVrOhOm3dPtdxsLwyNwiifs1Sbh8MBXtahz0FV6WCG2NMd6a7uKkvlFzrwqkY7sviHanMfy1jgTHUncq1nWgDcJtX/Vh4AxKuVuazloje6A/VitAgFCp3gfuzjr+Pjn/xzOmwaylqusmvsH86bbHlNjs+8T5UV9hj8Cy3/pthxk8cCyaYLcWXeovbbnn+SOX97zh0nie330ON8U2ABkvm9efflHPoXYvYexuMxqqqSB5HgOtBDdm0peuVDMqdD/v5f7IvsOudukdTAHXv/ZIFt176eJt1GR9vlrDjb6eeLS6RaKf1jgkYAO9cd25kOfKw8+a82DAQpjxUcApd5tgQoq6DiVh0MtYrvaTKP791DGo3xSCe4E51YrnRvmEEt5U0ClRWaUnIDx3uu1i7dhdXwdYeBuRMD7gvctppWlPHtu2jE8y0p8UPRTDwNdvfFP4YwpQyWBuadtNlrdM/o366a1rJWrd1uAWxXyvbSrVu4Mx5gKGCNNPSR7jJL+ZxFWWFnsKNDq30MZDFbudFPVOeRXXqFa1l797/VwtHK2WwiMdGh0SNZ1DMozgEefOyTeP0nP4f/8y/8Jfytv/138GM//hn4/1tycnKC6WSOs7MJHH/iA6zTs3w188orr6CUt/HC8X3cv/dA10I7GdCF+jQYjLCjw7S9vQOVGWBPh2oDLSQjeRA7OuktBwPsjvfhBWxP3opDl/ef1zlMiXk8Tg/lDRhwpuFwiP29Q5TFQF7CGK47EK8PfvCDePBAfdAiFYIWay08DqVu8EMS5NMkMfr1O5MnyfTOpd7/W5Kbym7HtMm4iJDMA7hIvmPg+ttkcDlNclPPaSdIiu+lNXVeTyEEvWOXFNB6t6jLuPptYMlhEpzMKyJpBa6LShYiyDKtMF8tMRcI1jqNbdZSQymmLactUCML2MilNcdC8VJKOpKVrjTZBy88wLwBnpzPcOqTTbnC+cfedt1keZMASh3U1Nobmp/BXmvy19p/+t1Q4/NF/K3dMXYEfFZDjO8K7OM9nMniva1Dn4lA7wv+DHSBpZb1asUjZVJfZdkauYUGuZZ81G5XbmjU+6Fk9MKeeKNFFMCK0GrsISt2VZQYhArVYAjs7qAdj9XmGo81Dv/1iheqWnIQ7jHVYjK+/xI++PqP4wOf+lHc/djHcfyhT2LSjvDlb7yFtx5N8LN//nP4mZ/5GXz+85+HFV7N55/yPXr0SADVMZas8d27x/jyl7+C3/3d/4E333wTH/rQh+B2bh3dwa07x+plwPH9exiOd/Daa69lAB0dHeGeFsBDufo/8RM/gVdfeQ27AueHP/RR3HvhRfzo//bjGeCf/tSfg8uSxMsvv4zPfOYzuHPnbs77xCc+gRdeeCH36/79++J3P1v24+NjGLhRJ9XQ02rxUiC9wgUR159wPcNpK6zJ8f8ViKQGwNwVkjlOMqe3v9znnjz4nlzG+Q5N23GnTZd5SXrXKivd2A75dLuQfVMFUApJRZj8FdEIWCsBYa6JmEvZGyk2bJkUr1cN1rI4tj61FDNfdWhfVamqaaCVtSwHKGRlBrpzfFPWYKrDkuWFlfU+0EA0QGvltQLpWmReTUpotKrnMQmwAw3n7u5QoASCDnu4s4eduy9gIYvy5uMnONPhj/viU5T1YpmVyeBu1U+30wqUmTQOCDytQOkfC7hsq8XG/6zJLVmDUv0PGjxl9YqiQCX3rmIJxALNoEShw6uVQHyq9qaymD41lqHHQl8cH+DlT/woPviTP4vXfvKn8cmf/vN4uEz45V/7Tfzdv/eP8N9/54s4Pr6H//8v/n/4K3/lL+Ov/bW/jpc/8EGYj13XiYC+kjw9Zv/fsw3IN998C7VceTLgq1/9Gmay8lU1ABEl+wY7WpjsffjqqlL/h7KaA1n6kdzuJ09OBPRzHBzIApYVouYygyuUOHlyhje/+zZIYqiF0/9HMpKw2+xxk1S7NexCW47ul3UxFmpZFCIQJAeSgBbhjhS9+NwIyot3P6BAGqP1CxdET+pT5M4/f3c8Maa+xna8z9sO+/cOTX7nsCenn5e0rbyAKOB/tLktCyykrL5AX8o986mn/89YtmpW+kYnqSu5uPV6jSQFghSfUvxKwLK7lWKBoVy/KHfo8cmZFGsmS7UUNmq0Alwj8l7UfeWFOyw8wo/ECC8CpSberua+7v0ofq0sWJISjo4OUUs5Hj85xdR/xDydYSHqlcg8erISBSlzn24uLDYFqFEh63O0j73RSIoKUEJwf6IWp8IuhCz9QuMxtQKrf3I3173lTJ7DTG753Qcv42OykIcPXkM72McqjkQV/tsffAVf++ab+Pz//f+K/h8pcszggBasF196gI9/8lMZCLlvGofB+N3vfjdbqzt37qCqKky1AHz961/P96df/OIXcSLXt9D4ocdALrUwHRwc5IXI9deaBy98zhtpPLayKgqDO0p2pqOjWxmMGWgxwJax0LiC+vD22x1YDWDzcRm7sjFGTW0r+TCT58xkWZHOcyspvwuOknTwrmRBv2uhawVcZ5uuvb4xSVITEDZEXvaPZO44tp5t/haC01uvN9Gb8i3IpklZYEkK1AgQlyTHUsq0YaDINg/HTcrefJrQomUNCIgWbs0B5sUIb6uNU7mUGZihxiI2mKPJ7UZZTUq53feFXEBf4hctcFuoOnCZUQnefgGn6t/5ZIFGCr2up1jqtFLGBHUzEEgr1IhoBUBbsaj2Wls4Wa0UQwbMi1KyQwGoUKlYDcD9Wyi073qsheCNUwFT1ivJOia72JLDQu0nASAPToAX1mDZuJ/qSs6meO2Jv13YF4/2cKDx76UW4g6Xmevwaq4xtboWWqwLufIFlgg4113lQm6yD37ufehjuP8jn0Z1eAj3P7LR3De4fXiAj3/0oyg1MjRzyOkANUaiQKt7xZ3dXdga2aW0lfJc/NEf/ZE8nQT30aD/whe+kIHpfefDhw/xxhtvwOA0YL7xjW/kd3Z//c7lf+d3fhff+ta38uL31ltv4Y//+I/xe7/3e3CZP/iDP5D1PJMMmgxyp7/97W/D///OP/zDP8z1vAgYmN/85jfhBcILgoFNXuqt+2aQBoGYJCAZQQ+puELrjYI/+x9PSE/vZTQWkKmREnuVrLXf816lp0Yup8llev4O3QZJkHS0o7QVV06yVjIilUPUCk9mS8ykiFwKcTqoSaJarivk0vous9X7Zr5Eqzy3UWplHmlfGlS30h6Ho1089AGH3djFGv5nQdaqu5DVcv9bKTtJRFMCqlhJkStYAYRFHMjV2q9KVNCakRJ8GDXQAUe1fyi+M+31zrCUpaDeLXU4leWhhaQVqBodIjVoQK34QZam0J7ZfDOpraHyjvcP8KKsyFj9LiNBKV2rMCEgqEytcC1ahpj3kI9klaerFm88PkOdQiYrqroHrVF45YMfVn9q/NZv/9cMntbtMwqwRb5nbbSP3tOBzK7AactmcP7wD/8wXtFhz1Iuvfd8tlIGik+/HTdvg2i1WuNMnsf0fIq59tQn/v97auF4Wy6v69qKmlzPwLMVdXo6nQiYp5L9EgafZeR8W+CV3GfPp93ZheTnugak+VmfSLr5rDONFkyyS+fMra+wFf8zEbWy3kQGTavV/J0GQXZCIJkF47KtrIT5WUgWsMnCNVmYDp1nYbusyWWddui065tXH+a4vpKUrwEBBiS5SQvFTzXxq9kKadGg49sqbGQIlqgFtkxSmHVq84o/KiuULGA3No73sJCb9EhKNF/UWKp8Y8smEEXxLtROoTajQzULaYJqCgbMVAk4R7pLNDAHVJ5Ak7RvHRzcQtA+yv8XsanuA9e6x1xL4Wsp9loud5M0CvFjDAgyV1EueSFwRwE0BiLGgKj++h9yNvDtKldBqiVAUqHrFNqLBQGZGg908LMMJZ5IFtD+9kM/9AkUWjCgsu5z0uIWdEA01TgLlbWr+19+57/De2XoSVokdnW987M/81n89E9/Fv6/mNnVtPxt2Ww17969CwPlx37sx+BDmM997nP47Gc/i5//+Z/P7u3rr7+Oj3zkI/ihH/ohfPrTn8arr76Kj3/84/ndiy++iI997GN6/2G8/vqndYBzrIOdl/Dii/fxyU9+Mpcx/5/7uZ/LC8CnPvWp3MaHP/xh/NRP/VSu6/qf+cxP4qMf/Uh2b6NkRUqI6r8/wWN1REQS5CVJcsr9U/5YmO/UBfKyw9fLuW4rYF3Pf570tmCgCgbaWpbCQDQgvdI5dJ7fmXogus0+3shltCJlknW0ZRA7SNKwUqZC0CgGqAWKE1nBqSyif4q2kou41J6w1r4yaT9Jr54KW4HJQDD/0CQ0AkZeb3Z1gqn95RNZ2PPJEqtZDdeT3UOSDAg94hlUHykJKMgWqiQUbxGYcDQaYq8qUOq9J79F1D5ujKEOfs5V/dH5mU40T9GqT7UWhwx68dQrBAGQpIbVUWRAISKJYYgYqN1d8d3XeKsI2FoWZexOYqshfP0w2NtH2NkFxoeYhgGqo9sYyrraokLOayuLbL4BgN3DL3/5ywgFcfziMTQAqDlJG+pDwoGs5G3VLdQe9Hg+7XJ63mwxbeEsQwN2oD2555EknCapO8+FFsQ1PK+uKxZY6eDK1rDRvJhPozn5kR/5EXQHR29mt1VDxXh3hOVqDrvALme32O5qFPim2sfa5T3VlsBur+u6DZJuIpP1J0lWTpCX+U577A7/zJIHdjE2TRSsi5muD4i8OnC/J6lVPmYimfchnoSeLLg+fj20kD3JBrBDp/syuR6ofiTxBNZtwFralKSYS03aQx3snOmS3PtHX12sdK2xkjKuBdiVlMG8vBisZLVqWaxCvKCnDhqD7hgXKHDu/x2dFMYHY029gA+OMslyboAkJLdKJwFdeERsgaHy7khBDZyiEVN5qJ39AAAQAElEQVS5jU0sAFnh8vAWTmUdn0ipPC7vSQ12j2ebkkAaxMcHOeYb1L9CNJQMdxDgf7+1EsBiAEII8GGKQVFVFSq1Tckh6q4waSyWRyNQtZpELT8oxDDpFLnRfe7Xv/wl7O8O8H99/n/H65/+BDxW/xSQJPrHVtI6YDBYbraSng+D0/mV2nT7Dl3GcZIwYMzDeQbVrlxgv3N/3VeT094bTiUPvzc/lzeo7aI63ue5Tdc1kcQt3d/2/N0v57us8xw67XhP5OWYJLY+uwtdoYvd/O33ppvfvr9c8rJDz8vBfbCiOHy3Os8SAMmsNBauyeXIy76Yt8ntGHBdmPLK6l/C+H/KMxFw5rJ8WYm1H3U5vzPAam2MnPa9ofdvqxCxLgY4DwlvT8+xlAXMVxq6hmh0eOOV17TQ3WGje8mVFHOxmAncLZLqtFJ42G3U0f1Ee9OJ3s91gpkEav8Eb6396FKnmRmcsnJ13ms2MDBbpR1Se8SRwH041BWJ3EuZRIAR3vMOD2+j3RnjXEBe6PKQAp4B3Qr8tTwIA5QXgMTFO6chKw2lCwADJuxIq0biXcmmFTrEsFxtzQZyfatBCd8Rlju7OJR1tsv85sO3YdkWAvJb3/4Wfu2f/WP8+q/+Mv7iX/g/8Df/xl/FJ374NXzjq1/EV776peySJga0cnEbucxvqa6V3ouYgWE+PtTpD3N8aOO5cWggfulLX8oHMt4P2r21JXPc7231vD80SL3vdL7L/P7v/z4MapPLG/AGqg+VSOY+uQ9u/ytf+Ure/0oU8OGR27YOOd0TSc1pykmSObwskzzLOe89f5mJ6XkrktRKx2cWJ5nfk9yUIZnznOG2TNfjTquYg0yOm5wgL+uTdNaGnxUlymo5NJHEdrrPI5nrkJ0gDbLemnkiTBa8gTkVKOZS/vUFGF3WStJIkefaP/muchUDVrIMM83JiYC3kMVbae8016FHpsm0+7dTn0x0TTHFuSzXQqBrbEkIpEIaL+As5Ao/mk8x0YHCXDzsarofvjtc+8BBFrYWQeBNqt8qhKxw0sFQlDKPxSfvLQUcaM+YgtzYcoDq4DbOdLj1WP2Y6F7Pigb13+Bc6pDJp6itQJtMAmPyO5FQgiiwlOK7I5fVoBwIkG4rqI0gixnU/wCCoQDUf8pqrlX3C//5t/Dk5DG++8a38YX/+B/wb3/zN/Hrv/areOvbf6T99BqP3vom/u2/+XX8yj/5ZfzDf/CL+I3f+A186ct/iH/37/8DvvCF38puKNnNjy2YTzwNUsvDYDM47F4aRD4lddpkt9Iup8FnoDk0GA1ql/fhDvSYp8FosLqM457b73znO/Ai6tBg9qGOLauB7AXA/F3WektSnLoPSZAddTlXv8PV5HtPuUHTe6+JTcfIroMk4Ydkfuf4Nrmd67T93nGyq0vSyWdSkJJEgbIoCjhOMrfpPJPzHJocD6HQ+yhi5mmwuS/aRmXLaQVYyjKtdJ1gRbZSeBKzBVP+QtZwIlrIlWxCiUUbdNo5w9tPzkSnePvhYzzSCeBD0duPH+ONtx/iW48e4rEOc9bS5latuk2kAMpSNntjnAmoTwTomUBp/rXBKBfY7dtaGkiZpPhUWZP7bLdzKJ4H2quNlSg0COe3sYTdSo4P5cbWOBUwz8V7qgWj1j7WYKxlMU12kX1K7D414t8I6MkgjAHDQcS4ihiqz5X2xIVAiZA2ix5CBOQys6wQB1W+ovjFX/z7+KVf+iX859/+bfiO7+BgX7JOKioiMJ9NdGn/CN/642/g1//lv8Iv/MIv4Ff/+a/oquKhrFiJ0odPssRR7WsqVVeNq91ai9FSXshUp6br9Up7wnMEjf3VV1/JBzdu5/79e3jllQ/g6OgQBpt/FbSnve9LL72Ee/fu4QMf+IAOel7Wgc8LePDgAV568IGcv6c9rVvpDsbWeX9qPTBZLmvLSvPhMpavyfGenO7JeTL+MAUn3o22K75b2e/1PakZ2GLSt+1wK/sdoy5rciGSmiA6+hSFELKixBg1UV3ceSbnmRzvAMlcJmlCnde/60OSYJRNIPPEekLsmi5l6exGeqIWqyVmAugTubszREylmA81aW/Mpvju2Rm+8+QJvvPoBN96coI3dGco9UGjg5mm1GV6m5DaCKDIrib2D4HDg3y1sNRCsJRVs0LZYtmyNeJrd9N5VhDnU9Y5aMwOy7bV3q/FgSzbUG6j/1ayBlGHCvv3X0bSaezZcomJgD5fNrJGK+SfB8pCGpBrWd+1LO9KJ6GNeLVIaAKQCqBUGzsUMCXXioBwr34DQf+RQYWIVmELhS1QaN93rsVloXZ2948w0tj2bh/r+mgli/gVXUGcYKh71Uo8h1o4dkYDVLLGA4E/yk32mMqyFDA7qsRvKPfcC64bHsgie57ynGg8ngtbPFvChdx9W0ZbNFs7z5fzp9pHTrQoeUE6P5/ooOctnJ76EOwctqaTySTfZdpTIol818gWJOH+QI910H1wqORzf8JNJc1km/oyfV6f/l7Dm/g5z3wdmvq4FcvU53X5/kYWBJ7xbJd3ke20hefJcmgimXk57vyenO7rklfLWOg9xVDCZUnC7ZgghbUymKwMVoLJqsGJFHoiBZtKYWZlhXMGTAS8Uyn5mVb92cEY7f4+DMiZLJm2eJlnI9d4nQLqqkCh96kYYSKFNm+3UQuMvZwMSJMtXJ+HEOE+RhAD9XNHnkJJIDJoiAFtrIBqR4ejd+A/eJ6tllipryu5vbX6Yf6ZFF/LOvqHDh5nq9q2hraWJCEjDPMeCqBBgAVyCUB9h8CJRNdQbspR8zDIk65/2lDlk+p/95/+C/7pr/wq/sW//Nd4+PgRKoGtUH+HZSWQVijKAKerPl9ANDgNSOf15PE63+Akme8Y7eJ6/+fQe0mTr1Psqjq0S+q9pE9/Xe5rX/saTF/96lfznvSrX/m6gPrmxkuyfC1/y9vycZqkpr8FyTx3eM4nwGLRnuI5y18pZkH2GY6b+vT7Dcluslzf/Dw4k9PPIpfr323Hn5VHEjFGeKL6CXNIMguQ7EJEiUfUUlISNZACyQ2EHpIIUjiyC80vyCQomfPN20pBtZNCNymkmAh47uNCe8yZeM3KIU539vFo9xBnd++jfvAqcPyyAHkX80qAE6gX2qf6n5lcynLNdTJpALb+KQ8qrMZ7+A4D3lpO8v7SLqXfz3Sl4dNdK0mrg5okCwc9bjtpvr3XG6ovu5r/oxgw0mJQiEjqpJjg7gF4dIwzlZlob7pYz7BazpHkflvpaoHUvA3CmrU4AyGViG2BqP6UQZYYDXbEvxLPEAokylSzRRBRNaSuynMMqkNRgE9Xk6yfqsjjmKHRybItfhGHoPahQRYylESIQBkrlNoHR8nYFDQfBqnjln1PBmM/H9uAdTnXsUysYx6PQ8tvOp1mS2iZm7yYOn+luVjK21nJ4hqEDv1+pgM3hybnWUbQY34Ksl457CkpYmqlAw4v1ijlAiF/X/si+RST7SIeRJ/ejvd5N4Uud522y5HcTuaVpS+P3E13dZugPuKZD0m976gvRLKLSimilvIyFihCRCkqGHJ5T1JPJHN5kvkd2YWBBUwxlLASmKIVgwFRpG+FBZxnXg6tFGUsYXIeQoE2RSxF5w0xCQNMpHizcgezYoA5S+07Ae9B13ZP5Wb5IGGpfVEtxWiUt1i1WBUVmr1dnAtQJ3KDF9r71bKmjQ5rVrKaVhyXX0uRfAjUajGAgN6frBaKjwmBB6hk/ZjWAkqLdQwI40NZrEpgFyDrNZYCZy2etU6Za1n7lfphwHiegiQVoToi4RCxRb4L9fXIUBkBaiSHUAlmgh5KXspG0MpHaSZJ5SK/Z0oK+zhBRJAKRSEEvYvI8lbcMu4pv1Oewz7P8jdIDcqBvBOne9rMn+aQJPx4TCbHzcdxg9a0EiCXWiAX8xV68kHfSnPi9waiy5vIjp/5EBFIAe/2vHuJZ3Bwg/2r7Xif9zxhX4+87LjreVCmpEmCRO+856HrZbb5k9y8JglPRFWV6CeoKEIGUT+JngiSGyUgL+N+53Lm0ZMn2Hl+ZyK78s5zGb+3Ujh0m6YgVwxSnqSy18luoSfYILASZHAJEA7z3lQg9V83LHWYUJRVBs+ZlORUB0MGsus2AuJCe9P8I3Ndn8y0+q8EXFtd86nlfpJEVRYYiwaB2hq1eUFEiCjH40znAvJj7aEmatP/INhKAHWfWoUGNyVZ93MtZbWrnNQnyjoXSKjE05ay0qIR1JaKbj6ka26SV2R9mXsZIwOYiSAvKAi4kuG2zB03kYTDnjwPlVzdKPD18bIssy44bXJZv+/zHXeeCXqsl5ZtHq/G6dCysDxNTptcxmV7HVTVGz8kn8oPT+V8jxnv1ol3Yu+6/UCSbLrT71T++ruuTpfb1+3DLrf7JpkBaMFXgwJVVcDxQiAxeSJ68mRsk/OddtiT06a+ruPb5HLb/Mmu/b68FWVwsXq7rOu639fJE+0JtxIYGAtZzQxQ7fvaUhZNfB/qmuRMQFwKSK0sWiO31dT2bqeA6rtMr/Q+MYWsYwVgHAPGqh8FVCETtQDVSNkHu/sIu3s4k2X0TwQXOuDJ/dB9pw+y/FcvVkbzdzs+9a0FzqR2gxaRSvM4lN5V4ivnJINJzb3nD8lNXcvFDEg62BDJTZk+k+QGmL1sHZosf8+L4yan+9A/EDBVArHzPT+2sibHTc4PkhHJvJC5X5ZNr8PQQ1LfT39clrz6znmm7wmUZvB0c7LQQoffbdNN5fq87XKOO58MIK922vnvRC4eAnM9C6un7Tok4fxSlsFCNXkiTNvxPu28m8jvt8k8e7qe73TPw2WgPpoSAYdBR/mlVmyXI7lZMMJFH8tigBjKPK5+wj35uonAUtZqqhX7nBH1cIATuaNv6wpjKlDWF26s6/iQBtofJrm3/gF8ri9r5tD/qJd/IlcJoAPtNwOAVvu6BQPScIzR7btIOo09l7s6N7hVzrwMQt+RLnWabFDaStYC/Vp3p62sKlS+VPmhyo8MSgHd4yepFroPyTyuLnXTN2/KRHYD7QqaLkpYd0w5yRaUFTWFCMS8InR5jhdlQIxxQ4UWZAPQ8+BwoEXSADQ53pPf9WTQurz5OPTYHDc5TjJ3ZdOnnLr6RfLK+F029EWc6KnP+36H5OUKY8VprTRaWYFNt95zF0jmQZLMdckuzAl9eYwWmAXXT4zTZFeO5Ka+813O5EnryWm/26btPLLjoebgMn5HMsf7tEOyK+c4DFRcPs5zPbfpCTc5XhTlRpFIQp3NVxFLBizLCutBhalAMBfglkKtraH/zZu18hynwJEUbwVeW91W1sy/9kmyboXyoxbU4E0egFY86xAQhnsYHhxhqbxzgc0WupY7Ss0X1Ib3q3aRbTVtPZOA2GqxaHQ/mFZzlOqLAS+MiEP3IdX3Lvpc3563mwo6vydb+J42eaq0HVdy8zFgM6kvlrepl3khkPZxy74HZyXLaYA6LQWDXwAAAjFJREFUNLmc0z25rPPMi+zGSDo0QdPVhbh4+r71IUBk7XcG3sdDXm3gWSzIm8v17fbhs+p/r/nkZfskYYFZcDcJEBcPSZBRZQuRFNPKeUH9ZDk0mZfDm8htkdzwIB2PiLFAvKAQIgACFyRcyB0Ckg4/LBuSed/j/loRrAAO+3aDDpCSeCxl3dayrssYMLebKUayDdAuEbUAZxDa1czur0C40sHEarHGaj7DcjrJYStAwe2KoKdGhH+3G8e7qMb7OnhSeVlmW1j3LYNbFnE5X2ItXuZfy9XNoa2mDkRatUXVgcBJ9SkAEOsrH9Lj385y2nSZ5/YuU5KPTnd7EOZw++UNcZIg+dQbAzPXl3UNW3McZUn7NMnNHDq/yItjgbKstP0ZbMjpfl5Jj9TtmbB5SIIkuvG4jGnzugPlZfIHG3OnPKl9q+qnOnu1g/275w3Nsy9Lso9uQpKwoAuthEWsYAFHKTWyKNx2UB9iJlx7SCr/ksznJjLPPp+8LE8yt739Tq2pZeWjK4eLx+MwZTdNeSRRCsQG5lUaIKr/IRQqGpHKUlQIPA0aAaBV3Sa18G9xDRTfOTq+EljWOvxZyNX172e7K4BpvneDK6kuUqc4LQLiYAc7+weGAWwpDUpTnj9Zy0ag8z61p1qAz1cxAvlaFrPWHtTjcXmHtrIhqXPP+SEjSG5Km8cm8ScZETBJ5rbIy9BNkMzz5/n1HFiHHPbkfJPzPcdkVx/Xny2X+/orTSL+JwAAAP//iss0gQAAAAZJREFUAwCadpPlvu+xY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podlesnaya_o_v\Desktop\DSC07901_Кардиопластыр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" y="1881102"/>
            <a:ext cx="4530725" cy="30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2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9D73EF-B514-A8FF-D525-00C30798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451FC883-426D-41DF-ED72-5165C770CA2E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495EDB1F-213F-0372-A124-97A4FF8F9292}"/>
              </a:ext>
            </a:extLst>
          </p:cNvPr>
          <p:cNvSpPr txBox="1">
            <a:spLocks/>
          </p:cNvSpPr>
          <p:nvPr/>
        </p:nvSpPr>
        <p:spPr>
          <a:xfrm>
            <a:off x="11233726" y="6407543"/>
            <a:ext cx="774558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2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8314F0D-3677-C8FC-6022-A20DF31E1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AD2B246E-1A37-DB4F-488D-9706541C60A9}"/>
              </a:ext>
            </a:extLst>
          </p:cNvPr>
          <p:cNvSpPr txBox="1">
            <a:spLocks/>
          </p:cNvSpPr>
          <p:nvPr/>
        </p:nvSpPr>
        <p:spPr>
          <a:xfrm>
            <a:off x="386785" y="160728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 получения результата: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494D5-0BEA-7EFA-6C77-799BDEBFB1D1}"/>
              </a:ext>
            </a:extLst>
          </p:cNvPr>
          <p:cNvSpPr txBox="1"/>
          <p:nvPr/>
        </p:nvSpPr>
        <p:spPr>
          <a:xfrm>
            <a:off x="386785" y="2087817"/>
            <a:ext cx="609487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г. –  2027 г.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xmlns="" id="{3B9B5F47-82C5-E208-05B0-8B72B4CC77EA}"/>
              </a:ext>
            </a:extLst>
          </p:cNvPr>
          <p:cNvSpPr txBox="1">
            <a:spLocks/>
          </p:cNvSpPr>
          <p:nvPr/>
        </p:nvSpPr>
        <p:spPr>
          <a:xfrm>
            <a:off x="386785" y="265211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Стоимость разработки: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2315DC-47F2-4C97-C07F-36E7EDDCF876}"/>
              </a:ext>
            </a:extLst>
          </p:cNvPr>
          <p:cNvSpPr txBox="1"/>
          <p:nvPr/>
        </p:nvSpPr>
        <p:spPr>
          <a:xfrm>
            <a:off x="386785" y="3132647"/>
            <a:ext cx="609487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млн рублей</a:t>
            </a:r>
          </a:p>
        </p:txBody>
      </p:sp>
      <p:sp>
        <p:nvSpPr>
          <p:cNvPr id="23" name="Заголовок 6">
            <a:extLst>
              <a:ext uri="{FF2B5EF4-FFF2-40B4-BE49-F238E27FC236}">
                <a16:creationId xmlns:a16="http://schemas.microsoft.com/office/drawing/2014/main" xmlns="" id="{3F03C4DC-8020-5D48-2DF8-A2A731F06034}"/>
              </a:ext>
            </a:extLst>
          </p:cNvPr>
          <p:cNvSpPr txBox="1">
            <a:spLocks/>
          </p:cNvSpPr>
          <p:nvPr/>
        </p:nvSpPr>
        <p:spPr>
          <a:xfrm>
            <a:off x="386784" y="369694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Ожидаемый объем выпуска: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E64D79-F2B6-626F-0ACC-24672526597D}"/>
              </a:ext>
            </a:extLst>
          </p:cNvPr>
          <p:cNvSpPr txBox="1"/>
          <p:nvPr/>
        </p:nvSpPr>
        <p:spPr>
          <a:xfrm>
            <a:off x="386784" y="4177477"/>
            <a:ext cx="6094878" cy="69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г. – 1000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шт.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– 1000 шт.</a:t>
            </a:r>
          </a:p>
          <a:p>
            <a:pPr>
              <a:lnSpc>
                <a:spcPts val="1600"/>
              </a:lnSpc>
              <a:buClr>
                <a:srgbClr val="EA0A2A"/>
              </a:buClr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xmlns="" id="{24A72B0A-A4B0-D62E-6483-073C7AF43564}"/>
              </a:ext>
            </a:extLst>
          </p:cNvPr>
          <p:cNvSpPr txBox="1">
            <a:spLocks/>
          </p:cNvSpPr>
          <p:nvPr/>
        </p:nvSpPr>
        <p:spPr>
          <a:xfrm>
            <a:off x="386784" y="474177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Оценка степени локализации: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14347E7-D89F-FBEB-57B9-4CF7F03FD920}"/>
              </a:ext>
            </a:extLst>
          </p:cNvPr>
          <p:cNvSpPr txBox="1"/>
          <p:nvPr/>
        </p:nvSpPr>
        <p:spPr>
          <a:xfrm>
            <a:off x="386784" y="5222307"/>
            <a:ext cx="609487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83 % соответствия отечественному производству</a:t>
            </a:r>
          </a:p>
          <a:p>
            <a:pPr>
              <a:lnSpc>
                <a:spcPts val="1600"/>
              </a:lnSpc>
              <a:buClr>
                <a:srgbClr val="EA0A2A"/>
              </a:buClr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767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Устройство длительного мониторинга ЭКГ «РИТМ-1»</a:t>
            </a:r>
          </a:p>
        </p:txBody>
      </p:sp>
      <p:pic>
        <p:nvPicPr>
          <p:cNvPr id="16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E24040-F25B-500E-6685-ADED57557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8145E4F1-7EAE-E5E4-ED5E-2DD04A4A1625}"/>
              </a:ext>
            </a:extLst>
          </p:cNvPr>
          <p:cNvSpPr txBox="1">
            <a:spLocks/>
          </p:cNvSpPr>
          <p:nvPr/>
        </p:nvSpPr>
        <p:spPr>
          <a:xfrm>
            <a:off x="11145795" y="6407543"/>
            <a:ext cx="862489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13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B8F1E3B-B563-F8DD-9874-8A15C1320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3" name="Заголовок 6">
            <a:extLst>
              <a:ext uri="{FF2B5EF4-FFF2-40B4-BE49-F238E27FC236}">
                <a16:creationId xmlns:a16="http://schemas.microsoft.com/office/drawing/2014/main" xmlns="" id="{35E003E5-D93E-3C20-E9DA-BF1BC5780A98}"/>
              </a:ext>
            </a:extLst>
          </p:cNvPr>
          <p:cNvSpPr txBox="1">
            <a:spLocks/>
          </p:cNvSpPr>
          <p:nvPr/>
        </p:nvSpPr>
        <p:spPr>
          <a:xfrm>
            <a:off x="5197119" y="1168407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Описание результата: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03E53-2341-7A52-04BC-340C8BA680CD}"/>
              </a:ext>
            </a:extLst>
          </p:cNvPr>
          <p:cNvSpPr txBox="1">
            <a:spLocks/>
          </p:cNvSpPr>
          <p:nvPr/>
        </p:nvSpPr>
        <p:spPr>
          <a:xfrm>
            <a:off x="5197119" y="2419844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 (ценность):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xmlns="" id="{F9E030AE-6578-D3A7-A34A-ACA2792A23B0}"/>
              </a:ext>
            </a:extLst>
          </p:cNvPr>
          <p:cNvSpPr txBox="1">
            <a:spLocks/>
          </p:cNvSpPr>
          <p:nvPr/>
        </p:nvSpPr>
        <p:spPr>
          <a:xfrm>
            <a:off x="5197119" y="3671281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Текущий статус разработки: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94CFCC-636E-72E1-21A0-E9F29C00C4E4}"/>
              </a:ext>
            </a:extLst>
          </p:cNvPr>
          <p:cNvSpPr txBox="1"/>
          <p:nvPr/>
        </p:nvSpPr>
        <p:spPr>
          <a:xfrm>
            <a:off x="5197119" y="3999610"/>
            <a:ext cx="66461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УГТ5, разработана Конструкторская документация опытного образца изделия. Текущая стадия - подготовка технологической оснастки для изготовление опытно-промышленной партии медицинского изделия.</a:t>
            </a: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CA10A414-9458-DE9E-3929-5B432EB3D5A6}"/>
              </a:ext>
            </a:extLst>
          </p:cNvPr>
          <p:cNvSpPr txBox="1">
            <a:spLocks/>
          </p:cNvSpPr>
          <p:nvPr/>
        </p:nvSpPr>
        <p:spPr>
          <a:xfrm>
            <a:off x="5197119" y="4730358"/>
            <a:ext cx="6646180" cy="229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Соответствие разработки: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11377E-8EDB-B72A-7DF8-37D5587A21B6}"/>
              </a:ext>
            </a:extLst>
          </p:cNvPr>
          <p:cNvSpPr txBox="1"/>
          <p:nvPr/>
        </p:nvSpPr>
        <p:spPr>
          <a:xfrm>
            <a:off x="5197119" y="4983021"/>
            <a:ext cx="6646181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Приоритетным направлениям: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политика в области коммерциализации и инноваций;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внедрение в экономику и социальную сферу высоких технологий, коммерциализация РИД и трансфер технологий.</a:t>
            </a: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xmlns="" id="{288CD526-A8D1-B871-AD02-E47448A7E297}"/>
              </a:ext>
            </a:extLst>
          </p:cNvPr>
          <p:cNvSpPr txBox="1">
            <a:spLocks/>
          </p:cNvSpPr>
          <p:nvPr/>
        </p:nvSpPr>
        <p:spPr>
          <a:xfrm>
            <a:off x="5197119" y="5898307"/>
            <a:ext cx="6646180" cy="3054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Заказчик/Потенциальный потребитель:</a:t>
            </a:r>
          </a:p>
        </p:txBody>
      </p:sp>
      <p:pic>
        <p:nvPicPr>
          <p:cNvPr id="2050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79C4A5-42CD-7C7F-3707-89A780F5D23A}"/>
              </a:ext>
            </a:extLst>
          </p:cNvPr>
          <p:cNvSpPr txBox="1"/>
          <p:nvPr/>
        </p:nvSpPr>
        <p:spPr>
          <a:xfrm>
            <a:off x="5197119" y="6226641"/>
            <a:ext cx="6646181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Медицинские учреждения (кардиологические центры, поликлиники, частные клиники) 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Научно-исследовательские и образовательные организации (в сфере медицины и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биомедтеха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4CD27C-1EC4-688F-2D33-F4B42AE5FA56}"/>
              </a:ext>
            </a:extLst>
          </p:cNvPr>
          <p:cNvSpPr txBox="1"/>
          <p:nvPr/>
        </p:nvSpPr>
        <p:spPr>
          <a:xfrm>
            <a:off x="5197119" y="1496736"/>
            <a:ext cx="697614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российской клинической практике ежегодно находят свое применение свыше трехсот тысяч биопсий, где универсальное УЗИ (~250 000), а высокоточная КТ (~75 000) — решает самые сложные диагностические задачи. Направляющая система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ExactNav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применяется для визуализации  и корректировки биопсии под контролем компьютерной томографии с целью диагностики опухолей легких, печени, почек, поджелудочной железы, надпочечников, костных тканей и лимфатических узлов.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9F3E97B-02B4-E7B5-A41B-7E76680FB3FF}"/>
              </a:ext>
            </a:extLst>
          </p:cNvPr>
          <p:cNvSpPr txBox="1"/>
          <p:nvPr/>
        </p:nvSpPr>
        <p:spPr>
          <a:xfrm>
            <a:off x="5197119" y="2748173"/>
            <a:ext cx="697614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Клинический эффект: достижение цели с погрешностью до 1–2 мм. (против 5–10 мм при ручном введении)., снижает риск повреждения сосудов и нервов, упрощает процедуру для врача, сокращает время процедуры на 30-50% ).  Социальный эффект: снижение количества осложнений и повторных процедур; позволит избежать: повторных процедур (экономия за счет сокращения затрат на операцию); осложнений (экономия на их лечение). Сокращение времени процедуры и лучевой нагрузки.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1105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ExactNav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управляемого инвазивного доступа к тканям, подлежащим обследованию и/или лечению</a:t>
            </a:r>
          </a:p>
        </p:txBody>
      </p:sp>
      <p:pic>
        <p:nvPicPr>
          <p:cNvPr id="1027" name="Picture 3" descr="C:\Users\podlesnaya_o_v\Desktop\DSS00089_ExactNa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2" y="1535180"/>
            <a:ext cx="3203612" cy="48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8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9D73EF-B514-A8FF-D525-00C30798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451FC883-426D-41DF-ED72-5165C770CA2E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495EDB1F-213F-0372-A124-97A4FF8F9292}"/>
              </a:ext>
            </a:extLst>
          </p:cNvPr>
          <p:cNvSpPr txBox="1">
            <a:spLocks/>
          </p:cNvSpPr>
          <p:nvPr/>
        </p:nvSpPr>
        <p:spPr>
          <a:xfrm>
            <a:off x="10985500" y="6407543"/>
            <a:ext cx="1022784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14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8314F0D-3677-C8FC-6022-A20DF31E1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AD2B246E-1A37-DB4F-488D-9706541C60A9}"/>
              </a:ext>
            </a:extLst>
          </p:cNvPr>
          <p:cNvSpPr txBox="1">
            <a:spLocks/>
          </p:cNvSpPr>
          <p:nvPr/>
        </p:nvSpPr>
        <p:spPr>
          <a:xfrm>
            <a:off x="386785" y="160728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 получения результата: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494D5-0BEA-7EFA-6C77-799BDEBFB1D1}"/>
              </a:ext>
            </a:extLst>
          </p:cNvPr>
          <p:cNvSpPr txBox="1"/>
          <p:nvPr/>
        </p:nvSpPr>
        <p:spPr>
          <a:xfrm>
            <a:off x="386785" y="2087817"/>
            <a:ext cx="609487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г. –  2027 г.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xmlns="" id="{3B9B5F47-82C5-E208-05B0-8B72B4CC77EA}"/>
              </a:ext>
            </a:extLst>
          </p:cNvPr>
          <p:cNvSpPr txBox="1">
            <a:spLocks/>
          </p:cNvSpPr>
          <p:nvPr/>
        </p:nvSpPr>
        <p:spPr>
          <a:xfrm>
            <a:off x="386785" y="265211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Стоимость разработки: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2315DC-47F2-4C97-C07F-36E7EDDCF876}"/>
              </a:ext>
            </a:extLst>
          </p:cNvPr>
          <p:cNvSpPr txBox="1"/>
          <p:nvPr/>
        </p:nvSpPr>
        <p:spPr>
          <a:xfrm>
            <a:off x="386785" y="3132647"/>
            <a:ext cx="609487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млн рублей</a:t>
            </a:r>
          </a:p>
        </p:txBody>
      </p:sp>
      <p:sp>
        <p:nvSpPr>
          <p:cNvPr id="23" name="Заголовок 6">
            <a:extLst>
              <a:ext uri="{FF2B5EF4-FFF2-40B4-BE49-F238E27FC236}">
                <a16:creationId xmlns:a16="http://schemas.microsoft.com/office/drawing/2014/main" xmlns="" id="{3F03C4DC-8020-5D48-2DF8-A2A731F06034}"/>
              </a:ext>
            </a:extLst>
          </p:cNvPr>
          <p:cNvSpPr txBox="1">
            <a:spLocks/>
          </p:cNvSpPr>
          <p:nvPr/>
        </p:nvSpPr>
        <p:spPr>
          <a:xfrm>
            <a:off x="386784" y="369694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Ожидаемый объем выпуска: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E64D79-F2B6-626F-0ACC-24672526597D}"/>
              </a:ext>
            </a:extLst>
          </p:cNvPr>
          <p:cNvSpPr txBox="1"/>
          <p:nvPr/>
        </p:nvSpPr>
        <p:spPr>
          <a:xfrm>
            <a:off x="386785" y="4076159"/>
            <a:ext cx="3861365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Прогнозируемый объем выпуска 8000 шт. в год к 2028 году ~48 млн рублей.</a:t>
            </a:r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xmlns="" id="{24A72B0A-A4B0-D62E-6483-073C7AF43564}"/>
              </a:ext>
            </a:extLst>
          </p:cNvPr>
          <p:cNvSpPr txBox="1">
            <a:spLocks/>
          </p:cNvSpPr>
          <p:nvPr/>
        </p:nvSpPr>
        <p:spPr>
          <a:xfrm>
            <a:off x="5858895" y="160728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Оценка степени локализации:</a:t>
            </a:r>
            <a:b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1105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ExactNav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управляемого инвазивного доступа к тканям, подлежащим обследованию и/или лечению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55" y="2588386"/>
            <a:ext cx="4581525" cy="297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33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E24040-F25B-500E-6685-ADED57557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7020694" cy="767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Анализатор водорода "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Gastro One"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8145E4F1-7EAE-E5E4-ED5E-2DD04A4A1625}"/>
              </a:ext>
            </a:extLst>
          </p:cNvPr>
          <p:cNvSpPr txBox="1">
            <a:spLocks/>
          </p:cNvSpPr>
          <p:nvPr/>
        </p:nvSpPr>
        <p:spPr>
          <a:xfrm>
            <a:off x="11145795" y="6407543"/>
            <a:ext cx="862489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3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B8F1E3B-B563-F8DD-9874-8A15C1320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3" name="Заголовок 6">
            <a:extLst>
              <a:ext uri="{FF2B5EF4-FFF2-40B4-BE49-F238E27FC236}">
                <a16:creationId xmlns:a16="http://schemas.microsoft.com/office/drawing/2014/main" xmlns="" id="{35E003E5-D93E-3C20-E9DA-BF1BC5780A98}"/>
              </a:ext>
            </a:extLst>
          </p:cNvPr>
          <p:cNvSpPr txBox="1">
            <a:spLocks/>
          </p:cNvSpPr>
          <p:nvPr/>
        </p:nvSpPr>
        <p:spPr>
          <a:xfrm>
            <a:off x="5215852" y="927229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Описание результата: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4CD27C-1EC4-688F-2D33-F4B42AE5FA56}"/>
              </a:ext>
            </a:extLst>
          </p:cNvPr>
          <p:cNvSpPr txBox="1"/>
          <p:nvPr/>
        </p:nvSpPr>
        <p:spPr>
          <a:xfrm>
            <a:off x="5215852" y="1200179"/>
            <a:ext cx="6646181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Прибор для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определенияф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концентрации водорода в выдыхаемом человеком воздухе позволяет применять полученные данные для диагностики таких нарушений со стороны желудочно-кишечного тракта (ЖКТ), как синдром избыточного бактериального роста (СИБР) и нарушение всасывания углеводов, для своевременной диагностики снижения числа пациентов с хроническими заболеваниями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03E53-2341-7A52-04BC-340C8BA680CD}"/>
              </a:ext>
            </a:extLst>
          </p:cNvPr>
          <p:cNvSpPr txBox="1">
            <a:spLocks/>
          </p:cNvSpPr>
          <p:nvPr/>
        </p:nvSpPr>
        <p:spPr>
          <a:xfrm>
            <a:off x="5215852" y="2067908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 (ценность):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F3E97B-02B4-E7B5-A41B-7E76680FB3FF}"/>
              </a:ext>
            </a:extLst>
          </p:cNvPr>
          <p:cNvSpPr txBox="1"/>
          <p:nvPr/>
        </p:nvSpPr>
        <p:spPr>
          <a:xfrm>
            <a:off x="5215852" y="2340858"/>
            <a:ext cx="6646181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Gastro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One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обеспечивает раннее выявление нарушений пищеварения (СИБР, непереносимость углеводов), что снижает количество хронических заболеваний ЖКТ и связанных с ними затрат на лечение. Прибор позволяет проводить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неинвазивную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диагностику в амбулаторных условиях, повышая пропускную способность и экономическую эффективность медицинских учреждений. Для страховых компаний снижение расходов на лечение хронических форм заболеваний. Для предприятий уменьшение потерь рабочего времени из-за заболеваний ЖКТ у сотрудников. Для системы здравоохранения повышение уровня профилактики и снижение нагрузки на стационары.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xmlns="" id="{F9E030AE-6578-D3A7-A34A-ACA2792A23B0}"/>
              </a:ext>
            </a:extLst>
          </p:cNvPr>
          <p:cNvSpPr txBox="1">
            <a:spLocks/>
          </p:cNvSpPr>
          <p:nvPr/>
        </p:nvSpPr>
        <p:spPr>
          <a:xfrm>
            <a:off x="5215852" y="3531753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Текущий статус разработки: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94CFCC-636E-72E1-21A0-E9F29C00C4E4}"/>
              </a:ext>
            </a:extLst>
          </p:cNvPr>
          <p:cNvSpPr txBox="1"/>
          <p:nvPr/>
        </p:nvSpPr>
        <p:spPr>
          <a:xfrm>
            <a:off x="5215851" y="3804703"/>
            <a:ext cx="664618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УГТ-9, получено регистрационное удостоверение.</a:t>
            </a: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CA10A414-9458-DE9E-3929-5B432EB3D5A6}"/>
              </a:ext>
            </a:extLst>
          </p:cNvPr>
          <p:cNvSpPr txBox="1">
            <a:spLocks/>
          </p:cNvSpPr>
          <p:nvPr/>
        </p:nvSpPr>
        <p:spPr>
          <a:xfrm>
            <a:off x="5215852" y="4049057"/>
            <a:ext cx="6646180" cy="229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Соответствие разработки: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11377E-8EDB-B72A-7DF8-37D5587A21B6}"/>
              </a:ext>
            </a:extLst>
          </p:cNvPr>
          <p:cNvSpPr txBox="1"/>
          <p:nvPr/>
        </p:nvSpPr>
        <p:spPr>
          <a:xfrm>
            <a:off x="5215852" y="4246341"/>
            <a:ext cx="6976148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Приоритетным направлениям: 2. Превентивная и персонализированная медицина, обеспечение здорового долголетия.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Критическим технологиям: 3. Биомедицинские и когнитивные технологии здорового и активного долголетия.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Сквозным технологиям: 5. Технологии создания отечественных средств производства и научного приборостроения.</a:t>
            </a: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xmlns="" id="{288CD526-A8D1-B871-AD02-E47448A7E297}"/>
              </a:ext>
            </a:extLst>
          </p:cNvPr>
          <p:cNvSpPr txBox="1">
            <a:spLocks/>
          </p:cNvSpPr>
          <p:nvPr/>
        </p:nvSpPr>
        <p:spPr>
          <a:xfrm>
            <a:off x="5215852" y="5332079"/>
            <a:ext cx="6646180" cy="3054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Заказчик/Потенциальный потребитель: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79C4A5-42CD-7C7F-3707-89A780F5D23A}"/>
              </a:ext>
            </a:extLst>
          </p:cNvPr>
          <p:cNvSpPr txBox="1"/>
          <p:nvPr/>
        </p:nvSpPr>
        <p:spPr>
          <a:xfrm>
            <a:off x="5215852" y="5605031"/>
            <a:ext cx="6646181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Медицинские учреждения (гастроэнтерологические отделения, поликлиники, частные клиники), диагностические центры и лаборатории, страховые компании, санатории, реабилитационные центры, научно-исследовательские институты и вузы медицинского профиля, органы здравоохранения (региональные и федеральные программы профилактики заболеваний ЖКТ).</a:t>
            </a:r>
          </a:p>
        </p:txBody>
      </p:sp>
      <p:pic>
        <p:nvPicPr>
          <p:cNvPr id="2050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odlesnaya_o_v\Desktop\DSC01518_gastro-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2" y="1633312"/>
            <a:ext cx="4503804" cy="300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6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9D73EF-B514-A8FF-D525-00C30798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451FC883-426D-41DF-ED72-5165C770CA2E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495EDB1F-213F-0372-A124-97A4FF8F9292}"/>
              </a:ext>
            </a:extLst>
          </p:cNvPr>
          <p:cNvSpPr txBox="1">
            <a:spLocks/>
          </p:cNvSpPr>
          <p:nvPr/>
        </p:nvSpPr>
        <p:spPr>
          <a:xfrm>
            <a:off x="11233726" y="6407543"/>
            <a:ext cx="774558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4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8314F0D-3677-C8FC-6022-A20DF31E1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AD2B246E-1A37-DB4F-488D-9706541C60A9}"/>
              </a:ext>
            </a:extLst>
          </p:cNvPr>
          <p:cNvSpPr txBox="1">
            <a:spLocks/>
          </p:cNvSpPr>
          <p:nvPr/>
        </p:nvSpPr>
        <p:spPr>
          <a:xfrm>
            <a:off x="386785" y="160728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 получения результата: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494D5-0BEA-7EFA-6C77-799BDEBFB1D1}"/>
              </a:ext>
            </a:extLst>
          </p:cNvPr>
          <p:cNvSpPr txBox="1"/>
          <p:nvPr/>
        </p:nvSpPr>
        <p:spPr>
          <a:xfrm>
            <a:off x="386785" y="2087817"/>
            <a:ext cx="609487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г. – 2026 г.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xmlns="" id="{3B9B5F47-82C5-E208-05B0-8B72B4CC77EA}"/>
              </a:ext>
            </a:extLst>
          </p:cNvPr>
          <p:cNvSpPr txBox="1">
            <a:spLocks/>
          </p:cNvSpPr>
          <p:nvPr/>
        </p:nvSpPr>
        <p:spPr>
          <a:xfrm>
            <a:off x="386785" y="265211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Стоимость разработки: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2315DC-47F2-4C97-C07F-36E7EDDCF876}"/>
              </a:ext>
            </a:extLst>
          </p:cNvPr>
          <p:cNvSpPr txBox="1"/>
          <p:nvPr/>
        </p:nvSpPr>
        <p:spPr>
          <a:xfrm>
            <a:off x="386785" y="3132647"/>
            <a:ext cx="6094878" cy="28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 млн рублей</a:t>
            </a:r>
          </a:p>
        </p:txBody>
      </p:sp>
      <p:sp>
        <p:nvSpPr>
          <p:cNvPr id="23" name="Заголовок 6">
            <a:extLst>
              <a:ext uri="{FF2B5EF4-FFF2-40B4-BE49-F238E27FC236}">
                <a16:creationId xmlns:a16="http://schemas.microsoft.com/office/drawing/2014/main" xmlns="" id="{3F03C4DC-8020-5D48-2DF8-A2A731F06034}"/>
              </a:ext>
            </a:extLst>
          </p:cNvPr>
          <p:cNvSpPr txBox="1">
            <a:spLocks/>
          </p:cNvSpPr>
          <p:nvPr/>
        </p:nvSpPr>
        <p:spPr>
          <a:xfrm>
            <a:off x="386784" y="369694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Ожидаемый объем выпуска: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E64D79-F2B6-626F-0ACC-24672526597D}"/>
              </a:ext>
            </a:extLst>
          </p:cNvPr>
          <p:cNvSpPr txBox="1"/>
          <p:nvPr/>
        </p:nvSpPr>
        <p:spPr>
          <a:xfrm>
            <a:off x="386784" y="4177477"/>
            <a:ext cx="609487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г. –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шт.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 г. –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шт.</a:t>
            </a:r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xmlns="" id="{24A72B0A-A4B0-D62E-6483-073C7AF43564}"/>
              </a:ext>
            </a:extLst>
          </p:cNvPr>
          <p:cNvSpPr txBox="1">
            <a:spLocks/>
          </p:cNvSpPr>
          <p:nvPr/>
        </p:nvSpPr>
        <p:spPr>
          <a:xfrm>
            <a:off x="386784" y="4741778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Оценка степени локализации: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14347E7-D89F-FBEB-57B9-4CF7F03FD920}"/>
              </a:ext>
            </a:extLst>
          </p:cNvPr>
          <p:cNvSpPr txBox="1"/>
          <p:nvPr/>
        </p:nvSpPr>
        <p:spPr>
          <a:xfrm>
            <a:off x="386784" y="5222307"/>
            <a:ext cx="609487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80 % соответствия отечественному производству</a:t>
            </a:r>
          </a:p>
          <a:p>
            <a:pPr>
              <a:lnSpc>
                <a:spcPts val="1600"/>
              </a:lnSpc>
              <a:buClr>
                <a:srgbClr val="EA0A2A"/>
              </a:buClr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767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Анализатор водорода "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Gastro One"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1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E24040-F25B-500E-6685-ADED57557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8145E4F1-7EAE-E5E4-ED5E-2DD04A4A1625}"/>
              </a:ext>
            </a:extLst>
          </p:cNvPr>
          <p:cNvSpPr txBox="1">
            <a:spLocks/>
          </p:cNvSpPr>
          <p:nvPr/>
        </p:nvSpPr>
        <p:spPr>
          <a:xfrm>
            <a:off x="11145795" y="6407543"/>
            <a:ext cx="862489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5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B8F1E3B-B563-F8DD-9874-8A15C1320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3" name="Заголовок 6">
            <a:extLst>
              <a:ext uri="{FF2B5EF4-FFF2-40B4-BE49-F238E27FC236}">
                <a16:creationId xmlns:a16="http://schemas.microsoft.com/office/drawing/2014/main" xmlns="" id="{35E003E5-D93E-3C20-E9DA-BF1BC5780A98}"/>
              </a:ext>
            </a:extLst>
          </p:cNvPr>
          <p:cNvSpPr txBox="1">
            <a:spLocks/>
          </p:cNvSpPr>
          <p:nvPr/>
        </p:nvSpPr>
        <p:spPr>
          <a:xfrm>
            <a:off x="4398814" y="1008005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Описание результата: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4CD27C-1EC4-688F-2D33-F4B42AE5FA56}"/>
              </a:ext>
            </a:extLst>
          </p:cNvPr>
          <p:cNvSpPr txBox="1"/>
          <p:nvPr/>
        </p:nvSpPr>
        <p:spPr>
          <a:xfrm>
            <a:off x="4398814" y="1267023"/>
            <a:ext cx="74916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Индивидуальный биомедицинский клеточный продукт (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иБМКП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основанный на 3D-сфероидах из аутологичных мезенхимальных стволовых клеток. Препарат создан на основе платформенной технологии, которая служит основой для последующего масштабирования и расширения линейки клеточных продуктов для применения в оториноларингологии, травматологии и ортопедии, урологии и гинекологии.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03E53-2341-7A52-04BC-340C8BA680CD}"/>
              </a:ext>
            </a:extLst>
          </p:cNvPr>
          <p:cNvSpPr txBox="1">
            <a:spLocks/>
          </p:cNvSpPr>
          <p:nvPr/>
        </p:nvSpPr>
        <p:spPr>
          <a:xfrm>
            <a:off x="4427293" y="1959238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 (ценность):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F3E97B-02B4-E7B5-A41B-7E76680FB3FF}"/>
              </a:ext>
            </a:extLst>
          </p:cNvPr>
          <p:cNvSpPr txBox="1"/>
          <p:nvPr/>
        </p:nvSpPr>
        <p:spPr>
          <a:xfrm>
            <a:off x="4402665" y="2256457"/>
            <a:ext cx="742526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снижение частоты осложнений и повторных перфораций барабанной перепонки на 20–30% в течение 12 месяцев по сравнению с традиционными методами с использованием аутотрансплантатов и бесклеточных материалов;</a:t>
            </a:r>
          </a:p>
          <a:p>
            <a:pPr algn="just"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сокращение сроков эпителизации и функционального восстановления барабанной перепонки в среднем на</a:t>
            </a:r>
          </a:p>
          <a:p>
            <a:pPr algn="just"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25–40%, что позволяет уменьшить период реабилитации с 6–12 недель до 3–6 недель</a:t>
            </a:r>
          </a:p>
          <a:p>
            <a:pPr algn="just"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значимость</a:t>
            </a:r>
          </a:p>
          <a:p>
            <a:pPr algn="just"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снижение распространённости стойких нарушений слуха и связанных с ними ограничений трудоспособности у пациентов 18–60 лет, на которых приходится до 60–65% случаев хронических перфораций барабанной перепонки;</a:t>
            </a:r>
          </a:p>
          <a:p>
            <a:pPr algn="just"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сокращение длительности лечения и госпитализации пациентов за счёт уменьшения числа осложнений и повторных хирургических вмешательств, что позволяет снизить совокупные расходы на лечение одного пациента на 20–30% по сравнению с текущими затратами в рамках стандартной терапии.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xmlns="" id="{F9E030AE-6578-D3A7-A34A-ACA2792A23B0}"/>
              </a:ext>
            </a:extLst>
          </p:cNvPr>
          <p:cNvSpPr txBox="1">
            <a:spLocks/>
          </p:cNvSpPr>
          <p:nvPr/>
        </p:nvSpPr>
        <p:spPr>
          <a:xfrm>
            <a:off x="4402666" y="3911304"/>
            <a:ext cx="6646181" cy="3054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Текущий статус разработки: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94CFCC-636E-72E1-21A0-E9F29C00C4E4}"/>
              </a:ext>
            </a:extLst>
          </p:cNvPr>
          <p:cNvSpPr txBox="1"/>
          <p:nvPr/>
        </p:nvSpPr>
        <p:spPr>
          <a:xfrm>
            <a:off x="4402665" y="4170322"/>
            <a:ext cx="7605619" cy="482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УГТ-9, получено разрешение на производство (лицензия № Л048-00110-77/02120365 от 14.04.2025) и применение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иБМКП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 (регистрационный номер разрешения: Р125-00148-77/03876509)</a:t>
            </a: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CA10A414-9458-DE9E-3929-5B432EB3D5A6}"/>
              </a:ext>
            </a:extLst>
          </p:cNvPr>
          <p:cNvSpPr txBox="1">
            <a:spLocks/>
          </p:cNvSpPr>
          <p:nvPr/>
        </p:nvSpPr>
        <p:spPr>
          <a:xfrm>
            <a:off x="4402666" y="4591815"/>
            <a:ext cx="6646180" cy="229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Соответствие разработки: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11377E-8EDB-B72A-7DF8-37D5587A21B6}"/>
              </a:ext>
            </a:extLst>
          </p:cNvPr>
          <p:cNvSpPr txBox="1"/>
          <p:nvPr/>
        </p:nvSpPr>
        <p:spPr>
          <a:xfrm>
            <a:off x="4402668" y="4869260"/>
            <a:ext cx="75184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Приоритетным направлениям: превентивная и персонализированная медицина, обеспечение здорового долголетия.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Национальным целям: увеличение ожидаемой продолжительности жизни до 78 лет к 2030 году и до 81 года к 2036 г.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Критическим технологиям: биомедицинские и когнитивные технологии здорового и активного долголетия; технологии разработки лекарственных средств и платформ нового поколения (биотехнологических, высокотехнологичных и радиофармацевтических лекарственных препаратов).</a:t>
            </a: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xmlns="" id="{288CD526-A8D1-B871-AD02-E47448A7E297}"/>
              </a:ext>
            </a:extLst>
          </p:cNvPr>
          <p:cNvSpPr txBox="1">
            <a:spLocks/>
          </p:cNvSpPr>
          <p:nvPr/>
        </p:nvSpPr>
        <p:spPr>
          <a:xfrm>
            <a:off x="4402667" y="5741514"/>
            <a:ext cx="6646180" cy="3054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Заказчик/Потенциальный потребитель: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79C4A5-42CD-7C7F-3707-89A780F5D23A}"/>
              </a:ext>
            </a:extLst>
          </p:cNvPr>
          <p:cNvSpPr txBox="1"/>
          <p:nvPr/>
        </p:nvSpPr>
        <p:spPr>
          <a:xfrm>
            <a:off x="4402667" y="6000535"/>
            <a:ext cx="6646181" cy="68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Клинический: группа компаний "МЕДСИ"</a:t>
            </a:r>
          </a:p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рамках масштабирования применения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иБМКП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через механизм франшизы: </a:t>
            </a:r>
          </a:p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Саратовский ГМУ имени В.И. Разумовского, Башкирский государственный медицинский университет</a:t>
            </a:r>
          </a:p>
        </p:txBody>
      </p:sp>
      <p:pic>
        <p:nvPicPr>
          <p:cNvPr id="2050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365617" y="125203"/>
            <a:ext cx="7122329" cy="767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Биомедицинский клеточный продукт </a:t>
            </a: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основе 3D-сфероидов для лечения </a:t>
            </a: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перфораций барабанной перепонки</a:t>
            </a:r>
          </a:p>
        </p:txBody>
      </p:sp>
      <p:pic>
        <p:nvPicPr>
          <p:cNvPr id="3074" name="Picture 2" descr="C:\Users\podlesnaya_o_v\Desktop\БМК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2" y="1606077"/>
            <a:ext cx="4207766" cy="28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3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9D73EF-B514-A8FF-D525-00C30798D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451FC883-426D-41DF-ED72-5165C770CA2E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495EDB1F-213F-0372-A124-97A4FF8F9292}"/>
              </a:ext>
            </a:extLst>
          </p:cNvPr>
          <p:cNvSpPr txBox="1">
            <a:spLocks/>
          </p:cNvSpPr>
          <p:nvPr/>
        </p:nvSpPr>
        <p:spPr>
          <a:xfrm>
            <a:off x="11233726" y="6407543"/>
            <a:ext cx="774558" cy="281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№стр. 6</a:t>
            </a:r>
          </a:p>
        </p:txBody>
      </p:sp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8314F0D-3677-C8FC-6022-A20DF31E1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1" y="441387"/>
            <a:ext cx="2094299" cy="281492"/>
          </a:xfrm>
          <a:prstGeom prst="rect">
            <a:avLst/>
          </a:prstGeom>
        </p:spPr>
      </p:pic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AD2B246E-1A37-DB4F-488D-9706541C60A9}"/>
              </a:ext>
            </a:extLst>
          </p:cNvPr>
          <p:cNvSpPr txBox="1">
            <a:spLocks/>
          </p:cNvSpPr>
          <p:nvPr/>
        </p:nvSpPr>
        <p:spPr>
          <a:xfrm>
            <a:off x="357150" y="1685109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 получения результата: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494D5-0BEA-7EFA-6C77-799BDEBFB1D1}"/>
              </a:ext>
            </a:extLst>
          </p:cNvPr>
          <p:cNvSpPr txBox="1"/>
          <p:nvPr/>
        </p:nvSpPr>
        <p:spPr>
          <a:xfrm>
            <a:off x="357150" y="2087817"/>
            <a:ext cx="6094878" cy="28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г. –  2025 г.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xmlns="" id="{3B9B5F47-82C5-E208-05B0-8B72B4CC77EA}"/>
              </a:ext>
            </a:extLst>
          </p:cNvPr>
          <p:cNvSpPr txBox="1">
            <a:spLocks/>
          </p:cNvSpPr>
          <p:nvPr/>
        </p:nvSpPr>
        <p:spPr>
          <a:xfrm>
            <a:off x="357149" y="2537291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Стоимость разработки: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2315DC-47F2-4C97-C07F-36E7EDDCF876}"/>
              </a:ext>
            </a:extLst>
          </p:cNvPr>
          <p:cNvSpPr txBox="1"/>
          <p:nvPr/>
        </p:nvSpPr>
        <p:spPr>
          <a:xfrm>
            <a:off x="357150" y="2945766"/>
            <a:ext cx="6094878" cy="28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 млн рублей</a:t>
            </a:r>
          </a:p>
        </p:txBody>
      </p:sp>
      <p:sp>
        <p:nvSpPr>
          <p:cNvPr id="23" name="Заголовок 6">
            <a:extLst>
              <a:ext uri="{FF2B5EF4-FFF2-40B4-BE49-F238E27FC236}">
                <a16:creationId xmlns:a16="http://schemas.microsoft.com/office/drawing/2014/main" xmlns="" id="{3F03C4DC-8020-5D48-2DF8-A2A731F06034}"/>
              </a:ext>
            </a:extLst>
          </p:cNvPr>
          <p:cNvSpPr txBox="1">
            <a:spLocks/>
          </p:cNvSpPr>
          <p:nvPr/>
        </p:nvSpPr>
        <p:spPr>
          <a:xfrm>
            <a:off x="357149" y="3487401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Ожидаемый объем выпуска: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E64D79-F2B6-626F-0ACC-24672526597D}"/>
              </a:ext>
            </a:extLst>
          </p:cNvPr>
          <p:cNvSpPr txBox="1"/>
          <p:nvPr/>
        </p:nvSpPr>
        <p:spPr>
          <a:xfrm>
            <a:off x="386785" y="3890109"/>
            <a:ext cx="4234643" cy="1307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2025 - 5 шт.</a:t>
            </a:r>
          </a:p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2026 - 50 шт.</a:t>
            </a:r>
          </a:p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2027 - 100 шт.</a:t>
            </a:r>
          </a:p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2028 - 200 шт.</a:t>
            </a:r>
          </a:p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2029 - 400 шт.</a:t>
            </a:r>
          </a:p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2030 - 1000 шт.</a:t>
            </a: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A9ED401C-98C0-52BE-4A74-7A7D07E78906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6457768" cy="767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Биомедицинский клеточный продукт </a:t>
            </a: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основе 3D-сфероидов для лечения </a:t>
            </a: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перфораций барабанной перепонки</a:t>
            </a:r>
          </a:p>
        </p:txBody>
      </p:sp>
      <p:pic>
        <p:nvPicPr>
          <p:cNvPr id="16" name="Picture 2" descr="C:\Users\podlesnaya_o_v\Desktop\Sechenov Logo color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0" y="432000"/>
            <a:ext cx="1450510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xmlns="" id="{A67DF346-BC70-1792-8A47-74845C2932BB}"/>
              </a:ext>
            </a:extLst>
          </p:cNvPr>
          <p:cNvSpPr txBox="1">
            <a:spLocks/>
          </p:cNvSpPr>
          <p:nvPr/>
        </p:nvSpPr>
        <p:spPr>
          <a:xfrm>
            <a:off x="386785" y="5371876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Оценка степени локализации:</a:t>
            </a:r>
            <a:b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826D6A-2133-0EE7-DC33-E08DAFA3A52E}"/>
              </a:ext>
            </a:extLst>
          </p:cNvPr>
          <p:cNvSpPr txBox="1"/>
          <p:nvPr/>
        </p:nvSpPr>
        <p:spPr>
          <a:xfrm>
            <a:off x="386785" y="5774584"/>
            <a:ext cx="4234643" cy="28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A0A2A"/>
              </a:buClr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60% соответствия отечественному производству </a:t>
            </a:r>
          </a:p>
        </p:txBody>
      </p:sp>
    </p:spTree>
    <p:extLst>
      <p:ext uri="{BB962C8B-B14F-4D97-AF65-F5344CB8AC3E}">
        <p14:creationId xmlns:p14="http://schemas.microsoft.com/office/powerpoint/2010/main" val="1991435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1722</Words>
  <Application>Microsoft Office PowerPoint</Application>
  <PresentationFormat>Произвольный</PresentationFormat>
  <Paragraphs>148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Подлесная Ольга Владимировна</cp:lastModifiedBy>
  <cp:revision>68</cp:revision>
  <cp:lastPrinted>2021-07-16T08:02:37Z</cp:lastPrinted>
  <dcterms:created xsi:type="dcterms:W3CDTF">2021-07-15T12:03:34Z</dcterms:created>
  <dcterms:modified xsi:type="dcterms:W3CDTF">2026-02-20T06:50:01Z</dcterms:modified>
</cp:coreProperties>
</file>