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57B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574" autoAdjust="0"/>
  </p:normalViewPr>
  <p:slideViewPr>
    <p:cSldViewPr snapToGrid="0">
      <p:cViewPr>
        <p:scale>
          <a:sx n="140" d="100"/>
          <a:sy n="140" d="100"/>
        </p:scale>
        <p:origin x="850" y="206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41" d="100"/>
          <a:sy n="41" d="100"/>
        </p:scale>
        <p:origin x="-2395" y="-77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64C306-9ED1-4238-9B37-1A06517F2976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30E986-0B27-410E-853D-165892A291C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0E986-0B27-410E-853D-165892A291C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E2140-A136-4795-ACCF-80239A6C24BB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75E0A-D4E2-4633-856C-18AA9E8A03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E2140-A136-4795-ACCF-80239A6C24BB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75E0A-D4E2-4633-856C-18AA9E8A03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E2140-A136-4795-ACCF-80239A6C24BB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75E0A-D4E2-4633-856C-18AA9E8A03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E2140-A136-4795-ACCF-80239A6C24BB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75E0A-D4E2-4633-856C-18AA9E8A03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E2140-A136-4795-ACCF-80239A6C24BB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75E0A-D4E2-4633-856C-18AA9E8A03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E2140-A136-4795-ACCF-80239A6C24BB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75E0A-D4E2-4633-856C-18AA9E8A03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E2140-A136-4795-ACCF-80239A6C24BB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75E0A-D4E2-4633-856C-18AA9E8A03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E2140-A136-4795-ACCF-80239A6C24BB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75E0A-D4E2-4633-856C-18AA9E8A03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E2140-A136-4795-ACCF-80239A6C24BB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75E0A-D4E2-4633-856C-18AA9E8A03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E2140-A136-4795-ACCF-80239A6C24BB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75E0A-D4E2-4633-856C-18AA9E8A03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E2140-A136-4795-ACCF-80239A6C24BB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75E0A-D4E2-4633-856C-18AA9E8A03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DE2140-A136-4795-ACCF-80239A6C24BB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75E0A-D4E2-4633-856C-18AA9E8A037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8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"/>
            <a:ext cx="6858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      Первый Московский Государственный Медицинский Университет им. Сеченова</a:t>
            </a:r>
          </a:p>
          <a:p>
            <a:r>
              <a:rPr lang="ru-RU" sz="1400" dirty="0" smtClean="0"/>
              <a:t>                  Клиника пропедевтики внутренних болезней им. В.Х.Василенко. </a:t>
            </a:r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5992" y="785786"/>
            <a:ext cx="21566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Аспергиллез легких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6679" y="1195907"/>
            <a:ext cx="2131695" cy="147435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21920" y="1405595"/>
            <a:ext cx="22145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9558" indent="-328292">
              <a:defRPr/>
            </a:pPr>
            <a:r>
              <a:rPr lang="ru-RU" sz="600" dirty="0">
                <a:solidFill>
                  <a:srgbClr val="0070C0"/>
                </a:solidFill>
              </a:rPr>
              <a:t>Жалобы при поступлении:</a:t>
            </a:r>
          </a:p>
          <a:p>
            <a:pPr marL="359558" indent="-328292">
              <a:buFont typeface="Wingdings 2"/>
              <a:buChar char=""/>
              <a:defRPr/>
            </a:pPr>
            <a:endParaRPr lang="ru-RU" sz="600" dirty="0">
              <a:solidFill>
                <a:schemeClr val="bg1"/>
              </a:solidFill>
            </a:endParaRPr>
          </a:p>
          <a:p>
            <a:pPr marL="359558" indent="-328292">
              <a:buClr>
                <a:srgbClr val="0070C0"/>
              </a:buClr>
              <a:buSzPct val="96000"/>
              <a:defRPr/>
            </a:pPr>
            <a:r>
              <a:rPr lang="ru-RU" sz="600" dirty="0">
                <a:solidFill>
                  <a:schemeClr val="bg1"/>
                </a:solidFill>
              </a:rPr>
              <a:t>на кашель с трудноотделяемой вязкой мокротой </a:t>
            </a:r>
          </a:p>
          <a:p>
            <a:pPr marL="359558" indent="-328292">
              <a:buClr>
                <a:srgbClr val="0070C0"/>
              </a:buClr>
              <a:buSzPct val="96000"/>
              <a:defRPr/>
            </a:pPr>
            <a:r>
              <a:rPr lang="ru-RU" sz="600" dirty="0">
                <a:solidFill>
                  <a:schemeClr val="bg1"/>
                </a:solidFill>
              </a:rPr>
              <a:t>приступы удушья с затрудненным выдохом</a:t>
            </a:r>
          </a:p>
          <a:p>
            <a:pPr marL="359558" indent="-328292">
              <a:buClr>
                <a:srgbClr val="0070C0"/>
              </a:buClr>
              <a:buSzPct val="96000"/>
              <a:defRPr/>
            </a:pPr>
            <a:r>
              <a:rPr lang="ru-RU" sz="600" dirty="0">
                <a:solidFill>
                  <a:schemeClr val="bg1"/>
                </a:solidFill>
              </a:rPr>
              <a:t>одышку при небольшой физической нагрузке</a:t>
            </a:r>
          </a:p>
          <a:p>
            <a:pPr marL="359558" indent="-328292">
              <a:buClr>
                <a:srgbClr val="0070C0"/>
              </a:buClr>
              <a:buSzPct val="96000"/>
              <a:defRPr/>
            </a:pPr>
            <a:r>
              <a:rPr lang="ru-RU" sz="600" dirty="0">
                <a:solidFill>
                  <a:schemeClr val="bg1"/>
                </a:solidFill>
              </a:rPr>
              <a:t>    </a:t>
            </a:r>
            <a:r>
              <a:rPr lang="en-US" sz="600" dirty="0">
                <a:solidFill>
                  <a:schemeClr val="bg1"/>
                </a:solidFill>
              </a:rPr>
              <a:t>t </a:t>
            </a:r>
            <a:r>
              <a:rPr lang="ru-RU" sz="600" dirty="0">
                <a:solidFill>
                  <a:schemeClr val="bg1"/>
                </a:solidFill>
              </a:rPr>
              <a:t>тела</a:t>
            </a:r>
            <a:r>
              <a:rPr lang="en-US" sz="600" dirty="0">
                <a:solidFill>
                  <a:schemeClr val="bg1"/>
                </a:solidFill>
              </a:rPr>
              <a:t> </a:t>
            </a:r>
            <a:r>
              <a:rPr lang="ru-RU" sz="600" dirty="0">
                <a:solidFill>
                  <a:schemeClr val="bg1"/>
                </a:solidFill>
              </a:rPr>
              <a:t>до 37.8  0 С</a:t>
            </a:r>
          </a:p>
          <a:p>
            <a:pPr marL="359558" indent="-328292">
              <a:buClr>
                <a:srgbClr val="0070C0"/>
              </a:buClr>
              <a:buSzPct val="96000"/>
              <a:defRPr/>
            </a:pPr>
            <a:r>
              <a:rPr lang="ru-RU" sz="600" dirty="0">
                <a:solidFill>
                  <a:schemeClr val="bg1"/>
                </a:solidFill>
              </a:rPr>
              <a:t>чувство заложенности в груди</a:t>
            </a:r>
          </a:p>
          <a:p>
            <a:pPr marL="359558" indent="-328292">
              <a:buClr>
                <a:srgbClr val="0070C0"/>
              </a:buClr>
              <a:buSzPct val="96000"/>
              <a:defRPr/>
            </a:pPr>
            <a:r>
              <a:rPr lang="ru-RU" sz="600" dirty="0">
                <a:solidFill>
                  <a:schemeClr val="bg1"/>
                </a:solidFill>
              </a:rPr>
              <a:t>общую слабость, повышенную утомляемость</a:t>
            </a:r>
          </a:p>
        </p:txBody>
      </p:sp>
      <p:sp>
        <p:nvSpPr>
          <p:cNvPr id="11" name="Стрелка вверх 10"/>
          <p:cNvSpPr/>
          <p:nvPr/>
        </p:nvSpPr>
        <p:spPr>
          <a:xfrm flipH="1">
            <a:off x="260007" y="1920240"/>
            <a:ext cx="45719" cy="68580"/>
          </a:xfrm>
          <a:prstGeom prst="upArrow">
            <a:avLst>
              <a:gd name="adj1" fmla="val 50000"/>
              <a:gd name="adj2" fmla="val 43536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594860" y="1191491"/>
            <a:ext cx="2171700" cy="147550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9558" indent="-328292">
              <a:buClr>
                <a:srgbClr val="0070C0"/>
              </a:buClr>
              <a:buSzPct val="53000"/>
              <a:defRPr/>
            </a:pPr>
            <a:r>
              <a:rPr lang="ru-RU" sz="600" dirty="0">
                <a:solidFill>
                  <a:schemeClr val="bg1"/>
                </a:solidFill>
              </a:rPr>
              <a:t> </a:t>
            </a:r>
            <a:r>
              <a:rPr lang="ru-RU" sz="600" dirty="0" smtClean="0">
                <a:solidFill>
                  <a:schemeClr val="bg1"/>
                </a:solidFill>
              </a:rPr>
              <a:t>                </a:t>
            </a:r>
            <a:r>
              <a:rPr lang="ru-RU" sz="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Данные объективного осмотра</a:t>
            </a:r>
            <a:r>
              <a:rPr lang="ru-RU" sz="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:</a:t>
            </a:r>
          </a:p>
          <a:p>
            <a:pPr marL="359558" indent="-328292">
              <a:buClr>
                <a:srgbClr val="0070C0"/>
              </a:buClr>
              <a:buSzPct val="53000"/>
              <a:defRPr/>
            </a:pPr>
            <a:r>
              <a:rPr lang="ru-RU" sz="600" dirty="0" smtClean="0">
                <a:solidFill>
                  <a:schemeClr val="bg1"/>
                </a:solidFill>
              </a:rPr>
              <a:t> -Состояние средней тяжести, сознание ясное</a:t>
            </a:r>
          </a:p>
          <a:p>
            <a:pPr marL="470943" indent="-439677">
              <a:buClr>
                <a:srgbClr val="0070C0"/>
              </a:buClr>
              <a:buSzPct val="53000"/>
              <a:defRPr/>
            </a:pPr>
            <a:r>
              <a:rPr lang="ru-RU" sz="600" dirty="0" smtClean="0">
                <a:solidFill>
                  <a:schemeClr val="bg1"/>
                </a:solidFill>
              </a:rPr>
              <a:t>-</a:t>
            </a:r>
            <a:r>
              <a:rPr lang="ru-RU" sz="600" dirty="0" smtClean="0">
                <a:solidFill>
                  <a:schemeClr val="bg1"/>
                </a:solidFill>
              </a:rPr>
              <a:t>Рост-160 см, вес-50 кг, ИМТ=19.5кг/м2, </a:t>
            </a:r>
            <a:r>
              <a:rPr lang="en-US" sz="600" dirty="0" smtClean="0">
                <a:solidFill>
                  <a:schemeClr val="bg1"/>
                </a:solidFill>
              </a:rPr>
              <a:t>t</a:t>
            </a:r>
            <a:r>
              <a:rPr lang="ru-RU" sz="600" dirty="0" smtClean="0">
                <a:solidFill>
                  <a:schemeClr val="bg1"/>
                </a:solidFill>
              </a:rPr>
              <a:t> тела-36.8</a:t>
            </a:r>
          </a:p>
          <a:p>
            <a:pPr marL="470943" indent="-439677">
              <a:buClr>
                <a:srgbClr val="0070C0"/>
              </a:buClr>
              <a:buSzPct val="53000"/>
              <a:defRPr/>
            </a:pPr>
            <a:r>
              <a:rPr lang="ru-RU" sz="600" dirty="0" smtClean="0">
                <a:solidFill>
                  <a:schemeClr val="bg1"/>
                </a:solidFill>
              </a:rPr>
              <a:t> -Кожные покровы бледные, отеков нет, периферические  лимфоузлы не пальпируются</a:t>
            </a:r>
          </a:p>
          <a:p>
            <a:pPr marL="470943" indent="-439677">
              <a:buClr>
                <a:srgbClr val="0070C0"/>
              </a:buClr>
              <a:buSzPct val="53000"/>
              <a:defRPr/>
            </a:pPr>
            <a:r>
              <a:rPr lang="ru-RU" sz="600" dirty="0" smtClean="0">
                <a:solidFill>
                  <a:schemeClr val="bg1"/>
                </a:solidFill>
              </a:rPr>
              <a:t> -ЧДД-22 в минуту</a:t>
            </a:r>
          </a:p>
          <a:p>
            <a:pPr marL="470943" indent="-439677">
              <a:buClr>
                <a:srgbClr val="0070C0"/>
              </a:buClr>
              <a:buSzPct val="53000"/>
              <a:defRPr/>
            </a:pPr>
            <a:r>
              <a:rPr lang="ru-RU" sz="600" dirty="0" smtClean="0">
                <a:solidFill>
                  <a:schemeClr val="bg1"/>
                </a:solidFill>
              </a:rPr>
              <a:t> -Перкуторно над легкими- коробочный звук</a:t>
            </a:r>
          </a:p>
          <a:p>
            <a:pPr>
              <a:buClr>
                <a:srgbClr val="0070C0"/>
              </a:buClr>
              <a:buSzPct val="53000"/>
            </a:pPr>
            <a:r>
              <a:rPr lang="ru-RU" sz="600" dirty="0" smtClean="0">
                <a:solidFill>
                  <a:schemeClr val="bg1"/>
                </a:solidFill>
              </a:rPr>
              <a:t>   -Дыхание жесткое, выслушиваются рассеянные сухие    хрипы над всей поверхностью легких. Влажные звонкие мелкопузырчатые хрипы в нижних отделах легких, больше справа. Тоны сердца приглушены, ритм правильный</a:t>
            </a:r>
          </a:p>
          <a:p>
            <a:pPr marL="228600" indent="-228600">
              <a:buClr>
                <a:srgbClr val="0070C0"/>
              </a:buClr>
              <a:buSzPct val="53000"/>
            </a:pPr>
            <a:r>
              <a:rPr lang="ru-RU" sz="600" dirty="0" smtClean="0">
                <a:solidFill>
                  <a:schemeClr val="bg1"/>
                </a:solidFill>
              </a:rPr>
              <a:t>  -ЧСС 76 в минуту. АД 150 и 90 мм рт. ст.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06680" y="2756263"/>
            <a:ext cx="2118360" cy="142711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22090" indent="-390824">
              <a:buClr>
                <a:srgbClr val="0070C0"/>
              </a:buClr>
              <a:defRPr/>
            </a:pPr>
            <a:r>
              <a:rPr lang="ru-RU" sz="600" i="1" u="sng" dirty="0" smtClean="0">
                <a:solidFill>
                  <a:schemeClr val="accent1">
                    <a:lumMod val="75000"/>
                  </a:schemeClr>
                </a:solidFill>
              </a:rPr>
              <a:t>1. Основное</a:t>
            </a:r>
            <a:r>
              <a:rPr lang="en-US" sz="600" i="1" u="sng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600" i="1" u="sng" dirty="0">
                <a:solidFill>
                  <a:schemeClr val="accent1">
                    <a:lumMod val="75000"/>
                  </a:schemeClr>
                </a:solidFill>
              </a:rPr>
              <a:t>комбинированное заболевание: </a:t>
            </a:r>
          </a:p>
          <a:p>
            <a:pPr marL="422090" indent="-390824">
              <a:buClr>
                <a:srgbClr val="0070C0"/>
              </a:buClr>
              <a:defRPr/>
            </a:pPr>
            <a:r>
              <a:rPr lang="ru-RU" sz="600" dirty="0">
                <a:solidFill>
                  <a:schemeClr val="bg1"/>
                </a:solidFill>
              </a:rPr>
              <a:t>Бронхиальная астма, смешанная форма, тяжелого течения, обострение. </a:t>
            </a:r>
          </a:p>
          <a:p>
            <a:pPr marL="422090" indent="-390824">
              <a:buClr>
                <a:srgbClr val="0070C0"/>
              </a:buClr>
              <a:defRPr/>
            </a:pPr>
            <a:r>
              <a:rPr lang="ru-RU" sz="600" dirty="0">
                <a:solidFill>
                  <a:schemeClr val="bg1"/>
                </a:solidFill>
              </a:rPr>
              <a:t>Бронхоэктатическая болезнь: хронический гнойный- обструктивный деформирующий бронхит с формированием распространенных бронхоэктазов. </a:t>
            </a:r>
          </a:p>
          <a:p>
            <a:pPr marL="422090" indent="-390824">
              <a:buClr>
                <a:srgbClr val="0070C0"/>
              </a:buClr>
              <a:defRPr/>
            </a:pPr>
            <a:endParaRPr lang="ru-RU" sz="600" dirty="0"/>
          </a:p>
          <a:p>
            <a:pPr marL="422090" indent="-390824">
              <a:buClr>
                <a:srgbClr val="0070C0"/>
              </a:buClr>
              <a:defRPr/>
            </a:pPr>
            <a:r>
              <a:rPr lang="ru-RU" sz="600" dirty="0">
                <a:solidFill>
                  <a:srgbClr val="0070C0"/>
                </a:solidFill>
              </a:rPr>
              <a:t>2.  </a:t>
            </a:r>
            <a:r>
              <a:rPr lang="ru-RU" sz="600" i="1" u="sng" dirty="0">
                <a:solidFill>
                  <a:schemeClr val="accent1">
                    <a:lumMod val="75000"/>
                  </a:schemeClr>
                </a:solidFill>
              </a:rPr>
              <a:t>Осложнение основного заболевания</a:t>
            </a:r>
            <a:r>
              <a:rPr lang="ru-RU" sz="600" i="1" dirty="0">
                <a:solidFill>
                  <a:schemeClr val="bg1"/>
                </a:solidFill>
              </a:rPr>
              <a:t>:   Эмфизема легких. </a:t>
            </a:r>
            <a:r>
              <a:rPr lang="ru-RU" sz="600" dirty="0">
                <a:solidFill>
                  <a:schemeClr val="bg1"/>
                </a:solidFill>
              </a:rPr>
              <a:t>Дыхательная недостаточность </a:t>
            </a:r>
            <a:r>
              <a:rPr lang="en-US" sz="600" dirty="0">
                <a:solidFill>
                  <a:schemeClr val="bg1"/>
                </a:solidFill>
              </a:rPr>
              <a:t>II </a:t>
            </a:r>
            <a:r>
              <a:rPr lang="ru-RU" sz="600" dirty="0">
                <a:solidFill>
                  <a:schemeClr val="bg1"/>
                </a:solidFill>
              </a:rPr>
              <a:t>ст.</a:t>
            </a:r>
          </a:p>
          <a:p>
            <a:pPr marL="422090" indent="-390824">
              <a:buClr>
                <a:srgbClr val="0070C0"/>
              </a:buClr>
              <a:defRPr/>
            </a:pPr>
            <a:r>
              <a:rPr lang="ru-RU" sz="600" dirty="0">
                <a:solidFill>
                  <a:srgbClr val="0070C0"/>
                </a:solidFill>
              </a:rPr>
              <a:t>3.</a:t>
            </a:r>
            <a:r>
              <a:rPr lang="ru-RU" sz="600" i="1" u="sng" dirty="0">
                <a:solidFill>
                  <a:schemeClr val="accent1">
                    <a:lumMod val="75000"/>
                  </a:schemeClr>
                </a:solidFill>
              </a:rPr>
              <a:t>Сопутствующие</a:t>
            </a:r>
            <a:r>
              <a:rPr lang="ru-RU" sz="600" i="1" dirty="0">
                <a:solidFill>
                  <a:schemeClr val="accent1">
                    <a:lumMod val="75000"/>
                  </a:schemeClr>
                </a:solidFill>
              </a:rPr>
              <a:t>:</a:t>
            </a:r>
            <a:r>
              <a:rPr lang="ru-RU" sz="600" i="1" dirty="0"/>
              <a:t> </a:t>
            </a:r>
            <a:r>
              <a:rPr lang="ru-RU" sz="600" dirty="0">
                <a:solidFill>
                  <a:schemeClr val="bg1"/>
                </a:solidFill>
              </a:rPr>
              <a:t>Гипертоническая болезнь</a:t>
            </a:r>
            <a:r>
              <a:rPr lang="en-US" sz="600" dirty="0">
                <a:solidFill>
                  <a:schemeClr val="bg1"/>
                </a:solidFill>
              </a:rPr>
              <a:t> III</a:t>
            </a:r>
            <a:r>
              <a:rPr lang="ru-RU" sz="600" dirty="0">
                <a:solidFill>
                  <a:schemeClr val="bg1"/>
                </a:solidFill>
              </a:rPr>
              <a:t>ст., очень высокого риска. Атеросклероз аорты, коронарных, мозговых артерий. </a:t>
            </a:r>
            <a:endParaRPr lang="ru-RU" sz="600" i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564388" y="5857883"/>
            <a:ext cx="2194552" cy="142683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93776" indent="-457200" fontAlgn="auto">
              <a:spcAft>
                <a:spcPts val="0"/>
              </a:spcAft>
              <a:buClr>
                <a:srgbClr val="0070C0"/>
              </a:buClr>
              <a:defRPr/>
            </a:pPr>
            <a:r>
              <a:rPr lang="ru-RU" sz="600" i="1" u="sng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Основное</a:t>
            </a:r>
            <a:r>
              <a:rPr lang="en-US" sz="600" i="1" u="sng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600" i="1" u="sng" dirty="0">
                <a:solidFill>
                  <a:schemeClr val="accent1">
                    <a:lumMod val="75000"/>
                  </a:schemeClr>
                </a:solidFill>
              </a:rPr>
              <a:t>комбинированное заболевание: </a:t>
            </a:r>
          </a:p>
          <a:p>
            <a:pPr marL="493776" indent="-457200" algn="just" fontAlgn="auto">
              <a:spcAft>
                <a:spcPts val="0"/>
              </a:spcAft>
              <a:buClr>
                <a:srgbClr val="0070C0"/>
              </a:buClr>
              <a:defRPr/>
            </a:pPr>
            <a:endParaRPr lang="en-US" sz="600" dirty="0">
              <a:solidFill>
                <a:schemeClr val="bg1"/>
              </a:solidFill>
            </a:endParaRPr>
          </a:p>
          <a:p>
            <a:pPr marL="493776" indent="-457200" algn="just" fontAlgn="auto">
              <a:spcAft>
                <a:spcPts val="0"/>
              </a:spcAft>
              <a:buClr>
                <a:srgbClr val="0070C0"/>
              </a:buClr>
              <a:defRPr/>
            </a:pPr>
            <a:r>
              <a:rPr lang="ru-RU" sz="600" dirty="0">
                <a:solidFill>
                  <a:schemeClr val="bg1"/>
                </a:solidFill>
              </a:rPr>
              <a:t>Бронхиальная астма, смешанная форма, тяжелого течения, обострение. </a:t>
            </a:r>
          </a:p>
          <a:p>
            <a:pPr marL="493776" indent="-457200" algn="just" fontAlgn="auto">
              <a:spcAft>
                <a:spcPts val="0"/>
              </a:spcAft>
              <a:buClr>
                <a:srgbClr val="0070C0"/>
              </a:buClr>
              <a:defRPr/>
            </a:pPr>
            <a:r>
              <a:rPr lang="ru-RU" sz="600" dirty="0">
                <a:solidFill>
                  <a:schemeClr val="bg1"/>
                </a:solidFill>
              </a:rPr>
              <a:t>Бронхоэктатическая болезнь: хронический гнойный- обструктивный деформирующий бронхит с формированием распространенных бронхоэктазов. </a:t>
            </a:r>
          </a:p>
          <a:p>
            <a:pPr marL="493776" indent="-457200" algn="just" fontAlgn="auto">
              <a:spcAft>
                <a:spcPts val="0"/>
              </a:spcAft>
              <a:buClr>
                <a:srgbClr val="0070C0"/>
              </a:buClr>
              <a:defRPr/>
            </a:pPr>
            <a:r>
              <a:rPr lang="ru-RU" sz="600" dirty="0">
                <a:solidFill>
                  <a:schemeClr val="bg1"/>
                </a:solidFill>
              </a:rPr>
              <a:t>Вторичный бронхолегочный аспергиллез.</a:t>
            </a:r>
          </a:p>
          <a:p>
            <a:pPr marL="493776" indent="-457200" algn="just" fontAlgn="auto">
              <a:spcAft>
                <a:spcPts val="0"/>
              </a:spcAft>
              <a:buClr>
                <a:srgbClr val="0070C0"/>
              </a:buClr>
              <a:defRPr/>
            </a:pPr>
            <a:endParaRPr lang="ru-RU" sz="600" dirty="0">
              <a:solidFill>
                <a:schemeClr val="bg1"/>
              </a:solidFill>
            </a:endParaRPr>
          </a:p>
          <a:p>
            <a:pPr marL="493776" indent="-457200" algn="just" fontAlgn="auto">
              <a:spcAft>
                <a:spcPts val="0"/>
              </a:spcAft>
              <a:buClr>
                <a:srgbClr val="0070C0"/>
              </a:buClr>
              <a:defRPr/>
            </a:pPr>
            <a:r>
              <a:rPr lang="ru-RU" sz="600" dirty="0" smtClean="0">
                <a:solidFill>
                  <a:srgbClr val="0070C0"/>
                </a:solidFill>
              </a:rPr>
              <a:t> </a:t>
            </a:r>
            <a:r>
              <a:rPr lang="ru-RU" sz="600" i="1" u="sng" dirty="0">
                <a:solidFill>
                  <a:srgbClr val="0070C0"/>
                </a:solidFill>
              </a:rPr>
              <a:t>Осложнение основного заболевания</a:t>
            </a:r>
            <a:r>
              <a:rPr lang="ru-RU" sz="600" i="1" dirty="0">
                <a:solidFill>
                  <a:srgbClr val="0070C0"/>
                </a:solidFill>
              </a:rPr>
              <a:t>:   </a:t>
            </a:r>
            <a:r>
              <a:rPr lang="ru-RU" sz="600" i="1" dirty="0">
                <a:solidFill>
                  <a:schemeClr val="bg1"/>
                </a:solidFill>
              </a:rPr>
              <a:t>Эмфизема легких. </a:t>
            </a:r>
            <a:r>
              <a:rPr lang="ru-RU" sz="600" dirty="0">
                <a:solidFill>
                  <a:schemeClr val="bg1"/>
                </a:solidFill>
              </a:rPr>
              <a:t>Дыхательная недостаточность </a:t>
            </a:r>
            <a:r>
              <a:rPr lang="en-US" sz="600" dirty="0">
                <a:solidFill>
                  <a:schemeClr val="bg1"/>
                </a:solidFill>
              </a:rPr>
              <a:t>II </a:t>
            </a:r>
            <a:r>
              <a:rPr lang="ru-RU" sz="600" dirty="0">
                <a:solidFill>
                  <a:schemeClr val="bg1"/>
                </a:solidFill>
              </a:rPr>
              <a:t>ст.</a:t>
            </a:r>
          </a:p>
          <a:p>
            <a:pPr marL="493776" indent="-457200" algn="just" fontAlgn="auto">
              <a:spcAft>
                <a:spcPts val="0"/>
              </a:spcAft>
              <a:buClr>
                <a:srgbClr val="0070C0"/>
              </a:buClr>
              <a:defRPr/>
            </a:pPr>
            <a:r>
              <a:rPr lang="ru-RU" sz="600" i="1" u="sng" dirty="0" smtClean="0">
                <a:solidFill>
                  <a:srgbClr val="0070C0"/>
                </a:solidFill>
              </a:rPr>
              <a:t>Сопутствующие</a:t>
            </a:r>
            <a:r>
              <a:rPr lang="ru-RU" sz="600" i="1" dirty="0">
                <a:solidFill>
                  <a:schemeClr val="bg1"/>
                </a:solidFill>
              </a:rPr>
              <a:t>: </a:t>
            </a:r>
            <a:r>
              <a:rPr lang="ru-RU" sz="600" dirty="0">
                <a:solidFill>
                  <a:schemeClr val="bg1"/>
                </a:solidFill>
              </a:rPr>
              <a:t>Гипертоническая болезнь</a:t>
            </a:r>
            <a:r>
              <a:rPr lang="en-US" sz="600" dirty="0">
                <a:solidFill>
                  <a:schemeClr val="bg1"/>
                </a:solidFill>
              </a:rPr>
              <a:t> III</a:t>
            </a:r>
            <a:r>
              <a:rPr lang="ru-RU" sz="600" dirty="0">
                <a:solidFill>
                  <a:schemeClr val="bg1"/>
                </a:solidFill>
              </a:rPr>
              <a:t>ст., очень высокого риска. Атеросклероз аорты, коронарных, мозговых артерий. </a:t>
            </a:r>
            <a:endParaRPr lang="ru-RU" sz="600" i="1" dirty="0">
              <a:solidFill>
                <a:schemeClr val="bg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 l="36823" t="25098" r="21998" b="20703"/>
          <a:stretch>
            <a:fillRect/>
          </a:stretch>
        </p:blipFill>
        <p:spPr bwMode="auto">
          <a:xfrm>
            <a:off x="4562475" y="2760740"/>
            <a:ext cx="2204085" cy="1460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 l="35176" t="25097" r="21998" b="16308"/>
          <a:stretch>
            <a:fillRect/>
          </a:stretch>
        </p:blipFill>
        <p:spPr bwMode="auto">
          <a:xfrm>
            <a:off x="96982" y="4293595"/>
            <a:ext cx="2150918" cy="1474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 l="35176" t="23633" r="20351" b="16308"/>
          <a:stretch>
            <a:fillRect/>
          </a:stretch>
        </p:blipFill>
        <p:spPr bwMode="auto">
          <a:xfrm>
            <a:off x="2339332" y="4290060"/>
            <a:ext cx="2148848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 l="35176" t="25097" r="21175" b="16308"/>
          <a:stretch>
            <a:fillRect/>
          </a:stretch>
        </p:blipFill>
        <p:spPr bwMode="auto">
          <a:xfrm>
            <a:off x="4558145" y="4301487"/>
            <a:ext cx="2208415" cy="148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/>
          <a:srcRect l="35999" t="26562" r="20351" b="19238"/>
          <a:stretch>
            <a:fillRect/>
          </a:stretch>
        </p:blipFill>
        <p:spPr bwMode="auto">
          <a:xfrm>
            <a:off x="91440" y="5841690"/>
            <a:ext cx="2156460" cy="145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8"/>
          <a:srcRect l="35999" t="25097" r="21175" b="16308"/>
          <a:stretch>
            <a:fillRect/>
          </a:stretch>
        </p:blipFill>
        <p:spPr bwMode="auto">
          <a:xfrm>
            <a:off x="2326950" y="5844540"/>
            <a:ext cx="21688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Прямоугольник 26"/>
          <p:cNvSpPr/>
          <p:nvPr/>
        </p:nvSpPr>
        <p:spPr>
          <a:xfrm>
            <a:off x="106680" y="7376160"/>
            <a:ext cx="2118360" cy="16306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Лечение:</a:t>
            </a:r>
          </a:p>
          <a:p>
            <a:pPr>
              <a:buClr>
                <a:srgbClr val="A857B5"/>
              </a:buClr>
              <a:buFont typeface="Wingdings" pitchFamily="2" charset="2"/>
              <a:buChar char="v"/>
            </a:pPr>
            <a:r>
              <a:rPr lang="ru-RU" sz="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Небулайзеротерапия: Беродуал15 к + Лазолван 15к</a:t>
            </a:r>
          </a:p>
          <a:p>
            <a:pPr>
              <a:buClr>
                <a:srgbClr val="A857B5"/>
              </a:buClr>
            </a:pPr>
            <a:r>
              <a:rPr lang="ru-RU" sz="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ru-RU" sz="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Пульмикорт 250мкг 2 раза в день, </a:t>
            </a:r>
          </a:p>
          <a:p>
            <a:pPr>
              <a:buClr>
                <a:srgbClr val="A857B5"/>
              </a:buClr>
            </a:pPr>
            <a:r>
              <a:rPr lang="ru-RU" sz="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в/</a:t>
            </a:r>
            <a:r>
              <a:rPr lang="ru-RU" sz="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кап.-  Дексаметазон 4мг + Эуфиллин 2.4%- 5.0</a:t>
            </a:r>
          </a:p>
          <a:p>
            <a:pPr>
              <a:buClr>
                <a:srgbClr val="A857B5"/>
              </a:buClr>
            </a:pPr>
            <a:r>
              <a:rPr lang="ru-RU" sz="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+</a:t>
            </a:r>
            <a:r>
              <a:rPr lang="ru-RU" sz="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Панангин 5.0+физ р-р 200.0 в/</a:t>
            </a:r>
            <a:r>
              <a:rPr lang="ru-RU" sz="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ru-RU" sz="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A857B5"/>
              </a:buClr>
              <a:buFont typeface="Wingdings" pitchFamily="2" charset="2"/>
              <a:buChar char="v"/>
            </a:pPr>
            <a:r>
              <a:rPr lang="ru-RU" sz="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Престариум 5 мг/сутки.</a:t>
            </a:r>
          </a:p>
          <a:p>
            <a:pPr>
              <a:buClr>
                <a:srgbClr val="A857B5"/>
              </a:buClr>
              <a:buFont typeface="Wingdings" pitchFamily="2" charset="2"/>
              <a:buChar char="v"/>
            </a:pPr>
            <a:r>
              <a:rPr lang="ru-RU" sz="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Амфолип (Амфотерицин –Б)</a:t>
            </a:r>
            <a:r>
              <a:rPr lang="ru-RU" sz="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10мл</a:t>
            </a:r>
          </a:p>
          <a:p>
            <a:pPr>
              <a:buClr>
                <a:srgbClr val="A857B5"/>
              </a:buClr>
            </a:pPr>
            <a:r>
              <a:rPr lang="ru-RU" sz="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+ </a:t>
            </a:r>
            <a:r>
              <a:rPr lang="ru-RU" sz="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Глюкоза 5% 400мл – в/</a:t>
            </a:r>
            <a:r>
              <a:rPr lang="ru-RU" sz="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кап № </a:t>
            </a:r>
            <a:r>
              <a:rPr lang="ru-RU" sz="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endParaRPr lang="ru-RU" sz="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9"/>
          <a:srcRect l="58236" t="22168" r="12115" b="16308"/>
          <a:stretch>
            <a:fillRect/>
          </a:stretch>
        </p:blipFill>
        <p:spPr bwMode="auto">
          <a:xfrm>
            <a:off x="2325996" y="7376160"/>
            <a:ext cx="2177424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Прямоугольник 28"/>
          <p:cNvSpPr/>
          <p:nvPr/>
        </p:nvSpPr>
        <p:spPr>
          <a:xfrm>
            <a:off x="4585344" y="7391400"/>
            <a:ext cx="2173596" cy="16154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Заключение:</a:t>
            </a:r>
          </a:p>
          <a:p>
            <a:r>
              <a:rPr lang="ru-RU" sz="600" dirty="0" smtClean="0">
                <a:solidFill>
                  <a:schemeClr val="bg1"/>
                </a:solidFill>
              </a:rPr>
              <a:t>У пациентки с Бронхиальной астмой, Хроническим деформирующим бронхитом с формированием распространенных бронхоэктазов выявлен Аспергиллез с подтвержденным высоким уровнем </a:t>
            </a:r>
            <a:r>
              <a:rPr lang="en-US" sz="600" dirty="0" smtClean="0">
                <a:solidFill>
                  <a:schemeClr val="bg1"/>
                </a:solidFill>
              </a:rPr>
              <a:t>Ig</a:t>
            </a:r>
            <a:r>
              <a:rPr lang="ru-RU" sz="600" dirty="0" smtClean="0">
                <a:solidFill>
                  <a:schemeClr val="bg1"/>
                </a:solidFill>
              </a:rPr>
              <a:t>Е. На фоне базисного лечения Аспергиллеза Амфотерицином-В был получен положительный эффект, без осложнений. </a:t>
            </a:r>
            <a:endParaRPr lang="ru-RU" sz="600" dirty="0">
              <a:solidFill>
                <a:schemeClr val="bg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90500" y="586740"/>
            <a:ext cx="6522720" cy="228600"/>
          </a:xfrm>
          <a:prstGeom prst="rect">
            <a:avLst/>
          </a:prstGeom>
          <a:solidFill>
            <a:srgbClr val="A857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Евдаева Л.М.    Поцхверашвили Н.Д.    Кокина Н.И.    Ивашкин В.Т.</a:t>
            </a:r>
            <a:endParaRPr lang="ru-RU" sz="1400" dirty="0"/>
          </a:p>
        </p:txBody>
      </p:sp>
      <p:sp>
        <p:nvSpPr>
          <p:cNvPr id="100" name="TextBox 99"/>
          <p:cNvSpPr txBox="1"/>
          <p:nvPr/>
        </p:nvSpPr>
        <p:spPr>
          <a:xfrm>
            <a:off x="2419350" y="2527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10" cstate="print"/>
          <a:srcRect l="12518" r="12518"/>
          <a:stretch>
            <a:fillRect/>
          </a:stretch>
        </p:blipFill>
        <p:spPr bwMode="auto">
          <a:xfrm>
            <a:off x="2251075" y="1186871"/>
            <a:ext cx="2339975" cy="1493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11" cstate="print"/>
          <a:srcRect l="13715" r="14153"/>
          <a:stretch>
            <a:fillRect/>
          </a:stretch>
        </p:blipFill>
        <p:spPr bwMode="auto">
          <a:xfrm>
            <a:off x="2324099" y="2743200"/>
            <a:ext cx="2143125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391</Words>
  <Application>Microsoft Office PowerPoint</Application>
  <PresentationFormat>Экран (4:3)</PresentationFormat>
  <Paragraphs>45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</cp:revision>
  <dcterms:created xsi:type="dcterms:W3CDTF">2016-02-17T09:44:54Z</dcterms:created>
  <dcterms:modified xsi:type="dcterms:W3CDTF">2016-02-19T20:10:32Z</dcterms:modified>
</cp:coreProperties>
</file>