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379" r:id="rId2"/>
    <p:sldId id="403" r:id="rId3"/>
    <p:sldId id="404" r:id="rId4"/>
    <p:sldId id="405" r:id="rId5"/>
    <p:sldId id="406" r:id="rId6"/>
    <p:sldId id="408" r:id="rId7"/>
    <p:sldId id="431" r:id="rId8"/>
    <p:sldId id="432" r:id="rId9"/>
    <p:sldId id="433" r:id="rId10"/>
    <p:sldId id="434" r:id="rId11"/>
    <p:sldId id="435" r:id="rId12"/>
    <p:sldId id="436" r:id="rId13"/>
    <p:sldId id="437" r:id="rId14"/>
    <p:sldId id="438" r:id="rId15"/>
    <p:sldId id="439" r:id="rId16"/>
    <p:sldId id="398" r:id="rId17"/>
    <p:sldId id="399" r:id="rId18"/>
    <p:sldId id="440" r:id="rId19"/>
    <p:sldId id="400" r:id="rId20"/>
    <p:sldId id="401" r:id="rId21"/>
    <p:sldId id="424" r:id="rId22"/>
    <p:sldId id="425" r:id="rId23"/>
    <p:sldId id="426" r:id="rId24"/>
    <p:sldId id="427" r:id="rId25"/>
    <p:sldId id="395" r:id="rId26"/>
    <p:sldId id="381" r:id="rId27"/>
    <p:sldId id="386" r:id="rId28"/>
    <p:sldId id="387" r:id="rId29"/>
    <p:sldId id="388" r:id="rId30"/>
    <p:sldId id="416" r:id="rId31"/>
    <p:sldId id="417" r:id="rId32"/>
    <p:sldId id="418" r:id="rId33"/>
    <p:sldId id="419" r:id="rId34"/>
    <p:sldId id="428" r:id="rId35"/>
    <p:sldId id="429" r:id="rId36"/>
    <p:sldId id="391" r:id="rId37"/>
    <p:sldId id="430" r:id="rId38"/>
    <p:sldId id="441" r:id="rId3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094" userDrawn="1">
          <p15:clr>
            <a:srgbClr val="A4A3A4"/>
          </p15:clr>
        </p15:guide>
        <p15:guide id="2" pos="6244" userDrawn="1">
          <p15:clr>
            <a:srgbClr val="A4A3A4"/>
          </p15:clr>
        </p15:guide>
        <p15:guide id="3" orient="horz" pos="3816" userDrawn="1">
          <p15:clr>
            <a:srgbClr val="A4A3A4"/>
          </p15:clr>
        </p15:guide>
        <p15:guide id="4" pos="2638" userDrawn="1">
          <p15:clr>
            <a:srgbClr val="A4A3A4"/>
          </p15:clr>
        </p15:guide>
        <p15:guide id="5" orient="horz" pos="3181" userDrawn="1">
          <p15:clr>
            <a:srgbClr val="A4A3A4"/>
          </p15:clr>
        </p15:guide>
        <p15:guide id="6" pos="6924" userDrawn="1">
          <p15:clr>
            <a:srgbClr val="A4A3A4"/>
          </p15:clr>
        </p15:guide>
        <p15:guide id="7" pos="824" userDrawn="1">
          <p15:clr>
            <a:srgbClr val="A4A3A4"/>
          </p15:clr>
        </p15:guide>
        <p15:guide id="8" orient="horz" pos="1616" userDrawn="1">
          <p15:clr>
            <a:srgbClr val="A4A3A4"/>
          </p15:clr>
        </p15:guide>
        <p15:guide id="9" orient="horz" pos="22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1F429A"/>
    <a:srgbClr val="9F2596"/>
    <a:srgbClr val="B12B8A"/>
    <a:srgbClr val="8A226C"/>
    <a:srgbClr val="0054A6"/>
    <a:srgbClr val="BBE3FB"/>
    <a:srgbClr val="2573C1"/>
    <a:srgbClr val="6FA9E3"/>
    <a:srgbClr val="4F96DD"/>
    <a:srgbClr val="297FD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5397" autoAdjust="0"/>
  </p:normalViewPr>
  <p:slideViewPr>
    <p:cSldViewPr snapToGrid="0" showGuides="1">
      <p:cViewPr varScale="1">
        <p:scale>
          <a:sx n="111" d="100"/>
          <a:sy n="111" d="100"/>
        </p:scale>
        <p:origin x="-498" y="-84"/>
      </p:cViewPr>
      <p:guideLst>
        <p:guide orient="horz" pos="1094"/>
        <p:guide orient="horz" pos="3816"/>
        <p:guide orient="horz" pos="3181"/>
        <p:guide orient="horz" pos="1616"/>
        <p:guide orient="horz" pos="2260"/>
        <p:guide pos="6244"/>
        <p:guide pos="2638"/>
        <p:guide pos="6924"/>
        <p:guide pos="8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80C16-D15F-45AC-BAD7-A7F919A17F63}" type="datetimeFigureOut">
              <a:rPr lang="ru-RU" smtClean="0"/>
              <a:pPr/>
              <a:t>10.09.2020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7ABC2-ABD8-4367-A771-DD306592C1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07456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80C16-D15F-45AC-BAD7-A7F919A17F63}" type="datetimeFigureOut">
              <a:rPr lang="ru-RU" smtClean="0"/>
              <a:pPr/>
              <a:t>10.09.2020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7ABC2-ABD8-4367-A771-DD306592C1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24572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80C16-D15F-45AC-BAD7-A7F919A17F63}" type="datetimeFigureOut">
              <a:rPr lang="ru-RU" smtClean="0"/>
              <a:pPr/>
              <a:t>10.09.2020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7ABC2-ABD8-4367-A771-DD306592C1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44948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80C16-D15F-45AC-BAD7-A7F919A17F63}" type="datetimeFigureOut">
              <a:rPr lang="ru-RU" smtClean="0"/>
              <a:pPr/>
              <a:t>10.09.2020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7ABC2-ABD8-4367-A771-DD306592C1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71011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80C16-D15F-45AC-BAD7-A7F919A17F63}" type="datetimeFigureOut">
              <a:rPr lang="ru-RU" smtClean="0"/>
              <a:pPr/>
              <a:t>10.09.2020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7ABC2-ABD8-4367-A771-DD306592C1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24411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80C16-D15F-45AC-BAD7-A7F919A17F63}" type="datetimeFigureOut">
              <a:rPr lang="ru-RU" smtClean="0"/>
              <a:pPr/>
              <a:t>10.09.2020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7ABC2-ABD8-4367-A771-DD306592C1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1145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80C16-D15F-45AC-BAD7-A7F919A17F63}" type="datetimeFigureOut">
              <a:rPr lang="ru-RU" smtClean="0"/>
              <a:pPr/>
              <a:t>10.09.2020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7ABC2-ABD8-4367-A771-DD306592C1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78347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80C16-D15F-45AC-BAD7-A7F919A17F63}" type="datetimeFigureOut">
              <a:rPr lang="ru-RU" smtClean="0"/>
              <a:pPr/>
              <a:t>10.09.2020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7ABC2-ABD8-4367-A771-DD306592C1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70701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80C16-D15F-45AC-BAD7-A7F919A17F63}" type="datetimeFigureOut">
              <a:rPr lang="ru-RU" smtClean="0"/>
              <a:pPr/>
              <a:t>10.09.2020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7ABC2-ABD8-4367-A771-DD306592C1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11223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80C16-D15F-45AC-BAD7-A7F919A17F63}" type="datetimeFigureOut">
              <a:rPr lang="ru-RU" smtClean="0"/>
              <a:pPr/>
              <a:t>10.09.2020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7ABC2-ABD8-4367-A771-DD306592C1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30617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80C16-D15F-45AC-BAD7-A7F919A17F63}" type="datetimeFigureOut">
              <a:rPr lang="ru-RU" smtClean="0"/>
              <a:pPr/>
              <a:t>10.09.2020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7ABC2-ABD8-4367-A771-DD306592C1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34017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480C16-D15F-45AC-BAD7-A7F919A17F63}" type="datetimeFigureOut">
              <a:rPr lang="ru-RU" smtClean="0"/>
              <a:pPr/>
              <a:t>10.09.2020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27ABC2-ABD8-4367-A771-DD306592C1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28184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7227729" y="3134710"/>
            <a:ext cx="3874779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4400" b="1">
                <a:solidFill>
                  <a:srgbClr val="1F429A"/>
                </a:solidFill>
              </a:rPr>
              <a:t>Награждение</a:t>
            </a:r>
            <a:br>
              <a:rPr lang="ru-RU" sz="4400" b="1">
                <a:solidFill>
                  <a:srgbClr val="1F429A"/>
                </a:solidFill>
              </a:rPr>
            </a:br>
            <a:r>
              <a:rPr lang="ru-RU" sz="4400" b="1">
                <a:solidFill>
                  <a:srgbClr val="1F429A"/>
                </a:solidFill>
              </a:rPr>
              <a:t>сотрудников</a:t>
            </a:r>
            <a:br>
              <a:rPr lang="ru-RU" sz="4400" b="1">
                <a:solidFill>
                  <a:srgbClr val="1F429A"/>
                </a:solidFill>
              </a:rPr>
            </a:br>
            <a:r>
              <a:rPr lang="ru-RU" sz="4400" b="1">
                <a:solidFill>
                  <a:srgbClr val="1F429A"/>
                </a:solidFill>
              </a:rPr>
              <a:t>УКБ № 4</a:t>
            </a:r>
            <a:endParaRPr lang="ru-RU" sz="4400" b="1" dirty="0">
              <a:solidFill>
                <a:srgbClr val="1F42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974" t="27076" r="11178" b="29676"/>
          <a:stretch/>
        </p:blipFill>
        <p:spPr>
          <a:xfrm>
            <a:off x="8414535" y="555812"/>
            <a:ext cx="2759693" cy="1113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395663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87953" y="2376609"/>
            <a:ext cx="367414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>
                <a:solidFill>
                  <a:srgbClr val="1F429A"/>
                </a:solidFill>
              </a:rPr>
              <a:t>Лисаускас</a:t>
            </a:r>
          </a:p>
          <a:p>
            <a:r>
              <a:rPr lang="ru-RU" sz="4000" b="1">
                <a:solidFill>
                  <a:srgbClr val="1F429A"/>
                </a:solidFill>
              </a:rPr>
              <a:t>Юлия</a:t>
            </a:r>
          </a:p>
          <a:p>
            <a:r>
              <a:rPr lang="ru-RU" sz="4000" b="1">
                <a:solidFill>
                  <a:srgbClr val="1F429A"/>
                </a:solidFill>
              </a:rPr>
              <a:t>Анатольевна </a:t>
            </a:r>
            <a:endParaRPr lang="ru-RU" sz="4000" b="1" dirty="0">
              <a:solidFill>
                <a:srgbClr val="1F42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08427" y="1734826"/>
            <a:ext cx="2886725" cy="432910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16007" y="4433478"/>
            <a:ext cx="34073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>
                <a:solidFill>
                  <a:srgbClr val="1F429A"/>
                </a:solidFill>
              </a:rPr>
              <a:t>Старшая медицинская сестра</a:t>
            </a:r>
          </a:p>
          <a:p>
            <a:r>
              <a:rPr lang="ru-RU">
                <a:solidFill>
                  <a:srgbClr val="1F429A"/>
                </a:solidFill>
              </a:rPr>
              <a:t>приемного отделения </a:t>
            </a:r>
            <a:endParaRPr lang="ru-RU" dirty="0">
              <a:solidFill>
                <a:srgbClr val="1F42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974" t="27076" r="11178" b="29676"/>
          <a:stretch/>
        </p:blipFill>
        <p:spPr>
          <a:xfrm>
            <a:off x="1210235" y="466165"/>
            <a:ext cx="2554941" cy="1030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995438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87953" y="2376609"/>
            <a:ext cx="342112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>
                <a:solidFill>
                  <a:srgbClr val="1F429A"/>
                </a:solidFill>
              </a:rPr>
              <a:t>Барболина</a:t>
            </a:r>
          </a:p>
          <a:p>
            <a:r>
              <a:rPr lang="ru-RU" sz="4000" b="1">
                <a:solidFill>
                  <a:srgbClr val="1F429A"/>
                </a:solidFill>
              </a:rPr>
              <a:t>Татьяна</a:t>
            </a:r>
          </a:p>
          <a:p>
            <a:r>
              <a:rPr lang="ru-RU" sz="4000" b="1">
                <a:solidFill>
                  <a:srgbClr val="1F429A"/>
                </a:solidFill>
              </a:rPr>
              <a:t>Васильевна </a:t>
            </a:r>
            <a:endParaRPr lang="ru-RU" sz="4000" b="1" dirty="0">
              <a:solidFill>
                <a:srgbClr val="1F42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07" r="3201"/>
          <a:stretch/>
        </p:blipFill>
        <p:spPr>
          <a:xfrm>
            <a:off x="1308427" y="1752704"/>
            <a:ext cx="2878092" cy="43051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16007" y="4433478"/>
            <a:ext cx="29222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>
                <a:solidFill>
                  <a:srgbClr val="1F429A"/>
                </a:solidFill>
              </a:rPr>
              <a:t>Фельдшер-лаборант</a:t>
            </a:r>
          </a:p>
          <a:p>
            <a:r>
              <a:rPr lang="ru-RU">
                <a:solidFill>
                  <a:srgbClr val="1F429A"/>
                </a:solidFill>
              </a:rPr>
              <a:t>клинико-диагностической</a:t>
            </a:r>
          </a:p>
          <a:p>
            <a:r>
              <a:rPr lang="ru-RU">
                <a:solidFill>
                  <a:srgbClr val="1F429A"/>
                </a:solidFill>
              </a:rPr>
              <a:t>лаборатории </a:t>
            </a:r>
            <a:endParaRPr lang="ru-RU" dirty="0">
              <a:solidFill>
                <a:srgbClr val="1F42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974" t="27076" r="11178" b="29676"/>
          <a:stretch/>
        </p:blipFill>
        <p:spPr>
          <a:xfrm>
            <a:off x="1210235" y="466165"/>
            <a:ext cx="2554941" cy="1030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895736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87953" y="2376609"/>
            <a:ext cx="429880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>
                <a:solidFill>
                  <a:srgbClr val="1F429A"/>
                </a:solidFill>
              </a:rPr>
              <a:t>Журкова</a:t>
            </a:r>
          </a:p>
          <a:p>
            <a:r>
              <a:rPr lang="ru-RU" sz="4000" b="1">
                <a:solidFill>
                  <a:srgbClr val="1F429A"/>
                </a:solidFill>
              </a:rPr>
              <a:t>Юлия</a:t>
            </a:r>
          </a:p>
          <a:p>
            <a:r>
              <a:rPr lang="ru-RU" sz="4000" b="1">
                <a:solidFill>
                  <a:srgbClr val="1F429A"/>
                </a:solidFill>
              </a:rPr>
              <a:t>Александровна </a:t>
            </a:r>
            <a:endParaRPr lang="ru-RU" sz="4000" b="1" dirty="0">
              <a:solidFill>
                <a:srgbClr val="1F42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08427" y="1734826"/>
            <a:ext cx="2886725" cy="432910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16007" y="4433478"/>
            <a:ext cx="3666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>
                <a:solidFill>
                  <a:srgbClr val="1F429A"/>
                </a:solidFill>
              </a:rPr>
              <a:t>Рентгенолаборант</a:t>
            </a:r>
          </a:p>
          <a:p>
            <a:r>
              <a:rPr lang="ru-RU">
                <a:solidFill>
                  <a:srgbClr val="1F429A"/>
                </a:solidFill>
              </a:rPr>
              <a:t>рентгенологического отделения </a:t>
            </a:r>
            <a:endParaRPr lang="ru-RU" dirty="0">
              <a:solidFill>
                <a:srgbClr val="1F42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974" t="27076" r="11178" b="29676"/>
          <a:stretch/>
        </p:blipFill>
        <p:spPr>
          <a:xfrm>
            <a:off x="1210235" y="466165"/>
            <a:ext cx="2554941" cy="1030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512781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87953" y="2376609"/>
            <a:ext cx="336310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>
                <a:solidFill>
                  <a:srgbClr val="1F429A"/>
                </a:solidFill>
              </a:rPr>
              <a:t>Вишнякова</a:t>
            </a:r>
          </a:p>
          <a:p>
            <a:r>
              <a:rPr lang="ru-RU" sz="4000" b="1">
                <a:solidFill>
                  <a:srgbClr val="1F429A"/>
                </a:solidFill>
              </a:rPr>
              <a:t>Елена</a:t>
            </a:r>
          </a:p>
          <a:p>
            <a:r>
              <a:rPr lang="ru-RU" sz="4000" b="1">
                <a:solidFill>
                  <a:srgbClr val="1F429A"/>
                </a:solidFill>
              </a:rPr>
              <a:t>Викторовна </a:t>
            </a:r>
            <a:endParaRPr lang="ru-RU" sz="4000" b="1" dirty="0">
              <a:solidFill>
                <a:srgbClr val="1F42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08427" y="1734826"/>
            <a:ext cx="2886725" cy="432910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16007" y="4433478"/>
            <a:ext cx="25668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>
                <a:solidFill>
                  <a:srgbClr val="1F429A"/>
                </a:solidFill>
              </a:rPr>
              <a:t>Медицинская сестра</a:t>
            </a:r>
          </a:p>
          <a:p>
            <a:r>
              <a:rPr lang="ru-RU">
                <a:solidFill>
                  <a:srgbClr val="1F429A"/>
                </a:solidFill>
              </a:rPr>
              <a:t>приемного отделения </a:t>
            </a:r>
            <a:endParaRPr lang="ru-RU" dirty="0">
              <a:solidFill>
                <a:srgbClr val="1F42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974" t="27076" r="11178" b="29676"/>
          <a:stretch/>
        </p:blipFill>
        <p:spPr>
          <a:xfrm>
            <a:off x="1210235" y="466165"/>
            <a:ext cx="2554941" cy="1030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838197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87953" y="2376609"/>
            <a:ext cx="400237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>
                <a:solidFill>
                  <a:srgbClr val="1F429A"/>
                </a:solidFill>
              </a:rPr>
              <a:t>Рожкова</a:t>
            </a:r>
          </a:p>
          <a:p>
            <a:r>
              <a:rPr lang="ru-RU" sz="4000" b="1">
                <a:solidFill>
                  <a:srgbClr val="1F429A"/>
                </a:solidFill>
              </a:rPr>
              <a:t>Елена</a:t>
            </a:r>
          </a:p>
          <a:p>
            <a:r>
              <a:rPr lang="ru-RU" sz="4000" b="1">
                <a:solidFill>
                  <a:srgbClr val="1F429A"/>
                </a:solidFill>
              </a:rPr>
              <a:t>Вячеславовна </a:t>
            </a:r>
            <a:endParaRPr lang="ru-RU" sz="4000" b="1" dirty="0">
              <a:solidFill>
                <a:srgbClr val="1F42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08755" y="1734826"/>
            <a:ext cx="2886070" cy="432910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16007" y="4433478"/>
            <a:ext cx="3666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>
                <a:solidFill>
                  <a:srgbClr val="1F429A"/>
                </a:solidFill>
              </a:rPr>
              <a:t>Рентгенолаборант</a:t>
            </a:r>
          </a:p>
          <a:p>
            <a:r>
              <a:rPr lang="ru-RU">
                <a:solidFill>
                  <a:srgbClr val="1F429A"/>
                </a:solidFill>
              </a:rPr>
              <a:t>рентгенологического отделения </a:t>
            </a:r>
            <a:endParaRPr lang="ru-RU" dirty="0">
              <a:solidFill>
                <a:srgbClr val="1F42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974" t="27076" r="11178" b="29676"/>
          <a:stretch/>
        </p:blipFill>
        <p:spPr>
          <a:xfrm>
            <a:off x="1210235" y="466165"/>
            <a:ext cx="2554941" cy="1030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032627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87953" y="2376609"/>
            <a:ext cx="330411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>
                <a:solidFill>
                  <a:srgbClr val="1F429A"/>
                </a:solidFill>
              </a:rPr>
              <a:t>Афонина</a:t>
            </a:r>
          </a:p>
          <a:p>
            <a:r>
              <a:rPr lang="ru-RU" sz="4000" b="1">
                <a:solidFill>
                  <a:srgbClr val="1F429A"/>
                </a:solidFill>
              </a:rPr>
              <a:t>Светлана</a:t>
            </a:r>
          </a:p>
          <a:p>
            <a:r>
              <a:rPr lang="ru-RU" sz="4000" b="1">
                <a:solidFill>
                  <a:srgbClr val="1F429A"/>
                </a:solidFill>
              </a:rPr>
              <a:t>Евгеньевна </a:t>
            </a:r>
            <a:endParaRPr lang="ru-RU" sz="4000" b="1" dirty="0">
              <a:solidFill>
                <a:srgbClr val="1F42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08427" y="1734826"/>
            <a:ext cx="2886725" cy="432910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16007" y="4433478"/>
            <a:ext cx="45174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>
                <a:solidFill>
                  <a:srgbClr val="1F429A"/>
                </a:solidFill>
              </a:rPr>
              <a:t>Медицинская сестра палатная</a:t>
            </a:r>
          </a:p>
          <a:p>
            <a:r>
              <a:rPr lang="ru-RU">
                <a:solidFill>
                  <a:srgbClr val="1F429A"/>
                </a:solidFill>
              </a:rPr>
              <a:t>отделения анестезиологии-реанимации </a:t>
            </a:r>
            <a:endParaRPr lang="ru-RU" dirty="0">
              <a:solidFill>
                <a:srgbClr val="1F42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974" t="27076" r="11178" b="29676"/>
          <a:stretch/>
        </p:blipFill>
        <p:spPr>
          <a:xfrm>
            <a:off x="1210235" y="466165"/>
            <a:ext cx="2554941" cy="1030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589322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91834" y="2911744"/>
            <a:ext cx="573144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>
                <a:solidFill>
                  <a:srgbClr val="1F429A"/>
                </a:solidFill>
              </a:rPr>
              <a:t>Почетная грамота </a:t>
            </a:r>
            <a:br>
              <a:rPr lang="ru-RU" sz="3600" b="1">
                <a:solidFill>
                  <a:srgbClr val="1F429A"/>
                </a:solidFill>
              </a:rPr>
            </a:br>
            <a:r>
              <a:rPr lang="ru-RU" sz="3600" b="1">
                <a:solidFill>
                  <a:srgbClr val="1F429A"/>
                </a:solidFill>
              </a:rPr>
              <a:t>Министерства</a:t>
            </a:r>
            <a:br>
              <a:rPr lang="ru-RU" sz="3600" b="1">
                <a:solidFill>
                  <a:srgbClr val="1F429A"/>
                </a:solidFill>
              </a:rPr>
            </a:br>
            <a:r>
              <a:rPr lang="ru-RU" sz="3600" b="1">
                <a:solidFill>
                  <a:srgbClr val="1F429A"/>
                </a:solidFill>
              </a:rPr>
              <a:t>здравоохранения</a:t>
            </a:r>
            <a:br>
              <a:rPr lang="ru-RU" sz="3600" b="1">
                <a:solidFill>
                  <a:srgbClr val="1F429A"/>
                </a:solidFill>
              </a:rPr>
            </a:br>
            <a:r>
              <a:rPr lang="ru-RU" sz="3600" b="1">
                <a:solidFill>
                  <a:srgbClr val="1F429A"/>
                </a:solidFill>
              </a:rPr>
              <a:t>Российской Федерации </a:t>
            </a:r>
            <a:endParaRPr lang="ru-RU" sz="3600" b="1" dirty="0">
              <a:solidFill>
                <a:srgbClr val="1F42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974" t="27076" r="11178" b="29676"/>
          <a:stretch/>
        </p:blipFill>
        <p:spPr>
          <a:xfrm>
            <a:off x="1210235" y="466165"/>
            <a:ext cx="2554941" cy="1030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729092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87953" y="2376609"/>
            <a:ext cx="336957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>
                <a:solidFill>
                  <a:srgbClr val="1F429A"/>
                </a:solidFill>
              </a:rPr>
              <a:t>Ермакова</a:t>
            </a:r>
          </a:p>
          <a:p>
            <a:r>
              <a:rPr lang="ru-RU" sz="4000" b="1">
                <a:solidFill>
                  <a:srgbClr val="1F429A"/>
                </a:solidFill>
              </a:rPr>
              <a:t>Любовь</a:t>
            </a:r>
          </a:p>
          <a:p>
            <a:r>
              <a:rPr lang="ru-RU" sz="4000" b="1">
                <a:solidFill>
                  <a:srgbClr val="1F429A"/>
                </a:solidFill>
              </a:rPr>
              <a:t>Николаевна </a:t>
            </a:r>
            <a:endParaRPr lang="ru-RU" sz="4000" b="1" dirty="0">
              <a:solidFill>
                <a:srgbClr val="1F42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08553" y="1735015"/>
            <a:ext cx="2886475" cy="43287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16007" y="4433478"/>
            <a:ext cx="34073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>
                <a:solidFill>
                  <a:srgbClr val="1F429A"/>
                </a:solidFill>
              </a:rPr>
              <a:t>Старшая медицинская сестра</a:t>
            </a:r>
          </a:p>
          <a:p>
            <a:r>
              <a:rPr lang="ru-RU">
                <a:solidFill>
                  <a:srgbClr val="1F429A"/>
                </a:solidFill>
              </a:rPr>
              <a:t>терапевтического отделения </a:t>
            </a:r>
            <a:endParaRPr lang="ru-RU" dirty="0">
              <a:solidFill>
                <a:srgbClr val="1F42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974" t="27076" r="11178" b="29676"/>
          <a:stretch/>
        </p:blipFill>
        <p:spPr>
          <a:xfrm>
            <a:off x="1210235" y="466165"/>
            <a:ext cx="2554941" cy="1030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683194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91834" y="2911744"/>
            <a:ext cx="573144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>
                <a:solidFill>
                  <a:srgbClr val="1F429A"/>
                </a:solidFill>
              </a:rPr>
              <a:t>Благодарность</a:t>
            </a:r>
            <a:br>
              <a:rPr lang="ru-RU" sz="3600" b="1">
                <a:solidFill>
                  <a:srgbClr val="1F429A"/>
                </a:solidFill>
              </a:rPr>
            </a:br>
            <a:r>
              <a:rPr lang="ru-RU" sz="3600" b="1">
                <a:solidFill>
                  <a:srgbClr val="1F429A"/>
                </a:solidFill>
              </a:rPr>
              <a:t>Министра</a:t>
            </a:r>
            <a:br>
              <a:rPr lang="ru-RU" sz="3600" b="1">
                <a:solidFill>
                  <a:srgbClr val="1F429A"/>
                </a:solidFill>
              </a:rPr>
            </a:br>
            <a:r>
              <a:rPr lang="ru-RU" sz="3600" b="1">
                <a:solidFill>
                  <a:srgbClr val="1F429A"/>
                </a:solidFill>
              </a:rPr>
              <a:t>здравоохранения</a:t>
            </a:r>
            <a:br>
              <a:rPr lang="ru-RU" sz="3600" b="1">
                <a:solidFill>
                  <a:srgbClr val="1F429A"/>
                </a:solidFill>
              </a:rPr>
            </a:br>
            <a:r>
              <a:rPr lang="ru-RU" sz="3600" b="1">
                <a:solidFill>
                  <a:srgbClr val="1F429A"/>
                </a:solidFill>
              </a:rPr>
              <a:t>Российской Федерации </a:t>
            </a:r>
            <a:endParaRPr lang="ru-RU" sz="3600" b="1" dirty="0">
              <a:solidFill>
                <a:srgbClr val="1F42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974" t="27076" r="11178" b="29676"/>
          <a:stretch/>
        </p:blipFill>
        <p:spPr>
          <a:xfrm>
            <a:off x="1210235" y="466165"/>
            <a:ext cx="2554941" cy="1030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309124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87953" y="2376609"/>
            <a:ext cx="269977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>
                <a:solidFill>
                  <a:srgbClr val="1F429A"/>
                </a:solidFill>
              </a:rPr>
              <a:t>Ан</a:t>
            </a:r>
          </a:p>
          <a:p>
            <a:r>
              <a:rPr lang="ru-RU" sz="4000" b="1">
                <a:solidFill>
                  <a:srgbClr val="1F429A"/>
                </a:solidFill>
              </a:rPr>
              <a:t>Сергей</a:t>
            </a:r>
          </a:p>
          <a:p>
            <a:r>
              <a:rPr lang="ru-RU" sz="4000" b="1">
                <a:solidFill>
                  <a:srgbClr val="1F429A"/>
                </a:solidFill>
              </a:rPr>
              <a:t>Юрьевич </a:t>
            </a:r>
            <a:endParaRPr lang="ru-RU" sz="4000" b="1" dirty="0">
              <a:solidFill>
                <a:srgbClr val="1F42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2514" y="1770949"/>
            <a:ext cx="2838551" cy="425685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4816007" y="4433478"/>
            <a:ext cx="334623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>
                <a:solidFill>
                  <a:srgbClr val="1F429A"/>
                </a:solidFill>
              </a:rPr>
              <a:t>Заведующий отделением —</a:t>
            </a:r>
            <a:br>
              <a:rPr lang="ru-RU">
                <a:solidFill>
                  <a:srgbClr val="1F429A"/>
                </a:solidFill>
              </a:rPr>
            </a:br>
            <a:r>
              <a:rPr lang="ru-RU">
                <a:solidFill>
                  <a:srgbClr val="1F429A"/>
                </a:solidFill>
              </a:rPr>
              <a:t>врач-эндоскопист</a:t>
            </a:r>
          </a:p>
          <a:p>
            <a:r>
              <a:rPr lang="ru-RU">
                <a:solidFill>
                  <a:srgbClr val="1F429A"/>
                </a:solidFill>
              </a:rPr>
              <a:t>эндоскопического отделения </a:t>
            </a:r>
            <a:endParaRPr lang="ru-RU" dirty="0">
              <a:solidFill>
                <a:srgbClr val="1F42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974" t="27076" r="11178" b="29676"/>
          <a:stretch/>
        </p:blipFill>
        <p:spPr>
          <a:xfrm>
            <a:off x="1210235" y="466165"/>
            <a:ext cx="2554941" cy="1030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806249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91834" y="2911744"/>
            <a:ext cx="763580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>
                <a:solidFill>
                  <a:srgbClr val="1F429A"/>
                </a:solidFill>
              </a:rPr>
              <a:t>Нагрудный знак</a:t>
            </a:r>
            <a:br>
              <a:rPr lang="ru-RU" sz="3600" b="1">
                <a:solidFill>
                  <a:srgbClr val="1F429A"/>
                </a:solidFill>
              </a:rPr>
            </a:br>
            <a:r>
              <a:rPr lang="ru-RU" sz="3600" b="1">
                <a:solidFill>
                  <a:srgbClr val="1F429A"/>
                </a:solidFill>
              </a:rPr>
              <a:t>«Отличник здравоохранения»</a:t>
            </a:r>
            <a:br>
              <a:rPr lang="ru-RU" sz="3600" b="1">
                <a:solidFill>
                  <a:srgbClr val="1F429A"/>
                </a:solidFill>
              </a:rPr>
            </a:br>
            <a:r>
              <a:rPr lang="ru-RU" sz="3600" b="1">
                <a:solidFill>
                  <a:srgbClr val="1F429A"/>
                </a:solidFill>
              </a:rPr>
              <a:t>Министерства здравоохранения</a:t>
            </a:r>
            <a:br>
              <a:rPr lang="ru-RU" sz="3600" b="1">
                <a:solidFill>
                  <a:srgbClr val="1F429A"/>
                </a:solidFill>
              </a:rPr>
            </a:br>
            <a:r>
              <a:rPr lang="ru-RU" sz="3600" b="1">
                <a:solidFill>
                  <a:srgbClr val="1F429A"/>
                </a:solidFill>
              </a:rPr>
              <a:t>Российской Федерации</a:t>
            </a:r>
            <a:endParaRPr lang="ru-RU" sz="3600" b="1" dirty="0">
              <a:solidFill>
                <a:srgbClr val="1F42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974" t="27076" r="11178" b="29676"/>
          <a:stretch/>
        </p:blipFill>
        <p:spPr>
          <a:xfrm>
            <a:off x="1210235" y="466165"/>
            <a:ext cx="2554941" cy="1030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043845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87953" y="2376609"/>
            <a:ext cx="331789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>
                <a:solidFill>
                  <a:srgbClr val="1F429A"/>
                </a:solidFill>
              </a:rPr>
              <a:t>Позднякова</a:t>
            </a:r>
          </a:p>
          <a:p>
            <a:r>
              <a:rPr lang="ru-RU" sz="4000" b="1">
                <a:solidFill>
                  <a:srgbClr val="1F429A"/>
                </a:solidFill>
              </a:rPr>
              <a:t>Анна</a:t>
            </a:r>
          </a:p>
          <a:p>
            <a:r>
              <a:rPr lang="ru-RU" sz="4000" b="1">
                <a:solidFill>
                  <a:srgbClr val="1F429A"/>
                </a:solidFill>
              </a:rPr>
              <a:t>Алексеевна </a:t>
            </a:r>
            <a:endParaRPr lang="ru-RU" sz="4000" b="1" dirty="0">
              <a:solidFill>
                <a:srgbClr val="1F42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10572" y="1737418"/>
            <a:ext cx="2882856" cy="432508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16007" y="4433478"/>
            <a:ext cx="33873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>
                <a:solidFill>
                  <a:srgbClr val="1F429A"/>
                </a:solidFill>
              </a:rPr>
              <a:t>Врач приемного отделения —</a:t>
            </a:r>
            <a:br>
              <a:rPr lang="ru-RU">
                <a:solidFill>
                  <a:srgbClr val="1F429A"/>
                </a:solidFill>
              </a:rPr>
            </a:br>
            <a:r>
              <a:rPr lang="ru-RU">
                <a:solidFill>
                  <a:srgbClr val="1F429A"/>
                </a:solidFill>
              </a:rPr>
              <a:t>врач-терапевт </a:t>
            </a:r>
            <a:endParaRPr lang="ru-RU" dirty="0">
              <a:solidFill>
                <a:srgbClr val="1F42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974" t="27076" r="11178" b="29676"/>
          <a:stretch/>
        </p:blipFill>
        <p:spPr>
          <a:xfrm>
            <a:off x="1210235" y="466165"/>
            <a:ext cx="2554941" cy="1030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204946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87953" y="2376609"/>
            <a:ext cx="333713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>
                <a:solidFill>
                  <a:srgbClr val="1F429A"/>
                </a:solidFill>
              </a:rPr>
              <a:t>Серенко</a:t>
            </a:r>
          </a:p>
          <a:p>
            <a:r>
              <a:rPr lang="ru-RU" sz="4000" b="1">
                <a:solidFill>
                  <a:srgbClr val="1F429A"/>
                </a:solidFill>
              </a:rPr>
              <a:t>Роман</a:t>
            </a:r>
          </a:p>
          <a:p>
            <a:r>
              <a:rPr lang="ru-RU" sz="4000" b="1">
                <a:solidFill>
                  <a:srgbClr val="1F429A"/>
                </a:solidFill>
              </a:rPr>
              <a:t>Алексеевич </a:t>
            </a:r>
            <a:endParaRPr lang="ru-RU" sz="4000" b="1" dirty="0">
              <a:solidFill>
                <a:srgbClr val="1F42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09978" y="1737418"/>
            <a:ext cx="2884044" cy="432508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16007" y="4433478"/>
            <a:ext cx="29480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>
                <a:solidFill>
                  <a:srgbClr val="1F429A"/>
                </a:solidFill>
              </a:rPr>
              <a:t>Врач-эпидемиолог</a:t>
            </a:r>
          </a:p>
          <a:p>
            <a:r>
              <a:rPr lang="ru-RU">
                <a:solidFill>
                  <a:srgbClr val="1F429A"/>
                </a:solidFill>
              </a:rPr>
              <a:t>общебольничного </a:t>
            </a:r>
          </a:p>
          <a:p>
            <a:r>
              <a:rPr lang="ru-RU">
                <a:solidFill>
                  <a:srgbClr val="1F429A"/>
                </a:solidFill>
              </a:rPr>
              <a:t>медицинского персонала </a:t>
            </a:r>
            <a:endParaRPr lang="ru-RU" dirty="0">
              <a:solidFill>
                <a:srgbClr val="1F42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974" t="27076" r="11178" b="29676"/>
          <a:stretch/>
        </p:blipFill>
        <p:spPr>
          <a:xfrm>
            <a:off x="1210235" y="466165"/>
            <a:ext cx="2554941" cy="1030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951147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87953" y="2376609"/>
            <a:ext cx="349935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>
                <a:solidFill>
                  <a:srgbClr val="1F429A"/>
                </a:solidFill>
              </a:rPr>
              <a:t>Никитина</a:t>
            </a:r>
          </a:p>
          <a:p>
            <a:r>
              <a:rPr lang="ru-RU" sz="4000" b="1">
                <a:solidFill>
                  <a:srgbClr val="1F429A"/>
                </a:solidFill>
              </a:rPr>
              <a:t>Ольга</a:t>
            </a:r>
          </a:p>
          <a:p>
            <a:r>
              <a:rPr lang="ru-RU" sz="4000" b="1">
                <a:solidFill>
                  <a:srgbClr val="1F429A"/>
                </a:solidFill>
              </a:rPr>
              <a:t>Михайловна </a:t>
            </a:r>
            <a:endParaRPr lang="ru-RU" sz="4000" b="1" dirty="0">
              <a:solidFill>
                <a:srgbClr val="1F42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10870" y="1738755"/>
            <a:ext cx="2882261" cy="432241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16007" y="4433478"/>
            <a:ext cx="32253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>
                <a:solidFill>
                  <a:srgbClr val="1F429A"/>
                </a:solidFill>
              </a:rPr>
              <a:t>Врач акушер-гинеколог</a:t>
            </a:r>
          </a:p>
          <a:p>
            <a:r>
              <a:rPr lang="ru-RU">
                <a:solidFill>
                  <a:srgbClr val="1F429A"/>
                </a:solidFill>
              </a:rPr>
              <a:t>отделения онкогинекологии </a:t>
            </a:r>
            <a:endParaRPr lang="ru-RU" dirty="0">
              <a:solidFill>
                <a:srgbClr val="1F42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974" t="27076" r="11178" b="29676"/>
          <a:stretch/>
        </p:blipFill>
        <p:spPr>
          <a:xfrm>
            <a:off x="1210235" y="466165"/>
            <a:ext cx="2554941" cy="1030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636084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87953" y="2376609"/>
            <a:ext cx="429880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>
                <a:solidFill>
                  <a:srgbClr val="1F429A"/>
                </a:solidFill>
              </a:rPr>
              <a:t>Сударикова</a:t>
            </a:r>
          </a:p>
          <a:p>
            <a:r>
              <a:rPr lang="ru-RU" sz="4000" b="1">
                <a:solidFill>
                  <a:srgbClr val="1F429A"/>
                </a:solidFill>
              </a:rPr>
              <a:t>Юлия</a:t>
            </a:r>
          </a:p>
          <a:p>
            <a:r>
              <a:rPr lang="ru-RU" sz="4000" b="1">
                <a:solidFill>
                  <a:srgbClr val="1F429A"/>
                </a:solidFill>
              </a:rPr>
              <a:t>Александровна </a:t>
            </a:r>
            <a:endParaRPr lang="ru-RU" sz="4000" b="1" dirty="0">
              <a:solidFill>
                <a:srgbClr val="1F42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10306" y="1737418"/>
            <a:ext cx="2883389" cy="432508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16007" y="4433478"/>
            <a:ext cx="33232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>
                <a:solidFill>
                  <a:srgbClr val="1F429A"/>
                </a:solidFill>
              </a:rPr>
              <a:t>Врач приемного отделения—</a:t>
            </a:r>
            <a:br>
              <a:rPr lang="ru-RU">
                <a:solidFill>
                  <a:srgbClr val="1F429A"/>
                </a:solidFill>
              </a:rPr>
            </a:br>
            <a:r>
              <a:rPr lang="ru-RU">
                <a:solidFill>
                  <a:srgbClr val="1F429A"/>
                </a:solidFill>
              </a:rPr>
              <a:t>врач-терапевт </a:t>
            </a:r>
            <a:endParaRPr lang="ru-RU" dirty="0">
              <a:solidFill>
                <a:srgbClr val="1F42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974" t="27076" r="11178" b="29676"/>
          <a:stretch/>
        </p:blipFill>
        <p:spPr>
          <a:xfrm>
            <a:off x="1210235" y="466165"/>
            <a:ext cx="2554941" cy="1030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556907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87953" y="2376609"/>
            <a:ext cx="300915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>
                <a:solidFill>
                  <a:srgbClr val="1F429A"/>
                </a:solidFill>
              </a:rPr>
              <a:t>Нарышкин</a:t>
            </a:r>
          </a:p>
          <a:p>
            <a:r>
              <a:rPr lang="ru-RU" sz="4000" b="1">
                <a:solidFill>
                  <a:srgbClr val="1F429A"/>
                </a:solidFill>
              </a:rPr>
              <a:t>Александр</a:t>
            </a:r>
          </a:p>
          <a:p>
            <a:r>
              <a:rPr lang="ru-RU" sz="4000" b="1">
                <a:solidFill>
                  <a:srgbClr val="1F429A"/>
                </a:solidFill>
              </a:rPr>
              <a:t>Сергеевич </a:t>
            </a:r>
            <a:endParaRPr lang="ru-RU" sz="4000" b="1" dirty="0">
              <a:solidFill>
                <a:srgbClr val="1F42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09978" y="1737418"/>
            <a:ext cx="2884044" cy="432508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16007" y="4433478"/>
            <a:ext cx="3666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>
                <a:solidFill>
                  <a:srgbClr val="1F429A"/>
                </a:solidFill>
              </a:rPr>
              <a:t>Врач-рентгенолог</a:t>
            </a:r>
          </a:p>
          <a:p>
            <a:r>
              <a:rPr lang="ru-RU">
                <a:solidFill>
                  <a:srgbClr val="1F429A"/>
                </a:solidFill>
              </a:rPr>
              <a:t>рентгенологического отделения </a:t>
            </a:r>
            <a:endParaRPr lang="ru-RU" dirty="0">
              <a:solidFill>
                <a:srgbClr val="1F42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974" t="27076" r="11178" b="29676"/>
          <a:stretch/>
        </p:blipFill>
        <p:spPr>
          <a:xfrm>
            <a:off x="1210235" y="466165"/>
            <a:ext cx="2554941" cy="1030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063189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87953" y="2376609"/>
            <a:ext cx="418095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>
                <a:solidFill>
                  <a:srgbClr val="1F429A"/>
                </a:solidFill>
              </a:rPr>
              <a:t>Лошкарева</a:t>
            </a:r>
          </a:p>
          <a:p>
            <a:r>
              <a:rPr lang="ru-RU" sz="4000" b="1">
                <a:solidFill>
                  <a:srgbClr val="1F429A"/>
                </a:solidFill>
              </a:rPr>
              <a:t>Ольга</a:t>
            </a:r>
          </a:p>
          <a:p>
            <a:r>
              <a:rPr lang="ru-RU" sz="4000" b="1">
                <a:solidFill>
                  <a:srgbClr val="1F429A"/>
                </a:solidFill>
              </a:rPr>
              <a:t>Владимировна </a:t>
            </a:r>
            <a:endParaRPr lang="ru-RU" sz="4000" b="1" dirty="0">
              <a:solidFill>
                <a:srgbClr val="1F42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08427" y="1734826"/>
            <a:ext cx="2886725" cy="432910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4816007" y="4433478"/>
            <a:ext cx="38152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>
                <a:solidFill>
                  <a:srgbClr val="1F429A"/>
                </a:solidFill>
              </a:rPr>
              <a:t>Делопроизводитель</a:t>
            </a:r>
          </a:p>
          <a:p>
            <a:r>
              <a:rPr lang="ru-RU">
                <a:solidFill>
                  <a:srgbClr val="1F429A"/>
                </a:solidFill>
              </a:rPr>
              <a:t>административно-хозяйственного</a:t>
            </a:r>
          </a:p>
          <a:p>
            <a:r>
              <a:rPr lang="ru-RU">
                <a:solidFill>
                  <a:srgbClr val="1F429A"/>
                </a:solidFill>
              </a:rPr>
              <a:t>отдела </a:t>
            </a:r>
            <a:endParaRPr lang="ru-RU" dirty="0">
              <a:solidFill>
                <a:srgbClr val="1F42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974" t="27076" r="11178" b="29676"/>
          <a:stretch/>
        </p:blipFill>
        <p:spPr>
          <a:xfrm>
            <a:off x="1210235" y="466165"/>
            <a:ext cx="2554941" cy="1030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269000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87953" y="2376609"/>
            <a:ext cx="367414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>
                <a:solidFill>
                  <a:srgbClr val="1F429A"/>
                </a:solidFill>
              </a:rPr>
              <a:t>Семенова</a:t>
            </a:r>
          </a:p>
          <a:p>
            <a:r>
              <a:rPr lang="ru-RU" sz="4000" b="1">
                <a:solidFill>
                  <a:srgbClr val="1F429A"/>
                </a:solidFill>
              </a:rPr>
              <a:t>Ольга</a:t>
            </a:r>
          </a:p>
          <a:p>
            <a:r>
              <a:rPr lang="ru-RU" sz="4000" b="1">
                <a:solidFill>
                  <a:srgbClr val="1F429A"/>
                </a:solidFill>
              </a:rPr>
              <a:t>Анатольевна </a:t>
            </a:r>
            <a:endParaRPr lang="ru-RU" sz="4000" b="1" dirty="0">
              <a:solidFill>
                <a:srgbClr val="1F42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09083" y="1735318"/>
            <a:ext cx="2885414" cy="432812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16007" y="4433478"/>
            <a:ext cx="34763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>
                <a:solidFill>
                  <a:srgbClr val="1F429A"/>
                </a:solidFill>
              </a:rPr>
              <a:t>Медицинская сестра палатная</a:t>
            </a:r>
          </a:p>
          <a:p>
            <a:r>
              <a:rPr lang="ru-RU">
                <a:solidFill>
                  <a:srgbClr val="1F429A"/>
                </a:solidFill>
              </a:rPr>
              <a:t>хирургического отделения </a:t>
            </a:r>
            <a:endParaRPr lang="ru-RU" dirty="0">
              <a:solidFill>
                <a:srgbClr val="1F42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974" t="27076" r="11178" b="29676"/>
          <a:stretch/>
        </p:blipFill>
        <p:spPr>
          <a:xfrm>
            <a:off x="1210235" y="466165"/>
            <a:ext cx="2554941" cy="1030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374732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87953" y="2367644"/>
            <a:ext cx="336957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>
                <a:solidFill>
                  <a:srgbClr val="1F429A"/>
                </a:solidFill>
              </a:rPr>
              <a:t>Лучинская</a:t>
            </a:r>
          </a:p>
          <a:p>
            <a:r>
              <a:rPr lang="ru-RU" sz="4000" b="1">
                <a:solidFill>
                  <a:srgbClr val="1F429A"/>
                </a:solidFill>
              </a:rPr>
              <a:t>Елена</a:t>
            </a:r>
          </a:p>
          <a:p>
            <a:r>
              <a:rPr lang="ru-RU" sz="4000" b="1">
                <a:solidFill>
                  <a:srgbClr val="1F429A"/>
                </a:solidFill>
              </a:rPr>
              <a:t>Николаевна </a:t>
            </a:r>
            <a:endParaRPr lang="ru-RU" sz="4000" b="1" dirty="0">
              <a:solidFill>
                <a:srgbClr val="1F42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08427" y="1734826"/>
            <a:ext cx="2886725" cy="432910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16007" y="4424513"/>
            <a:ext cx="33873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>
                <a:solidFill>
                  <a:srgbClr val="1F429A"/>
                </a:solidFill>
              </a:rPr>
              <a:t>Врач приемного отделения —</a:t>
            </a:r>
            <a:br>
              <a:rPr lang="ru-RU">
                <a:solidFill>
                  <a:srgbClr val="1F429A"/>
                </a:solidFill>
              </a:rPr>
            </a:br>
            <a:r>
              <a:rPr lang="ru-RU">
                <a:solidFill>
                  <a:srgbClr val="1F429A"/>
                </a:solidFill>
              </a:rPr>
              <a:t>врач-терапевт </a:t>
            </a:r>
            <a:endParaRPr lang="ru-RU" dirty="0">
              <a:solidFill>
                <a:srgbClr val="1F42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974" t="27076" r="11178" b="29676"/>
          <a:stretch/>
        </p:blipFill>
        <p:spPr>
          <a:xfrm>
            <a:off x="1210235" y="466165"/>
            <a:ext cx="2554941" cy="1030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430471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87953" y="2376609"/>
            <a:ext cx="336989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>
                <a:solidFill>
                  <a:srgbClr val="1F429A"/>
                </a:solidFill>
              </a:rPr>
              <a:t>Атаева</a:t>
            </a:r>
          </a:p>
          <a:p>
            <a:r>
              <a:rPr lang="ru-RU" sz="4000" b="1">
                <a:solidFill>
                  <a:srgbClr val="1F429A"/>
                </a:solidFill>
              </a:rPr>
              <a:t>Равганият</a:t>
            </a:r>
          </a:p>
          <a:p>
            <a:r>
              <a:rPr lang="ru-RU" sz="4000" b="1">
                <a:solidFill>
                  <a:srgbClr val="1F429A"/>
                </a:solidFill>
              </a:rPr>
              <a:t>Руслановна </a:t>
            </a:r>
            <a:endParaRPr lang="ru-RU" sz="4000" b="1" dirty="0">
              <a:solidFill>
                <a:srgbClr val="1F42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08755" y="1735318"/>
            <a:ext cx="2886070" cy="432812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16007" y="4433478"/>
            <a:ext cx="25668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>
                <a:solidFill>
                  <a:srgbClr val="1F429A"/>
                </a:solidFill>
              </a:rPr>
              <a:t>Медицинская сестра</a:t>
            </a:r>
          </a:p>
          <a:p>
            <a:r>
              <a:rPr lang="ru-RU">
                <a:solidFill>
                  <a:srgbClr val="1F429A"/>
                </a:solidFill>
              </a:rPr>
              <a:t>приемного отделения </a:t>
            </a:r>
            <a:endParaRPr lang="ru-RU" dirty="0">
              <a:solidFill>
                <a:srgbClr val="1F42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974" t="27076" r="11178" b="29676"/>
          <a:stretch/>
        </p:blipFill>
        <p:spPr>
          <a:xfrm>
            <a:off x="1210235" y="466165"/>
            <a:ext cx="2554941" cy="1030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28267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87953" y="2376609"/>
            <a:ext cx="336957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>
                <a:solidFill>
                  <a:srgbClr val="1F429A"/>
                </a:solidFill>
              </a:rPr>
              <a:t>Чеботарева</a:t>
            </a:r>
          </a:p>
          <a:p>
            <a:r>
              <a:rPr lang="ru-RU" sz="4000" b="1">
                <a:solidFill>
                  <a:srgbClr val="1F429A"/>
                </a:solidFill>
              </a:rPr>
              <a:t>Наталия</a:t>
            </a:r>
          </a:p>
          <a:p>
            <a:r>
              <a:rPr lang="ru-RU" sz="4000" b="1">
                <a:solidFill>
                  <a:srgbClr val="1F429A"/>
                </a:solidFill>
              </a:rPr>
              <a:t>Николаевна </a:t>
            </a:r>
            <a:endParaRPr lang="ru-RU" sz="4000" b="1" dirty="0">
              <a:solidFill>
                <a:srgbClr val="1F42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09255" y="1736069"/>
            <a:ext cx="2885069" cy="43266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16007" y="4424513"/>
            <a:ext cx="25668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>
                <a:solidFill>
                  <a:srgbClr val="1F429A"/>
                </a:solidFill>
              </a:rPr>
              <a:t>Медицинская сестра</a:t>
            </a:r>
          </a:p>
          <a:p>
            <a:r>
              <a:rPr lang="ru-RU">
                <a:solidFill>
                  <a:srgbClr val="1F429A"/>
                </a:solidFill>
              </a:rPr>
              <a:t>приемного отделения </a:t>
            </a:r>
            <a:endParaRPr lang="ru-RU" dirty="0">
              <a:solidFill>
                <a:srgbClr val="1F42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974" t="27076" r="11178" b="29676"/>
          <a:stretch/>
        </p:blipFill>
        <p:spPr>
          <a:xfrm>
            <a:off x="1210235" y="466165"/>
            <a:ext cx="2554941" cy="1030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323830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87953" y="2376609"/>
            <a:ext cx="333713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>
                <a:solidFill>
                  <a:srgbClr val="1F429A"/>
                </a:solidFill>
              </a:rPr>
              <a:t>Катанэ</a:t>
            </a:r>
          </a:p>
          <a:p>
            <a:r>
              <a:rPr lang="ru-RU" sz="4000" b="1">
                <a:solidFill>
                  <a:srgbClr val="1F429A"/>
                </a:solidFill>
              </a:rPr>
              <a:t>Юрий</a:t>
            </a:r>
          </a:p>
          <a:p>
            <a:r>
              <a:rPr lang="ru-RU" sz="4000" b="1">
                <a:solidFill>
                  <a:srgbClr val="1F429A"/>
                </a:solidFill>
              </a:rPr>
              <a:t>Алексеевич </a:t>
            </a:r>
            <a:endParaRPr lang="ru-RU" sz="4000" b="1" dirty="0">
              <a:solidFill>
                <a:srgbClr val="1F42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08427" y="1739050"/>
            <a:ext cx="2878090" cy="431615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16007" y="4433478"/>
            <a:ext cx="33179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>
                <a:solidFill>
                  <a:srgbClr val="1F429A"/>
                </a:solidFill>
              </a:rPr>
              <a:t>Врач-торакальный хирург</a:t>
            </a:r>
            <a:br>
              <a:rPr lang="ru-RU">
                <a:solidFill>
                  <a:srgbClr val="1F429A"/>
                </a:solidFill>
              </a:rPr>
            </a:br>
            <a:r>
              <a:rPr lang="ru-RU">
                <a:solidFill>
                  <a:srgbClr val="1F429A"/>
                </a:solidFill>
              </a:rPr>
              <a:t>хирургического торакального</a:t>
            </a:r>
            <a:br>
              <a:rPr lang="ru-RU">
                <a:solidFill>
                  <a:srgbClr val="1F429A"/>
                </a:solidFill>
              </a:rPr>
            </a:br>
            <a:r>
              <a:rPr lang="ru-RU">
                <a:solidFill>
                  <a:srgbClr val="1F429A"/>
                </a:solidFill>
              </a:rPr>
              <a:t>отделения </a:t>
            </a:r>
            <a:endParaRPr lang="ru-RU" dirty="0">
              <a:solidFill>
                <a:srgbClr val="1F42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974" t="27076" r="11178" b="29676"/>
          <a:stretch/>
        </p:blipFill>
        <p:spPr>
          <a:xfrm>
            <a:off x="1210235" y="466165"/>
            <a:ext cx="2554941" cy="1030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476116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87953" y="2376609"/>
            <a:ext cx="312617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>
                <a:solidFill>
                  <a:srgbClr val="1F429A"/>
                </a:solidFill>
              </a:rPr>
              <a:t>Бежкина</a:t>
            </a:r>
          </a:p>
          <a:p>
            <a:r>
              <a:rPr lang="ru-RU" sz="4000" b="1">
                <a:solidFill>
                  <a:srgbClr val="1F429A"/>
                </a:solidFill>
              </a:rPr>
              <a:t>Марина</a:t>
            </a:r>
          </a:p>
          <a:p>
            <a:r>
              <a:rPr lang="ru-RU" sz="4000" b="1">
                <a:solidFill>
                  <a:srgbClr val="1F429A"/>
                </a:solidFill>
              </a:rPr>
              <a:t>Андреевна </a:t>
            </a:r>
            <a:endParaRPr lang="ru-RU" sz="4000" b="1" dirty="0">
              <a:solidFill>
                <a:srgbClr val="1F42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08427" y="1735338"/>
            <a:ext cx="2886726" cy="432808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16007" y="4424513"/>
            <a:ext cx="25668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>
                <a:solidFill>
                  <a:srgbClr val="1F429A"/>
                </a:solidFill>
              </a:rPr>
              <a:t>Медицинская сестра</a:t>
            </a:r>
          </a:p>
          <a:p>
            <a:r>
              <a:rPr lang="ru-RU">
                <a:solidFill>
                  <a:srgbClr val="1F429A"/>
                </a:solidFill>
              </a:rPr>
              <a:t>приемного отделения </a:t>
            </a:r>
            <a:endParaRPr lang="ru-RU" dirty="0">
              <a:solidFill>
                <a:srgbClr val="1F42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974" t="27076" r="11178" b="29676"/>
          <a:stretch/>
        </p:blipFill>
        <p:spPr>
          <a:xfrm>
            <a:off x="1210235" y="466165"/>
            <a:ext cx="2554941" cy="1030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213329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87953" y="2376609"/>
            <a:ext cx="349935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>
                <a:solidFill>
                  <a:srgbClr val="1F429A"/>
                </a:solidFill>
              </a:rPr>
              <a:t>Васильева</a:t>
            </a:r>
          </a:p>
          <a:p>
            <a:r>
              <a:rPr lang="ru-RU" sz="4000" b="1">
                <a:solidFill>
                  <a:srgbClr val="1F429A"/>
                </a:solidFill>
              </a:rPr>
              <a:t>Ольга</a:t>
            </a:r>
          </a:p>
          <a:p>
            <a:r>
              <a:rPr lang="ru-RU" sz="4000" b="1">
                <a:solidFill>
                  <a:srgbClr val="1F429A"/>
                </a:solidFill>
              </a:rPr>
              <a:t>Михайловна </a:t>
            </a:r>
            <a:endParaRPr lang="ru-RU" sz="4000" b="1" dirty="0">
              <a:solidFill>
                <a:srgbClr val="1F42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09782" y="1736858"/>
            <a:ext cx="2884016" cy="432504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16007" y="4424513"/>
            <a:ext cx="347633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>
                <a:solidFill>
                  <a:srgbClr val="1F429A"/>
                </a:solidFill>
              </a:rPr>
              <a:t>Медицинская сестра палатная</a:t>
            </a:r>
          </a:p>
          <a:p>
            <a:r>
              <a:rPr lang="ru-RU">
                <a:solidFill>
                  <a:srgbClr val="1F429A"/>
                </a:solidFill>
              </a:rPr>
              <a:t>отделения челюстно-лицевой</a:t>
            </a:r>
          </a:p>
          <a:p>
            <a:r>
              <a:rPr lang="ru-RU">
                <a:solidFill>
                  <a:srgbClr val="1F429A"/>
                </a:solidFill>
              </a:rPr>
              <a:t>хирургии </a:t>
            </a:r>
            <a:endParaRPr lang="ru-RU" dirty="0">
              <a:solidFill>
                <a:srgbClr val="1F42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974" t="27076" r="11178" b="29676"/>
          <a:stretch/>
        </p:blipFill>
        <p:spPr>
          <a:xfrm>
            <a:off x="1210235" y="466165"/>
            <a:ext cx="2554941" cy="1030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71098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87953" y="2376609"/>
            <a:ext cx="314541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>
                <a:solidFill>
                  <a:srgbClr val="1F429A"/>
                </a:solidFill>
              </a:rPr>
              <a:t>Якубенко</a:t>
            </a:r>
          </a:p>
          <a:p>
            <a:r>
              <a:rPr lang="ru-RU" sz="4000" b="1">
                <a:solidFill>
                  <a:srgbClr val="1F429A"/>
                </a:solidFill>
              </a:rPr>
              <a:t>Александр</a:t>
            </a:r>
          </a:p>
          <a:p>
            <a:r>
              <a:rPr lang="ru-RU" sz="4000" b="1">
                <a:solidFill>
                  <a:srgbClr val="1F429A"/>
                </a:solidFill>
              </a:rPr>
              <a:t>Андреевич </a:t>
            </a:r>
            <a:endParaRPr lang="ru-RU" sz="4000" b="1" dirty="0">
              <a:solidFill>
                <a:srgbClr val="1F42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08755" y="1735318"/>
            <a:ext cx="2886069" cy="432812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16007" y="4424513"/>
            <a:ext cx="30364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>
                <a:solidFill>
                  <a:srgbClr val="1F429A"/>
                </a:solidFill>
              </a:rPr>
              <a:t>Делопроизводитель</a:t>
            </a:r>
          </a:p>
          <a:p>
            <a:r>
              <a:rPr lang="ru-RU">
                <a:solidFill>
                  <a:srgbClr val="1F429A"/>
                </a:solidFill>
              </a:rPr>
              <a:t>лечебно-диагностического</a:t>
            </a:r>
          </a:p>
          <a:p>
            <a:r>
              <a:rPr lang="ru-RU">
                <a:solidFill>
                  <a:srgbClr val="1F429A"/>
                </a:solidFill>
              </a:rPr>
              <a:t>отделения </a:t>
            </a:r>
            <a:endParaRPr lang="ru-RU" dirty="0">
              <a:solidFill>
                <a:srgbClr val="1F42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974" t="27076" r="11178" b="29676"/>
          <a:stretch/>
        </p:blipFill>
        <p:spPr>
          <a:xfrm>
            <a:off x="1210235" y="466165"/>
            <a:ext cx="2554941" cy="1030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195377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87953" y="2376609"/>
            <a:ext cx="336957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>
                <a:solidFill>
                  <a:srgbClr val="1F429A"/>
                </a:solidFill>
              </a:rPr>
              <a:t>Аксенова</a:t>
            </a:r>
          </a:p>
          <a:p>
            <a:r>
              <a:rPr lang="ru-RU" sz="4000" b="1">
                <a:solidFill>
                  <a:srgbClr val="1F429A"/>
                </a:solidFill>
              </a:rPr>
              <a:t>Зоя</a:t>
            </a:r>
          </a:p>
          <a:p>
            <a:r>
              <a:rPr lang="ru-RU" sz="4000" b="1">
                <a:solidFill>
                  <a:srgbClr val="1F429A"/>
                </a:solidFill>
              </a:rPr>
              <a:t>Николаевна </a:t>
            </a:r>
            <a:endParaRPr lang="ru-RU" sz="4000" b="1" dirty="0">
              <a:solidFill>
                <a:srgbClr val="1F42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08427" y="1735547"/>
            <a:ext cx="2886726" cy="432766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16007" y="4424513"/>
            <a:ext cx="36892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>
                <a:solidFill>
                  <a:srgbClr val="1F429A"/>
                </a:solidFill>
              </a:rPr>
              <a:t>Уборщик служебных помещений</a:t>
            </a:r>
          </a:p>
          <a:p>
            <a:r>
              <a:rPr lang="ru-RU">
                <a:solidFill>
                  <a:srgbClr val="1F429A"/>
                </a:solidFill>
              </a:rPr>
              <a:t>хирургического отделения </a:t>
            </a:r>
            <a:endParaRPr lang="ru-RU" dirty="0">
              <a:solidFill>
                <a:srgbClr val="1F42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974" t="27076" r="11178" b="29676"/>
          <a:stretch/>
        </p:blipFill>
        <p:spPr>
          <a:xfrm>
            <a:off x="1210235" y="466165"/>
            <a:ext cx="2554941" cy="1030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240531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87953" y="2376609"/>
            <a:ext cx="314541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>
                <a:solidFill>
                  <a:srgbClr val="1F429A"/>
                </a:solidFill>
              </a:rPr>
              <a:t>Буслакова</a:t>
            </a:r>
          </a:p>
          <a:p>
            <a:r>
              <a:rPr lang="ru-RU" sz="4000" b="1">
                <a:solidFill>
                  <a:srgbClr val="1F429A"/>
                </a:solidFill>
              </a:rPr>
              <a:t>Надежда</a:t>
            </a:r>
          </a:p>
          <a:p>
            <a:r>
              <a:rPr lang="ru-RU" sz="4000" b="1">
                <a:solidFill>
                  <a:srgbClr val="1F429A"/>
                </a:solidFill>
              </a:rPr>
              <a:t>Борисовна </a:t>
            </a:r>
            <a:endParaRPr lang="ru-RU" sz="4000" b="1" dirty="0">
              <a:solidFill>
                <a:srgbClr val="1F42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08891" y="1734826"/>
            <a:ext cx="2885798" cy="432910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16007" y="4424513"/>
            <a:ext cx="33324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>
                <a:solidFill>
                  <a:srgbClr val="1F429A"/>
                </a:solidFill>
              </a:rPr>
              <a:t>Санитарка отделения</a:t>
            </a:r>
          </a:p>
          <a:p>
            <a:r>
              <a:rPr lang="ru-RU">
                <a:solidFill>
                  <a:srgbClr val="1F429A"/>
                </a:solidFill>
              </a:rPr>
              <a:t>анестезиологии-реанимации </a:t>
            </a:r>
            <a:endParaRPr lang="ru-RU" dirty="0">
              <a:solidFill>
                <a:srgbClr val="1F42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974" t="27076" r="11178" b="29676"/>
          <a:stretch/>
        </p:blipFill>
        <p:spPr>
          <a:xfrm>
            <a:off x="1210235" y="466165"/>
            <a:ext cx="2554941" cy="1030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858924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87953" y="2376609"/>
            <a:ext cx="314541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>
                <a:solidFill>
                  <a:srgbClr val="1F429A"/>
                </a:solidFill>
              </a:rPr>
              <a:t>Павлова</a:t>
            </a:r>
          </a:p>
          <a:p>
            <a:r>
              <a:rPr lang="ru-RU" sz="4000" b="1">
                <a:solidFill>
                  <a:srgbClr val="1F429A"/>
                </a:solidFill>
              </a:rPr>
              <a:t>Ольга</a:t>
            </a:r>
          </a:p>
          <a:p>
            <a:r>
              <a:rPr lang="ru-RU" sz="4000" b="1">
                <a:solidFill>
                  <a:srgbClr val="1F429A"/>
                </a:solidFill>
              </a:rPr>
              <a:t>Борисовна </a:t>
            </a:r>
            <a:endParaRPr lang="ru-RU" sz="4000" b="1" dirty="0">
              <a:solidFill>
                <a:srgbClr val="1F42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08427" y="1734826"/>
            <a:ext cx="2886725" cy="432910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16007" y="4424513"/>
            <a:ext cx="36892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>
                <a:solidFill>
                  <a:srgbClr val="1F429A"/>
                </a:solidFill>
              </a:rPr>
              <a:t>Уборщик служебных помещений</a:t>
            </a:r>
          </a:p>
          <a:p>
            <a:r>
              <a:rPr lang="ru-RU">
                <a:solidFill>
                  <a:srgbClr val="1F429A"/>
                </a:solidFill>
              </a:rPr>
              <a:t>приемного отделения </a:t>
            </a:r>
            <a:endParaRPr lang="ru-RU" dirty="0">
              <a:solidFill>
                <a:srgbClr val="1F42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974" t="27076" r="11178" b="29676"/>
          <a:stretch/>
        </p:blipFill>
        <p:spPr>
          <a:xfrm>
            <a:off x="1210235" y="466165"/>
            <a:ext cx="2554941" cy="1030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5310403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87953" y="2367644"/>
            <a:ext cx="336957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>
                <a:solidFill>
                  <a:srgbClr val="1F429A"/>
                </a:solidFill>
              </a:rPr>
              <a:t>Назаренко</a:t>
            </a:r>
          </a:p>
          <a:p>
            <a:r>
              <a:rPr lang="ru-RU" sz="4000" b="1">
                <a:solidFill>
                  <a:srgbClr val="1F429A"/>
                </a:solidFill>
              </a:rPr>
              <a:t>Татьяна</a:t>
            </a:r>
          </a:p>
          <a:p>
            <a:r>
              <a:rPr lang="ru-RU" sz="4000" b="1">
                <a:solidFill>
                  <a:srgbClr val="1F429A"/>
                </a:solidFill>
              </a:rPr>
              <a:t>Николаевна </a:t>
            </a:r>
            <a:endParaRPr lang="ru-RU" sz="4000" b="1" dirty="0">
              <a:solidFill>
                <a:srgbClr val="1F42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08427" y="1735593"/>
            <a:ext cx="2886726" cy="432757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16007" y="4424513"/>
            <a:ext cx="37646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>
                <a:solidFill>
                  <a:srgbClr val="1F429A"/>
                </a:solidFill>
              </a:rPr>
              <a:t>Санитарка операционного блока </a:t>
            </a:r>
            <a:endParaRPr lang="ru-RU" dirty="0">
              <a:solidFill>
                <a:srgbClr val="1F42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974" t="27076" r="11178" b="29676"/>
          <a:stretch/>
        </p:blipFill>
        <p:spPr>
          <a:xfrm>
            <a:off x="1210235" y="466165"/>
            <a:ext cx="2554941" cy="1030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9378372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87953" y="2367644"/>
            <a:ext cx="336957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>
                <a:solidFill>
                  <a:srgbClr val="1F429A"/>
                </a:solidFill>
              </a:rPr>
              <a:t>Уралова</a:t>
            </a:r>
          </a:p>
          <a:p>
            <a:r>
              <a:rPr lang="ru-RU" sz="4000" b="1">
                <a:solidFill>
                  <a:srgbClr val="1F429A"/>
                </a:solidFill>
              </a:rPr>
              <a:t>Надежда</a:t>
            </a:r>
          </a:p>
          <a:p>
            <a:r>
              <a:rPr lang="ru-RU" sz="4000" b="1">
                <a:solidFill>
                  <a:srgbClr val="1F429A"/>
                </a:solidFill>
              </a:rPr>
              <a:t>Николаевна </a:t>
            </a:r>
            <a:endParaRPr lang="ru-RU" sz="4000" b="1" dirty="0">
              <a:solidFill>
                <a:srgbClr val="1F42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08427" y="1734826"/>
            <a:ext cx="2886725" cy="432910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16007" y="4424513"/>
            <a:ext cx="36892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>
                <a:solidFill>
                  <a:srgbClr val="1F429A"/>
                </a:solidFill>
              </a:rPr>
              <a:t>Уборщик служебных помещений</a:t>
            </a:r>
          </a:p>
          <a:p>
            <a:r>
              <a:rPr lang="ru-RU">
                <a:solidFill>
                  <a:srgbClr val="1F429A"/>
                </a:solidFill>
              </a:rPr>
              <a:t>кардиологического отделения </a:t>
            </a:r>
            <a:endParaRPr lang="ru-RU" dirty="0">
              <a:solidFill>
                <a:srgbClr val="1F42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974" t="27076" r="11178" b="29676"/>
          <a:stretch/>
        </p:blipFill>
        <p:spPr>
          <a:xfrm>
            <a:off x="1210235" y="466165"/>
            <a:ext cx="2554941" cy="1030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7319387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87953" y="2367644"/>
            <a:ext cx="340029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>
                <a:solidFill>
                  <a:srgbClr val="1F429A"/>
                </a:solidFill>
              </a:rPr>
              <a:t>Сидоркина</a:t>
            </a:r>
          </a:p>
          <a:p>
            <a:r>
              <a:rPr lang="ru-RU" sz="4000" b="1">
                <a:solidFill>
                  <a:srgbClr val="1F429A"/>
                </a:solidFill>
              </a:rPr>
              <a:t>Марина</a:t>
            </a:r>
          </a:p>
          <a:p>
            <a:r>
              <a:rPr lang="ru-RU" sz="4000" b="1">
                <a:solidFill>
                  <a:srgbClr val="1F429A"/>
                </a:solidFill>
              </a:rPr>
              <a:t>Аннабаевна </a:t>
            </a:r>
            <a:endParaRPr lang="ru-RU" sz="4000" b="1" dirty="0">
              <a:solidFill>
                <a:srgbClr val="1F42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08891" y="1734826"/>
            <a:ext cx="2885798" cy="432910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16007" y="4424513"/>
            <a:ext cx="32653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>
                <a:solidFill>
                  <a:srgbClr val="1F429A"/>
                </a:solidFill>
              </a:rPr>
              <a:t>Санитарка отделения</a:t>
            </a:r>
          </a:p>
          <a:p>
            <a:r>
              <a:rPr lang="ru-RU">
                <a:solidFill>
                  <a:srgbClr val="1F429A"/>
                </a:solidFill>
              </a:rPr>
              <a:t>челюстно-лицевой хирургии </a:t>
            </a:r>
            <a:endParaRPr lang="ru-RU" dirty="0">
              <a:solidFill>
                <a:srgbClr val="1F42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974" t="27076" r="11178" b="29676"/>
          <a:stretch/>
        </p:blipFill>
        <p:spPr>
          <a:xfrm>
            <a:off x="1210235" y="466165"/>
            <a:ext cx="2554941" cy="1030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662544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87953" y="2376609"/>
            <a:ext cx="418095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>
                <a:solidFill>
                  <a:srgbClr val="1F429A"/>
                </a:solidFill>
              </a:rPr>
              <a:t>Скворцова</a:t>
            </a:r>
          </a:p>
          <a:p>
            <a:r>
              <a:rPr lang="ru-RU" sz="4000" b="1">
                <a:solidFill>
                  <a:srgbClr val="1F429A"/>
                </a:solidFill>
              </a:rPr>
              <a:t>Наталия</a:t>
            </a:r>
          </a:p>
          <a:p>
            <a:r>
              <a:rPr lang="ru-RU" sz="4000" b="1">
                <a:solidFill>
                  <a:srgbClr val="1F429A"/>
                </a:solidFill>
              </a:rPr>
              <a:t>Владимировна </a:t>
            </a:r>
            <a:endParaRPr lang="ru-RU" sz="4000" b="1" dirty="0">
              <a:solidFill>
                <a:srgbClr val="1F42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08427" y="1734826"/>
            <a:ext cx="2886725" cy="432910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4816007" y="4433478"/>
            <a:ext cx="35617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>
                <a:solidFill>
                  <a:srgbClr val="1F429A"/>
                </a:solidFill>
              </a:rPr>
              <a:t>Врач-методист</a:t>
            </a:r>
            <a:br>
              <a:rPr lang="ru-RU">
                <a:solidFill>
                  <a:srgbClr val="1F429A"/>
                </a:solidFill>
              </a:rPr>
            </a:br>
            <a:r>
              <a:rPr lang="ru-RU">
                <a:solidFill>
                  <a:srgbClr val="1F429A"/>
                </a:solidFill>
              </a:rPr>
              <a:t>организационно-методического</a:t>
            </a:r>
            <a:br>
              <a:rPr lang="ru-RU">
                <a:solidFill>
                  <a:srgbClr val="1F429A"/>
                </a:solidFill>
              </a:rPr>
            </a:br>
            <a:r>
              <a:rPr lang="ru-RU">
                <a:solidFill>
                  <a:srgbClr val="1F429A"/>
                </a:solidFill>
              </a:rPr>
              <a:t>отдела </a:t>
            </a:r>
            <a:endParaRPr lang="ru-RU" dirty="0">
              <a:solidFill>
                <a:srgbClr val="1F42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974" t="27076" r="11178" b="29676"/>
          <a:stretch/>
        </p:blipFill>
        <p:spPr>
          <a:xfrm>
            <a:off x="1210235" y="466165"/>
            <a:ext cx="2554941" cy="1030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230683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87953" y="2376609"/>
            <a:ext cx="414087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>
                <a:solidFill>
                  <a:srgbClr val="1F429A"/>
                </a:solidFill>
              </a:rPr>
              <a:t>Пивоваров</a:t>
            </a:r>
          </a:p>
          <a:p>
            <a:r>
              <a:rPr lang="ru-RU" sz="4000" b="1">
                <a:solidFill>
                  <a:srgbClr val="1F429A"/>
                </a:solidFill>
              </a:rPr>
              <a:t>Михаил</a:t>
            </a:r>
          </a:p>
          <a:p>
            <a:r>
              <a:rPr lang="ru-RU" sz="4000" b="1">
                <a:solidFill>
                  <a:srgbClr val="1F429A"/>
                </a:solidFill>
              </a:rPr>
              <a:t>Вениаминович </a:t>
            </a:r>
            <a:endParaRPr lang="ru-RU" sz="4000" b="1" dirty="0">
              <a:solidFill>
                <a:srgbClr val="1F42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08928" y="1734826"/>
            <a:ext cx="2885723" cy="432910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16007" y="4433478"/>
            <a:ext cx="3666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>
                <a:solidFill>
                  <a:srgbClr val="1F429A"/>
                </a:solidFill>
              </a:rPr>
              <a:t>Врач-рентгенолог</a:t>
            </a:r>
          </a:p>
          <a:p>
            <a:r>
              <a:rPr lang="ru-RU">
                <a:solidFill>
                  <a:srgbClr val="1F429A"/>
                </a:solidFill>
              </a:rPr>
              <a:t>рентгенологического отделения </a:t>
            </a:r>
            <a:endParaRPr lang="ru-RU" dirty="0">
              <a:solidFill>
                <a:srgbClr val="1F42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974" t="27076" r="11178" b="29676"/>
          <a:stretch/>
        </p:blipFill>
        <p:spPr>
          <a:xfrm>
            <a:off x="1210235" y="466165"/>
            <a:ext cx="2554941" cy="1030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215646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87953" y="2376609"/>
            <a:ext cx="418095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>
                <a:solidFill>
                  <a:srgbClr val="1F429A"/>
                </a:solidFill>
              </a:rPr>
              <a:t>Барынкина</a:t>
            </a:r>
          </a:p>
          <a:p>
            <a:r>
              <a:rPr lang="ru-RU" sz="4000" b="1">
                <a:solidFill>
                  <a:srgbClr val="1F429A"/>
                </a:solidFill>
              </a:rPr>
              <a:t>Ольга</a:t>
            </a:r>
          </a:p>
          <a:p>
            <a:r>
              <a:rPr lang="ru-RU" sz="4000" b="1">
                <a:solidFill>
                  <a:srgbClr val="1F429A"/>
                </a:solidFill>
              </a:rPr>
              <a:t>Владимировна </a:t>
            </a:r>
            <a:endParaRPr lang="ru-RU" sz="4000" b="1" dirty="0">
              <a:solidFill>
                <a:srgbClr val="1F42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08427" y="1734826"/>
            <a:ext cx="2886725" cy="432910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16007" y="4433478"/>
            <a:ext cx="36595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>
                <a:solidFill>
                  <a:srgbClr val="1F429A"/>
                </a:solidFill>
              </a:rPr>
              <a:t>Главная медицинская сестра</a:t>
            </a:r>
          </a:p>
          <a:p>
            <a:r>
              <a:rPr lang="ru-RU">
                <a:solidFill>
                  <a:srgbClr val="1F429A"/>
                </a:solidFill>
              </a:rPr>
              <a:t>общебольничного медицинского</a:t>
            </a:r>
          </a:p>
          <a:p>
            <a:r>
              <a:rPr lang="ru-RU">
                <a:solidFill>
                  <a:srgbClr val="1F429A"/>
                </a:solidFill>
              </a:rPr>
              <a:t>персонала </a:t>
            </a:r>
            <a:endParaRPr lang="ru-RU" dirty="0">
              <a:solidFill>
                <a:srgbClr val="1F42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974" t="27076" r="11178" b="29676"/>
          <a:stretch/>
        </p:blipFill>
        <p:spPr>
          <a:xfrm>
            <a:off x="1210235" y="466165"/>
            <a:ext cx="2554941" cy="1030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824169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87953" y="2376609"/>
            <a:ext cx="327512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>
                <a:solidFill>
                  <a:srgbClr val="1F429A"/>
                </a:solidFill>
              </a:rPr>
              <a:t>Мнацаканян</a:t>
            </a:r>
          </a:p>
          <a:p>
            <a:r>
              <a:rPr lang="ru-RU" sz="4000" b="1">
                <a:solidFill>
                  <a:srgbClr val="1F429A"/>
                </a:solidFill>
              </a:rPr>
              <a:t>Мелик</a:t>
            </a:r>
          </a:p>
          <a:p>
            <a:r>
              <a:rPr lang="ru-RU" sz="4000" b="1">
                <a:solidFill>
                  <a:srgbClr val="1F429A"/>
                </a:solidFill>
              </a:rPr>
              <a:t>Юрьевич </a:t>
            </a:r>
            <a:endParaRPr lang="ru-RU" sz="4000" b="1" dirty="0">
              <a:solidFill>
                <a:srgbClr val="1F42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08427" y="1734826"/>
            <a:ext cx="2886725" cy="432910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16007" y="4433478"/>
            <a:ext cx="33693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>
                <a:solidFill>
                  <a:srgbClr val="1F429A"/>
                </a:solidFill>
              </a:rPr>
              <a:t>Начальник административно-</a:t>
            </a:r>
          </a:p>
          <a:p>
            <a:r>
              <a:rPr lang="ru-RU">
                <a:solidFill>
                  <a:srgbClr val="1F429A"/>
                </a:solidFill>
              </a:rPr>
              <a:t>хозяйственного отдела </a:t>
            </a:r>
            <a:endParaRPr lang="ru-RU" dirty="0">
              <a:solidFill>
                <a:srgbClr val="1F42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974" t="27076" r="11178" b="29676"/>
          <a:stretch/>
        </p:blipFill>
        <p:spPr>
          <a:xfrm>
            <a:off x="1210235" y="466165"/>
            <a:ext cx="2554941" cy="1030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979283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87953" y="2376609"/>
            <a:ext cx="333905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>
                <a:solidFill>
                  <a:srgbClr val="1F429A"/>
                </a:solidFill>
              </a:rPr>
              <a:t>Алеева</a:t>
            </a:r>
          </a:p>
          <a:p>
            <a:r>
              <a:rPr lang="ru-RU" sz="4000" b="1">
                <a:solidFill>
                  <a:srgbClr val="1F429A"/>
                </a:solidFill>
              </a:rPr>
              <a:t>Марьям</a:t>
            </a:r>
          </a:p>
          <a:p>
            <a:r>
              <a:rPr lang="ru-RU" sz="4000" b="1">
                <a:solidFill>
                  <a:srgbClr val="1F429A"/>
                </a:solidFill>
              </a:rPr>
              <a:t>Шамилевна </a:t>
            </a:r>
            <a:endParaRPr lang="ru-RU" sz="4000" b="1" dirty="0">
              <a:solidFill>
                <a:srgbClr val="1F42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08427" y="1734826"/>
            <a:ext cx="2886725" cy="432910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16007" y="4433478"/>
            <a:ext cx="37448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>
                <a:solidFill>
                  <a:srgbClr val="1F429A"/>
                </a:solidFill>
              </a:rPr>
              <a:t>Старшая медицинская сестра</a:t>
            </a:r>
          </a:p>
          <a:p>
            <a:r>
              <a:rPr lang="ru-RU">
                <a:solidFill>
                  <a:srgbClr val="1F429A"/>
                </a:solidFill>
              </a:rPr>
              <a:t>пульмонологического отделения </a:t>
            </a:r>
            <a:endParaRPr lang="ru-RU" dirty="0">
              <a:solidFill>
                <a:srgbClr val="1F42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974" t="27076" r="11178" b="29676"/>
          <a:stretch/>
        </p:blipFill>
        <p:spPr>
          <a:xfrm>
            <a:off x="1210235" y="466165"/>
            <a:ext cx="2554941" cy="1030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928417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87953" y="2376609"/>
            <a:ext cx="298626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>
                <a:solidFill>
                  <a:srgbClr val="1F429A"/>
                </a:solidFill>
              </a:rPr>
              <a:t>Шульдайс</a:t>
            </a:r>
          </a:p>
          <a:p>
            <a:r>
              <a:rPr lang="ru-RU" sz="4000" b="1">
                <a:solidFill>
                  <a:srgbClr val="1F429A"/>
                </a:solidFill>
              </a:rPr>
              <a:t>Ольга</a:t>
            </a:r>
          </a:p>
          <a:p>
            <a:r>
              <a:rPr lang="ru-RU" sz="4000" b="1">
                <a:solidFill>
                  <a:srgbClr val="1F429A"/>
                </a:solidFill>
              </a:rPr>
              <a:t>Сагитовна </a:t>
            </a:r>
            <a:endParaRPr lang="ru-RU" sz="4000" b="1" dirty="0">
              <a:solidFill>
                <a:srgbClr val="1F42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08427" y="1734826"/>
            <a:ext cx="2886725" cy="432910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16007" y="4433478"/>
            <a:ext cx="340734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>
                <a:solidFill>
                  <a:srgbClr val="1F429A"/>
                </a:solidFill>
              </a:rPr>
              <a:t>Старшая медицинская сестра</a:t>
            </a:r>
          </a:p>
          <a:p>
            <a:r>
              <a:rPr lang="ru-RU">
                <a:solidFill>
                  <a:srgbClr val="1F429A"/>
                </a:solidFill>
              </a:rPr>
              <a:t>отделения по оказанию</a:t>
            </a:r>
          </a:p>
          <a:p>
            <a:r>
              <a:rPr lang="ru-RU">
                <a:solidFill>
                  <a:srgbClr val="1F429A"/>
                </a:solidFill>
              </a:rPr>
              <a:t>платных медицинских услуг </a:t>
            </a:r>
            <a:endParaRPr lang="ru-RU" dirty="0">
              <a:solidFill>
                <a:srgbClr val="1F42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974" t="27076" r="11178" b="29676"/>
          <a:stretch/>
        </p:blipFill>
        <p:spPr>
          <a:xfrm>
            <a:off x="1210235" y="466165"/>
            <a:ext cx="2554941" cy="1030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2639070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плый синий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2888</TotalTime>
  <Words>246</Words>
  <Application>Microsoft Office PowerPoint</Application>
  <PresentationFormat>Произвольный</PresentationFormat>
  <Paragraphs>175</Paragraphs>
  <Slides>38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Елизавета Давыдова</dc:creator>
  <cp:lastModifiedBy>Пользователь Windows</cp:lastModifiedBy>
  <cp:revision>158</cp:revision>
  <dcterms:created xsi:type="dcterms:W3CDTF">2019-06-19T08:47:26Z</dcterms:created>
  <dcterms:modified xsi:type="dcterms:W3CDTF">2020-09-10T07:14:05Z</dcterms:modified>
</cp:coreProperties>
</file>