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9" r:id="rId4"/>
    <p:sldId id="273" r:id="rId5"/>
    <p:sldId id="258" r:id="rId6"/>
    <p:sldId id="260" r:id="rId7"/>
    <p:sldId id="262" r:id="rId8"/>
    <p:sldId id="263" r:id="rId9"/>
    <p:sldId id="264" r:id="rId10"/>
    <p:sldId id="265" r:id="rId11"/>
    <p:sldId id="268" r:id="rId12"/>
    <p:sldId id="275" r:id="rId13"/>
    <p:sldId id="276" r:id="rId14"/>
    <p:sldId id="270" r:id="rId15"/>
    <p:sldId id="272" r:id="rId16"/>
    <p:sldId id="27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59" autoAdjust="0"/>
    <p:restoredTop sz="86434" autoAdjust="0"/>
  </p:normalViewPr>
  <p:slideViewPr>
    <p:cSldViewPr>
      <p:cViewPr>
        <p:scale>
          <a:sx n="55" d="100"/>
          <a:sy n="55" d="100"/>
        </p:scale>
        <p:origin x="-691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965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1" d="100"/>
          <a:sy n="41" d="100"/>
        </p:scale>
        <p:origin x="-2347" y="-77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B88747-0DD6-46FD-97BC-1C74416FCFBB}" type="datetimeFigureOut">
              <a:rPr lang="ru-RU" smtClean="0"/>
              <a:pPr/>
              <a:t>20.02.2016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A535AB-F25A-4546-A909-6EB449F9ACA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A535AB-F25A-4546-A909-6EB449F9ACA5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18DA9-EE11-4CE8-8BE2-0106799428B1}" type="datetimeFigureOut">
              <a:rPr lang="ru-RU" smtClean="0"/>
              <a:pPr/>
              <a:t>20.02.2016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45EF8-1934-4CF5-BF9D-DFFE6D815C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18DA9-EE11-4CE8-8BE2-0106799428B1}" type="datetimeFigureOut">
              <a:rPr lang="ru-RU" smtClean="0"/>
              <a:pPr/>
              <a:t>20.02.2016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45EF8-1934-4CF5-BF9D-DFFE6D815C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18DA9-EE11-4CE8-8BE2-0106799428B1}" type="datetimeFigureOut">
              <a:rPr lang="ru-RU" smtClean="0"/>
              <a:pPr/>
              <a:t>20.02.2016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45EF8-1934-4CF5-BF9D-DFFE6D815C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18DA9-EE11-4CE8-8BE2-0106799428B1}" type="datetimeFigureOut">
              <a:rPr lang="ru-RU" smtClean="0"/>
              <a:pPr/>
              <a:t>20.02.2016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45EF8-1934-4CF5-BF9D-DFFE6D815C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18DA9-EE11-4CE8-8BE2-0106799428B1}" type="datetimeFigureOut">
              <a:rPr lang="ru-RU" smtClean="0"/>
              <a:pPr/>
              <a:t>20.02.2016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45EF8-1934-4CF5-BF9D-DFFE6D815C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18DA9-EE11-4CE8-8BE2-0106799428B1}" type="datetimeFigureOut">
              <a:rPr lang="ru-RU" smtClean="0"/>
              <a:pPr/>
              <a:t>20.02.2016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45EF8-1934-4CF5-BF9D-DFFE6D815C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18DA9-EE11-4CE8-8BE2-0106799428B1}" type="datetimeFigureOut">
              <a:rPr lang="ru-RU" smtClean="0"/>
              <a:pPr/>
              <a:t>20.02.2016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45EF8-1934-4CF5-BF9D-DFFE6D815C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18DA9-EE11-4CE8-8BE2-0106799428B1}" type="datetimeFigureOut">
              <a:rPr lang="ru-RU" smtClean="0"/>
              <a:pPr/>
              <a:t>20.02.2016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45EF8-1934-4CF5-BF9D-DFFE6D815C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18DA9-EE11-4CE8-8BE2-0106799428B1}" type="datetimeFigureOut">
              <a:rPr lang="ru-RU" smtClean="0"/>
              <a:pPr/>
              <a:t>20.02.2016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45EF8-1934-4CF5-BF9D-DFFE6D815C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18DA9-EE11-4CE8-8BE2-0106799428B1}" type="datetimeFigureOut">
              <a:rPr lang="ru-RU" smtClean="0"/>
              <a:pPr/>
              <a:t>20.02.2016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45EF8-1934-4CF5-BF9D-DFFE6D815C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18DA9-EE11-4CE8-8BE2-0106799428B1}" type="datetimeFigureOut">
              <a:rPr lang="ru-RU" smtClean="0"/>
              <a:pPr/>
              <a:t>20.02.2016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2545EF8-1934-4CF5-BF9D-DFFE6D815CA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D618DA9-EE11-4CE8-8BE2-0106799428B1}" type="datetimeFigureOut">
              <a:rPr lang="ru-RU" smtClean="0"/>
              <a:pPr/>
              <a:t>20.02.2016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545EF8-1934-4CF5-BF9D-DFFE6D815CAF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45719" cy="1214422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endParaRPr lang="ru-RU" sz="18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57950" y="61436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Первый Московский Государственный Медицинский Университет им, И.М.Сеченова</a:t>
            </a:r>
          </a:p>
          <a:p>
            <a:r>
              <a:rPr lang="ru-RU" dirty="0" smtClean="0"/>
              <a:t>                                  Университетская клиническая больница №2</a:t>
            </a:r>
          </a:p>
          <a:p>
            <a:r>
              <a:rPr lang="ru-RU" dirty="0" smtClean="0"/>
              <a:t>  КЛИНИКА ПРОПЕДЕВТИКИ ВНУТРЕННИХ БОЛЕЗНЕЙ  ГАСТРОЭНТЕРОЛОГИИ И ГЕПАТОЛОГИИ им. В.Х.ВАСИЛЕНКО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4000" dirty="0" smtClean="0">
                <a:solidFill>
                  <a:srgbClr val="FF0000"/>
                </a:solidFill>
              </a:rPr>
              <a:t>            </a:t>
            </a:r>
            <a:r>
              <a:rPr lang="ru-RU" sz="4000" dirty="0" smtClean="0">
                <a:solidFill>
                  <a:srgbClr val="C00000"/>
                </a:solidFill>
              </a:rPr>
              <a:t>Лекарственный гепатит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                        </a:t>
            </a:r>
            <a:r>
              <a:rPr lang="ru-RU" dirty="0" smtClean="0">
                <a:solidFill>
                  <a:schemeClr val="bg1"/>
                </a:solidFill>
              </a:rPr>
              <a:t>Арсанукаева Р.С., Ондос Ш.А., Жаркова М.С.,Ивашкин В.Т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                                     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0100" y="0"/>
            <a:ext cx="1784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Коагулограмма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428604"/>
          <a:ext cx="3714777" cy="52864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8259"/>
                <a:gridCol w="1238259"/>
                <a:gridCol w="1238259"/>
              </a:tblGrid>
              <a:tr h="47409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ru-RU" dirty="0"/>
                    </a:p>
                  </a:txBody>
                  <a:tcPr/>
                </a:tc>
              </a:tr>
              <a:tr h="819663">
                <a:tc>
                  <a:txBody>
                    <a:bodyPr/>
                    <a:lstStyle/>
                    <a:p>
                      <a:r>
                        <a:rPr lang="ru-RU" dirty="0" smtClean="0"/>
                        <a:t>Фибриноген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4.53г/л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1.8-4г/л</a:t>
                      </a:r>
                      <a:endParaRPr lang="ru-RU" dirty="0"/>
                    </a:p>
                  </a:txBody>
                  <a:tcPr/>
                </a:tc>
              </a:tr>
              <a:tr h="474095">
                <a:tc>
                  <a:txBody>
                    <a:bodyPr/>
                    <a:lstStyle/>
                    <a:p>
                      <a:r>
                        <a:rPr lang="ru-RU" dirty="0" smtClean="0"/>
                        <a:t>АЧТВ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1.06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075-1.25</a:t>
                      </a:r>
                      <a:endParaRPr lang="ru-RU" dirty="0"/>
                    </a:p>
                  </a:txBody>
                  <a:tcPr/>
                </a:tc>
              </a:tr>
              <a:tr h="1873516">
                <a:tc>
                  <a:txBody>
                    <a:bodyPr/>
                    <a:lstStyle/>
                    <a:p>
                      <a:r>
                        <a:rPr lang="ru-RU" dirty="0" smtClean="0"/>
                        <a:t>% процент протромбина по Квику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70-130%</a:t>
                      </a:r>
                      <a:endParaRPr lang="ru-RU" dirty="0"/>
                    </a:p>
                  </a:txBody>
                  <a:tcPr/>
                </a:tc>
              </a:tr>
              <a:tr h="474095">
                <a:tc>
                  <a:txBody>
                    <a:bodyPr/>
                    <a:lstStyle/>
                    <a:p>
                      <a:r>
                        <a:rPr lang="ru-RU" dirty="0" smtClean="0"/>
                        <a:t>МНО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1.00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0.90-1.16</a:t>
                      </a:r>
                      <a:endParaRPr lang="ru-RU" dirty="0"/>
                    </a:p>
                  </a:txBody>
                  <a:tcPr/>
                </a:tc>
              </a:tr>
              <a:tr h="1170947">
                <a:tc>
                  <a:txBody>
                    <a:bodyPr/>
                    <a:lstStyle/>
                    <a:p>
                      <a:r>
                        <a:rPr lang="ru-RU" dirty="0" smtClean="0"/>
                        <a:t>Тромбиновое время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17.50 сек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14-21</a:t>
                      </a:r>
                      <a:r>
                        <a:rPr lang="ru-RU" baseline="0" dirty="0" smtClean="0"/>
                        <a:t> сек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57158" y="6143644"/>
          <a:ext cx="5429288" cy="487680"/>
        </p:xfrm>
        <a:graphic>
          <a:graphicData uri="http://schemas.openxmlformats.org/drawingml/2006/table">
            <a:tbl>
              <a:tblPr/>
              <a:tblGrid>
                <a:gridCol w="5429288"/>
              </a:tblGrid>
              <a:tr h="487680">
                <a:tc>
                  <a:txBody>
                    <a:bodyPr/>
                    <a:lstStyle/>
                    <a:p>
                      <a:r>
                        <a:rPr lang="ru-RU" dirty="0" smtClean="0"/>
                        <a:t>Желчные кислоты  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26.1</a:t>
                      </a:r>
                      <a:r>
                        <a:rPr lang="ru-RU" dirty="0" smtClean="0"/>
                        <a:t> </a:t>
                      </a:r>
                      <a:r>
                        <a:rPr lang="en-US" dirty="0" smtClean="0"/>
                        <a:t>umol/L</a:t>
                      </a:r>
                      <a:r>
                        <a:rPr lang="en-US" baseline="0" dirty="0" smtClean="0"/>
                        <a:t> (N </a:t>
                      </a:r>
                      <a:r>
                        <a:rPr lang="ru-RU" baseline="0" dirty="0" smtClean="0"/>
                        <a:t>2.0-10.0</a:t>
                      </a:r>
                      <a:r>
                        <a:rPr lang="en-US" dirty="0" smtClean="0"/>
                        <a:t>umol/L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6072198" y="0"/>
            <a:ext cx="15574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Анализ мочи</a:t>
            </a:r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4143372" y="357166"/>
          <a:ext cx="4786346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3173"/>
                <a:gridCol w="2393173"/>
              </a:tblGrid>
              <a:tr h="596853">
                <a:tc>
                  <a:txBody>
                    <a:bodyPr/>
                    <a:lstStyle/>
                    <a:p>
                      <a:r>
                        <a:rPr lang="ru-RU" dirty="0" smtClean="0"/>
                        <a:t>цвет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насыщенно-желтый</a:t>
                      </a:r>
                      <a:endParaRPr lang="ru-RU" dirty="0"/>
                    </a:p>
                  </a:txBody>
                  <a:tcPr/>
                </a:tc>
              </a:tr>
              <a:tr h="341059">
                <a:tc>
                  <a:txBody>
                    <a:bodyPr/>
                    <a:lstStyle/>
                    <a:p>
                      <a:r>
                        <a:rPr lang="ru-RU" dirty="0" smtClean="0"/>
                        <a:t>рН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</a:tr>
              <a:tr h="341059">
                <a:tc>
                  <a:txBody>
                    <a:bodyPr/>
                    <a:lstStyle/>
                    <a:p>
                      <a:r>
                        <a:rPr lang="ru-RU" dirty="0" smtClean="0"/>
                        <a:t>удельный</a:t>
                      </a:r>
                      <a:r>
                        <a:rPr lang="ru-RU" baseline="0" dirty="0" smtClean="0"/>
                        <a:t> вес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1018</a:t>
                      </a:r>
                      <a:endParaRPr lang="ru-RU" dirty="0"/>
                    </a:p>
                  </a:txBody>
                  <a:tcPr/>
                </a:tc>
              </a:tr>
              <a:tr h="341059">
                <a:tc>
                  <a:txBody>
                    <a:bodyPr/>
                    <a:lstStyle/>
                    <a:p>
                      <a:r>
                        <a:rPr lang="ru-RU" dirty="0" smtClean="0"/>
                        <a:t>прозрачность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неполная</a:t>
                      </a:r>
                      <a:endParaRPr lang="ru-RU" dirty="0"/>
                    </a:p>
                  </a:txBody>
                  <a:tcPr/>
                </a:tc>
              </a:tr>
              <a:tr h="341059">
                <a:tc>
                  <a:txBody>
                    <a:bodyPr/>
                    <a:lstStyle/>
                    <a:p>
                      <a:r>
                        <a:rPr lang="ru-RU" dirty="0" smtClean="0"/>
                        <a:t>белок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нет</a:t>
                      </a:r>
                      <a:endParaRPr lang="ru-RU" dirty="0"/>
                    </a:p>
                  </a:txBody>
                  <a:tcPr/>
                </a:tc>
              </a:tr>
              <a:tr h="341059">
                <a:tc>
                  <a:txBody>
                    <a:bodyPr/>
                    <a:lstStyle/>
                    <a:p>
                      <a:r>
                        <a:rPr lang="ru-RU" dirty="0" smtClean="0"/>
                        <a:t>сахар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нет</a:t>
                      </a:r>
                      <a:endParaRPr lang="ru-RU" dirty="0"/>
                    </a:p>
                  </a:txBody>
                  <a:tcPr/>
                </a:tc>
              </a:tr>
              <a:tr h="341059">
                <a:tc>
                  <a:txBody>
                    <a:bodyPr/>
                    <a:lstStyle/>
                    <a:p>
                      <a:r>
                        <a:rPr lang="ru-RU" dirty="0" smtClean="0"/>
                        <a:t>ацетон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нет</a:t>
                      </a:r>
                      <a:endParaRPr lang="ru-RU" dirty="0"/>
                    </a:p>
                  </a:txBody>
                  <a:tcPr/>
                </a:tc>
              </a:tr>
              <a:tr h="341059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желчные пегменты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Положит.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41059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уробилин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Выше нормы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96853">
                <a:tc>
                  <a:txBody>
                    <a:bodyPr/>
                    <a:lstStyle/>
                    <a:p>
                      <a:r>
                        <a:rPr lang="ru-RU" dirty="0" smtClean="0"/>
                        <a:t>эпителиальные клетки переход.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немного</a:t>
                      </a:r>
                      <a:endParaRPr lang="ru-RU" dirty="0"/>
                    </a:p>
                  </a:txBody>
                  <a:tcPr/>
                </a:tc>
              </a:tr>
              <a:tr h="341059">
                <a:tc>
                  <a:txBody>
                    <a:bodyPr/>
                    <a:lstStyle/>
                    <a:p>
                      <a:r>
                        <a:rPr lang="ru-RU" dirty="0" smtClean="0"/>
                        <a:t>лейкоциты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0-0-1 в п/з</a:t>
                      </a:r>
                      <a:endParaRPr lang="ru-RU" dirty="0"/>
                    </a:p>
                  </a:txBody>
                  <a:tcPr/>
                </a:tc>
              </a:tr>
              <a:tr h="341059">
                <a:tc>
                  <a:txBody>
                    <a:bodyPr/>
                    <a:lstStyle/>
                    <a:p>
                      <a:r>
                        <a:rPr lang="ru-RU" dirty="0" smtClean="0"/>
                        <a:t>эритроциты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ед в п/зр</a:t>
                      </a:r>
                      <a:endParaRPr lang="ru-RU" dirty="0"/>
                    </a:p>
                  </a:txBody>
                  <a:tcPr/>
                </a:tc>
              </a:tr>
              <a:tr h="341059">
                <a:tc>
                  <a:txBody>
                    <a:bodyPr/>
                    <a:lstStyle/>
                    <a:p>
                      <a:r>
                        <a:rPr lang="ru-RU" dirty="0" smtClean="0"/>
                        <a:t>слизь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умер.количество</a:t>
                      </a:r>
                      <a:endParaRPr lang="ru-RU" dirty="0"/>
                    </a:p>
                  </a:txBody>
                  <a:tcPr/>
                </a:tc>
              </a:tr>
              <a:tr h="341059">
                <a:tc>
                  <a:txBody>
                    <a:bodyPr/>
                    <a:lstStyle/>
                    <a:p>
                      <a:r>
                        <a:rPr lang="ru-RU" dirty="0" smtClean="0"/>
                        <a:t>бактерии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немного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71604" y="500042"/>
            <a:ext cx="44325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u="sng" dirty="0" smtClean="0"/>
              <a:t>МР холангиография</a:t>
            </a:r>
            <a:endParaRPr lang="ru-RU" sz="2800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357158" y="1142984"/>
            <a:ext cx="878684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Расположение протоков обычное, видимые сегментарные протоки расположены обычно, без признаков расширения и деформации, общий печеночный проток 5 мм, холедох не более 4,5 мм, расположен обычно, дополнительных образований нет. Желчный пузырь не дифференцируется.</a:t>
            </a:r>
          </a:p>
          <a:p>
            <a:r>
              <a:rPr lang="ru-RU" sz="2000" b="1" dirty="0" smtClean="0"/>
              <a:t>Заключение</a:t>
            </a:r>
            <a:r>
              <a:rPr lang="ru-RU" sz="2000" dirty="0" smtClean="0"/>
              <a:t>: МР –картина желчевыводящих протоков в пределах нормы.</a:t>
            </a:r>
            <a:endParaRPr lang="ru-RU" sz="2000" dirty="0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3071802" y="3571876"/>
            <a:ext cx="2357454" cy="857256"/>
          </a:xfrm>
        </p:spPr>
        <p:txBody>
          <a:bodyPr>
            <a:normAutofit/>
          </a:bodyPr>
          <a:lstStyle/>
          <a:p>
            <a:r>
              <a:rPr lang="ru-RU" sz="2800" u="sng" dirty="0" smtClean="0">
                <a:solidFill>
                  <a:schemeClr val="tx1"/>
                </a:solidFill>
              </a:rPr>
              <a:t>РХПГ</a:t>
            </a:r>
            <a:endParaRPr lang="ru-RU" sz="2800" u="sng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5720" y="4748767"/>
            <a:ext cx="84296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Контрастирование внутри и внепеченочных протоков, гепатикохоледоха не изменено. Желчный пузырь обычной формы и положения. Главный панкреатический проток без особенностей.</a:t>
            </a:r>
          </a:p>
          <a:p>
            <a:r>
              <a:rPr lang="ru-RU" sz="2000" b="1" dirty="0" smtClean="0"/>
              <a:t>Заключение:</a:t>
            </a:r>
            <a:r>
              <a:rPr lang="ru-RU" sz="2000" dirty="0" smtClean="0"/>
              <a:t> Органической патологии не выявлено.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               УЗИ ОБП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71546"/>
            <a:ext cx="8229600" cy="43891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200" dirty="0" smtClean="0"/>
              <a:t>Печень: Контуры четкие неровные. Размеры увеличены, левая доля ( по средней линии живота 75 </a:t>
            </a:r>
            <a:r>
              <a:rPr lang="ru-RU" sz="1200" dirty="0" smtClean="0"/>
              <a:t>х</a:t>
            </a:r>
            <a:r>
              <a:rPr lang="ru-RU" sz="1200" dirty="0" smtClean="0"/>
              <a:t> 102 мм(норма до 60 х100),правая доля по среднеключичной линии)174 </a:t>
            </a:r>
            <a:r>
              <a:rPr lang="ru-RU" sz="1200" dirty="0" smtClean="0"/>
              <a:t>х</a:t>
            </a:r>
            <a:r>
              <a:rPr lang="ru-RU" sz="1200" dirty="0" smtClean="0"/>
              <a:t> 180мм(норма до 125х145).</a:t>
            </a:r>
            <a:r>
              <a:rPr lang="ru-RU" sz="1200" dirty="0" smtClean="0"/>
              <a:t>Эхогенность</a:t>
            </a:r>
            <a:r>
              <a:rPr lang="ru-RU" sz="1200" dirty="0" smtClean="0"/>
              <a:t> повышена. </a:t>
            </a:r>
            <a:r>
              <a:rPr lang="ru-RU" sz="1200" dirty="0" smtClean="0"/>
              <a:t>Эхоструктура</a:t>
            </a:r>
            <a:r>
              <a:rPr lang="ru-RU" sz="1200" dirty="0" smtClean="0"/>
              <a:t> </a:t>
            </a:r>
            <a:r>
              <a:rPr lang="ru-RU" sz="1200" dirty="0" smtClean="0"/>
              <a:t>выраженно</a:t>
            </a:r>
            <a:r>
              <a:rPr lang="ru-RU" sz="1200" dirty="0" smtClean="0"/>
              <a:t> диффузно неоднородная. Сосудистый рисунок: уплотнен.Печеночные вены не расширены, диаметром 7-8мм.Очаговые образования не </a:t>
            </a:r>
          </a:p>
          <a:p>
            <a:pPr>
              <a:buNone/>
            </a:pPr>
            <a:r>
              <a:rPr lang="ru-RU" sz="1200" dirty="0" smtClean="0"/>
              <a:t>Желчный пузырь: Размер средний,90 </a:t>
            </a:r>
            <a:r>
              <a:rPr lang="ru-RU" sz="1200" dirty="0" smtClean="0"/>
              <a:t>х</a:t>
            </a:r>
            <a:r>
              <a:rPr lang="ru-RU" sz="1200" dirty="0" smtClean="0"/>
              <a:t> 34мм,форма-с </a:t>
            </a:r>
            <a:r>
              <a:rPr lang="ru-RU" sz="1200" dirty="0" smtClean="0"/>
              <a:t>перестяжками</a:t>
            </a:r>
            <a:r>
              <a:rPr lang="ru-RU" sz="1200" dirty="0" smtClean="0"/>
              <a:t> в шейке</a:t>
            </a:r>
            <a:r>
              <a:rPr lang="ru-RU" sz="1200" dirty="0" smtClean="0"/>
              <a:t>. Толщина </a:t>
            </a:r>
            <a:r>
              <a:rPr lang="ru-RU" sz="1200" dirty="0" smtClean="0"/>
              <a:t>стенки увеличена</a:t>
            </a:r>
            <a:r>
              <a:rPr lang="ru-RU" sz="1200" dirty="0" smtClean="0"/>
              <a:t>, 3.8мм.Эхогенность </a:t>
            </a:r>
            <a:r>
              <a:rPr lang="ru-RU" sz="1200" dirty="0" smtClean="0"/>
              <a:t>стенки повышена</a:t>
            </a:r>
            <a:r>
              <a:rPr lang="ru-RU" sz="1200" dirty="0" smtClean="0"/>
              <a:t>, </a:t>
            </a:r>
            <a:r>
              <a:rPr lang="ru-RU" sz="1200" dirty="0" smtClean="0"/>
              <a:t>эхоструктура</a:t>
            </a:r>
            <a:r>
              <a:rPr lang="ru-RU" sz="1200" dirty="0" smtClean="0"/>
              <a:t> </a:t>
            </a:r>
            <a:r>
              <a:rPr lang="ru-RU" sz="1200" dirty="0" smtClean="0"/>
              <a:t>однородная</a:t>
            </a:r>
            <a:r>
              <a:rPr lang="ru-RU" sz="1200" dirty="0" smtClean="0"/>
              <a:t>. Пристеночные </a:t>
            </a:r>
            <a:r>
              <a:rPr lang="ru-RU" sz="1200" dirty="0" smtClean="0"/>
              <a:t>образования не выявлены.В просвете аморфный осадок</a:t>
            </a:r>
            <a:r>
              <a:rPr lang="ru-RU" sz="1200" dirty="0" smtClean="0"/>
              <a:t>.</a:t>
            </a:r>
          </a:p>
          <a:p>
            <a:pPr>
              <a:buNone/>
            </a:pPr>
            <a:r>
              <a:rPr lang="ru-RU" sz="1200" dirty="0" smtClean="0"/>
              <a:t>Внутрипеченочные желчные протоки: расширены до 2.3 мм. </a:t>
            </a:r>
            <a:r>
              <a:rPr lang="ru-RU" sz="1200" dirty="0" smtClean="0"/>
              <a:t>Гепатикохоледох</a:t>
            </a:r>
            <a:r>
              <a:rPr lang="ru-RU" sz="1200" dirty="0" smtClean="0"/>
              <a:t>: не расширен,4мм,просвет его однородный, </a:t>
            </a:r>
            <a:r>
              <a:rPr lang="ru-RU" sz="1200" dirty="0" smtClean="0"/>
              <a:t>анэхогенный</a:t>
            </a:r>
            <a:r>
              <a:rPr lang="ru-RU" sz="1200" dirty="0" smtClean="0"/>
              <a:t>.</a:t>
            </a:r>
          </a:p>
          <a:p>
            <a:pPr>
              <a:buNone/>
            </a:pPr>
            <a:r>
              <a:rPr lang="ru-RU" sz="1200" dirty="0" smtClean="0"/>
              <a:t>Поджелудочная железа: Контуры нечеткие </a:t>
            </a:r>
            <a:r>
              <a:rPr lang="ru-RU" sz="1200" dirty="0" smtClean="0"/>
              <a:t>ровные.Размеры</a:t>
            </a:r>
            <a:r>
              <a:rPr lang="ru-RU" sz="1200" dirty="0" smtClean="0"/>
              <a:t> </a:t>
            </a:r>
            <a:r>
              <a:rPr lang="ru-RU" sz="1200" dirty="0" smtClean="0"/>
              <a:t>увеличены.,головка</a:t>
            </a:r>
            <a:r>
              <a:rPr lang="ru-RU" sz="1200" dirty="0" smtClean="0"/>
              <a:t> 32 </a:t>
            </a:r>
            <a:r>
              <a:rPr lang="ru-RU" sz="1200" dirty="0" smtClean="0"/>
              <a:t>мм.,тело</a:t>
            </a:r>
            <a:r>
              <a:rPr lang="ru-RU" sz="1200" dirty="0" smtClean="0"/>
              <a:t> 14мм.,хвост 26мм.Эхогенность повышена, с признаками </a:t>
            </a:r>
            <a:r>
              <a:rPr lang="ru-RU" sz="1200" dirty="0" smtClean="0"/>
              <a:t>липоматоза</a:t>
            </a:r>
            <a:r>
              <a:rPr lang="ru-RU" sz="1200" dirty="0" smtClean="0"/>
              <a:t>, </a:t>
            </a:r>
            <a:r>
              <a:rPr lang="ru-RU" sz="1200" dirty="0" smtClean="0"/>
              <a:t>эхоструктура</a:t>
            </a:r>
            <a:r>
              <a:rPr lang="ru-RU" sz="1200" dirty="0" smtClean="0"/>
              <a:t> </a:t>
            </a:r>
            <a:r>
              <a:rPr lang="ru-RU" sz="1200" dirty="0" smtClean="0"/>
              <a:t>диффузно-неоднородная.Главный</a:t>
            </a:r>
            <a:r>
              <a:rPr lang="ru-RU" sz="1200" dirty="0" smtClean="0"/>
              <a:t> панкреатический проток не расширен.</a:t>
            </a:r>
          </a:p>
          <a:p>
            <a:pPr>
              <a:buNone/>
            </a:pPr>
            <a:r>
              <a:rPr lang="ru-RU" sz="1200" dirty="0" smtClean="0"/>
              <a:t>Вены портальной </a:t>
            </a:r>
            <a:r>
              <a:rPr lang="ru-RU" sz="1200" dirty="0" smtClean="0"/>
              <a:t>системы:ствол</a:t>
            </a:r>
            <a:r>
              <a:rPr lang="ru-RU" sz="1200" dirty="0" smtClean="0"/>
              <a:t> </a:t>
            </a:r>
            <a:r>
              <a:rPr lang="ru-RU" sz="1200" dirty="0" smtClean="0"/>
              <a:t>портальной</a:t>
            </a:r>
            <a:r>
              <a:rPr lang="ru-RU" sz="1200" dirty="0" smtClean="0"/>
              <a:t> </a:t>
            </a:r>
            <a:r>
              <a:rPr lang="ru-RU" sz="1200" dirty="0" smtClean="0"/>
              <a:t>вены-диаметр</a:t>
            </a:r>
            <a:r>
              <a:rPr lang="ru-RU" sz="1200" dirty="0" smtClean="0"/>
              <a:t> 14 мм(норма до 13мм)Селезеночная вена- диаметр в области тела поджелудочной железы 10мм(норма до 8мм),у ворот селезенки 8.6мм.</a:t>
            </a:r>
          </a:p>
          <a:p>
            <a:pPr>
              <a:buNone/>
            </a:pPr>
            <a:r>
              <a:rPr lang="ru-RU" sz="1200" dirty="0" smtClean="0"/>
              <a:t>Селезенка:Размеры</a:t>
            </a:r>
            <a:r>
              <a:rPr lang="ru-RU" sz="1200" dirty="0" smtClean="0"/>
              <a:t> увеличены,140х59мм.,эхоструктура </a:t>
            </a:r>
            <a:r>
              <a:rPr lang="ru-RU" sz="1200" dirty="0" smtClean="0"/>
              <a:t>обычная,очаговые</a:t>
            </a:r>
            <a:r>
              <a:rPr lang="ru-RU" sz="1200" dirty="0" smtClean="0"/>
              <a:t> изменения </a:t>
            </a:r>
            <a:r>
              <a:rPr lang="ru-RU" sz="1200" dirty="0" smtClean="0"/>
              <a:t>отсутствуют.Свободная</a:t>
            </a:r>
            <a:r>
              <a:rPr lang="ru-RU" sz="1200" dirty="0" smtClean="0"/>
              <a:t> жидкость в брюшной полости и полости малого таза не определяется.</a:t>
            </a:r>
          </a:p>
          <a:p>
            <a:pPr>
              <a:buNone/>
            </a:pPr>
            <a:r>
              <a:rPr lang="ru-RU" sz="1200" dirty="0" smtClean="0"/>
              <a:t>Правая </a:t>
            </a:r>
            <a:r>
              <a:rPr lang="ru-RU" sz="1200" dirty="0" smtClean="0"/>
              <a:t>почка:положение</a:t>
            </a:r>
            <a:r>
              <a:rPr lang="ru-RU" sz="1200" dirty="0" smtClean="0"/>
              <a:t> ниже </a:t>
            </a:r>
            <a:r>
              <a:rPr lang="ru-RU" sz="1200" dirty="0" smtClean="0"/>
              <a:t>типичного.Контуры</a:t>
            </a:r>
            <a:r>
              <a:rPr lang="ru-RU" sz="1200" dirty="0" smtClean="0"/>
              <a:t> четкие </a:t>
            </a:r>
            <a:r>
              <a:rPr lang="ru-RU" sz="1200" dirty="0" smtClean="0"/>
              <a:t>ровные.Размер</a:t>
            </a:r>
            <a:r>
              <a:rPr lang="ru-RU" sz="1200" dirty="0" smtClean="0"/>
              <a:t> не увеличен,115х40мм.Паренхима-эхогенность </a:t>
            </a:r>
            <a:r>
              <a:rPr lang="ru-RU" sz="1200" dirty="0" smtClean="0"/>
              <a:t>нормальная,толщина</a:t>
            </a:r>
            <a:r>
              <a:rPr lang="ru-RU" sz="1200" dirty="0" smtClean="0"/>
              <a:t> 13мм.Синус-эхогенность </a:t>
            </a:r>
            <a:r>
              <a:rPr lang="ru-RU" sz="1200" dirty="0" smtClean="0"/>
              <a:t>нормальная.Полостная</a:t>
            </a:r>
            <a:r>
              <a:rPr lang="ru-RU" sz="1200" dirty="0" smtClean="0"/>
              <a:t> система не расширена.Очаговые изменения </a:t>
            </a:r>
            <a:r>
              <a:rPr lang="ru-RU" sz="1200" dirty="0" smtClean="0"/>
              <a:t>отсутствуют.Кортико-медуллярная</a:t>
            </a:r>
            <a:r>
              <a:rPr lang="ru-RU" sz="1200" dirty="0" smtClean="0"/>
              <a:t> дифференцировка сохранена.</a:t>
            </a:r>
            <a:endParaRPr lang="ru-RU" sz="1200" dirty="0" smtClean="0"/>
          </a:p>
          <a:p>
            <a:pPr>
              <a:buNone/>
            </a:pPr>
            <a:r>
              <a:rPr lang="ru-RU" sz="1200" dirty="0" smtClean="0"/>
              <a:t>Левая почка: положение ниже типичного. Контуры четкие </a:t>
            </a:r>
            <a:r>
              <a:rPr lang="ru-RU" sz="1200" dirty="0" smtClean="0"/>
              <a:t>ровные.Размер</a:t>
            </a:r>
            <a:r>
              <a:rPr lang="ru-RU" sz="1200" dirty="0" smtClean="0"/>
              <a:t> не увеличен,115х54мм.Паренхима=эхогенность нормальная, толщина 12мм.Синус-эхогенность </a:t>
            </a:r>
            <a:r>
              <a:rPr lang="ru-RU" sz="1200" dirty="0" smtClean="0"/>
              <a:t>нормальная.Полостная</a:t>
            </a:r>
            <a:r>
              <a:rPr lang="ru-RU" sz="1200" dirty="0" smtClean="0"/>
              <a:t> система не расширена.Очаговые изменения отсутствуют. </a:t>
            </a:r>
            <a:r>
              <a:rPr lang="ru-RU" sz="1200" dirty="0" smtClean="0"/>
              <a:t>Кортико-медуллярная</a:t>
            </a:r>
            <a:r>
              <a:rPr lang="ru-RU" sz="1200" dirty="0" smtClean="0"/>
              <a:t> дифференцировка сохранена.</a:t>
            </a:r>
          </a:p>
          <a:p>
            <a:pPr>
              <a:buNone/>
            </a:pPr>
            <a:r>
              <a:rPr lang="ru-RU" sz="1200" b="1" dirty="0" smtClean="0"/>
              <a:t>Заключение</a:t>
            </a:r>
            <a:r>
              <a:rPr lang="ru-RU" sz="1200" dirty="0" smtClean="0"/>
              <a:t>: </a:t>
            </a:r>
            <a:r>
              <a:rPr lang="ru-RU" sz="1200" dirty="0" smtClean="0"/>
              <a:t>УЗ-признаки</a:t>
            </a:r>
            <a:r>
              <a:rPr lang="ru-RU" sz="1200" dirty="0" smtClean="0"/>
              <a:t> неровности </a:t>
            </a:r>
            <a:r>
              <a:rPr lang="ru-RU" sz="1200" dirty="0" smtClean="0"/>
              <a:t>контуров,увеличения</a:t>
            </a:r>
            <a:r>
              <a:rPr lang="ru-RU" sz="1200" dirty="0" smtClean="0"/>
              <a:t> и выраженных диффузных изменений ткани печени, расширения воротной вены и внутрипеченочных желчных </a:t>
            </a:r>
            <a:r>
              <a:rPr lang="ru-RU" sz="1200" dirty="0" smtClean="0"/>
              <a:t>протоков,увеличения</a:t>
            </a:r>
            <a:r>
              <a:rPr lang="ru-RU" sz="1200" dirty="0" smtClean="0"/>
              <a:t> и диффузных изменений ткани поджелудочной железы по типу </a:t>
            </a:r>
            <a:r>
              <a:rPr lang="ru-RU" sz="1200" dirty="0" smtClean="0"/>
              <a:t>липоматоза</a:t>
            </a:r>
            <a:r>
              <a:rPr lang="ru-RU" sz="1200" dirty="0" smtClean="0"/>
              <a:t>; утолщения стенок, деформации и осадка желчного пузыря, </a:t>
            </a:r>
            <a:r>
              <a:rPr lang="ru-RU" sz="1200" dirty="0" smtClean="0"/>
              <a:t>спленомегалии</a:t>
            </a:r>
            <a:r>
              <a:rPr lang="ru-RU" sz="1200" dirty="0" smtClean="0"/>
              <a:t> с расширением селезеночной вены.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ЭГДС</a:t>
            </a:r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00034" y="1000108"/>
            <a:ext cx="8286809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Пищевод проходим, слизистая его желтушна, гиперемирована, отечна в дистальном отделе, где видны продольные нитевидные эрозии по периметру,  зубчатая линия сглажена с рубцовыми изменениями. Кардия не смыкается, формируется грыжевая полость. </a:t>
            </a:r>
          </a:p>
          <a:p>
            <a:r>
              <a:rPr lang="ru-RU" sz="2000" dirty="0" smtClean="0"/>
              <a:t>Желудок: Слизистая неравномерно гиперемирована, отечная с желтушным оттенком. Угол желудка не изменен. Привратник свободно проходим. </a:t>
            </a:r>
          </a:p>
          <a:p>
            <a:r>
              <a:rPr lang="ru-RU" sz="2000" dirty="0" smtClean="0"/>
              <a:t>Луковица 12 перстной кишки рубцово - деформирована. По задней стенке язвы с признаками рубцевания, дно чистое, до 0,1см. Слизистая 12перстной кишки чистая, гиперемирована. Область БДС без видимой патологии, пассаж желчи не нарушен. </a:t>
            </a:r>
          </a:p>
          <a:p>
            <a:r>
              <a:rPr lang="ru-RU" sz="2000" b="1" dirty="0" smtClean="0"/>
              <a:t>Заключение:</a:t>
            </a:r>
            <a:r>
              <a:rPr lang="ru-RU" sz="2000" dirty="0" smtClean="0"/>
              <a:t>  рубцово-язвенная деформация луковицы 12 перстной кишки. Хроническая язва луковицы 12 перстной кишки в стадии рубцевания, бульбит, дуоденит. Рефлюксный эзофагит с эрозиями в дистальном отделе. Недостаточность кардии.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3571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КТ органов брюшной полости</a:t>
            </a:r>
            <a:endParaRPr lang="ru-RU" dirty="0"/>
          </a:p>
        </p:txBody>
      </p:sp>
      <p:pic>
        <p:nvPicPr>
          <p:cNvPr id="5" name="Рисунок 4" descr="1000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714356"/>
            <a:ext cx="3901440" cy="3187060"/>
          </a:xfrm>
          <a:prstGeom prst="rect">
            <a:avLst/>
          </a:prstGeom>
        </p:spPr>
      </p:pic>
      <p:pic>
        <p:nvPicPr>
          <p:cNvPr id="9" name="Рисунок 8" descr="1000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9124" y="714356"/>
            <a:ext cx="4013492" cy="3214709"/>
          </a:xfrm>
          <a:prstGeom prst="rect">
            <a:avLst/>
          </a:prstGeom>
        </p:spPr>
      </p:pic>
      <p:pic>
        <p:nvPicPr>
          <p:cNvPr id="10" name="Рисунок 9" descr="1000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3857628"/>
            <a:ext cx="3901440" cy="3000372"/>
          </a:xfrm>
          <a:prstGeom prst="rect">
            <a:avLst/>
          </a:prstGeom>
        </p:spPr>
      </p:pic>
      <p:pic>
        <p:nvPicPr>
          <p:cNvPr id="11" name="Рисунок 10" descr="1000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9124" y="3929066"/>
            <a:ext cx="4000528" cy="29289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Клинический диагноз</a:t>
            </a:r>
            <a:endParaRPr lang="ru-RU" dirty="0"/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357158" y="1071546"/>
            <a:ext cx="8501122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Batang" pitchFamily="18" charset="-127"/>
                <a:cs typeface="Arial" pitchFamily="34" charset="0"/>
              </a:rPr>
              <a:t>Основное:</a:t>
            </a: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екарственный гепатит 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по типу идиосинкразии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тяжелого течения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холестатическая форма.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000" b="1" u="sng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u="sng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Осложнение: 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Печеночная недостаточность: гипокоагуляция.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000" b="1" u="sng" dirty="0" smtClean="0">
              <a:latin typeface="Arial" pitchFamily="34" charset="0"/>
              <a:ea typeface="Batang" pitchFamily="18" charset="-127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u="sng" dirty="0" smtClean="0">
                <a:latin typeface="Arial" pitchFamily="34" charset="0"/>
                <a:ea typeface="Batang" pitchFamily="18" charset="-127"/>
                <a:cs typeface="Arial" pitchFamily="34" charset="0"/>
              </a:rPr>
              <a:t>Сопутствующие:</a:t>
            </a:r>
            <a:endParaRPr kumimoji="0" lang="ru-RU" sz="20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ГЭРБ: недостаточность кардии, эрозивный рефлюкс-эзофагит.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Batang" pitchFamily="18" charset="-127"/>
                <a:cs typeface="Arial" pitchFamily="34" charset="0"/>
              </a:rPr>
              <a:t>Хроническая язва луковицы 12 п кишки в ст. рубцевания, эрозивный дуоденит.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000132"/>
          </a:xfrm>
        </p:spPr>
        <p:txBody>
          <a:bodyPr>
            <a:normAutofit/>
          </a:bodyPr>
          <a:lstStyle/>
          <a:p>
            <a:r>
              <a:rPr lang="ru-RU" dirty="0" smtClean="0"/>
              <a:t>       Проводилось лечение  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14348" y="1500174"/>
            <a:ext cx="52149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Гептрал -400 мг х 3 р/д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Урсосан 500мг х 3 р/д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Нольпаза 20 мг х р/д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Маалокс 1 пак х 3 р/д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Ремаксол – 400 мл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Сеансы плазмафереза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28662" y="3643314"/>
            <a:ext cx="728667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>
                <a:solidFill>
                  <a:schemeClr val="tx2"/>
                </a:solidFill>
              </a:rPr>
              <a:t>Заключение:</a:t>
            </a:r>
            <a:endParaRPr lang="ru-RU" sz="4400" dirty="0">
              <a:solidFill>
                <a:schemeClr val="tx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4549676"/>
            <a:ext cx="778674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На фоне проводимой  терапии достигнут клинический эффект(болевой синдром купирован, кожный зуд уменьшился,  желтуха  уменьшилась</a:t>
            </a:r>
            <a:r>
              <a:rPr lang="ru-RU" dirty="0" smtClean="0"/>
              <a:t>), </a:t>
            </a:r>
            <a:r>
              <a:rPr lang="ru-RU" dirty="0" smtClean="0"/>
              <a:t>уровень билирубина существенно снизился.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Жалобы при поступлении: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00174"/>
            <a:ext cx="8229600" cy="438912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 Боль в эпигастральной области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Желтушность кожи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Интенсивный кожный зуд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Обесцвеченный стул, потемнение мочи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Вздутие живота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Бессонница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858016" y="0"/>
            <a:ext cx="2019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Пациент Б., 51 лет.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>
            <a:normAutofit/>
          </a:bodyPr>
          <a:lstStyle/>
          <a:p>
            <a:r>
              <a:rPr lang="ru-RU" dirty="0" smtClean="0"/>
              <a:t>          Анамнез заболевания</a:t>
            </a:r>
            <a:endParaRPr lang="ru-RU" dirty="0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285720" y="5929330"/>
            <a:ext cx="85725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 rot="16200000">
            <a:off x="-1456056" y="3456265"/>
            <a:ext cx="38836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Рожистая инфекция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1571612"/>
            <a:ext cx="1714512" cy="10572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Цефтриаксон – 3г, в течение 3-х дней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4282" y="6072206"/>
            <a:ext cx="8968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октябрь</a:t>
            </a:r>
            <a:r>
              <a:rPr lang="ru-RU" dirty="0" smtClean="0"/>
              <a:t> </a:t>
            </a:r>
          </a:p>
          <a:p>
            <a:r>
              <a:rPr lang="ru-RU" dirty="0" smtClean="0"/>
              <a:t>2015г</a:t>
            </a:r>
            <a:endParaRPr lang="ru-RU" dirty="0"/>
          </a:p>
        </p:txBody>
      </p:sp>
      <p:sp>
        <p:nvSpPr>
          <p:cNvPr id="16" name="Стрелка вправо 15"/>
          <p:cNvSpPr/>
          <p:nvPr/>
        </p:nvSpPr>
        <p:spPr>
          <a:xfrm>
            <a:off x="1785918" y="1571612"/>
            <a:ext cx="978408" cy="1143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через 3 дня</a:t>
            </a:r>
            <a:endParaRPr lang="ru-RU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2714612" y="1714488"/>
            <a:ext cx="202299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CC9B00"/>
              </a:buClr>
              <a:buFont typeface="Wingdings" pitchFamily="2" charset="2"/>
              <a:buChar char="v"/>
            </a:pPr>
            <a:r>
              <a:rPr lang="ru-RU" sz="1400" dirty="0" smtClean="0"/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желтушность кожи.</a:t>
            </a:r>
          </a:p>
          <a:p>
            <a:pPr>
              <a:buClr>
                <a:srgbClr val="CC9B00"/>
              </a:buClr>
              <a:buFont typeface="Wingdings" pitchFamily="2" charset="2"/>
              <a:buChar char="v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кожный зуд</a:t>
            </a:r>
          </a:p>
          <a:p>
            <a:pPr>
              <a:buClr>
                <a:srgbClr val="CC9B00"/>
              </a:buClr>
              <a:buFont typeface="Wingdings" pitchFamily="2" charset="2"/>
              <a:buChar char="v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боли в пр.подреберье</a:t>
            </a:r>
          </a:p>
          <a:p>
            <a:pPr>
              <a:buClr>
                <a:srgbClr val="CC9B00"/>
              </a:buClr>
              <a:buFont typeface="Wingdings" pitchFamily="2" charset="2"/>
              <a:buChar char="v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слабость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571736" y="3143248"/>
            <a:ext cx="2000264" cy="1571636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2643174" y="3143248"/>
            <a:ext cx="2038741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АСТ – 69 Ед/л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АЛТ - 185 Ед/л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ЩФ – 313 Ед/л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HBsAg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HCV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отриц.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АМА, А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NA ANCA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альфа – фетопротеин – отриц.</a:t>
            </a:r>
          </a:p>
          <a:p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2643174" y="5929330"/>
            <a:ext cx="1330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       ИРКБ</a:t>
            </a:r>
          </a:p>
          <a:p>
            <a:r>
              <a:rPr lang="ru-RU" sz="1400" dirty="0" smtClean="0"/>
              <a:t>по месту жит.</a:t>
            </a:r>
            <a:endParaRPr lang="ru-RU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5715008" y="5929330"/>
            <a:ext cx="21140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ноябрь 2015г</a:t>
            </a:r>
          </a:p>
          <a:p>
            <a:r>
              <a:rPr lang="ru-RU" sz="1400" dirty="0" smtClean="0"/>
              <a:t>ГКБ№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2, г. Ставрополь </a:t>
            </a:r>
            <a:endParaRPr lang="ru-RU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5572132" y="1142984"/>
            <a:ext cx="18326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УЗИ: гепатомегалия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500694" y="1500174"/>
            <a:ext cx="2148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КТ: расширение сосудов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портальной системы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429256" y="2071678"/>
            <a:ext cx="2571768" cy="107157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5429256" y="2071678"/>
            <a:ext cx="255640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общ. билирубин -525 мкмоль/л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прям. илируб – 403мкмоль/л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АСТ – 53Ед/л,АЛТ - 75Ед/л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альбумин -29.8 г/л</a:t>
            </a: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429256" y="3357562"/>
            <a:ext cx="27146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ДЗ: острый токсический гепатит, высокой степени активности с синдромом холестаза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трелка вниз 27"/>
          <p:cNvSpPr/>
          <p:nvPr/>
        </p:nvSpPr>
        <p:spPr>
          <a:xfrm>
            <a:off x="6429388" y="4143380"/>
            <a:ext cx="484632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5715008" y="4786322"/>
            <a:ext cx="16086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Гептрал – 400мг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Урсофальк 250 мг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 стрелкой 4"/>
          <p:cNvCxnSpPr/>
          <p:nvPr/>
        </p:nvCxnSpPr>
        <p:spPr>
          <a:xfrm rot="5400000">
            <a:off x="-1714544" y="3571876"/>
            <a:ext cx="600079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500034" y="5572140"/>
            <a:ext cx="82153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357291" y="5643578"/>
            <a:ext cx="8572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ноябрь 2015г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УКБ №2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4857760"/>
            <a:ext cx="12144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Боль в эпигастрии</a:t>
            </a:r>
            <a:endParaRPr lang="ru-RU" sz="1400" dirty="0"/>
          </a:p>
        </p:txBody>
      </p:sp>
      <p:sp>
        <p:nvSpPr>
          <p:cNvPr id="17" name="Блок-схема: задержка 16"/>
          <p:cNvSpPr/>
          <p:nvPr/>
        </p:nvSpPr>
        <p:spPr>
          <a:xfrm rot="5400000">
            <a:off x="1107257" y="4107661"/>
            <a:ext cx="1071570" cy="285752"/>
          </a:xfrm>
          <a:prstGeom prst="flowChartDelay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0" y="4143380"/>
            <a:ext cx="14027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Обесцвеченный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кал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3071810"/>
            <a:ext cx="11232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Потемнение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мочи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Блок-схема: дисплей 19"/>
          <p:cNvSpPr/>
          <p:nvPr/>
        </p:nvSpPr>
        <p:spPr>
          <a:xfrm rot="16200000">
            <a:off x="1373862" y="2840924"/>
            <a:ext cx="579504" cy="612648"/>
          </a:xfrm>
          <a:prstGeom prst="flowChartDisplay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Пятно 2 20"/>
          <p:cNvSpPr/>
          <p:nvPr/>
        </p:nvSpPr>
        <p:spPr>
          <a:xfrm rot="2714353">
            <a:off x="1403787" y="4761381"/>
            <a:ext cx="914400" cy="914400"/>
          </a:xfrm>
          <a:prstGeom prst="irregularSeal2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0" y="1785926"/>
            <a:ext cx="15772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Желтушность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кожи</a:t>
            </a:r>
          </a:p>
        </p:txBody>
      </p:sp>
      <p:sp>
        <p:nvSpPr>
          <p:cNvPr id="24" name="Прямоугольный треугольник 23"/>
          <p:cNvSpPr/>
          <p:nvPr/>
        </p:nvSpPr>
        <p:spPr>
          <a:xfrm>
            <a:off x="1428728" y="1571612"/>
            <a:ext cx="2643206" cy="914400"/>
          </a:xfrm>
          <a:prstGeom prst="rt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Прямоугольный треугольник 24"/>
          <p:cNvSpPr/>
          <p:nvPr/>
        </p:nvSpPr>
        <p:spPr>
          <a:xfrm>
            <a:off x="2357422" y="3143248"/>
            <a:ext cx="1285884" cy="842962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-20кг</a:t>
            </a:r>
            <a:endParaRPr lang="ru-RU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4143372" y="2643182"/>
            <a:ext cx="3571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КТ: увеличение размеров печени. Синдром портальной гипертензии.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429124" y="928670"/>
            <a:ext cx="2928958" cy="142876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4500562" y="857232"/>
            <a:ext cx="27611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Общ билируб – 559.2 мкмоль/л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Прям. Билируб – 389.4 мкмоль/л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Холестерин – 8.42 ммоль/л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АСТ – 75, АЛТ – 112 Ед/л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ЩФ – 596 Ед/л. ПИ – 48%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Желчные кислоты – 262.1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umol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l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143372" y="3500438"/>
            <a:ext cx="378621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FF0000"/>
                </a:solidFill>
              </a:rPr>
              <a:t>Диф.диагноз:</a:t>
            </a:r>
          </a:p>
          <a:p>
            <a:r>
              <a:rPr lang="ru-RU" sz="1400" dirty="0" smtClean="0"/>
              <a:t>Лекарственный гепатит</a:t>
            </a:r>
          </a:p>
          <a:p>
            <a:r>
              <a:rPr lang="ru-RU" sz="1400" dirty="0" smtClean="0"/>
              <a:t>Первичный  билиарный цирроз</a:t>
            </a:r>
          </a:p>
          <a:p>
            <a:r>
              <a:rPr lang="ru-RU" sz="1400" dirty="0" smtClean="0"/>
              <a:t>Первичный склерозирующий холангит</a:t>
            </a:r>
          </a:p>
          <a:p>
            <a:endParaRPr lang="ru-RU" sz="1400" dirty="0" smtClean="0"/>
          </a:p>
          <a:p>
            <a:r>
              <a:rPr lang="ru-RU" sz="1400" dirty="0" smtClean="0"/>
              <a:t>Холангиоцеллюлярная карцинома</a:t>
            </a:r>
            <a:br>
              <a:rPr lang="ru-RU" sz="1400" dirty="0" smtClean="0"/>
            </a:br>
            <a:endParaRPr lang="ru-RU" sz="1400" dirty="0"/>
          </a:p>
        </p:txBody>
      </p:sp>
      <p:sp>
        <p:nvSpPr>
          <p:cNvPr id="35" name="Стрелка вниз 34"/>
          <p:cNvSpPr/>
          <p:nvPr/>
        </p:nvSpPr>
        <p:spPr>
          <a:xfrm flipH="1">
            <a:off x="8429652" y="928670"/>
            <a:ext cx="428596" cy="45005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УКБ№2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8072462" y="5643578"/>
            <a:ext cx="721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2016г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январь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с двумя скругленными соседними углами 37"/>
          <p:cNvSpPr/>
          <p:nvPr/>
        </p:nvSpPr>
        <p:spPr>
          <a:xfrm>
            <a:off x="4214810" y="4929198"/>
            <a:ext cx="3071834" cy="571504"/>
          </a:xfrm>
          <a:prstGeom prst="round2Same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4214810" y="4929198"/>
            <a:ext cx="3071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Адеметионин в/в, урсосан, гепамерц, сеансы плазмафереза №10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>
            <a:off x="4929190" y="4572008"/>
            <a:ext cx="928694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rot="5400000" flipH="1" flipV="1">
            <a:off x="4643438" y="4643446"/>
            <a:ext cx="15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flipV="1">
            <a:off x="5000628" y="4572008"/>
            <a:ext cx="857256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4572000" y="4000504"/>
            <a:ext cx="107157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V="1">
            <a:off x="4786314" y="4214818"/>
            <a:ext cx="1214446" cy="2159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5072066" y="4357694"/>
            <a:ext cx="15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flipV="1">
            <a:off x="4714876" y="4000504"/>
            <a:ext cx="64294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rot="5400000" flipH="1" flipV="1">
            <a:off x="5000628" y="4214818"/>
            <a:ext cx="15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>
            <a:off x="5000628" y="4143380"/>
            <a:ext cx="642942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Анамнез жизни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Родился в 1965г, г. Назрань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Рос и развивался соответственно возрасту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Профессиональная деятельность – предприниматель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Женат, 6 детей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Аллергологический анамнез – не отягощен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Семейный анамнез: отец – 82г (здоров); мать – 45 ( умерла от ОНМК)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Данные объективного осмотра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43050"/>
            <a:ext cx="6500826" cy="4531996"/>
          </a:xfrm>
        </p:spPr>
        <p:txBody>
          <a:bodyPr>
            <a:normAutofit/>
          </a:bodyPr>
          <a:lstStyle/>
          <a:p>
            <a:pPr marL="420624" indent="-384048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ru-RU" sz="2000" dirty="0"/>
              <a:t>Состояние средней тяжести, сознание </a:t>
            </a:r>
            <a:r>
              <a:rPr lang="ru-RU" sz="2000" dirty="0" smtClean="0"/>
              <a:t>ясное</a:t>
            </a:r>
          </a:p>
          <a:p>
            <a:pPr marL="420624" indent="-384048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ru-RU" sz="2000" dirty="0" smtClean="0"/>
              <a:t>Рост-195см</a:t>
            </a:r>
            <a:r>
              <a:rPr lang="ru-RU" sz="2000" dirty="0"/>
              <a:t>, </a:t>
            </a:r>
            <a:r>
              <a:rPr lang="ru-RU" sz="2000" dirty="0" smtClean="0"/>
              <a:t>вес-98 </a:t>
            </a:r>
            <a:r>
              <a:rPr lang="ru-RU" sz="2000" dirty="0"/>
              <a:t>кг, </a:t>
            </a:r>
            <a:r>
              <a:rPr lang="ru-RU" sz="2000" dirty="0" smtClean="0"/>
              <a:t>ИМТ=24кг/м2</a:t>
            </a:r>
            <a:r>
              <a:rPr lang="ru-RU" sz="2000" dirty="0"/>
              <a:t>, </a:t>
            </a:r>
            <a:r>
              <a:rPr lang="en-US" sz="2000" dirty="0"/>
              <a:t>t</a:t>
            </a:r>
            <a:r>
              <a:rPr lang="ru-RU" sz="2000" dirty="0"/>
              <a:t> </a:t>
            </a:r>
            <a:r>
              <a:rPr lang="ru-RU" sz="2000" dirty="0" smtClean="0"/>
              <a:t>тела-36.8</a:t>
            </a:r>
          </a:p>
          <a:p>
            <a:pPr marL="420624" indent="-384048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ru-RU" sz="2000" dirty="0" smtClean="0"/>
              <a:t>Кожные </a:t>
            </a:r>
            <a:r>
              <a:rPr lang="ru-RU" sz="2000" dirty="0"/>
              <a:t>покровы </a:t>
            </a:r>
            <a:r>
              <a:rPr lang="ru-RU" sz="2000" dirty="0" smtClean="0"/>
              <a:t>желто-лимонного цвета, расчесы, отеков </a:t>
            </a:r>
            <a:r>
              <a:rPr lang="ru-RU" sz="2000" dirty="0"/>
              <a:t>нет, периферические  лимфоузлы не </a:t>
            </a:r>
            <a:r>
              <a:rPr lang="ru-RU" sz="2000" dirty="0" smtClean="0"/>
              <a:t>пальпируются</a:t>
            </a:r>
          </a:p>
          <a:p>
            <a:pPr marL="420624" indent="-384048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ru-RU" sz="2000" dirty="0" smtClean="0"/>
              <a:t>ЧДД-17 </a:t>
            </a:r>
            <a:r>
              <a:rPr lang="ru-RU" sz="2000" dirty="0"/>
              <a:t>в </a:t>
            </a:r>
            <a:r>
              <a:rPr lang="ru-RU" sz="2000" dirty="0" smtClean="0"/>
              <a:t>минуту. Дыхание везикулярное, хрипов нет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ru-RU" sz="2000" dirty="0" smtClean="0"/>
              <a:t>   Тоны сердца ясные, ритмичные, ЧСС 72 в минуту.                  АД 150 и 90 мм рт. ст.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ru-RU" sz="2000" dirty="0" smtClean="0"/>
              <a:t>   Живот мягкий, чувствительный в эпигастрии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ru-RU" sz="2000" dirty="0" smtClean="0"/>
              <a:t>   Печень по срединноключичной линии по краю     реберной дуги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ru-RU" sz="2000" dirty="0" smtClean="0"/>
              <a:t>    Селезенка не пальпируется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215206" y="235743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6" name="Рисунок 5" descr="image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7172" y="2071678"/>
            <a:ext cx="2736828" cy="20717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Предварительный диагноз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u="sng" dirty="0" smtClean="0"/>
              <a:t>Основное:</a:t>
            </a:r>
            <a:r>
              <a:rPr lang="ru-RU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Лекарственный гепатит, холестатическая форма</a:t>
            </a:r>
          </a:p>
          <a:p>
            <a:r>
              <a:rPr lang="ru-RU" u="sng" dirty="0" smtClean="0"/>
              <a:t>Сопутствующие :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ГЭРБ: недостаточность кардии, эрозивный рефлюкс-эзофагит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Язвенная болезнь 12перстной кишки, стадия рубцевания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004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Лабораторные методы исследования</a:t>
            </a:r>
            <a:endParaRPr lang="ru-RU" dirty="0"/>
          </a:p>
        </p:txBody>
      </p:sp>
      <p:graphicFrame>
        <p:nvGraphicFramePr>
          <p:cNvPr id="4" name="Group 107"/>
          <p:cNvGraphicFramePr>
            <a:graphicFrameLocks noGrp="1"/>
          </p:cNvGraphicFramePr>
          <p:nvPr>
            <p:ph idx="1"/>
          </p:nvPr>
        </p:nvGraphicFramePr>
        <p:xfrm>
          <a:off x="179388" y="981075"/>
          <a:ext cx="3995935" cy="5187042"/>
        </p:xfrm>
        <a:graphic>
          <a:graphicData uri="http://schemas.openxmlformats.org/drawingml/2006/table">
            <a:tbl>
              <a:tblPr/>
              <a:tblGrid>
                <a:gridCol w="1296144"/>
                <a:gridCol w="1296144"/>
                <a:gridCol w="1403647"/>
              </a:tblGrid>
              <a:tr h="3741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     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  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41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Лейкоциты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5.1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х 10</a:t>
                      </a:r>
                      <a:r>
                        <a:rPr kumimoji="0" 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/л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charset="0"/>
                        </a:rPr>
                        <a:t>4.0-11.0х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  <a:r>
                        <a:rPr kumimoji="0" 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/л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</a:tr>
              <a:tr h="3923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Эритроциты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4.22х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  <a:r>
                        <a:rPr kumimoji="0" 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/л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3.8-6.1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charset="0"/>
                        </a:rPr>
                        <a:t>х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  <a:r>
                        <a:rPr kumimoji="0" 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/л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478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Гемоглобин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124 г/л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charset="0"/>
                        </a:rPr>
                        <a:t>      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charset="0"/>
                        </a:rPr>
                        <a:t>117-180г/л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</a:tr>
              <a:tr h="3241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Гематокрит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35.0%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         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35-52%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</a:tr>
              <a:tr h="563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Тромбоциты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209х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10</a:t>
                      </a:r>
                      <a:r>
                        <a:rPr kumimoji="0" 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/л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    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150-450г/л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</a:tr>
              <a:tr h="563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Нейтрофилы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49.2%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          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45-72%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</a:tr>
              <a:tr h="563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Лимфоциты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36.4%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         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18-44%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</a:tr>
              <a:tr h="3241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Моноциты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7.5%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            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2-10%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</a:tr>
              <a:tr h="563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Эозинофилы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4.5%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              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0-5%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</a:tr>
              <a:tr h="3241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61514"/>
                          </a:solidFill>
                          <a:effectLst/>
                          <a:latin typeface="Arial" charset="0"/>
                        </a:rPr>
                        <a:t>СОЭ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32мм/ч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    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10-25мм/ч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</a:tr>
              <a:tr h="3241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Цвет.показ.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0,87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       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0,83-1,05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Содержимое 5"/>
          <p:cNvGraphicFramePr>
            <a:graphicFrameLocks/>
          </p:cNvGraphicFramePr>
          <p:nvPr/>
        </p:nvGraphicFramePr>
        <p:xfrm>
          <a:off x="4357686" y="928670"/>
          <a:ext cx="4536504" cy="55815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2088"/>
                <a:gridCol w="1557208"/>
                <a:gridCol w="1557208"/>
              </a:tblGrid>
              <a:tr h="317669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</a:t>
                      </a:r>
                      <a:r>
                        <a:rPr lang="en-US" dirty="0" smtClean="0"/>
                        <a:t>       N</a:t>
                      </a:r>
                      <a:endParaRPr lang="ru-RU" dirty="0"/>
                    </a:p>
                  </a:txBody>
                  <a:tcPr/>
                </a:tc>
              </a:tr>
              <a:tr h="49244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Белок общий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66.4/л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57-82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г/л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593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Альбумин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40.7г/л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32-48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г/л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032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Глюкоза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4.5ммоль/л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4.1-5.9ммоль/л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7669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Креатинин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0.83мг/дл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0.5-1.3 мг/дл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9244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Билир.общий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150.4мкмоль/л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3.0-21.0 мкмоль/л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032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Билир.прям.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134.1мкмоль/л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0-5 мкмоль/л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032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Натрий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142ммоль/л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132-150 ммоль/л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032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Калий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4.5ммоль/л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3.5-5.5 ммоль/л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7669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АСТ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51ед/л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0-34 ед/л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7669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АЛТ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72ед/л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5-49 ед/л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7669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холестерин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7.02ммоль/л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0-5.2ммоль/л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7669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железо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14.5мкмоль/л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9-30ммоль/л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7669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ЩФ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518ед/л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70-360ед/л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7669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ГГТ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25ед/л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5-61ед/л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28662" y="3500438"/>
            <a:ext cx="2039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Иммуноглобулины</a:t>
            </a:r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500166" y="1061084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 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Альбумин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56.7%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55.8-66.1%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альфа1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5.2%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2.9-4.9%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альфа2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11.3%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7.1-11.8%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бета1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12.4%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7.9-13.7%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гамма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14.4%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11.1-18.8%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85720" y="3929066"/>
          <a:ext cx="3929091" cy="20266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9697"/>
                <a:gridCol w="1309697"/>
                <a:gridCol w="1309697"/>
              </a:tblGrid>
              <a:tr h="35719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53645">
                <a:tc>
                  <a:txBody>
                    <a:bodyPr/>
                    <a:lstStyle/>
                    <a:p>
                      <a:r>
                        <a:rPr lang="en-US" dirty="0" smtClean="0"/>
                        <a:t>IgA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ru-RU" dirty="0" smtClean="0"/>
                        <a:t>.46 г/л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0.7-4г/л</a:t>
                      </a:r>
                      <a:endParaRPr lang="ru-RU" dirty="0"/>
                    </a:p>
                  </a:txBody>
                  <a:tcPr/>
                </a:tc>
              </a:tr>
              <a:tr h="553645">
                <a:tc>
                  <a:txBody>
                    <a:bodyPr/>
                    <a:lstStyle/>
                    <a:p>
                      <a:r>
                        <a:rPr lang="en-US" dirty="0" smtClean="0"/>
                        <a:t>IgM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0.75г/л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0.4-2.3г/л</a:t>
                      </a:r>
                      <a:endParaRPr lang="ru-RU" dirty="0"/>
                    </a:p>
                  </a:txBody>
                  <a:tcPr/>
                </a:tc>
              </a:tr>
              <a:tr h="553645">
                <a:tc>
                  <a:txBody>
                    <a:bodyPr/>
                    <a:lstStyle/>
                    <a:p>
                      <a:r>
                        <a:rPr lang="en-US" dirty="0" smtClean="0"/>
                        <a:t>IgG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10.44г/л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7-16г/л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643570" y="3500438"/>
            <a:ext cx="2085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Вирусные маркеры</a:t>
            </a:r>
            <a:endParaRPr lang="ru-RU" dirty="0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4786314" y="3931920"/>
          <a:ext cx="3786214" cy="2011680"/>
        </p:xfrm>
        <a:graphic>
          <a:graphicData uri="http://schemas.openxmlformats.org/drawingml/2006/table">
            <a:tbl>
              <a:tblPr/>
              <a:tblGrid>
                <a:gridCol w="3786214"/>
              </a:tblGrid>
              <a:tr h="1997410"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</a:t>
                      </a:r>
                      <a:r>
                        <a:rPr lang="en-US" dirty="0" smtClean="0"/>
                        <a:t>HBsAg</a:t>
                      </a:r>
                      <a:r>
                        <a:rPr lang="en-US" baseline="0" dirty="0" smtClean="0"/>
                        <a:t> –</a:t>
                      </a:r>
                      <a:r>
                        <a:rPr lang="ru-RU" baseline="0" dirty="0" smtClean="0"/>
                        <a:t> отр.,</a:t>
                      </a:r>
                      <a:r>
                        <a:rPr lang="en-US" baseline="0" dirty="0" smtClean="0"/>
                        <a:t>    HCV Ab</a:t>
                      </a:r>
                      <a:r>
                        <a:rPr lang="ru-RU" baseline="0" dirty="0" smtClean="0"/>
                        <a:t> – отр.</a:t>
                      </a:r>
                    </a:p>
                    <a:p>
                      <a:r>
                        <a:rPr lang="ru-RU" baseline="0" dirty="0" smtClean="0"/>
                        <a:t> </a:t>
                      </a:r>
                    </a:p>
                    <a:p>
                      <a:r>
                        <a:rPr lang="ru-RU" u="none" baseline="0" dirty="0" smtClean="0"/>
                        <a:t>                     </a:t>
                      </a:r>
                      <a:r>
                        <a:rPr lang="ru-RU" u="sng" baseline="0" dirty="0" smtClean="0"/>
                        <a:t>Антитела к ВИЧ : </a:t>
                      </a:r>
                    </a:p>
                    <a:p>
                      <a:r>
                        <a:rPr lang="ru-RU" baseline="0" dirty="0" smtClean="0"/>
                        <a:t>                    не обнаружено.</a:t>
                      </a:r>
                    </a:p>
                    <a:p>
                      <a:r>
                        <a:rPr lang="ru-RU" baseline="0" dirty="0" smtClean="0"/>
                        <a:t>               </a:t>
                      </a:r>
                    </a:p>
                    <a:p>
                      <a:r>
                        <a:rPr lang="ru-RU" baseline="0" dirty="0" smtClean="0"/>
                        <a:t>                      </a:t>
                      </a:r>
                      <a:r>
                        <a:rPr lang="ru-RU" u="sng" baseline="0" dirty="0" smtClean="0"/>
                        <a:t>КСР на сифилис:</a:t>
                      </a:r>
                    </a:p>
                    <a:p>
                      <a:r>
                        <a:rPr lang="ru-RU" baseline="0" dirty="0" smtClean="0"/>
                        <a:t>                      РПР, ИФА отриц.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2500298" y="571480"/>
            <a:ext cx="2470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Электрофорез белков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3539</TotalTime>
  <Words>1304</Words>
  <Application>Microsoft Office PowerPoint</Application>
  <PresentationFormat>Экран (4:3)</PresentationFormat>
  <Paragraphs>297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 </vt:lpstr>
      <vt:lpstr>Жалобы при поступлении:</vt:lpstr>
      <vt:lpstr>          Анамнез заболевания</vt:lpstr>
      <vt:lpstr>Слайд 4</vt:lpstr>
      <vt:lpstr>Анамнез жизни</vt:lpstr>
      <vt:lpstr>Данные объективного осмотра</vt:lpstr>
      <vt:lpstr>Предварительный диагноз</vt:lpstr>
      <vt:lpstr>Лабораторные методы исследования</vt:lpstr>
      <vt:lpstr>Слайд 9</vt:lpstr>
      <vt:lpstr>Слайд 10</vt:lpstr>
      <vt:lpstr>РХПГ</vt:lpstr>
      <vt:lpstr>               УЗИ ОБП</vt:lpstr>
      <vt:lpstr>ЭГДС</vt:lpstr>
      <vt:lpstr>КТ органов брюшной полости</vt:lpstr>
      <vt:lpstr>Клинический диагноз</vt:lpstr>
      <vt:lpstr>       Проводилось лечение  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Первый Московский Государственный Медицинский Университет им. Сеченова                          Университетская Клиническая Больница №2 им.  В.Х. Василенко</dc:title>
  <dc:creator>User</dc:creator>
  <cp:lastModifiedBy>User</cp:lastModifiedBy>
  <cp:revision>98</cp:revision>
  <dcterms:created xsi:type="dcterms:W3CDTF">2016-02-06T08:38:36Z</dcterms:created>
  <dcterms:modified xsi:type="dcterms:W3CDTF">2016-02-20T13:19:51Z</dcterms:modified>
</cp:coreProperties>
</file>