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5" r:id="rId2"/>
    <p:sldId id="299" r:id="rId3"/>
    <p:sldId id="296" r:id="rId4"/>
    <p:sldId id="297" r:id="rId5"/>
    <p:sldId id="291" r:id="rId6"/>
    <p:sldId id="301" r:id="rId7"/>
    <p:sldId id="25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16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B3654-A810-0A49-9C3E-8E762BBDEBF6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D3B43-0DC9-1142-9E6B-7B01F2C04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50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E362-C520-4FB3-B88D-FC0C27156C7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083A-6470-4B79-AC4A-AF40C02E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91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E362-C520-4FB3-B88D-FC0C27156C7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083A-6470-4B79-AC4A-AF40C02E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27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E362-C520-4FB3-B88D-FC0C27156C7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083A-6470-4B79-AC4A-AF40C02E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053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екст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Уровень текста 1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0" name="TextBox 44"/>
          <p:cNvSpPr txBox="1">
            <a:spLocks noGrp="1"/>
          </p:cNvSpPr>
          <p:nvPr>
            <p:ph type="body" sz="quarter" idx="21"/>
          </p:nvPr>
        </p:nvSpPr>
        <p:spPr>
          <a:xfrm>
            <a:off x="562919" y="2362798"/>
            <a:ext cx="4536710" cy="176784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1200"/>
              </a:spcBef>
              <a:buSzTx/>
              <a:buFontTx/>
              <a:buNone/>
              <a:defRPr sz="2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indent="0">
              <a:lnSpc>
                <a:spcPct val="100000"/>
              </a:lnSpc>
              <a:spcBef>
                <a:spcPts val="2400"/>
              </a:spcBef>
              <a:buSzTx/>
              <a:buFontTx/>
              <a:buNone/>
              <a:defRPr sz="20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531323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ложка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Прямоугольник"/>
          <p:cNvSpPr/>
          <p:nvPr/>
        </p:nvSpPr>
        <p:spPr>
          <a:xfrm>
            <a:off x="497110" y="552715"/>
            <a:ext cx="11197781" cy="575257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tIns="45719" rIns="45719" bIns="45719" anchor="ctr"/>
          <a:lstStyle/>
          <a:p>
            <a:pPr defTabSz="914377">
              <a:spcBef>
                <a:spcPts val="0"/>
              </a:spcBef>
              <a:defRPr sz="3600">
                <a:latin typeface="+mj-lt"/>
                <a:ea typeface="+mj-ea"/>
                <a:cs typeface="+mj-cs"/>
                <a:sym typeface="Calibri"/>
              </a:defRPr>
            </a:pPr>
            <a:endParaRPr sz="1800"/>
          </a:p>
        </p:txBody>
      </p:sp>
      <p:pic>
        <p:nvPicPr>
          <p:cNvPr id="32" name="сбор гум.помощи-05.png" descr="сбор гум.помощи-0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043" y="962173"/>
            <a:ext cx="766132" cy="886500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traight Connector 48"/>
          <p:cNvSpPr/>
          <p:nvPr/>
        </p:nvSpPr>
        <p:spPr>
          <a:xfrm>
            <a:off x="6090213" y="962173"/>
            <a:ext cx="1" cy="840175"/>
          </a:xfrm>
          <a:prstGeom prst="line">
            <a:avLst/>
          </a:prstGeom>
          <a:ln w="25400">
            <a:solidFill>
              <a:srgbClr val="102D69"/>
            </a:solidFill>
            <a:miter/>
          </a:ln>
        </p:spPr>
        <p:txBody>
          <a:bodyPr lIns="22859" tIns="22859" rIns="22859" bIns="22859"/>
          <a:lstStyle/>
          <a:p>
            <a:endParaRPr sz="675"/>
          </a:p>
        </p:txBody>
      </p:sp>
      <p:sp>
        <p:nvSpPr>
          <p:cNvPr id="34" name="Straight Connector 50"/>
          <p:cNvSpPr/>
          <p:nvPr/>
        </p:nvSpPr>
        <p:spPr>
          <a:xfrm>
            <a:off x="8642581" y="962173"/>
            <a:ext cx="1" cy="840175"/>
          </a:xfrm>
          <a:prstGeom prst="line">
            <a:avLst/>
          </a:prstGeom>
          <a:ln w="25400">
            <a:solidFill>
              <a:srgbClr val="102D69"/>
            </a:solidFill>
            <a:miter/>
          </a:ln>
        </p:spPr>
        <p:txBody>
          <a:bodyPr lIns="22859" tIns="22859" rIns="22859" bIns="22859"/>
          <a:lstStyle/>
          <a:p>
            <a:endParaRPr sz="675"/>
          </a:p>
        </p:txBody>
      </p:sp>
      <p:sp>
        <p:nvSpPr>
          <p:cNvPr id="35" name="Straight Connector 51"/>
          <p:cNvSpPr/>
          <p:nvPr/>
        </p:nvSpPr>
        <p:spPr>
          <a:xfrm>
            <a:off x="11179046" y="962173"/>
            <a:ext cx="1" cy="840175"/>
          </a:xfrm>
          <a:prstGeom prst="line">
            <a:avLst/>
          </a:prstGeom>
          <a:ln w="25400">
            <a:solidFill>
              <a:srgbClr val="102D69"/>
            </a:solidFill>
            <a:miter/>
          </a:ln>
        </p:spPr>
        <p:txBody>
          <a:bodyPr lIns="22859" tIns="22859" rIns="22859" bIns="22859"/>
          <a:lstStyle/>
          <a:p>
            <a:endParaRPr sz="675"/>
          </a:p>
        </p:txBody>
      </p:sp>
      <p:sp>
        <p:nvSpPr>
          <p:cNvPr id="3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130741" y="1112072"/>
            <a:ext cx="3581409" cy="704283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7" name="Название подразделения в две или три строки (12pt)"/>
          <p:cNvSpPr txBox="1">
            <a:spLocks noGrp="1"/>
          </p:cNvSpPr>
          <p:nvPr>
            <p:ph type="body" sz="quarter" idx="21"/>
          </p:nvPr>
        </p:nvSpPr>
        <p:spPr>
          <a:xfrm>
            <a:off x="6239979" y="1112074"/>
            <a:ext cx="2252836" cy="540375"/>
          </a:xfrm>
          <a:prstGeom prst="rect">
            <a:avLst/>
          </a:prstGeom>
        </p:spPr>
        <p:txBody>
          <a:bodyPr/>
          <a:lstStyle>
            <a:lvl1pPr marL="0" indent="0" defTabSz="1219170">
              <a:lnSpc>
                <a:spcPts val="56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2253A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indent="0" defTabSz="914400">
              <a:lnSpc>
                <a:spcPts val="42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2253A1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8" name="Москва 2022 (12pt)"/>
          <p:cNvSpPr txBox="1">
            <a:spLocks noGrp="1"/>
          </p:cNvSpPr>
          <p:nvPr>
            <p:ph type="body" sz="quarter" idx="22"/>
          </p:nvPr>
        </p:nvSpPr>
        <p:spPr>
          <a:xfrm>
            <a:off x="8796001" y="1112074"/>
            <a:ext cx="2252835" cy="540375"/>
          </a:xfrm>
          <a:prstGeom prst="rect">
            <a:avLst/>
          </a:prstGeom>
        </p:spPr>
        <p:txBody>
          <a:bodyPr/>
          <a:lstStyle>
            <a:lvl1pPr marL="0" indent="0" defTabSz="1219170">
              <a:lnSpc>
                <a:spcPts val="56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2253A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indent="0" defTabSz="914400">
              <a:lnSpc>
                <a:spcPts val="4200"/>
              </a:lnSpc>
              <a:spcBef>
                <a:spcPts val="0"/>
              </a:spcBef>
              <a:buSzTx/>
              <a:buFontTx/>
              <a:buNone/>
              <a:defRPr sz="2400">
                <a:solidFill>
                  <a:srgbClr val="2253A1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9" name="Название презентации может быть набрано в две  или три строки (43 pt)"/>
          <p:cNvSpPr txBox="1">
            <a:spLocks noGrp="1"/>
          </p:cNvSpPr>
          <p:nvPr>
            <p:ph type="body" sz="half" idx="23"/>
          </p:nvPr>
        </p:nvSpPr>
        <p:spPr>
          <a:xfrm>
            <a:off x="1014506" y="2284021"/>
            <a:ext cx="10162989" cy="1981495"/>
          </a:xfrm>
          <a:prstGeom prst="rect">
            <a:avLst/>
          </a:prstGeom>
        </p:spPr>
        <p:txBody>
          <a:bodyPr/>
          <a:lstStyle>
            <a:lvl1pPr marL="0" indent="0" defTabSz="1219170">
              <a:lnSpc>
                <a:spcPts val="22933"/>
              </a:lnSpc>
              <a:spcBef>
                <a:spcPts val="0"/>
              </a:spcBef>
              <a:buSzTx/>
              <a:buFontTx/>
              <a:buNone/>
              <a:defRPr sz="8600">
                <a:solidFill>
                  <a:srgbClr val="2253A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indent="0" defTabSz="914400">
              <a:lnSpc>
                <a:spcPts val="17200"/>
              </a:lnSpc>
              <a:spcBef>
                <a:spcPts val="0"/>
              </a:spcBef>
              <a:buSzTx/>
              <a:buFontTx/>
              <a:buNone/>
              <a:defRPr sz="8600">
                <a:solidFill>
                  <a:srgbClr val="2253A1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0" name="Если нужно больше места,  то используйте подзаголовок (16 pt)"/>
          <p:cNvSpPr txBox="1">
            <a:spLocks noGrp="1"/>
          </p:cNvSpPr>
          <p:nvPr>
            <p:ph type="body" sz="quarter" idx="24"/>
          </p:nvPr>
        </p:nvSpPr>
        <p:spPr>
          <a:xfrm>
            <a:off x="1014506" y="4747187"/>
            <a:ext cx="4997853" cy="886500"/>
          </a:xfrm>
          <a:prstGeom prst="rect">
            <a:avLst/>
          </a:prstGeom>
        </p:spPr>
        <p:txBody>
          <a:bodyPr/>
          <a:lstStyle>
            <a:lvl1pPr marL="0" indent="0" defTabSz="1219170">
              <a:lnSpc>
                <a:spcPts val="6933"/>
              </a:lnSpc>
              <a:spcBef>
                <a:spcPts val="0"/>
              </a:spcBef>
              <a:buSzTx/>
              <a:buFontTx/>
              <a:buNone/>
              <a:defRPr sz="3200">
                <a:solidFill>
                  <a:srgbClr val="2253A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indent="0" defTabSz="914400">
              <a:lnSpc>
                <a:spcPts val="5200"/>
              </a:lnSpc>
              <a:spcBef>
                <a:spcPts val="0"/>
              </a:spcBef>
              <a:buSzTx/>
              <a:buFontTx/>
              <a:buNone/>
              <a:defRPr sz="3200">
                <a:solidFill>
                  <a:srgbClr val="2253A1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pic>
        <p:nvPicPr>
          <p:cNvPr id="41" name="Изображение" descr="Изображение"/>
          <p:cNvPicPr>
            <a:picLocks noChangeAspect="1"/>
          </p:cNvPicPr>
          <p:nvPr/>
        </p:nvPicPr>
        <p:blipFill>
          <a:blip r:embed="rId5">
            <a:alphaModFix amt="27475"/>
          </a:blip>
          <a:stretch>
            <a:fillRect/>
          </a:stretch>
        </p:blipFill>
        <p:spPr>
          <a:xfrm>
            <a:off x="6644199" y="831453"/>
            <a:ext cx="8273124" cy="8895768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547075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E362-C520-4FB3-B88D-FC0C27156C7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083A-6470-4B79-AC4A-AF40C02E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0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E362-C520-4FB3-B88D-FC0C27156C7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083A-6470-4B79-AC4A-AF40C02E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428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E362-C520-4FB3-B88D-FC0C27156C7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083A-6470-4B79-AC4A-AF40C02E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59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E362-C520-4FB3-B88D-FC0C27156C7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083A-6470-4B79-AC4A-AF40C02E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26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E362-C520-4FB3-B88D-FC0C27156C7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083A-6470-4B79-AC4A-AF40C02E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06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E362-C520-4FB3-B88D-FC0C27156C7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083A-6470-4B79-AC4A-AF40C02E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91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E362-C520-4FB3-B88D-FC0C27156C7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083A-6470-4B79-AC4A-AF40C02E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88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DE362-C520-4FB3-B88D-FC0C27156C7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083A-6470-4B79-AC4A-AF40C02E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21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DE362-C520-4FB3-B88D-FC0C27156C7E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0083A-6470-4B79-AC4A-AF40C02E1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56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E00FFF1-E82E-BE00-DBC5-6FDF531B6C9C}"/>
              </a:ext>
            </a:extLst>
          </p:cNvPr>
          <p:cNvSpPr/>
          <p:nvPr/>
        </p:nvSpPr>
        <p:spPr>
          <a:xfrm>
            <a:off x="816078" y="832624"/>
            <a:ext cx="10721718" cy="12340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195" name="Название презентации может быть набрано в две или три строки (43 pt)"/>
          <p:cNvSpPr txBox="1">
            <a:spLocks noGrp="1"/>
          </p:cNvSpPr>
          <p:nvPr>
            <p:ph type="body" idx="23"/>
          </p:nvPr>
        </p:nvSpPr>
        <p:spPr>
          <a:xfrm>
            <a:off x="816078" y="2234039"/>
            <a:ext cx="9245601" cy="238992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>
            <a:normAutofit fontScale="85000" lnSpcReduction="10000"/>
          </a:bodyPr>
          <a:lstStyle/>
          <a:p>
            <a:pPr>
              <a:lnSpc>
                <a:spcPts val="5000"/>
              </a:lnSpc>
              <a:defRPr sz="7700">
                <a:solidFill>
                  <a:srgbClr val="2253A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ru-RU" sz="6000" b="1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Молодежные лаборатории</a:t>
            </a:r>
          </a:p>
          <a:p>
            <a:pPr>
              <a:lnSpc>
                <a:spcPts val="5000"/>
              </a:lnSpc>
              <a:defRPr sz="7700">
                <a:solidFill>
                  <a:srgbClr val="2253A1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ru-RU" sz="4800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Проект  программы развития Сеченовского Университета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D344C7D3-6340-8BA0-91D7-291633922C0B}"/>
              </a:ext>
            </a:extLst>
          </p:cNvPr>
          <p:cNvSpPr/>
          <p:nvPr/>
        </p:nvSpPr>
        <p:spPr>
          <a:xfrm>
            <a:off x="2826750" y="590779"/>
            <a:ext cx="9035737" cy="400108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12700" hangingPunct="0">
              <a:spcBef>
                <a:spcPts val="1200"/>
              </a:spcBef>
            </a:pPr>
            <a:endParaRPr lang="ru-RU" sz="1000" dirty="0">
              <a:solidFill>
                <a:srgbClr val="000000"/>
              </a:solidFill>
              <a:latin typeface="Arial" panose="020B0604020202020204" pitchFamily="34" charset="0"/>
              <a:ea typeface="HSE Sans Regular"/>
              <a:cs typeface="Arial" panose="020B0604020202020204" pitchFamily="34" charset="0"/>
              <a:sym typeface="HSE Sans Regular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12C42C3-2A95-6715-185A-069DB5F3A4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1" y="319882"/>
            <a:ext cx="2582316" cy="696173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09AD524-FA32-2985-BB12-A94E52376D42}"/>
              </a:ext>
            </a:extLst>
          </p:cNvPr>
          <p:cNvSpPr/>
          <p:nvPr/>
        </p:nvSpPr>
        <p:spPr>
          <a:xfrm>
            <a:off x="439531" y="1762358"/>
            <a:ext cx="1131817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2253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 направлен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создание междисциплинарных молодежных научных лабораторий (команд)</a:t>
            </a:r>
          </a:p>
          <a:p>
            <a:pPr lvl="0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000" b="1" dirty="0">
                <a:solidFill>
                  <a:srgbClr val="2253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лаборатории (команды):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предложить новую или совершенствовать имеющуюся медицинскую технологию (методику, процедуру), привлечь к ее созданию индустриального партнера</a:t>
            </a:r>
          </a:p>
          <a:p>
            <a:pPr lvl="0"/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000" b="1" dirty="0">
                <a:solidFill>
                  <a:srgbClr val="2253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финансирования: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 3 млн рублей на 2024 г.</a:t>
            </a:r>
          </a:p>
          <a:p>
            <a:pPr lvl="0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000" b="1" dirty="0">
                <a:solidFill>
                  <a:srgbClr val="2253A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ВАЖНО!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Предлагаемый продукт должен иметь аналоги, использующиеся в мировой медицинской практике.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Руководитель группы должен иметь компетенции или задел по теме проекта (публикации, гранты, прототипы, опыт работы с соответствующими пациентами)</a:t>
            </a:r>
          </a:p>
          <a:p>
            <a:pPr lvl="0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90E346E-3DBD-27D4-DCE7-2A335971B90C}"/>
              </a:ext>
            </a:extLst>
          </p:cNvPr>
          <p:cNvSpPr txBox="1">
            <a:spLocks/>
          </p:cNvSpPr>
          <p:nvPr/>
        </p:nvSpPr>
        <p:spPr>
          <a:xfrm>
            <a:off x="3276190" y="319881"/>
            <a:ext cx="8331953" cy="69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>
                <a:solidFill>
                  <a:srgbClr val="2253A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 чем конкурс?</a:t>
            </a:r>
          </a:p>
        </p:txBody>
      </p:sp>
    </p:spTree>
    <p:extLst>
      <p:ext uri="{BB962C8B-B14F-4D97-AF65-F5344CB8AC3E}">
        <p14:creationId xmlns:p14="http://schemas.microsoft.com/office/powerpoint/2010/main" val="1400410156"/>
      </p:ext>
    </p:extLst>
  </p:cSld>
  <p:clrMapOvr>
    <a:masterClrMapping/>
  </p:clrMapOvr>
  <p:transition spd="med"/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651DA137-5A68-770C-299B-D127081578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 flipH="1">
            <a:off x="5965887" y="0"/>
            <a:ext cx="6226113" cy="6858000"/>
          </a:xfrm>
          <a:prstGeom prst="rect">
            <a:avLst/>
          </a:prstGeom>
        </p:spPr>
      </p:pic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D344C7D3-6340-8BA0-91D7-291633922C0B}"/>
              </a:ext>
            </a:extLst>
          </p:cNvPr>
          <p:cNvSpPr/>
          <p:nvPr/>
        </p:nvSpPr>
        <p:spPr>
          <a:xfrm>
            <a:off x="2826751" y="590779"/>
            <a:ext cx="3087353" cy="400108"/>
          </a:xfrm>
          <a:prstGeom prst="rect">
            <a:avLst/>
          </a:prstGeom>
          <a:solidFill>
            <a:schemeClr val="bg1"/>
          </a:solidFill>
          <a:ln cap="flat" w="25400">
            <a:noFill/>
            <a:prstDash val="solid"/>
            <a:round/>
          </a:ln>
          <a:effectLst/>
          <a:sp3d/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none"/>
        </p:style>
        <p:txBody>
          <a:bodyPr anchor="ctr" bIns="45719" horzOverflow="overflow" lIns="45719" numCol="1" rIns="45719" rot="0" rtlCol="0" spcCol="38100" spcFirstLastPara="1" tIns="45719" vert="horz" vertOverflow="overflow" wrap="square">
            <a:spAutoFit/>
          </a:bodyPr>
          <a:lstStyle/>
          <a:p>
            <a:pPr defTabSz="12700" hangingPunct="0">
              <a:spcBef>
                <a:spcPts val="1200"/>
              </a:spcBef>
            </a:pPr>
            <a:endParaRPr dirty="0" lang="ru-RU" sz="1000">
              <a:solidFill>
                <a:srgbClr val="000000"/>
              </a:solidFill>
              <a:latin charset="0" panose="020B0604020202020204" pitchFamily="34" typeface="Arial"/>
              <a:ea typeface="HSE Sans Regular"/>
              <a:cs charset="0" panose="020B0604020202020204" pitchFamily="34" typeface="Arial"/>
              <a:sym typeface="HSE Sans Regular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0D1120C-F93A-B0E9-3A1D-F74DCDE4A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1" y="319882"/>
            <a:ext cx="2582316" cy="696173"/>
          </a:xfrm>
          <a:prstGeom prst="rect">
            <a:avLst/>
          </a:prstGeo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5BD4803-8CAB-E609-E41D-C464E67C2B36}"/>
              </a:ext>
            </a:extLst>
          </p:cNvPr>
          <p:cNvSpPr txBox="1">
            <a:spLocks/>
          </p:cNvSpPr>
          <p:nvPr/>
        </p:nvSpPr>
        <p:spPr>
          <a:xfrm>
            <a:off x="3276190" y="319881"/>
            <a:ext cx="8331953" cy="696174"/>
          </a:xfrm>
          <a:prstGeom prst="rect">
            <a:avLst/>
          </a:prstGeom>
        </p:spPr>
        <p:txBody>
          <a:bodyPr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b="1" dirty="0" lang="ru-RU">
                <a:solidFill>
                  <a:schemeClr val="bg1"/>
                </a:solidFill>
                <a:latin charset="0" panose="020B0604020202020204" pitchFamily="34" typeface="Arial"/>
                <a:ea typeface="+mn-ea"/>
                <a:cs charset="0" panose="020B0604020202020204" pitchFamily="34" typeface="Arial"/>
              </a:rPr>
              <a:t>Участники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61FF41-086C-FF3B-9964-26DDD5CD851E}"/>
              </a:ext>
            </a:extLst>
          </p:cNvPr>
          <p:cNvSpPr txBox="1"/>
          <p:nvPr/>
        </p:nvSpPr>
        <p:spPr>
          <a:xfrm>
            <a:off x="730899" y="1939563"/>
            <a:ext cx="4846991" cy="2082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marL="46990">
              <a:lnSpc>
                <a:spcPct val="107000"/>
              </a:lnSpc>
              <a:spcAft>
                <a:spcPts val="0"/>
              </a:spcAft>
            </a:pPr>
            <a:r>
              <a:rPr b="1" dirty="0" lang="ru-RU" sz="2000">
                <a:solidFill>
                  <a:srgbClr val="0070C0"/>
                </a:solidFill>
                <a:effectLst/>
                <a:latin charset="0" panose="020B0604020202020204" pitchFamily="34" typeface="Arial"/>
                <a:cs charset="0" panose="020B0604020202020204" pitchFamily="34" typeface="Arial"/>
              </a:rPr>
              <a:t>Руководитель проекта</a:t>
            </a:r>
            <a:endParaRPr b="1" dirty="0" lang="en-US" sz="2000">
              <a:solidFill>
                <a:srgbClr val="0070C0"/>
              </a:solidFill>
              <a:effectLst/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algn="just" marL="46990">
              <a:lnSpc>
                <a:spcPct val="107000"/>
              </a:lnSpc>
              <a:spcAft>
                <a:spcPts val="0"/>
              </a:spcAft>
            </a:pPr>
            <a:endParaRPr b="1" dirty="0" lang="ru-RU" sz="2000">
              <a:solidFill>
                <a:srgbClr val="0070C0"/>
              </a:solidFill>
              <a:effectLst/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algn="l" indent="-285750" marL="285750" marR="15240">
              <a:lnSpc>
                <a:spcPct val="107000"/>
              </a:lnSpc>
              <a:spcAft>
                <a:spcPts val="280"/>
              </a:spcAft>
              <a:buFont charset="0" panose="020B0604020202020204" pitchFamily="34" typeface="Arial"/>
              <a:buChar char="•"/>
            </a:pPr>
            <a:r>
              <a:rPr dirty="0" lang="ru-RU" sz="2000">
                <a:effectLst/>
                <a:latin charset="0" panose="020B0604020202020204" pitchFamily="34" typeface="Arial"/>
                <a:cs charset="0" panose="020B0604020202020204" pitchFamily="34" typeface="Arial"/>
              </a:rPr>
              <a:t>возраст до 35 лет; </a:t>
            </a:r>
          </a:p>
          <a:p>
            <a:pPr algn="l" indent="-285750" marL="285750">
              <a:lnSpc>
                <a:spcPct val="107000"/>
              </a:lnSpc>
              <a:spcAft>
                <a:spcPts val="0"/>
              </a:spcAft>
              <a:buFont charset="0" panose="020B0604020202020204" pitchFamily="34" typeface="Arial"/>
              <a:buChar char="•"/>
            </a:pPr>
            <a:r>
              <a:rPr dirty="0" lang="ru-RU" sz="2000">
                <a:effectLst/>
                <a:latin charset="0" panose="020B0604020202020204" pitchFamily="34" typeface="Arial"/>
                <a:cs charset="0" panose="020B0604020202020204" pitchFamily="34" typeface="Arial"/>
              </a:rPr>
              <a:t>наличие не менее 6 публикаций </a:t>
            </a:r>
            <a:r>
              <a:rPr dirty="0" lang="en-US" sz="2000">
                <a:effectLst/>
                <a:latin charset="0" panose="020B0604020202020204" pitchFamily="34" typeface="Arial"/>
                <a:cs charset="0" panose="020B0604020202020204" pitchFamily="34" typeface="Arial"/>
              </a:rPr>
              <a:t>(Scopus)</a:t>
            </a:r>
            <a:r>
              <a:rPr dirty="0" lang="ru-RU" sz="2000">
                <a:effectLst/>
                <a:latin charset="0" panose="020B0604020202020204" pitchFamily="34" typeface="Arial"/>
                <a:cs charset="0" panose="020B0604020202020204" pitchFamily="34" typeface="Arial"/>
              </a:rPr>
              <a:t> за последние 3 года </a:t>
            </a:r>
          </a:p>
          <a:p>
            <a:pPr algn="l">
              <a:lnSpc>
                <a:spcPct val="107000"/>
              </a:lnSpc>
              <a:spcAft>
                <a:spcPts val="0"/>
              </a:spcAft>
            </a:pPr>
            <a:r>
              <a:rPr dirty="0" lang="ru-RU" sz="2000">
                <a:effectLst/>
                <a:latin charset="0" panose="020B0604020202020204" pitchFamily="34" typeface="Arial"/>
                <a:cs charset="0" panose="020B0604020202020204" pitchFamily="34" typeface="Arial"/>
              </a:rPr>
              <a:t>	</a:t>
            </a:r>
            <a:endParaRPr dirty="0" lang="ru-RU" sz="2000">
              <a:effectLst/>
              <a:latin charset="0" panose="020B0604020202020204" pitchFamily="34" typeface="Arial"/>
              <a:ea charset="0" panose="020F0502020204030204" pitchFamily="34" typeface="Calibri"/>
              <a:cs charset="0" panose="020B0604020202020204" pitchFamily="34"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FFEF90-00A0-8E71-9ABA-FAE1520742F7}"/>
              </a:ext>
            </a:extLst>
          </p:cNvPr>
          <p:cNvSpPr txBox="1"/>
          <p:nvPr/>
        </p:nvSpPr>
        <p:spPr>
          <a:xfrm>
            <a:off x="6440104" y="1939563"/>
            <a:ext cx="5277678" cy="4029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marL="46990">
              <a:lnSpc>
                <a:spcPct val="107000"/>
              </a:lnSpc>
              <a:spcAft>
                <a:spcPts val="0"/>
              </a:spcAft>
            </a:pPr>
            <a:r>
              <a:rPr b="1"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Команда</a:t>
            </a:r>
          </a:p>
          <a:p>
            <a:pPr algn="just" marL="46990">
              <a:lnSpc>
                <a:spcPct val="107000"/>
              </a:lnSpc>
              <a:spcAft>
                <a:spcPts val="0"/>
              </a:spcAft>
            </a:pPr>
            <a:endParaRPr b="1" dirty="0" lang="en-US" sz="2000">
              <a:solidFill>
                <a:schemeClr val="bg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indent="-342900" marL="389890">
              <a:lnSpc>
                <a:spcPct val="107000"/>
              </a:lnSpc>
              <a:spcAft>
                <a:spcPts val="0"/>
              </a:spcAft>
              <a:buFont charset="0" panose="020B0604020202020204" pitchFamily="34" typeface="Arial"/>
              <a:buChar char="•"/>
            </a:pPr>
            <a:r>
              <a:rPr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Не менее</a:t>
            </a:r>
            <a:r>
              <a:rPr dirty="0" lang="ru-RU" sz="2000">
                <a:solidFill>
                  <a:schemeClr val="bg1"/>
                </a:solidFill>
                <a:effectLst/>
                <a:latin charset="0" panose="020B0604020202020204" pitchFamily="34" typeface="Arial"/>
                <a:cs charset="0" panose="020B0604020202020204" pitchFamily="34" typeface="Arial"/>
              </a:rPr>
              <a:t> 5 человек</a:t>
            </a:r>
            <a:endParaRPr dirty="0" lang="en-US" sz="2000">
              <a:solidFill>
                <a:schemeClr val="bg1"/>
              </a:solidFill>
              <a:effectLst/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indent="-342900" marL="389890">
              <a:lnSpc>
                <a:spcPct val="107000"/>
              </a:lnSpc>
              <a:spcAft>
                <a:spcPts val="0"/>
              </a:spcAft>
              <a:buFont charset="0" panose="020B0604020202020204" pitchFamily="34" typeface="Arial"/>
              <a:buChar char="•"/>
            </a:pPr>
            <a:r>
              <a:rPr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У</a:t>
            </a:r>
            <a:r>
              <a:rPr dirty="0" lang="ru-RU" sz="2000">
                <a:solidFill>
                  <a:schemeClr val="bg1"/>
                </a:solidFill>
                <a:effectLst/>
                <a:latin charset="0" panose="020B0604020202020204" pitchFamily="34" typeface="Arial"/>
                <a:cs charset="0" panose="020B0604020202020204" pitchFamily="34" typeface="Arial"/>
              </a:rPr>
              <a:t>частники команды:  </a:t>
            </a:r>
          </a:p>
          <a:p>
            <a:pPr lvl="1" marL="504190">
              <a:lnSpc>
                <a:spcPct val="107000"/>
              </a:lnSpc>
            </a:pPr>
            <a:r>
              <a:rPr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врачи, </a:t>
            </a:r>
            <a:br>
              <a:rPr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</a:br>
            <a:r>
              <a:rPr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обучающиеся, аспиранты; </a:t>
            </a:r>
            <a:br>
              <a:rPr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</a:br>
            <a:r>
              <a:rPr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научные и кафедральные сотрудники,</a:t>
            </a:r>
          </a:p>
          <a:p>
            <a:pPr lvl="1" marL="504190">
              <a:lnSpc>
                <a:spcPct val="107000"/>
              </a:lnSpc>
            </a:pPr>
            <a:r>
              <a:rPr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сотрудники научно-технологического парка биомедицины</a:t>
            </a:r>
          </a:p>
          <a:p>
            <a:pPr indent="-342900" marL="389890">
              <a:lnSpc>
                <a:spcPct val="107000"/>
              </a:lnSpc>
              <a:buFont charset="0" panose="020B0604020202020204" pitchFamily="34" typeface="Arial"/>
              <a:buChar char="•"/>
            </a:pPr>
            <a:r>
              <a:rPr b="1" dirty="0" lang="ru-RU" sz="2000">
                <a:solidFill>
                  <a:schemeClr val="bg1"/>
                </a:solidFill>
                <a:effectLst/>
                <a:latin charset="0" panose="020B0604020202020204" pitchFamily="34" typeface="Arial"/>
                <a:cs charset="0" panose="020B0604020202020204" pitchFamily="34" typeface="Arial"/>
              </a:rPr>
              <a:t>Не менее 40% </a:t>
            </a:r>
            <a:r>
              <a:rPr dirty="0" lang="ru-RU" sz="2000">
                <a:solidFill>
                  <a:schemeClr val="bg1"/>
                </a:solidFill>
                <a:effectLst/>
                <a:latin charset="0" panose="020B0604020202020204" pitchFamily="34" typeface="Arial"/>
                <a:cs charset="0" panose="020B0604020202020204" pitchFamily="34" typeface="Arial"/>
              </a:rPr>
              <a:t>команды -  обучающиеся и аспиранты </a:t>
            </a:r>
          </a:p>
          <a:p>
            <a:pPr algn="just" indent="-342900" marL="389890">
              <a:lnSpc>
                <a:spcPct val="107000"/>
              </a:lnSpc>
              <a:spcAft>
                <a:spcPts val="0"/>
              </a:spcAft>
              <a:buFont charset="0" panose="020B0604020202020204" pitchFamily="34" typeface="Arial"/>
              <a:buChar char="•"/>
            </a:pPr>
            <a:endParaRPr dirty="0" lang="ru-RU" sz="2000">
              <a:solidFill>
                <a:schemeClr val="bg1"/>
              </a:solidFill>
              <a:effectLst/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0261206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D344C7D3-6340-8BA0-91D7-291633922C0B}"/>
              </a:ext>
            </a:extLst>
          </p:cNvPr>
          <p:cNvSpPr/>
          <p:nvPr/>
        </p:nvSpPr>
        <p:spPr>
          <a:xfrm>
            <a:off x="2826750" y="590779"/>
            <a:ext cx="9035737" cy="400108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12700" hangingPunct="0">
              <a:spcBef>
                <a:spcPts val="1200"/>
              </a:spcBef>
            </a:pPr>
            <a:endParaRPr lang="ru-RU" sz="1000" dirty="0">
              <a:solidFill>
                <a:srgbClr val="000000"/>
              </a:solidFill>
              <a:latin typeface="Arial" panose="020B0604020202020204" pitchFamily="34" charset="0"/>
              <a:ea typeface="HSE Sans Regular"/>
              <a:cs typeface="Arial" panose="020B0604020202020204" pitchFamily="34" charset="0"/>
              <a:sym typeface="HSE Sans Regular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12C42C3-2A95-6715-185A-069DB5F3A4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1" y="319882"/>
            <a:ext cx="2582316" cy="696173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0DF4356-0791-A5F9-50CD-FB18548438D6}"/>
              </a:ext>
            </a:extLst>
          </p:cNvPr>
          <p:cNvSpPr txBox="1">
            <a:spLocks/>
          </p:cNvSpPr>
          <p:nvPr/>
        </p:nvSpPr>
        <p:spPr>
          <a:xfrm>
            <a:off x="3276190" y="319881"/>
            <a:ext cx="8331953" cy="69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>
                <a:solidFill>
                  <a:srgbClr val="2253A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Задачи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74D6D7-70D7-D35C-E080-02A7171579B4}"/>
              </a:ext>
            </a:extLst>
          </p:cNvPr>
          <p:cNvSpPr txBox="1"/>
          <p:nvPr/>
        </p:nvSpPr>
        <p:spPr>
          <a:xfrm>
            <a:off x="1008128" y="1286952"/>
            <a:ext cx="10968883" cy="11155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 defTabSz="933450" rtl="0">
              <a:lnSpc>
                <a:spcPct val="114000"/>
              </a:lnSpc>
              <a:spcBef>
                <a:spcPct val="0"/>
              </a:spcBef>
            </a:pPr>
            <a:r>
              <a:rPr lang="ru-RU" sz="2000" kern="1200" dirty="0">
                <a:latin typeface="Arial" panose="020B0604020202020204" pitchFamily="34" charset="0"/>
                <a:cs typeface="Arial" panose="020B0604020202020204" pitchFamily="34" charset="0"/>
              </a:rPr>
              <a:t>Формулировка и вариант решения клинической проблемы, которое имеет аналоги в мире (аналоги ранее доказали свою эффективность, безопасность). Предлагаемое решение поможет устранить клиническую проблему для РФ, заменить зарубежные аналоги.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6A4FF4-BABD-A740-93FA-1243BACB48CE}"/>
              </a:ext>
            </a:extLst>
          </p:cNvPr>
          <p:cNvSpPr txBox="1"/>
          <p:nvPr/>
        </p:nvSpPr>
        <p:spPr>
          <a:xfrm>
            <a:off x="1008128" y="2851680"/>
            <a:ext cx="10968883" cy="1115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 defTabSz="933450" rtl="0">
              <a:lnSpc>
                <a:spcPct val="114000"/>
              </a:lnSpc>
              <a:spcBef>
                <a:spcPct val="0"/>
              </a:spcBef>
            </a:pPr>
            <a:r>
              <a:rPr lang="ru-RU" sz="2000" kern="1200" dirty="0">
                <a:latin typeface="Arial" panose="020B0604020202020204" pitchFamily="34" charset="0"/>
                <a:cs typeface="Arial" panose="020B0604020202020204" pitchFamily="34" charset="0"/>
              </a:rPr>
              <a:t>Команда молодого ученого в ходе работы лаборатории проводит исследование, которое доказывает актуальность проблемы, возможность ее решения с помощью новой технологией.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76709A-56A0-E537-F24D-D60126EA7B40}"/>
              </a:ext>
            </a:extLst>
          </p:cNvPr>
          <p:cNvSpPr txBox="1"/>
          <p:nvPr/>
        </p:nvSpPr>
        <p:spPr>
          <a:xfrm>
            <a:off x="1008128" y="4154574"/>
            <a:ext cx="10968883" cy="764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 defTabSz="933450" rtl="0">
              <a:lnSpc>
                <a:spcPct val="114000"/>
              </a:lnSpc>
              <a:spcBef>
                <a:spcPct val="0"/>
              </a:spcBef>
            </a:pPr>
            <a:r>
              <a:rPr lang="ru-RU" sz="2000" kern="1200" dirty="0">
                <a:latin typeface="Arial" panose="020B0604020202020204" pitchFamily="34" charset="0"/>
                <a:cs typeface="Arial" panose="020B0604020202020204" pitchFamily="34" charset="0"/>
              </a:rPr>
              <a:t>Промежуточный итог работы – создание клинического дата-сета с целью последующей регистрации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CF6681-264D-1BCC-7A24-51F934DF9E65}"/>
              </a:ext>
            </a:extLst>
          </p:cNvPr>
          <p:cNvSpPr txBox="1"/>
          <p:nvPr/>
        </p:nvSpPr>
        <p:spPr>
          <a:xfrm>
            <a:off x="214989" y="1286952"/>
            <a:ext cx="583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5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05A771-366A-B93D-F890-1352733CDCCA}"/>
              </a:ext>
            </a:extLst>
          </p:cNvPr>
          <p:cNvSpPr txBox="1"/>
          <p:nvPr/>
        </p:nvSpPr>
        <p:spPr>
          <a:xfrm>
            <a:off x="214989" y="2673411"/>
            <a:ext cx="583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5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207DC5-AD2D-A0EE-9937-D8C502F4F03F}"/>
              </a:ext>
            </a:extLst>
          </p:cNvPr>
          <p:cNvSpPr txBox="1"/>
          <p:nvPr/>
        </p:nvSpPr>
        <p:spPr>
          <a:xfrm>
            <a:off x="214989" y="4059870"/>
            <a:ext cx="583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5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A8C673-AB62-01FD-DA0C-8205305B648F}"/>
              </a:ext>
            </a:extLst>
          </p:cNvPr>
          <p:cNvSpPr txBox="1"/>
          <p:nvPr/>
        </p:nvSpPr>
        <p:spPr>
          <a:xfrm>
            <a:off x="1008128" y="5534954"/>
            <a:ext cx="10968883" cy="764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 defTabSz="933450" rtl="0">
              <a:lnSpc>
                <a:spcPct val="114000"/>
              </a:lnSpc>
              <a:spcBef>
                <a:spcPct val="0"/>
              </a:spcBef>
            </a:pPr>
            <a:r>
              <a:rPr lang="ru-RU" sz="2000" kern="1200" dirty="0">
                <a:latin typeface="Arial" panose="020B0604020202020204" pitchFamily="34" charset="0"/>
                <a:cs typeface="Arial" panose="020B0604020202020204" pitchFamily="34" charset="0"/>
              </a:rPr>
              <a:t>Итог работы в конце года – техническое решение УГТ2-3; упаковка данного решения для представления индустриальному партнеру.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D85B61-43C1-CCD8-E85C-4A841DDDF6EA}"/>
              </a:ext>
            </a:extLst>
          </p:cNvPr>
          <p:cNvSpPr txBox="1"/>
          <p:nvPr/>
        </p:nvSpPr>
        <p:spPr>
          <a:xfrm>
            <a:off x="214989" y="5440250"/>
            <a:ext cx="583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31788970"/>
      </p:ext>
    </p:extLst>
  </p:cSld>
  <p:clrMapOvr>
    <a:masterClrMapping/>
  </p:clrMapOvr>
  <p:transition spd="med"/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651DA137-5A68-770C-299B-D127081578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 flipH="1">
            <a:off x="5965887" y="0"/>
            <a:ext cx="6226113" cy="6858000"/>
          </a:xfrm>
          <a:prstGeom prst="rect">
            <a:avLst/>
          </a:prstGeom>
        </p:spPr>
      </p:pic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D344C7D3-6340-8BA0-91D7-291633922C0B}"/>
              </a:ext>
            </a:extLst>
          </p:cNvPr>
          <p:cNvSpPr/>
          <p:nvPr/>
        </p:nvSpPr>
        <p:spPr>
          <a:xfrm>
            <a:off x="2826751" y="590779"/>
            <a:ext cx="3087353" cy="400108"/>
          </a:xfrm>
          <a:prstGeom prst="rect">
            <a:avLst/>
          </a:prstGeom>
          <a:solidFill>
            <a:schemeClr val="bg1"/>
          </a:solidFill>
          <a:ln cap="flat" w="25400">
            <a:noFill/>
            <a:prstDash val="solid"/>
            <a:round/>
          </a:ln>
          <a:effectLst/>
          <a:sp3d/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none"/>
        </p:style>
        <p:txBody>
          <a:bodyPr anchor="ctr" bIns="45719" horzOverflow="overflow" lIns="45719" numCol="1" rIns="45719" rot="0" rtlCol="0" spcCol="38100" spcFirstLastPara="1" tIns="45719" vert="horz" vertOverflow="overflow" wrap="square">
            <a:spAutoFit/>
          </a:bodyPr>
          <a:lstStyle/>
          <a:p>
            <a:pPr defTabSz="12700" hangingPunct="0">
              <a:spcBef>
                <a:spcPts val="1200"/>
              </a:spcBef>
            </a:pPr>
            <a:endParaRPr dirty="0" lang="ru-RU" sz="1000">
              <a:solidFill>
                <a:srgbClr val="000000"/>
              </a:solidFill>
              <a:latin charset="0" panose="020B0604020202020204" pitchFamily="34" typeface="Arial"/>
              <a:ea typeface="HSE Sans Regular"/>
              <a:cs charset="0" panose="020B0604020202020204" pitchFamily="34" typeface="Arial"/>
              <a:sym typeface="HSE Sans Regular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0D1120C-F93A-B0E9-3A1D-F74DCDE4A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1" y="319882"/>
            <a:ext cx="2582316" cy="69617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17B348F-5705-A298-87A0-E05DD3B0EACA}"/>
              </a:ext>
            </a:extLst>
          </p:cNvPr>
          <p:cNvSpPr txBox="1"/>
          <p:nvPr/>
        </p:nvSpPr>
        <p:spPr>
          <a:xfrm>
            <a:off x="385708" y="2081510"/>
            <a:ext cx="527227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/>
            <a:r>
              <a:rPr b="1" dirty="0" lang="ru-RU" sz="2000">
                <a:solidFill>
                  <a:srgbClr val="1F53A0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Промежуточные результаты</a:t>
            </a:r>
          </a:p>
          <a:p>
            <a:pPr lvl="0" rtl="0"/>
            <a:endParaRPr dirty="0" lang="ru-RU" sz="2000"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lvl="0" rtl="0"/>
            <a:r>
              <a:rPr b="1" dirty="0" lang="ru-RU" sz="2000">
                <a:latin charset="0" panose="020B0604020202020204" pitchFamily="34" typeface="Arial"/>
                <a:cs charset="0" panose="020B0604020202020204" pitchFamily="34" typeface="Arial"/>
              </a:rPr>
              <a:t>Июль 2024</a:t>
            </a:r>
          </a:p>
          <a:p>
            <a:pPr indent="-285750" lvl="0" marL="285750" rtl="0">
              <a:buFont charset="0" panose="020B0604020202020204" pitchFamily="34" typeface="Arial"/>
              <a:buChar char="•"/>
            </a:pPr>
            <a:r>
              <a:rPr dirty="0" lang="ru-RU" sz="2000">
                <a:latin charset="0" panose="020B0604020202020204" pitchFamily="34" typeface="Arial"/>
                <a:cs charset="0" panose="020B0604020202020204" pitchFamily="34" typeface="Arial"/>
              </a:rPr>
              <a:t>Публикации направлена в журнал (</a:t>
            </a:r>
            <a:r>
              <a:rPr dirty="0" lang="en-US" sz="2000">
                <a:latin charset="0" panose="020B0604020202020204" pitchFamily="34" typeface="Arial"/>
                <a:cs charset="0" panose="020B0604020202020204" pitchFamily="34" typeface="Arial"/>
              </a:rPr>
              <a:t>Scopus Q</a:t>
            </a:r>
            <a:r>
              <a:rPr dirty="0" lang="ru-RU" sz="2000">
                <a:latin charset="0" panose="020B0604020202020204" pitchFamily="34" typeface="Arial"/>
                <a:cs charset="0" panose="020B0604020202020204" pitchFamily="34" typeface="Arial"/>
              </a:rPr>
              <a:t>1-</a:t>
            </a:r>
            <a:r>
              <a:rPr dirty="0" lang="en-US" sz="2000">
                <a:latin charset="0" panose="020B0604020202020204" pitchFamily="34" typeface="Arial"/>
                <a:cs charset="0" panose="020B0604020202020204" pitchFamily="34" typeface="Arial"/>
              </a:rPr>
              <a:t>Q</a:t>
            </a:r>
            <a:r>
              <a:rPr dirty="0" lang="ru-RU" sz="2000">
                <a:latin charset="0" panose="020B0604020202020204" pitchFamily="34" typeface="Arial"/>
                <a:cs charset="0" panose="020B0604020202020204" pitchFamily="34" typeface="Arial"/>
              </a:rPr>
              <a:t>2);</a:t>
            </a:r>
          </a:p>
          <a:p>
            <a:pPr lvl="0" rtl="0"/>
            <a:endParaRPr dirty="0" lang="ru-RU" sz="2000"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lvl="0" rtl="0"/>
            <a:r>
              <a:rPr b="1" dirty="0" lang="ru-RU" sz="2000">
                <a:latin charset="0" panose="020B0604020202020204" pitchFamily="34" typeface="Arial"/>
                <a:cs charset="0" panose="020B0604020202020204" pitchFamily="34" typeface="Arial"/>
              </a:rPr>
              <a:t>Ноябрь 2024</a:t>
            </a:r>
          </a:p>
          <a:p>
            <a:pPr indent="-285750" marL="285750">
              <a:buFont charset="0" panose="020B0604020202020204" pitchFamily="34" typeface="Arial"/>
              <a:buChar char="•"/>
            </a:pPr>
            <a:r>
              <a:rPr dirty="0" lang="ru-RU" sz="2000">
                <a:latin charset="0" panose="020B0604020202020204" pitchFamily="34" typeface="Arial"/>
                <a:cs charset="0" panose="020B0604020202020204" pitchFamily="34" typeface="Arial"/>
              </a:rPr>
              <a:t>РИД (</a:t>
            </a:r>
            <a:r>
              <a:rPr dirty="0" lang="ru-RU" sz="2000">
                <a:effectLst/>
                <a:latin charset="0" panose="020B0604020202020204" pitchFamily="34" typeface="Arial"/>
                <a:cs charset="0" panose="020B0604020202020204" pitchFamily="34" typeface="Arial"/>
              </a:rPr>
              <a:t>патент, база данных)</a:t>
            </a:r>
            <a:r>
              <a:rPr dirty="0" lang="ru-RU" sz="2000">
                <a:latin charset="0" panose="020B0604020202020204" pitchFamily="34" typeface="Arial"/>
                <a:cs charset="0" panose="020B0604020202020204" pitchFamily="34" typeface="Arial"/>
              </a:rPr>
              <a:t> зарегистрированный в рамках работы лаборатории;</a:t>
            </a:r>
          </a:p>
          <a:p>
            <a:pPr indent="-285750" lvl="0" marL="285750" rtl="0">
              <a:buFont charset="0" panose="020B0604020202020204" pitchFamily="34" typeface="Arial"/>
              <a:buChar char="•"/>
            </a:pPr>
            <a:r>
              <a:rPr dirty="0" lang="ru-RU" sz="2000">
                <a:latin charset="0" panose="020B0604020202020204" pitchFamily="34" typeface="Arial"/>
                <a:cs charset="0" panose="020B0604020202020204" pitchFamily="34" typeface="Arial"/>
              </a:rPr>
              <a:t>Новая услуга внедрена в прейскурант клинического центра.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C41CF-9AAE-C708-4E90-F5BFEDD37AB9}"/>
              </a:ext>
            </a:extLst>
          </p:cNvPr>
          <p:cNvSpPr txBox="1">
            <a:spLocks/>
          </p:cNvSpPr>
          <p:nvPr/>
        </p:nvSpPr>
        <p:spPr>
          <a:xfrm>
            <a:off x="5965887" y="319881"/>
            <a:ext cx="5642256" cy="696174"/>
          </a:xfrm>
          <a:prstGeom prst="rect">
            <a:avLst/>
          </a:prstGeom>
        </p:spPr>
        <p:txBody>
          <a:bodyPr/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b="1" dirty="0" lang="ru-RU">
                <a:solidFill>
                  <a:schemeClr val="bg1"/>
                </a:solidFill>
                <a:latin charset="0" panose="020B0604020202020204" pitchFamily="34" typeface="Arial"/>
                <a:ea typeface="+mn-ea"/>
                <a:cs charset="0" panose="020B0604020202020204" pitchFamily="34" typeface="Arial"/>
              </a:rPr>
              <a:t>Ожидаемые результаты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941088-7510-E39B-7134-F20012353A15}"/>
              </a:ext>
            </a:extLst>
          </p:cNvPr>
          <p:cNvSpPr txBox="1"/>
          <p:nvPr/>
        </p:nvSpPr>
        <p:spPr>
          <a:xfrm>
            <a:off x="6693572" y="2081510"/>
            <a:ext cx="527227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rtl="0"/>
            <a:r>
              <a:rPr b="1"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Основной результат </a:t>
            </a:r>
          </a:p>
          <a:p>
            <a:pPr lvl="0" rtl="0"/>
            <a:endParaRPr dirty="0" lang="ru-RU" sz="2000">
              <a:solidFill>
                <a:schemeClr val="bg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indent="-285750" lvl="0" marL="285750" rtl="0">
              <a:buFont charset="0" panose="020B0604020202020204" pitchFamily="34" typeface="Arial"/>
              <a:buChar char="•"/>
            </a:pPr>
            <a:r>
              <a:rPr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Прототип продукта стадии УГТ2-3 </a:t>
            </a:r>
          </a:p>
          <a:p>
            <a:pPr indent="-285750" lvl="0" marL="285750" rtl="0">
              <a:buFont charset="0" panose="020B0604020202020204" pitchFamily="34" typeface="Arial"/>
              <a:buChar char="•"/>
            </a:pPr>
            <a:endParaRPr dirty="0" lang="ru-RU" sz="2000">
              <a:solidFill>
                <a:schemeClr val="bg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indent="-285750" lvl="0" marL="285750" rtl="0">
              <a:buFont charset="0" panose="020B0604020202020204" pitchFamily="34" typeface="Arial"/>
              <a:buChar char="•"/>
            </a:pPr>
            <a:r>
              <a:rPr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Подготовлено техническое задание, обоснование технического решения, расчет стоимости/ рисков</a:t>
            </a:r>
            <a:endParaRPr dirty="0" lang="en-US" sz="2000">
              <a:solidFill>
                <a:schemeClr val="bg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indent="-285750" lvl="0" marL="285750" rtl="0">
              <a:buFont charset="0" panose="020B0604020202020204" pitchFamily="34" typeface="Arial"/>
              <a:buChar char="•"/>
            </a:pPr>
            <a:endParaRPr dirty="0" lang="en-US" sz="2000">
              <a:solidFill>
                <a:schemeClr val="bg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indent="-285750" lvl="0" marL="285750" rtl="0">
              <a:buFont charset="0" panose="020B0604020202020204" pitchFamily="34" typeface="Arial"/>
              <a:buChar char="•"/>
            </a:pPr>
            <a:r>
              <a:rPr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Привлечено дополнительное финансирование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45998651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D344C7D3-6340-8BA0-91D7-291633922C0B}"/>
              </a:ext>
            </a:extLst>
          </p:cNvPr>
          <p:cNvSpPr/>
          <p:nvPr/>
        </p:nvSpPr>
        <p:spPr>
          <a:xfrm>
            <a:off x="2826750" y="590779"/>
            <a:ext cx="9035737" cy="400108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12700" hangingPunct="0">
              <a:spcBef>
                <a:spcPts val="1200"/>
              </a:spcBef>
            </a:pPr>
            <a:endParaRPr lang="ru-RU" sz="1000" dirty="0">
              <a:solidFill>
                <a:srgbClr val="000000"/>
              </a:solidFill>
              <a:latin typeface="Arial" panose="020B0604020202020204" pitchFamily="34" charset="0"/>
              <a:ea typeface="HSE Sans Regular"/>
              <a:cs typeface="Arial" panose="020B0604020202020204" pitchFamily="34" charset="0"/>
              <a:sym typeface="HSE Sans Regular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12C42C3-2A95-6715-185A-069DB5F3A4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1" y="319882"/>
            <a:ext cx="2582316" cy="696173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0DF4356-0791-A5F9-50CD-FB18548438D6}"/>
              </a:ext>
            </a:extLst>
          </p:cNvPr>
          <p:cNvSpPr txBox="1">
            <a:spLocks/>
          </p:cNvSpPr>
          <p:nvPr/>
        </p:nvSpPr>
        <p:spPr>
          <a:xfrm>
            <a:off x="3276190" y="319881"/>
            <a:ext cx="8331953" cy="69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>
                <a:solidFill>
                  <a:srgbClr val="2253A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Преимущества конкурса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74D6D7-70D7-D35C-E080-02A7171579B4}"/>
              </a:ext>
            </a:extLst>
          </p:cNvPr>
          <p:cNvSpPr txBox="1"/>
          <p:nvPr/>
        </p:nvSpPr>
        <p:spPr>
          <a:xfrm>
            <a:off x="1087641" y="2075990"/>
            <a:ext cx="10968883" cy="764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 defTabSz="933450" rtl="0">
              <a:lnSpc>
                <a:spcPct val="114000"/>
              </a:lnSpc>
              <a:spcBef>
                <a:spcPct val="0"/>
              </a:spcBef>
            </a:pPr>
            <a:r>
              <a:rPr lang="ru-RU" sz="2000" kern="1200" dirty="0">
                <a:latin typeface="Arial" panose="020B0604020202020204" pitchFamily="34" charset="0"/>
                <a:cs typeface="Arial" panose="020B0604020202020204" pitchFamily="34" charset="0"/>
              </a:rPr>
              <a:t>Профинансируем разработку небольших, клинически-значимых продуктов, на ранней стадии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6A4FF4-BABD-A740-93FA-1243BACB48CE}"/>
              </a:ext>
            </a:extLst>
          </p:cNvPr>
          <p:cNvSpPr txBox="1"/>
          <p:nvPr/>
        </p:nvSpPr>
        <p:spPr>
          <a:xfrm>
            <a:off x="1087640" y="3583325"/>
            <a:ext cx="10968883" cy="7646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 defTabSz="933450" rtl="0">
              <a:lnSpc>
                <a:spcPct val="114000"/>
              </a:lnSpc>
              <a:spcBef>
                <a:spcPct val="0"/>
              </a:spcBef>
            </a:pPr>
            <a:r>
              <a:rPr lang="ru-RU" sz="2000" kern="1200" dirty="0">
                <a:latin typeface="Arial" panose="020B0604020202020204" pitchFamily="34" charset="0"/>
                <a:cs typeface="Arial" panose="020B0604020202020204" pitchFamily="34" charset="0"/>
              </a:rPr>
              <a:t>Научим как следует представлять свой проект бизнесу, поможем с поиском индустриального партнера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CF6681-264D-1BCC-7A24-51F934DF9E65}"/>
              </a:ext>
            </a:extLst>
          </p:cNvPr>
          <p:cNvSpPr txBox="1"/>
          <p:nvPr/>
        </p:nvSpPr>
        <p:spPr>
          <a:xfrm>
            <a:off x="294502" y="1886580"/>
            <a:ext cx="583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5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05A771-366A-B93D-F890-1352733CDCCA}"/>
              </a:ext>
            </a:extLst>
          </p:cNvPr>
          <p:cNvSpPr txBox="1"/>
          <p:nvPr/>
        </p:nvSpPr>
        <p:spPr>
          <a:xfrm>
            <a:off x="294502" y="3393915"/>
            <a:ext cx="583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5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4207DC5-AD2D-A0EE-9937-D8C502F4F03F}"/>
              </a:ext>
            </a:extLst>
          </p:cNvPr>
          <p:cNvSpPr txBox="1"/>
          <p:nvPr/>
        </p:nvSpPr>
        <p:spPr>
          <a:xfrm>
            <a:off x="294502" y="4901585"/>
            <a:ext cx="5838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5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CB1354-219F-5193-5049-B6D381761E60}"/>
              </a:ext>
            </a:extLst>
          </p:cNvPr>
          <p:cNvSpPr txBox="1"/>
          <p:nvPr/>
        </p:nvSpPr>
        <p:spPr>
          <a:xfrm>
            <a:off x="1087640" y="5171722"/>
            <a:ext cx="10968883" cy="413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 defTabSz="933450" rtl="0">
              <a:lnSpc>
                <a:spcPct val="114000"/>
              </a:lnSpc>
              <a:spcBef>
                <a:spcPct val="0"/>
              </a:spcBef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руководства собственным научным коллективом</a:t>
            </a:r>
            <a:endParaRPr lang="ru-RU" sz="2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68673"/>
      </p:ext>
    </p:extLst>
  </p:cSld>
  <p:clrMapOvr>
    <a:masterClrMapping/>
  </p:clrMapOvr>
  <p:transition spd="med"/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0AAD99-C79A-133D-1BDA-E5EA3CB066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 flipH="1">
            <a:off x="-2" y="0"/>
            <a:ext cx="12192001" cy="6858000"/>
          </a:xfrm>
          <a:prstGeom prst="rect">
            <a:avLst/>
          </a:prstGeom>
        </p:spPr>
      </p:pic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FD4B0587-26A3-2D84-4B14-6F5F70F47D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9B27B07-1394-6F7A-7D01-A542DC544A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 flipH="1">
            <a:off x="-4" y="0"/>
            <a:ext cx="12192002" cy="6858000"/>
          </a:xfrm>
          <a:prstGeom prst="rect">
            <a:avLst/>
          </a:prstGeom>
        </p:spPr>
      </p:pic>
      <p:pic>
        <p:nvPicPr>
          <p:cNvPr descr="Изображение выглядит как текст, Шрифт, снимок экрана, Графика&#10;&#10;Автоматически созданное описание" id="7" name="Рисунок 6">
            <a:extLst>
              <a:ext uri="{FF2B5EF4-FFF2-40B4-BE49-F238E27FC236}">
                <a16:creationId xmlns:a16="http://schemas.microsoft.com/office/drawing/2014/main" id="{FB8F8F62-4A69-9BDC-7286-E8B657BAA99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" t="28"/>
          <a:stretch/>
        </p:blipFill>
        <p:spPr>
          <a:xfrm>
            <a:off x="167149" y="299176"/>
            <a:ext cx="3254477" cy="7665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5ABB228-3B2C-BACE-91E4-43750C1B46B4}"/>
              </a:ext>
            </a:extLst>
          </p:cNvPr>
          <p:cNvSpPr txBox="1"/>
          <p:nvPr/>
        </p:nvSpPr>
        <p:spPr>
          <a:xfrm>
            <a:off x="477109" y="3999672"/>
            <a:ext cx="4432823" cy="224676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Контактные лица</a:t>
            </a:r>
          </a:p>
          <a:p>
            <a:endParaRPr b="1" dirty="0" lang="en-US" sz="2000">
              <a:solidFill>
                <a:schemeClr val="bg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r>
              <a:rPr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Суворова Ольга Вадимовна</a:t>
            </a:r>
          </a:p>
          <a:p>
            <a:r>
              <a:rPr dirty="0" err="1" lang="en-US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suvorova_o_v@staff.sechenov.ru</a:t>
            </a:r>
            <a:endParaRPr dirty="0" lang="ru-RU" sz="2000">
              <a:solidFill>
                <a:schemeClr val="bg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endParaRPr b="1" dirty="0" lang="ru-RU" sz="2000">
              <a:solidFill>
                <a:schemeClr val="bg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r>
              <a:rPr dirty="0" err="1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Тараткин</a:t>
            </a:r>
            <a:r>
              <a:rPr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 Марк Сергеевич</a:t>
            </a:r>
          </a:p>
          <a:p>
            <a:r>
              <a:rPr dirty="0" err="1" lang="en-US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taratkin_m_s@staff.sechenov.ru</a:t>
            </a:r>
            <a:endParaRPr dirty="0" lang="ru-RU" sz="2000">
              <a:solidFill>
                <a:schemeClr val="bg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34ABF5-9BF7-2659-E622-6173F3BE83C1}"/>
              </a:ext>
            </a:extLst>
          </p:cNvPr>
          <p:cNvSpPr txBox="1"/>
          <p:nvPr/>
        </p:nvSpPr>
        <p:spPr>
          <a:xfrm>
            <a:off x="477109" y="1717112"/>
            <a:ext cx="4432823" cy="163121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Срок приема заявок</a:t>
            </a:r>
          </a:p>
          <a:p>
            <a:r>
              <a:rPr b="1" dirty="0" lang="ru-RU" sz="2000" u="sng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до 4 апреля</a:t>
            </a:r>
          </a:p>
          <a:p>
            <a:endParaRPr b="1" dirty="0" lang="ru-RU" sz="2000">
              <a:solidFill>
                <a:schemeClr val="bg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endParaRPr b="1" dirty="0" lang="ru-RU" sz="2000">
              <a:solidFill>
                <a:schemeClr val="bg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r>
              <a:rPr dirty="0" err="1" lang="en-US" sz="2000">
                <a:solidFill>
                  <a:schemeClr val="bg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suvorova_o_v@staff.sechenov.ru</a:t>
            </a:r>
            <a:endParaRPr dirty="0" lang="ru-RU" sz="2000">
              <a:solidFill>
                <a:schemeClr val="bg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4366</TotalTime>
  <Words>380</Words>
  <Application>Microsoft Macintosh PowerPoint</Application>
  <PresentationFormat>Широкоэкранный</PresentationFormat>
  <Paragraphs>69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1MSMU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Молодежные лаборатории</dc:title>
  <dc:creator>Суворова Ольга Вадимовна</dc:creator>
  <cp:lastModifiedBy>Mark Taratkin</cp:lastModifiedBy>
  <cp:revision>41</cp:revision>
  <dcterms:created xsi:type="dcterms:W3CDTF">2024-03-01T12:52:46Z</dcterms:created>
  <dcterms:modified xsi:type="dcterms:W3CDTF">2024-04-17T09:46:08Z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513536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