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62" r:id="rId2"/>
  </p:sldIdLst>
  <p:sldSz cx="36004500" cy="50406300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4684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9368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74052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98736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2342056" algn="l" defTabSz="49368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14810467" algn="l" defTabSz="49368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17278888" algn="l" defTabSz="49368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19747298" algn="l" defTabSz="49368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254"/>
    <a:srgbClr val="2E9A85"/>
    <a:srgbClr val="793088"/>
    <a:srgbClr val="2F5E73"/>
    <a:srgbClr val="27A5A5"/>
    <a:srgbClr val="1F5657"/>
    <a:srgbClr val="185E20"/>
    <a:srgbClr val="CCFF66"/>
    <a:srgbClr val="E44048"/>
    <a:srgbClr val="88D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288" autoAdjust="0"/>
    <p:restoredTop sz="97538" autoAdjust="0"/>
  </p:normalViewPr>
  <p:slideViewPr>
    <p:cSldViewPr snapToGrid="0">
      <p:cViewPr varScale="1">
        <p:scale>
          <a:sx n="14" d="100"/>
          <a:sy n="14" d="100"/>
        </p:scale>
        <p:origin x="-3156" y="-264"/>
      </p:cViewPr>
      <p:guideLst>
        <p:guide orient="horz" pos="15876"/>
        <p:guide pos="11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306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467C-2790-48BA-A937-74C76A5A6625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0A11E-896D-4D42-AC52-4D24459FE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9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47" cy="511323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999" y="0"/>
            <a:ext cx="3075646" cy="511323"/>
          </a:xfrm>
          <a:prstGeom prst="rect">
            <a:avLst/>
          </a:prstGeom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B249F0-5562-47F5-870F-33534568637A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79638" y="768350"/>
            <a:ext cx="27400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6" tIns="47288" rIns="94576" bIns="4728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766" y="4861646"/>
            <a:ext cx="5679770" cy="4605168"/>
          </a:xfrm>
          <a:prstGeom prst="rect">
            <a:avLst/>
          </a:prstGeom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658"/>
            <a:ext cx="3075647" cy="51132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999" y="9721658"/>
            <a:ext cx="3075646" cy="511322"/>
          </a:xfrm>
          <a:prstGeom prst="rect">
            <a:avLst/>
          </a:prstGeom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C30967-CD77-4CE5-B1B4-66B13BF79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1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65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2468410" algn="l" rtl="0" eaLnBrk="0" fontAlgn="base" hangingPunct="0">
      <a:spcBef>
        <a:spcPct val="30000"/>
      </a:spcBef>
      <a:spcAft>
        <a:spcPct val="0"/>
      </a:spcAft>
      <a:defRPr kumimoji="1" sz="65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4936820" algn="l" rtl="0" eaLnBrk="0" fontAlgn="base" hangingPunct="0">
      <a:spcBef>
        <a:spcPct val="30000"/>
      </a:spcBef>
      <a:spcAft>
        <a:spcPct val="0"/>
      </a:spcAft>
      <a:defRPr kumimoji="1" sz="65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7405241" algn="l" rtl="0" eaLnBrk="0" fontAlgn="base" hangingPunct="0">
      <a:spcBef>
        <a:spcPct val="30000"/>
      </a:spcBef>
      <a:spcAft>
        <a:spcPct val="0"/>
      </a:spcAft>
      <a:defRPr kumimoji="1" sz="65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9873646" algn="l" rtl="0" eaLnBrk="0" fontAlgn="base" hangingPunct="0">
      <a:spcBef>
        <a:spcPct val="30000"/>
      </a:spcBef>
      <a:spcAft>
        <a:spcPct val="0"/>
      </a:spcAft>
      <a:defRPr kumimoji="1" sz="65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12342056" algn="l" defTabSz="49368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14810467" algn="l" defTabSz="49368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7278888" algn="l" defTabSz="49368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9747298" algn="l" defTabSz="49368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97737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90945" indent="-304209" defTabSz="197737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16838" indent="-243368" defTabSz="197737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03573" indent="-243368" defTabSz="197737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90308" indent="-243368" defTabSz="197737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77043" indent="-243368" defTabSz="197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63778" indent="-243368" defTabSz="197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50513" indent="-243368" defTabSz="197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37249" indent="-243368" defTabSz="197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B783B7-F828-4A50-99E8-7B151AD4BA06}" type="slidenum">
              <a:rPr lang="en-US" altLang="ru-RU" smtClean="0"/>
              <a:pPr/>
              <a:t>1</a:t>
            </a:fld>
            <a:endParaRPr lang="en-US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9638" y="768350"/>
            <a:ext cx="2740025" cy="383698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 smtClean="0"/>
              <a:t>Talk: Main conclusion…. Supporting evidence with m-r timelines ….. Possible explanations for failure of the ELISA metric.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0338" y="15658645"/>
            <a:ext cx="30603825" cy="108046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0675" y="28563570"/>
            <a:ext cx="25203150" cy="128816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68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3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0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873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42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10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27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74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1A74-A57E-4E2E-88B4-C75722F5F7B2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4549-AEE2-4D59-9B45-255AB49EAD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84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4126-E139-4541-B38B-118B9BB44804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4D82-9759-4809-8500-52B569B92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4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103262" y="2018614"/>
            <a:ext cx="8101013" cy="430087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00225" y="2018614"/>
            <a:ext cx="23702963" cy="430087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DD29-A19F-4225-BDD6-3D70A4289D3E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0653-DE62-4EE7-BBAD-5154B3C879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E15D-6FD3-43AE-B631-474AF78ECE7C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6281-C811-4435-9389-89CBB60698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43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098" y="32390728"/>
            <a:ext cx="30603825" cy="10011251"/>
          </a:xfrm>
        </p:spPr>
        <p:txBody>
          <a:bodyPr anchor="t"/>
          <a:lstStyle>
            <a:lvl1pPr algn="l">
              <a:defRPr sz="22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4098" y="21364363"/>
            <a:ext cx="30603825" cy="11026373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46841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2pPr>
            <a:lvl3pPr marL="493682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3pPr>
            <a:lvl4pPr marL="740524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9873646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2342056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4810467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727888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974729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CD0-D06B-4186-90EA-408B9C4437CB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87B3-F906-4A8A-AA84-E96A4B0597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91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00225" y="11761478"/>
            <a:ext cx="15901988" cy="33265837"/>
          </a:xfrm>
        </p:spPr>
        <p:txBody>
          <a:bodyPr/>
          <a:lstStyle>
            <a:lvl1pPr>
              <a:defRPr sz="14600"/>
            </a:lvl1pPr>
            <a:lvl2pPr>
              <a:defRPr sz="12400"/>
            </a:lvl2pPr>
            <a:lvl3pPr>
              <a:defRPr sz="103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302287" y="11761478"/>
            <a:ext cx="15901988" cy="33265837"/>
          </a:xfrm>
        </p:spPr>
        <p:txBody>
          <a:bodyPr/>
          <a:lstStyle>
            <a:lvl1pPr>
              <a:defRPr sz="14600"/>
            </a:lvl1pPr>
            <a:lvl2pPr>
              <a:defRPr sz="12400"/>
            </a:lvl2pPr>
            <a:lvl3pPr>
              <a:defRPr sz="103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2520-F59C-4F93-A556-1496676138CD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348-8FB0-44FF-9790-603C62A80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2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0248" y="11283079"/>
            <a:ext cx="15908251" cy="4702251"/>
          </a:xfrm>
        </p:spPr>
        <p:txBody>
          <a:bodyPr anchor="b"/>
          <a:lstStyle>
            <a:lvl1pPr marL="0" indent="0">
              <a:buNone/>
              <a:defRPr sz="12400" b="1"/>
            </a:lvl1pPr>
            <a:lvl2pPr marL="2468410" indent="0">
              <a:buNone/>
              <a:defRPr sz="10300" b="1"/>
            </a:lvl2pPr>
            <a:lvl3pPr marL="4936820" indent="0">
              <a:buNone/>
              <a:defRPr sz="9200" b="1"/>
            </a:lvl3pPr>
            <a:lvl4pPr marL="7405241" indent="0">
              <a:buNone/>
              <a:defRPr sz="8600" b="1"/>
            </a:lvl4pPr>
            <a:lvl5pPr marL="9873646" indent="0">
              <a:buNone/>
              <a:defRPr sz="8600" b="1"/>
            </a:lvl5pPr>
            <a:lvl6pPr marL="12342056" indent="0">
              <a:buNone/>
              <a:defRPr sz="8600" b="1"/>
            </a:lvl6pPr>
            <a:lvl7pPr marL="14810467" indent="0">
              <a:buNone/>
              <a:defRPr sz="8600" b="1"/>
            </a:lvl7pPr>
            <a:lvl8pPr marL="17278888" indent="0">
              <a:buNone/>
              <a:defRPr sz="8600" b="1"/>
            </a:lvl8pPr>
            <a:lvl9pPr marL="19747298" indent="0">
              <a:buNone/>
              <a:defRPr sz="8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00248" y="15985329"/>
            <a:ext cx="15908251" cy="29041967"/>
          </a:xfrm>
        </p:spPr>
        <p:txBody>
          <a:bodyPr/>
          <a:lstStyle>
            <a:lvl1pPr>
              <a:defRPr sz="12400"/>
            </a:lvl1pPr>
            <a:lvl2pPr>
              <a:defRPr sz="10300"/>
            </a:lvl2pPr>
            <a:lvl3pPr>
              <a:defRPr sz="92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8289829" y="11283079"/>
            <a:ext cx="15914472" cy="4702251"/>
          </a:xfrm>
        </p:spPr>
        <p:txBody>
          <a:bodyPr anchor="b"/>
          <a:lstStyle>
            <a:lvl1pPr marL="0" indent="0">
              <a:buNone/>
              <a:defRPr sz="12400" b="1"/>
            </a:lvl1pPr>
            <a:lvl2pPr marL="2468410" indent="0">
              <a:buNone/>
              <a:defRPr sz="10300" b="1"/>
            </a:lvl2pPr>
            <a:lvl3pPr marL="4936820" indent="0">
              <a:buNone/>
              <a:defRPr sz="9200" b="1"/>
            </a:lvl3pPr>
            <a:lvl4pPr marL="7405241" indent="0">
              <a:buNone/>
              <a:defRPr sz="8600" b="1"/>
            </a:lvl4pPr>
            <a:lvl5pPr marL="9873646" indent="0">
              <a:buNone/>
              <a:defRPr sz="8600" b="1"/>
            </a:lvl5pPr>
            <a:lvl6pPr marL="12342056" indent="0">
              <a:buNone/>
              <a:defRPr sz="8600" b="1"/>
            </a:lvl6pPr>
            <a:lvl7pPr marL="14810467" indent="0">
              <a:buNone/>
              <a:defRPr sz="8600" b="1"/>
            </a:lvl7pPr>
            <a:lvl8pPr marL="17278888" indent="0">
              <a:buNone/>
              <a:defRPr sz="8600" b="1"/>
            </a:lvl8pPr>
            <a:lvl9pPr marL="19747298" indent="0">
              <a:buNone/>
              <a:defRPr sz="8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8289829" y="15985329"/>
            <a:ext cx="15914472" cy="29041967"/>
          </a:xfrm>
        </p:spPr>
        <p:txBody>
          <a:bodyPr/>
          <a:lstStyle>
            <a:lvl1pPr>
              <a:defRPr sz="12400"/>
            </a:lvl1pPr>
            <a:lvl2pPr>
              <a:defRPr sz="10300"/>
            </a:lvl2pPr>
            <a:lvl3pPr>
              <a:defRPr sz="92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7AA7-10C9-4B87-8361-78355F4BB7B0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6DDF-B4FE-4893-ABF5-F97340E3AC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38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20C3-01B0-46EE-AE64-A8293065F51F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3E64-0D08-46E8-AEE3-9E1964A661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19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D06A-6F42-4374-81AD-3DE0E845F1F3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5BD0-B2ED-4F8B-9E6F-1BB3076FA3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57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54" y="2006925"/>
            <a:ext cx="11845223" cy="8541068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76786" y="2006939"/>
            <a:ext cx="20127518" cy="43020382"/>
          </a:xfrm>
        </p:spPr>
        <p:txBody>
          <a:bodyPr/>
          <a:lstStyle>
            <a:lvl1pPr>
              <a:defRPr sz="16700"/>
            </a:lvl1pPr>
            <a:lvl2pPr>
              <a:defRPr sz="14600"/>
            </a:lvl2pPr>
            <a:lvl3pPr>
              <a:defRPr sz="124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0254" y="10548006"/>
            <a:ext cx="11845223" cy="34479315"/>
          </a:xfrm>
        </p:spPr>
        <p:txBody>
          <a:bodyPr/>
          <a:lstStyle>
            <a:lvl1pPr marL="0" indent="0">
              <a:buNone/>
              <a:defRPr sz="7600"/>
            </a:lvl1pPr>
            <a:lvl2pPr marL="2468410" indent="0">
              <a:buNone/>
              <a:defRPr sz="6500"/>
            </a:lvl2pPr>
            <a:lvl3pPr marL="4936820" indent="0">
              <a:buNone/>
              <a:defRPr sz="5400"/>
            </a:lvl3pPr>
            <a:lvl4pPr marL="7405241" indent="0">
              <a:buNone/>
              <a:defRPr sz="5400"/>
            </a:lvl4pPr>
            <a:lvl5pPr marL="9873646" indent="0">
              <a:buNone/>
              <a:defRPr sz="5400"/>
            </a:lvl5pPr>
            <a:lvl6pPr marL="12342056" indent="0">
              <a:buNone/>
              <a:defRPr sz="5400"/>
            </a:lvl6pPr>
            <a:lvl7pPr marL="14810467" indent="0">
              <a:buNone/>
              <a:defRPr sz="5400"/>
            </a:lvl7pPr>
            <a:lvl8pPr marL="17278888" indent="0">
              <a:buNone/>
              <a:defRPr sz="5400"/>
            </a:lvl8pPr>
            <a:lvl9pPr marL="19747298" indent="0">
              <a:buNone/>
              <a:defRPr sz="5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FE90-4C6F-4C8E-AAD7-8EC2F9A9D092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9955-EE19-4251-943F-495DEE4942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58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7145" y="35284418"/>
            <a:ext cx="21602700" cy="4165526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057145" y="4503894"/>
            <a:ext cx="21602700" cy="30243780"/>
          </a:xfrm>
        </p:spPr>
        <p:txBody>
          <a:bodyPr rtlCol="0">
            <a:normAutofit/>
          </a:bodyPr>
          <a:lstStyle>
            <a:lvl1pPr marL="0" indent="0">
              <a:buNone/>
              <a:defRPr sz="16700"/>
            </a:lvl1pPr>
            <a:lvl2pPr marL="2468410" indent="0">
              <a:buNone/>
              <a:defRPr sz="14600"/>
            </a:lvl2pPr>
            <a:lvl3pPr marL="4936820" indent="0">
              <a:buNone/>
              <a:defRPr sz="12400"/>
            </a:lvl3pPr>
            <a:lvl4pPr marL="7405241" indent="0">
              <a:buNone/>
              <a:defRPr sz="10300"/>
            </a:lvl4pPr>
            <a:lvl5pPr marL="9873646" indent="0">
              <a:buNone/>
              <a:defRPr sz="10300"/>
            </a:lvl5pPr>
            <a:lvl6pPr marL="12342056" indent="0">
              <a:buNone/>
              <a:defRPr sz="10300"/>
            </a:lvl6pPr>
            <a:lvl7pPr marL="14810467" indent="0">
              <a:buNone/>
              <a:defRPr sz="10300"/>
            </a:lvl7pPr>
            <a:lvl8pPr marL="17278888" indent="0">
              <a:buNone/>
              <a:defRPr sz="10300"/>
            </a:lvl8pPr>
            <a:lvl9pPr marL="19747298" indent="0">
              <a:buNone/>
              <a:defRPr sz="10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57145" y="39449944"/>
            <a:ext cx="21602700" cy="5915734"/>
          </a:xfrm>
        </p:spPr>
        <p:txBody>
          <a:bodyPr/>
          <a:lstStyle>
            <a:lvl1pPr marL="0" indent="0">
              <a:buNone/>
              <a:defRPr sz="7600"/>
            </a:lvl1pPr>
            <a:lvl2pPr marL="2468410" indent="0">
              <a:buNone/>
              <a:defRPr sz="6500"/>
            </a:lvl2pPr>
            <a:lvl3pPr marL="4936820" indent="0">
              <a:buNone/>
              <a:defRPr sz="5400"/>
            </a:lvl3pPr>
            <a:lvl4pPr marL="7405241" indent="0">
              <a:buNone/>
              <a:defRPr sz="5400"/>
            </a:lvl4pPr>
            <a:lvl5pPr marL="9873646" indent="0">
              <a:buNone/>
              <a:defRPr sz="5400"/>
            </a:lvl5pPr>
            <a:lvl6pPr marL="12342056" indent="0">
              <a:buNone/>
              <a:defRPr sz="5400"/>
            </a:lvl6pPr>
            <a:lvl7pPr marL="14810467" indent="0">
              <a:buNone/>
              <a:defRPr sz="5400"/>
            </a:lvl7pPr>
            <a:lvl8pPr marL="17278888" indent="0">
              <a:buNone/>
              <a:defRPr sz="5400"/>
            </a:lvl8pPr>
            <a:lvl9pPr marL="19747298" indent="0">
              <a:buNone/>
              <a:defRPr sz="5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BF6C-1148-4810-8B42-CE0660E75E64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8487-FBF9-4595-80D1-85051B0937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25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800225" y="2018589"/>
            <a:ext cx="32404050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3679" tIns="246839" rIns="493679" bIns="2468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00225" y="11761478"/>
            <a:ext cx="32404050" cy="332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3679" tIns="246839" rIns="493679" bIns="246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00225" y="46719195"/>
            <a:ext cx="8401050" cy="2683667"/>
          </a:xfrm>
          <a:prstGeom prst="rect">
            <a:avLst/>
          </a:prstGeom>
        </p:spPr>
        <p:txBody>
          <a:bodyPr vert="horz" wrap="square" lIns="493679" tIns="246839" rIns="493679" bIns="246839" numCol="1" anchor="ctr" anchorCtr="0" compatLnSpc="1">
            <a:prstTxWarp prst="textNoShape">
              <a:avLst/>
            </a:prstTxWarp>
          </a:bodyPr>
          <a:lstStyle>
            <a:lvl1pPr>
              <a:defRPr sz="65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AB8A8D-715E-4C4D-90EE-FE179165B084}" type="datetimeFigureOut">
              <a:rPr lang="ru-RU" altLang="ru-RU"/>
              <a:pPr>
                <a:defRPr/>
              </a:pPr>
              <a:t>20.02.2016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301538" y="46719195"/>
            <a:ext cx="11401425" cy="2683667"/>
          </a:xfrm>
          <a:prstGeom prst="rect">
            <a:avLst/>
          </a:prstGeom>
        </p:spPr>
        <p:txBody>
          <a:bodyPr vert="horz" lIns="493679" tIns="246839" rIns="493679" bIns="2468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803225" y="46719195"/>
            <a:ext cx="8401050" cy="2683667"/>
          </a:xfrm>
          <a:prstGeom prst="rect">
            <a:avLst/>
          </a:prstGeom>
        </p:spPr>
        <p:txBody>
          <a:bodyPr vert="horz" wrap="square" lIns="493679" tIns="246839" rIns="493679" bIns="246839" numCol="1" anchor="ctr" anchorCtr="0" compatLnSpc="1">
            <a:prstTxWarp prst="textNoShape">
              <a:avLst/>
            </a:prstTxWarp>
          </a:bodyPr>
          <a:lstStyle>
            <a:lvl1pPr algn="r">
              <a:defRPr sz="65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193AE0-8A33-48FE-BA38-7C705C8C1C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3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3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3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3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3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2468410" algn="ctr" rtl="0" fontAlgn="base">
        <a:spcBef>
          <a:spcPct val="0"/>
        </a:spcBef>
        <a:spcAft>
          <a:spcPct val="0"/>
        </a:spcAft>
        <a:defRPr sz="24300">
          <a:solidFill>
            <a:schemeClr val="tx1"/>
          </a:solidFill>
          <a:latin typeface="Calibri" pitchFamily="34" charset="0"/>
        </a:defRPr>
      </a:lvl6pPr>
      <a:lvl7pPr marL="4936820" algn="ctr" rtl="0" fontAlgn="base">
        <a:spcBef>
          <a:spcPct val="0"/>
        </a:spcBef>
        <a:spcAft>
          <a:spcPct val="0"/>
        </a:spcAft>
        <a:defRPr sz="24300">
          <a:solidFill>
            <a:schemeClr val="tx1"/>
          </a:solidFill>
          <a:latin typeface="Calibri" pitchFamily="34" charset="0"/>
        </a:defRPr>
      </a:lvl7pPr>
      <a:lvl8pPr marL="7405241" algn="ctr" rtl="0" fontAlgn="base">
        <a:spcBef>
          <a:spcPct val="0"/>
        </a:spcBef>
        <a:spcAft>
          <a:spcPct val="0"/>
        </a:spcAft>
        <a:defRPr sz="24300">
          <a:solidFill>
            <a:schemeClr val="tx1"/>
          </a:solidFill>
          <a:latin typeface="Calibri" pitchFamily="34" charset="0"/>
        </a:defRPr>
      </a:lvl8pPr>
      <a:lvl9pPr marL="9873646" algn="ctr" rtl="0" fontAlgn="base">
        <a:spcBef>
          <a:spcPct val="0"/>
        </a:spcBef>
        <a:spcAft>
          <a:spcPct val="0"/>
        </a:spcAft>
        <a:defRPr sz="24300">
          <a:solidFill>
            <a:schemeClr val="tx1"/>
          </a:solidFill>
          <a:latin typeface="Calibri" pitchFamily="34" charset="0"/>
        </a:defRPr>
      </a:lvl9pPr>
    </p:titleStyle>
    <p:bodyStyle>
      <a:lvl1pPr marL="1851309" indent="-18513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7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4011169" indent="-1542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4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6171034" indent="-12342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8639444" indent="-12342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03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1107854" indent="-12342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03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3576264" indent="-1234202" algn="l" defTabSz="49368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44685" indent="-1234202" algn="l" defTabSz="49368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3095" indent="-1234202" algn="l" defTabSz="49368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1500" indent="-1234202" algn="l" defTabSz="49368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410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2pPr>
      <a:lvl3pPr marL="4936820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241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646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2056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4810467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7278888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7298" algn="l" defTabSz="4936820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763588"/>
            </a:gs>
            <a:gs pos="0">
              <a:srgbClr val="532254"/>
            </a:gs>
            <a:gs pos="100000">
              <a:srgbClr val="2E9A8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0"/>
          <p:cNvSpPr txBox="1">
            <a:spLocks noChangeArrowheads="1"/>
          </p:cNvSpPr>
          <p:nvPr/>
        </p:nvSpPr>
        <p:spPr bwMode="auto">
          <a:xfrm>
            <a:off x="0" y="3684180"/>
            <a:ext cx="36004500" cy="307767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1829" tIns="60917" rIns="121829" bIns="609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9600" b="1" dirty="0" smtClean="0">
                <a:solidFill>
                  <a:srgbClr val="FFFFFF"/>
                </a:solidFill>
                <a:latin typeface="Georgia" panose="02040502050405020303" pitchFamily="18" charset="0"/>
                <a:ea typeface="Times" pitchFamily="18" charset="0"/>
                <a:cs typeface="Times" pitchFamily="18" charset="0"/>
              </a:rPr>
              <a:t>C.difficile-ассоциированная болезнь у пациентки, </a:t>
            </a:r>
          </a:p>
          <a:p>
            <a:pPr algn="ctr"/>
            <a:r>
              <a:rPr lang="ru-RU" altLang="ru-RU" sz="9600" b="1" dirty="0" smtClean="0">
                <a:solidFill>
                  <a:srgbClr val="FFFFFF"/>
                </a:solidFill>
                <a:latin typeface="Georgia" panose="02040502050405020303" pitchFamily="18" charset="0"/>
                <a:ea typeface="Times" pitchFamily="18" charset="0"/>
                <a:cs typeface="Times" pitchFamily="18" charset="0"/>
              </a:rPr>
              <a:t>перенесшей тотальную колэктомию</a:t>
            </a:r>
            <a:endParaRPr lang="en-US" altLang="ru-RU" sz="96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051" name="Text Box 97"/>
          <p:cNvSpPr txBox="1">
            <a:spLocks noChangeArrowheads="1"/>
          </p:cNvSpPr>
          <p:nvPr/>
        </p:nvSpPr>
        <p:spPr bwMode="auto">
          <a:xfrm>
            <a:off x="1444677" y="7267168"/>
            <a:ext cx="33096184" cy="892465"/>
          </a:xfrm>
          <a:prstGeom prst="rect">
            <a:avLst/>
          </a:prstGeom>
          <a:solidFill>
            <a:srgbClr val="2E9A8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121829" tIns="60917" rIns="121829" bIns="609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5000" i="1" dirty="0">
                <a:solidFill>
                  <a:schemeClr val="bg1"/>
                </a:solidFill>
                <a:latin typeface="Georgia" panose="02040502050405020303" pitchFamily="18" charset="0"/>
              </a:rPr>
              <a:t> Ульянин А.И</a:t>
            </a:r>
            <a:r>
              <a:rPr lang="ru-RU" altLang="ru-RU" sz="5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ru-RU" altLang="ru-RU" sz="5000" i="1" dirty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  <a:r>
              <a:rPr lang="ru-RU" altLang="ru-RU" sz="5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Полуэктова </a:t>
            </a:r>
            <a:r>
              <a:rPr lang="ru-RU" altLang="ru-RU" sz="5000" i="1" dirty="0">
                <a:solidFill>
                  <a:schemeClr val="bg1"/>
                </a:solidFill>
                <a:latin typeface="Georgia" panose="02040502050405020303" pitchFamily="18" charset="0"/>
              </a:rPr>
              <a:t>Е.А</a:t>
            </a:r>
            <a:r>
              <a:rPr lang="ru-RU" altLang="ru-RU" sz="5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., </a:t>
            </a:r>
            <a:r>
              <a:rPr lang="ru-RU" altLang="ru-RU" sz="5000" i="1" dirty="0">
                <a:solidFill>
                  <a:schemeClr val="bg1"/>
                </a:solidFill>
                <a:latin typeface="Georgia" panose="02040502050405020303" pitchFamily="18" charset="0"/>
              </a:rPr>
              <a:t>Шифрин О.С</a:t>
            </a:r>
            <a:r>
              <a:rPr lang="ru-RU" altLang="ru-RU" sz="5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., </a:t>
            </a:r>
            <a:r>
              <a:rPr lang="ru-RU" sz="5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Тертычный</a:t>
            </a:r>
            <a:r>
              <a:rPr lang="ru-RU" sz="5000" i="1" dirty="0">
                <a:solidFill>
                  <a:schemeClr val="bg1"/>
                </a:solidFill>
                <a:latin typeface="Georgia" panose="02040502050405020303" pitchFamily="18" charset="0"/>
              </a:rPr>
              <a:t> А.С</a:t>
            </a:r>
            <a:r>
              <a:rPr lang="ru-RU" sz="5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., Иванова </a:t>
            </a:r>
            <a:r>
              <a:rPr lang="ru-RU" sz="5000" i="1" dirty="0">
                <a:solidFill>
                  <a:schemeClr val="bg1"/>
                </a:solidFill>
                <a:latin typeface="Georgia" panose="02040502050405020303" pitchFamily="18" charset="0"/>
              </a:rPr>
              <a:t>А.Г</a:t>
            </a:r>
            <a:r>
              <a:rPr lang="ru-RU" sz="5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., </a:t>
            </a:r>
            <a:r>
              <a:rPr lang="ru-RU" sz="5000" i="1" dirty="0">
                <a:solidFill>
                  <a:schemeClr val="bg1"/>
                </a:solidFill>
                <a:latin typeface="Georgia" panose="02040502050405020303" pitchFamily="18" charset="0"/>
              </a:rPr>
              <a:t>Фёдоров Д.Н</a:t>
            </a:r>
            <a:r>
              <a:rPr lang="ru-RU" sz="5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., </a:t>
            </a:r>
            <a:r>
              <a:rPr lang="ru-RU" altLang="ru-RU" sz="5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Ивашкин</a:t>
            </a:r>
            <a:r>
              <a:rPr lang="ru-RU" altLang="ru-RU" sz="5000" i="1" dirty="0">
                <a:solidFill>
                  <a:schemeClr val="bg1"/>
                </a:solidFill>
                <a:latin typeface="Georgia" panose="02040502050405020303" pitchFamily="18" charset="0"/>
              </a:rPr>
              <a:t>. В.Т.</a:t>
            </a:r>
            <a:endParaRPr lang="en-US" altLang="ru-RU" sz="5000" i="1" dirty="0">
              <a:solidFill>
                <a:schemeClr val="bg1"/>
              </a:solidFill>
              <a:latin typeface="Georgia" panose="02040502050405020303" pitchFamily="18" charset="0"/>
              <a:ea typeface="Times" pitchFamily="18" charset="0"/>
              <a:cs typeface="Times" pitchFamily="18" charset="0"/>
            </a:endParaRPr>
          </a:p>
        </p:txBody>
      </p:sp>
      <p:sp>
        <p:nvSpPr>
          <p:cNvPr id="2052" name="Text Box 425"/>
          <p:cNvSpPr txBox="1">
            <a:spLocks noChangeArrowheads="1"/>
          </p:cNvSpPr>
          <p:nvPr/>
        </p:nvSpPr>
        <p:spPr bwMode="auto">
          <a:xfrm>
            <a:off x="29930733" y="5575513"/>
            <a:ext cx="5083197" cy="1737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1829" tIns="60917" rIns="121829" bIns="609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altLang="ru-RU" sz="10300">
              <a:solidFill>
                <a:srgbClr val="CC0000"/>
              </a:solidFill>
            </a:endParaRPr>
          </a:p>
        </p:txBody>
      </p:sp>
      <p:sp>
        <p:nvSpPr>
          <p:cNvPr id="2053" name="Text Box 60"/>
          <p:cNvSpPr txBox="1">
            <a:spLocks noChangeArrowheads="1"/>
          </p:cNvSpPr>
          <p:nvPr/>
        </p:nvSpPr>
        <p:spPr bwMode="auto">
          <a:xfrm>
            <a:off x="0" y="186711"/>
            <a:ext cx="36004500" cy="368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21829" tIns="60917" rIns="121829" bIns="609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5700" b="1" dirty="0">
                <a:solidFill>
                  <a:srgbClr val="FFC000"/>
                </a:solidFill>
              </a:rPr>
              <a:t>Первый Московский Государственный  Медицинский Университет им. И.М.СЕЧЕНОВА</a:t>
            </a:r>
          </a:p>
          <a:p>
            <a:pPr algn="ctr"/>
            <a:r>
              <a:rPr lang="ru-RU" altLang="ru-RU" sz="5700" b="1" dirty="0">
                <a:solidFill>
                  <a:srgbClr val="FFC000"/>
                </a:solidFill>
              </a:rPr>
              <a:t>Университетская клиническая больница  </a:t>
            </a:r>
            <a:r>
              <a:rPr lang="en-US" altLang="ru-RU" sz="5700" b="1" dirty="0">
                <a:solidFill>
                  <a:srgbClr val="FFC000"/>
                </a:solidFill>
              </a:rPr>
              <a:t>N </a:t>
            </a:r>
            <a:r>
              <a:rPr lang="ru-RU" altLang="ru-RU" sz="5700" b="1" dirty="0">
                <a:solidFill>
                  <a:srgbClr val="FFC000"/>
                </a:solidFill>
              </a:rPr>
              <a:t>2</a:t>
            </a:r>
          </a:p>
          <a:p>
            <a:pPr algn="ctr"/>
            <a:r>
              <a:rPr lang="ru-RU" altLang="ru-RU" sz="5700" b="1" dirty="0">
                <a:solidFill>
                  <a:srgbClr val="FFC000"/>
                </a:solidFill>
              </a:rPr>
              <a:t>КЛИНИКА ПРОПЕДЕВТИКИ ВНУТРЕННИХ БОЛЕЗНЕЙ ГАСТРОЭНТЕРОЛОГИИ И ГЕПАТОЛОГИИ </a:t>
            </a:r>
          </a:p>
          <a:p>
            <a:pPr algn="ctr"/>
            <a:r>
              <a:rPr lang="ru-RU" altLang="ru-RU" sz="5700" b="1" dirty="0">
                <a:solidFill>
                  <a:srgbClr val="FFC000"/>
                </a:solidFill>
              </a:rPr>
              <a:t>им. В.Х.ВАСИЛЕНКО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73660" y="21206737"/>
            <a:ext cx="35295618" cy="9005769"/>
            <a:chOff x="263658" y="19116675"/>
            <a:chExt cx="35295618" cy="9005769"/>
          </a:xfrm>
        </p:grpSpPr>
        <p:grpSp>
          <p:nvGrpSpPr>
            <p:cNvPr id="2059" name="Группа 2058"/>
            <p:cNvGrpSpPr/>
            <p:nvPr/>
          </p:nvGrpSpPr>
          <p:grpSpPr>
            <a:xfrm>
              <a:off x="263658" y="19116675"/>
              <a:ext cx="35295618" cy="9005769"/>
              <a:chOff x="495300" y="19116675"/>
              <a:chExt cx="35295618" cy="9005769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495300" y="19116675"/>
                <a:ext cx="35295618" cy="90011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E9A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7" name="Изображение 6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4677" y="20041946"/>
                <a:ext cx="6905253" cy="4109825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23900" y="19278144"/>
                <a:ext cx="11315918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latin typeface="Georgia" panose="02040502050405020303" pitchFamily="18" charset="0"/>
                  </a:rPr>
                  <a:t>Клиническое наблюдение: Пациентка Э., 54 года. </a:t>
                </a:r>
              </a:p>
              <a:p>
                <a:endParaRPr lang="ru-RU" dirty="0"/>
              </a:p>
            </p:txBody>
          </p:sp>
          <p:pic>
            <p:nvPicPr>
              <p:cNvPr id="9" name="Изображение 8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07025" y="20041946"/>
                <a:ext cx="6295226" cy="4109825"/>
              </a:xfrm>
              <a:prstGeom prst="rect">
                <a:avLst/>
              </a:prstGeom>
            </p:spPr>
          </p:pic>
          <p:pic>
            <p:nvPicPr>
              <p:cNvPr id="10" name="Изображение 10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884" y="20041946"/>
                <a:ext cx="6062040" cy="4109825"/>
              </a:xfrm>
              <a:prstGeom prst="rect">
                <a:avLst/>
              </a:prstGeom>
            </p:spPr>
          </p:pic>
          <p:pic>
            <p:nvPicPr>
              <p:cNvPr id="11" name="Изображение 12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61836" y="20041946"/>
                <a:ext cx="6311249" cy="4109825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92522" y="27279600"/>
                <a:ext cx="23631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latin typeface="Georgia" panose="02040502050405020303" pitchFamily="18" charset="0"/>
                  </a:rPr>
                  <a:t>1980 г</a:t>
                </a:r>
                <a:r>
                  <a:rPr lang="ru-RU" sz="4800" dirty="0" smtClean="0">
                    <a:latin typeface="Georgia" panose="02040502050405020303" pitchFamily="18" charset="0"/>
                  </a:rPr>
                  <a:t>.</a:t>
                </a:r>
                <a:endParaRPr lang="ru-RU" sz="48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96898" y="25891865"/>
                <a:ext cx="40936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Georgia" panose="02040502050405020303" pitchFamily="18" charset="0"/>
                  </a:rPr>
                  <a:t>Дебют заболевания: 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диарея, гематохезия, </a:t>
                </a:r>
              </a:p>
              <a:p>
                <a:r>
                  <a:rPr lang="ru-RU" sz="2400" dirty="0" smtClean="0">
                    <a:latin typeface="Georgia" panose="02040502050405020303" pitchFamily="18" charset="0"/>
                  </a:rPr>
                  <a:t>боль в животе</a:t>
                </a:r>
                <a:endParaRPr lang="ru-RU" sz="24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18939" y="27291447"/>
                <a:ext cx="23310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latin typeface="Georgia" panose="02040502050405020303" pitchFamily="18" charset="0"/>
                  </a:rPr>
                  <a:t>1984 г</a:t>
                </a:r>
                <a:r>
                  <a:rPr lang="ru-RU" sz="4800" dirty="0" smtClean="0">
                    <a:latin typeface="Georgia" panose="02040502050405020303" pitchFamily="18" charset="0"/>
                  </a:rPr>
                  <a:t>.</a:t>
                </a:r>
                <a:endParaRPr lang="ru-RU" sz="4800" dirty="0">
                  <a:latin typeface="Georgia" panose="02040502050405020303" pitchFamily="18" charset="0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1691642" y="27267753"/>
                <a:ext cx="2813683" cy="0"/>
              </a:xfrm>
              <a:prstGeom prst="line">
                <a:avLst/>
              </a:prstGeom>
              <a:ln w="88900">
                <a:solidFill>
                  <a:srgbClr val="2E9A8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240186" y="24151771"/>
                <a:ext cx="53267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Georgia" panose="02040502050405020303" pitchFamily="18" charset="0"/>
                  </a:rPr>
                  <a:t>Диагноз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:</a:t>
                </a:r>
              </a:p>
              <a:p>
                <a:pPr algn="ctr"/>
                <a:r>
                  <a:rPr lang="ru-RU" sz="2400" dirty="0" smtClean="0">
                    <a:latin typeface="Georgia" panose="02040502050405020303" pitchFamily="18" charset="0"/>
                  </a:rPr>
                  <a:t>Язвенный колит, тотальная форма</a:t>
                </a:r>
                <a:endParaRPr lang="ru-RU" sz="24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423886" y="24982768"/>
                <a:ext cx="4760685" cy="483400"/>
              </a:xfrm>
              <a:prstGeom prst="roundRect">
                <a:avLst/>
              </a:prstGeom>
              <a:solidFill>
                <a:srgbClr val="2E9A85"/>
              </a:solidFill>
              <a:ln>
                <a:solidFill>
                  <a:srgbClr val="2E9A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Лечение: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препараты 5-АСК </a:t>
                </a:r>
                <a:endParaRPr lang="ru-RU" sz="24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4505325" y="27262872"/>
                <a:ext cx="5010150" cy="16728"/>
              </a:xfrm>
              <a:prstGeom prst="line">
                <a:avLst/>
              </a:prstGeom>
              <a:ln w="88900">
                <a:solidFill>
                  <a:srgbClr val="2E9A8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364063" y="25406322"/>
                <a:ext cx="63209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Georgia" panose="02040502050405020303" pitchFamily="18" charset="0"/>
                  </a:rPr>
                  <a:t>Диагноз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:</a:t>
                </a:r>
              </a:p>
              <a:p>
                <a:pPr algn="ctr"/>
                <a:r>
                  <a:rPr lang="ru-RU" sz="2400" dirty="0" smtClean="0">
                    <a:latin typeface="Georgia" panose="02040502050405020303" pitchFamily="18" charset="0"/>
                  </a:rPr>
                  <a:t>Язвенный колит, тотальная форма.</a:t>
                </a:r>
              </a:p>
              <a:p>
                <a:pPr algn="ctr"/>
                <a:r>
                  <a:rPr lang="ru-RU" sz="2400" dirty="0" smtClean="0">
                    <a:latin typeface="Georgia" panose="02040502050405020303" pitchFamily="18" charset="0"/>
                  </a:rPr>
                  <a:t>Первичный </a:t>
                </a:r>
                <a:r>
                  <a:rPr lang="ru-RU" sz="2400" dirty="0" err="1" smtClean="0">
                    <a:latin typeface="Georgia" panose="02040502050405020303" pitchFamily="18" charset="0"/>
                  </a:rPr>
                  <a:t>склерозирующий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 холангит</a:t>
                </a:r>
                <a:endParaRPr lang="ru-RU" sz="24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6436634" y="26589744"/>
                <a:ext cx="6147254" cy="483400"/>
              </a:xfrm>
              <a:prstGeom prst="roundRect">
                <a:avLst/>
              </a:prstGeom>
              <a:solidFill>
                <a:srgbClr val="2E9A85"/>
              </a:solidFill>
              <a:ln>
                <a:solidFill>
                  <a:srgbClr val="2E9A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Лечение: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препараты 5-АСК, </a:t>
                </a:r>
                <a:r>
                  <a:rPr lang="ru-RU" sz="2000" dirty="0" err="1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азатиоприн</a:t>
                </a:r>
                <a:r>
                  <a:rPr lang="ru-RU" sz="2000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, УДХК </a:t>
                </a:r>
                <a:endParaRPr lang="ru-RU" sz="20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9515476" y="27259389"/>
                <a:ext cx="8561801" cy="0"/>
              </a:xfrm>
              <a:prstGeom prst="line">
                <a:avLst/>
              </a:prstGeom>
              <a:ln w="88900">
                <a:solidFill>
                  <a:srgbClr val="2E9A8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8349931" y="27276933"/>
                <a:ext cx="24048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latin typeface="Georgia" panose="02040502050405020303" pitchFamily="18" charset="0"/>
                  </a:rPr>
                  <a:t>2007 г</a:t>
                </a:r>
                <a:r>
                  <a:rPr lang="ru-RU" sz="4800" dirty="0" smtClean="0">
                    <a:latin typeface="Georgia" panose="02040502050405020303" pitchFamily="18" charset="0"/>
                  </a:rPr>
                  <a:t>.</a:t>
                </a:r>
                <a:endParaRPr lang="ru-RU" sz="48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6846097" y="27276933"/>
                <a:ext cx="24801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latin typeface="Georgia" panose="02040502050405020303" pitchFamily="18" charset="0"/>
                  </a:rPr>
                  <a:t>2008 г</a:t>
                </a:r>
                <a:r>
                  <a:rPr lang="ru-RU" sz="4800" dirty="0" smtClean="0">
                    <a:latin typeface="Georgia" panose="02040502050405020303" pitchFamily="18" charset="0"/>
                  </a:rPr>
                  <a:t>.</a:t>
                </a:r>
                <a:endParaRPr lang="ru-RU" sz="48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734918" y="24284889"/>
                <a:ext cx="106479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Georgia" panose="02040502050405020303" pitchFamily="18" charset="0"/>
                  </a:rPr>
                  <a:t>Диагноз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:</a:t>
                </a:r>
              </a:p>
              <a:p>
                <a:pPr algn="ctr"/>
                <a:r>
                  <a:rPr lang="ru-RU" sz="2400" dirty="0" smtClean="0">
                    <a:latin typeface="Georgia" panose="02040502050405020303" pitchFamily="18" charset="0"/>
                  </a:rPr>
                  <a:t>Язвенный колит, тотальная форма.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 </a:t>
                </a:r>
                <a:endParaRPr lang="ru-RU" sz="2400" dirty="0" smtClean="0">
                  <a:latin typeface="Georgia" panose="02040502050405020303" pitchFamily="18" charset="0"/>
                </a:endParaRPr>
              </a:p>
              <a:p>
                <a:pPr algn="ctr"/>
                <a:r>
                  <a:rPr lang="ru-RU" sz="2400" dirty="0" smtClean="0">
                    <a:latin typeface="Georgia" panose="02040502050405020303" pitchFamily="18" charset="0"/>
                  </a:rPr>
                  <a:t>Цирроз печени в исходе ПСХ класс В по 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Child-Pugh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.</a:t>
                </a:r>
              </a:p>
              <a:p>
                <a:pPr algn="ctr"/>
                <a:r>
                  <a:rPr lang="ru-RU" sz="2400" b="1" dirty="0" smtClean="0">
                    <a:latin typeface="Georgia" panose="02040502050405020303" pitchFamily="18" charset="0"/>
                  </a:rPr>
                  <a:t>При биопсии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: гиперпластический полип толстой кишки</a:t>
                </a:r>
                <a:endParaRPr lang="ru-RU" sz="24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13389804" y="25854549"/>
                <a:ext cx="9374946" cy="1218595"/>
              </a:xfrm>
              <a:prstGeom prst="roundRect">
                <a:avLst/>
              </a:prstGeom>
              <a:solidFill>
                <a:srgbClr val="2E9A85"/>
              </a:solidFill>
              <a:ln>
                <a:solidFill>
                  <a:srgbClr val="2E9A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Лечение: 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одномоментная тотальная </a:t>
                </a:r>
                <a:r>
                  <a:rPr lang="ru-RU" sz="2000" dirty="0" err="1" smtClean="0">
                    <a:latin typeface="Georgia" panose="02040502050405020303" pitchFamily="18" charset="0"/>
                  </a:rPr>
                  <a:t>колпроктэктомия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 </a:t>
                </a:r>
                <a:r>
                  <a:rPr lang="ru-RU" sz="2000" dirty="0">
                    <a:latin typeface="Georgia" panose="02040502050405020303" pitchFamily="18" charset="0"/>
                  </a:rPr>
                  <a:t>с 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формированием </a:t>
                </a:r>
              </a:p>
              <a:p>
                <a:pPr algn="ctr"/>
                <a:r>
                  <a:rPr lang="en-US" sz="2000" dirty="0" smtClean="0">
                    <a:latin typeface="Georgia" panose="02040502050405020303" pitchFamily="18" charset="0"/>
                  </a:rPr>
                  <a:t>J</a:t>
                </a:r>
                <a:r>
                  <a:rPr lang="ru-RU" sz="2000" dirty="0">
                    <a:latin typeface="Georgia" panose="02040502050405020303" pitchFamily="18" charset="0"/>
                  </a:rPr>
                  <a:t>-образного резервуара (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пауча</a:t>
                </a:r>
                <a:r>
                  <a:rPr lang="ru-RU" sz="2000" dirty="0">
                    <a:latin typeface="Georgia" panose="02040502050405020303" pitchFamily="18" charset="0"/>
                  </a:rPr>
                  <a:t>), </a:t>
                </a:r>
                <a:r>
                  <a:rPr lang="ru-RU" sz="2000" dirty="0" err="1" smtClean="0">
                    <a:latin typeface="Georgia" panose="02040502050405020303" pitchFamily="18" charset="0"/>
                  </a:rPr>
                  <a:t>гепатэктомия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 smtClean="0">
                    <a:latin typeface="Georgia" panose="02040502050405020303" pitchFamily="18" charset="0"/>
                  </a:rPr>
                  <a:t>ортотопическая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 трансплантация </a:t>
                </a:r>
                <a:r>
                  <a:rPr lang="ru-RU" sz="2000" dirty="0">
                    <a:latin typeface="Georgia" panose="02040502050405020303" pitchFamily="18" charset="0"/>
                  </a:rPr>
                  <a:t>правой доли 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печени; УДХК, </a:t>
                </a:r>
                <a:r>
                  <a:rPr lang="ru-RU" sz="2000" dirty="0" err="1" smtClean="0">
                    <a:latin typeface="Georgia" panose="02040502050405020303" pitchFamily="18" charset="0"/>
                  </a:rPr>
                  <a:t>Циклоспорин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 (100 мг/сутки)</a:t>
                </a:r>
                <a:endParaRPr lang="ru-RU" sz="20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18077277" y="27259389"/>
                <a:ext cx="10007509" cy="0"/>
              </a:xfrm>
              <a:prstGeom prst="line">
                <a:avLst/>
              </a:prstGeom>
              <a:ln w="88900">
                <a:solidFill>
                  <a:srgbClr val="2E9A8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27118464" y="27276933"/>
                <a:ext cx="233269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latin typeface="Georgia" panose="02040502050405020303" pitchFamily="18" charset="0"/>
                  </a:rPr>
                  <a:t>2014 г</a:t>
                </a:r>
                <a:r>
                  <a:rPr lang="ru-RU" sz="4800" dirty="0" smtClean="0">
                    <a:latin typeface="Georgia" panose="02040502050405020303" pitchFamily="18" charset="0"/>
                  </a:rPr>
                  <a:t>.</a:t>
                </a:r>
                <a:endParaRPr lang="ru-RU" sz="48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5035525" y="24239425"/>
                <a:ext cx="60804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Georgia" panose="02040502050405020303" pitchFamily="18" charset="0"/>
                  </a:rPr>
                  <a:t>Диагноз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:</a:t>
                </a:r>
              </a:p>
              <a:p>
                <a:pPr algn="ctr"/>
                <a:r>
                  <a:rPr lang="ru-RU" sz="2400" dirty="0" err="1">
                    <a:latin typeface="Georgia" panose="02040502050405020303" pitchFamily="18" charset="0"/>
                  </a:rPr>
                  <a:t>А</a:t>
                </a:r>
                <a:r>
                  <a:rPr lang="ru-RU" sz="2400" dirty="0" err="1" smtClean="0">
                    <a:latin typeface="Georgia" panose="02040502050405020303" pitchFamily="18" charset="0"/>
                  </a:rPr>
                  <a:t>денокарцинома</a:t>
                </a:r>
                <a:r>
                  <a:rPr lang="ru-RU" sz="2400" dirty="0" smtClean="0">
                    <a:latin typeface="Georgia" panose="02040502050405020303" pitchFamily="18" charset="0"/>
                  </a:rPr>
                  <a:t> </a:t>
                </a:r>
                <a:r>
                  <a:rPr lang="ru-RU" sz="2400" dirty="0">
                    <a:latin typeface="Georgia" panose="02040502050405020303" pitchFamily="18" charset="0"/>
                  </a:rPr>
                  <a:t>задней стенки желудка </a:t>
                </a:r>
                <a:endParaRPr lang="ru-RU" sz="2400" dirty="0" smtClean="0">
                  <a:latin typeface="Georgia" panose="02040502050405020303" pitchFamily="18" charset="0"/>
                </a:endParaRPr>
              </a:p>
              <a:p>
                <a:pPr algn="ctr"/>
                <a:r>
                  <a:rPr lang="en-US" sz="2400" dirty="0" smtClean="0">
                    <a:latin typeface="Georgia" panose="02040502050405020303" pitchFamily="18" charset="0"/>
                  </a:rPr>
                  <a:t>T</a:t>
                </a:r>
                <a:r>
                  <a:rPr lang="ru-RU" sz="2400" dirty="0">
                    <a:latin typeface="Georgia" panose="02040502050405020303" pitchFamily="18" charset="0"/>
                  </a:rPr>
                  <a:t>4</a:t>
                </a:r>
                <a:r>
                  <a:rPr lang="en-US" sz="2400" dirty="0">
                    <a:latin typeface="Georgia" panose="02040502050405020303" pitchFamily="18" charset="0"/>
                  </a:rPr>
                  <a:t>N</a:t>
                </a:r>
                <a:r>
                  <a:rPr lang="ru-RU" sz="2400" dirty="0">
                    <a:latin typeface="Georgia" panose="02040502050405020303" pitchFamily="18" charset="0"/>
                  </a:rPr>
                  <a:t>1</a:t>
                </a:r>
                <a:r>
                  <a:rPr lang="en-US" sz="2400" dirty="0">
                    <a:latin typeface="Georgia" panose="02040502050405020303" pitchFamily="18" charset="0"/>
                  </a:rPr>
                  <a:t>M</a:t>
                </a:r>
                <a:r>
                  <a:rPr lang="ru-RU" sz="2400" dirty="0">
                    <a:latin typeface="Georgia" panose="02040502050405020303" pitchFamily="18" charset="0"/>
                  </a:rPr>
                  <a:t>0 </a:t>
                </a:r>
                <a:endParaRPr lang="ru-RU" sz="2400" dirty="0" smtClean="0">
                  <a:latin typeface="Georgia" panose="02040502050405020303" pitchFamily="18" charset="0"/>
                </a:endParaRPr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24485522" y="25476294"/>
                <a:ext cx="7170135" cy="1218595"/>
              </a:xfrm>
              <a:prstGeom prst="roundRect">
                <a:avLst/>
              </a:prstGeom>
              <a:solidFill>
                <a:srgbClr val="2E9A85"/>
              </a:solidFill>
              <a:ln>
                <a:solidFill>
                  <a:srgbClr val="2E9A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Лечение</a:t>
                </a:r>
                <a:r>
                  <a:rPr lang="ru-RU" sz="2000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: </a:t>
                </a:r>
                <a:r>
                  <a:rPr lang="ru-RU" sz="2000" dirty="0">
                    <a:latin typeface="Georgia" panose="02040502050405020303" pitchFamily="18" charset="0"/>
                  </a:rPr>
                  <a:t>субтотальная резекция желудка по 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Бильрот-1;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Ц</a:t>
                </a:r>
                <a:r>
                  <a:rPr lang="ru-RU" sz="2000" dirty="0" err="1" smtClean="0">
                    <a:latin typeface="Georgia" panose="02040502050405020303" pitchFamily="18" charset="0"/>
                  </a:rPr>
                  <a:t>иклоспорин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 заменен на </a:t>
                </a:r>
                <a:r>
                  <a:rPr lang="ru-RU" sz="2000" dirty="0" err="1" smtClean="0">
                    <a:latin typeface="Georgia" panose="02040502050405020303" pitchFamily="18" charset="0"/>
                  </a:rPr>
                  <a:t>Такролимус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 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1-1,5 </a:t>
                </a:r>
                <a:r>
                  <a:rPr lang="ru-RU" sz="2000" dirty="0">
                    <a:latin typeface="Georgia" panose="02040502050405020303" pitchFamily="18" charset="0"/>
                  </a:rPr>
                  <a:t>г/сутки </a:t>
                </a:r>
                <a:endParaRPr lang="ru-RU" sz="2000" dirty="0" smtClean="0">
                  <a:latin typeface="Georgia" panose="02040502050405020303" pitchFamily="18" charset="0"/>
                </a:endParaRPr>
              </a:p>
              <a:p>
                <a:pPr algn="ctr"/>
                <a:r>
                  <a:rPr lang="ru-RU" sz="2000" dirty="0" smtClean="0">
                    <a:latin typeface="Georgia" panose="02040502050405020303" pitchFamily="18" charset="0"/>
                  </a:rPr>
                  <a:t>(</a:t>
                </a:r>
                <a:r>
                  <a:rPr lang="ru-RU" sz="2000" dirty="0">
                    <a:latin typeface="Georgia" panose="02040502050405020303" pitchFamily="18" charset="0"/>
                  </a:rPr>
                  <a:t>с чередованием дозы </a:t>
                </a:r>
                <a:r>
                  <a:rPr lang="ru-RU" sz="2000" dirty="0" smtClean="0">
                    <a:latin typeface="Georgia" panose="02040502050405020303" pitchFamily="18" charset="0"/>
                  </a:rPr>
                  <a:t>через </a:t>
                </a:r>
                <a:r>
                  <a:rPr lang="ru-RU" sz="2000" dirty="0">
                    <a:latin typeface="Georgia" panose="02040502050405020303" pitchFamily="18" charset="0"/>
                  </a:rPr>
                  <a:t>день).</a:t>
                </a:r>
                <a:endParaRPr lang="ru-RU" sz="20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 flipH="1">
                <a:off x="28085104" y="27259389"/>
                <a:ext cx="6455757" cy="0"/>
              </a:xfrm>
              <a:prstGeom prst="line">
                <a:avLst/>
              </a:prstGeom>
              <a:ln w="88900">
                <a:solidFill>
                  <a:srgbClr val="2E9A8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33419559" y="27281469"/>
                <a:ext cx="23022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latin typeface="Georgia" panose="02040502050405020303" pitchFamily="18" charset="0"/>
                  </a:rPr>
                  <a:t>2015 г</a:t>
                </a:r>
                <a:r>
                  <a:rPr lang="ru-RU" sz="4800" dirty="0" smtClean="0">
                    <a:latin typeface="Georgia" panose="02040502050405020303" pitchFamily="18" charset="0"/>
                  </a:rPr>
                  <a:t>.</a:t>
                </a:r>
                <a:endParaRPr lang="ru-RU" sz="4800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2460761" y="19684288"/>
              <a:ext cx="2930957" cy="569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193675" algn="ctr">
                <a:tabLst>
                  <a:tab pos="363538" algn="l"/>
                </a:tabLst>
              </a:pPr>
              <a:r>
                <a:rPr lang="ru-RU" sz="2000" b="1" dirty="0" smtClean="0">
                  <a:latin typeface="Georgia" panose="02040502050405020303" pitchFamily="18" charset="0"/>
                </a:rPr>
                <a:t>Жалобы</a:t>
              </a:r>
              <a:r>
                <a:rPr lang="ru-RU" sz="2000" dirty="0" smtClean="0">
                  <a:latin typeface="Georgia" panose="02040502050405020303" pitchFamily="18" charset="0"/>
                </a:rPr>
                <a:t>:</a:t>
              </a:r>
            </a:p>
            <a:p>
              <a:pPr marL="342900" indent="193675" algn="ctr">
                <a:tabLst>
                  <a:tab pos="363538" algn="l"/>
                </a:tabLst>
              </a:pPr>
              <a:endParaRPr lang="ru-RU" sz="2000" dirty="0" smtClean="0">
                <a:latin typeface="Georgia" panose="02040502050405020303" pitchFamily="18" charset="0"/>
              </a:endParaRPr>
            </a:p>
            <a:p>
              <a:pPr marL="342900" indent="193675" algn="ctr">
                <a:buFont typeface="Arial" panose="020B0604020202020204" pitchFamily="34" charset="0"/>
                <a:buChar char="•"/>
                <a:tabLst>
                  <a:tab pos="363538" algn="l"/>
                </a:tabLst>
              </a:pPr>
              <a:r>
                <a:rPr lang="ru-RU" sz="2000" dirty="0" smtClean="0">
                  <a:latin typeface="Georgia" panose="02040502050405020303" pitchFamily="18" charset="0"/>
                </a:rPr>
                <a:t>ноющая боль </a:t>
              </a:r>
              <a:r>
                <a:rPr lang="ru-RU" sz="2000" dirty="0">
                  <a:latin typeface="Georgia" panose="02040502050405020303" pitchFamily="18" charset="0"/>
                </a:rPr>
                <a:t>в околопупочной области без четкой связи с приемом пищи и ее составом, </a:t>
              </a:r>
              <a:r>
                <a:rPr lang="ru-RU" sz="2000" dirty="0" smtClean="0">
                  <a:latin typeface="Georgia" panose="02040502050405020303" pitchFamily="18" charset="0"/>
                </a:rPr>
                <a:t>усиливающаяся </a:t>
              </a:r>
              <a:r>
                <a:rPr lang="ru-RU" sz="2000" dirty="0">
                  <a:latin typeface="Georgia" panose="02040502050405020303" pitchFamily="18" charset="0"/>
                </a:rPr>
                <a:t>перед </a:t>
              </a:r>
              <a:r>
                <a:rPr lang="ru-RU" sz="2000" dirty="0" smtClean="0">
                  <a:latin typeface="Georgia" panose="02040502050405020303" pitchFamily="18" charset="0"/>
                </a:rPr>
                <a:t>дефекацией</a:t>
              </a:r>
            </a:p>
            <a:p>
              <a:pPr marL="342900" indent="193675" algn="ctr">
                <a:buFont typeface="Arial" panose="020B0604020202020204" pitchFamily="34" charset="0"/>
                <a:buChar char="•"/>
                <a:tabLst>
                  <a:tab pos="363538" algn="l"/>
                </a:tabLst>
              </a:pPr>
              <a:r>
                <a:rPr lang="ru-RU" sz="2000" dirty="0" smtClean="0">
                  <a:latin typeface="Georgia" panose="02040502050405020303" pitchFamily="18" charset="0"/>
                </a:rPr>
                <a:t>кашицеобразный </a:t>
              </a:r>
              <a:r>
                <a:rPr lang="ru-RU" sz="2000" dirty="0">
                  <a:latin typeface="Georgia" panose="02040502050405020303" pitchFamily="18" charset="0"/>
                </a:rPr>
                <a:t>стул с примесью крови до 12 раз в сутки</a:t>
              </a:r>
              <a:r>
                <a:rPr lang="ru-RU" sz="2000" dirty="0" smtClean="0">
                  <a:latin typeface="Georgia" panose="02040502050405020303" pitchFamily="18" charset="0"/>
                </a:rPr>
                <a:t>, в том числе ночью</a:t>
              </a:r>
            </a:p>
            <a:p>
              <a:pPr marL="342900" indent="193675" algn="ctr">
                <a:buFont typeface="Arial" panose="020B0604020202020204" pitchFamily="34" charset="0"/>
                <a:buChar char="•"/>
                <a:tabLst>
                  <a:tab pos="363538" algn="l"/>
                </a:tabLst>
              </a:pPr>
              <a:r>
                <a:rPr lang="ru-RU" sz="2000" dirty="0" smtClean="0">
                  <a:latin typeface="Georgia" panose="02040502050405020303" pitchFamily="18" charset="0"/>
                </a:rPr>
                <a:t>вздутие живота</a:t>
              </a:r>
            </a:p>
            <a:p>
              <a:pPr marL="342900" indent="193675" algn="ctr">
                <a:buFont typeface="Arial" panose="020B0604020202020204" pitchFamily="34" charset="0"/>
                <a:buChar char="•"/>
                <a:tabLst>
                  <a:tab pos="363538" algn="l"/>
                </a:tabLst>
              </a:pPr>
              <a:r>
                <a:rPr lang="ru-RU" sz="2000" dirty="0" smtClean="0">
                  <a:latin typeface="Georgia" panose="02040502050405020303" pitchFamily="18" charset="0"/>
                </a:rPr>
                <a:t>общая слабость</a:t>
              </a:r>
            </a:p>
            <a:p>
              <a:pPr marL="342900" indent="193675" algn="ctr">
                <a:buFont typeface="Arial" panose="020B0604020202020204" pitchFamily="34" charset="0"/>
                <a:buChar char="•"/>
                <a:tabLst>
                  <a:tab pos="363538" algn="l"/>
                </a:tabLst>
              </a:pPr>
              <a:r>
                <a:rPr lang="ru-RU" sz="2000" dirty="0" smtClean="0">
                  <a:latin typeface="Georgia" panose="02040502050405020303" pitchFamily="18" charset="0"/>
                </a:rPr>
                <a:t>утомляемость </a:t>
              </a:r>
              <a:endParaRPr lang="ru-RU" sz="2000" dirty="0">
                <a:latin typeface="Georgia" panose="02040502050405020303" pitchFamily="18" charset="0"/>
              </a:endParaRPr>
            </a:p>
            <a:p>
              <a:pPr marL="342900" indent="193675" algn="ctr">
                <a:tabLst>
                  <a:tab pos="363538" algn="l"/>
                </a:tabLst>
              </a:pPr>
              <a:endParaRPr lang="ru-RU" sz="2400" dirty="0" smtClean="0">
                <a:latin typeface="Georgia" panose="02040502050405020303" pitchFamily="18" charset="0"/>
              </a:endParaRPr>
            </a:p>
          </p:txBody>
        </p:sp>
        <p:sp>
          <p:nvSpPr>
            <p:cNvPr id="34" name="Стрелка вправо 33"/>
            <p:cNvSpPr/>
            <p:nvPr/>
          </p:nvSpPr>
          <p:spPr>
            <a:xfrm rot="5400000">
              <a:off x="33367749" y="25636545"/>
              <a:ext cx="1872283" cy="810416"/>
            </a:xfrm>
            <a:prstGeom prst="rightArrow">
              <a:avLst>
                <a:gd name="adj1" fmla="val 50000"/>
                <a:gd name="adj2" fmla="val 73741"/>
              </a:avLst>
            </a:prstGeom>
            <a:solidFill>
              <a:srgbClr val="2E9A8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8" name="Рисунок 37"/>
          <p:cNvPicPr/>
          <p:nvPr/>
        </p:nvPicPr>
        <p:blipFill>
          <a:blip r:embed="rId7"/>
          <a:stretch>
            <a:fillRect/>
          </a:stretch>
        </p:blipFill>
        <p:spPr>
          <a:xfrm>
            <a:off x="328580" y="8824968"/>
            <a:ext cx="8537518" cy="11952526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>
          <a:blip r:embed="rId8"/>
          <a:stretch>
            <a:fillRect/>
          </a:stretch>
        </p:blipFill>
        <p:spPr>
          <a:xfrm>
            <a:off x="9225461" y="8824968"/>
            <a:ext cx="8537518" cy="11952526"/>
          </a:xfrm>
          <a:prstGeom prst="rect">
            <a:avLst/>
          </a:prstGeom>
        </p:spPr>
      </p:pic>
      <p:pic>
        <p:nvPicPr>
          <p:cNvPr id="42" name="Рисунок 41"/>
          <p:cNvPicPr/>
          <p:nvPr/>
        </p:nvPicPr>
        <p:blipFill>
          <a:blip r:embed="rId9"/>
          <a:stretch>
            <a:fillRect/>
          </a:stretch>
        </p:blipFill>
        <p:spPr>
          <a:xfrm>
            <a:off x="18162358" y="8824968"/>
            <a:ext cx="8537518" cy="11952525"/>
          </a:xfrm>
          <a:prstGeom prst="rect">
            <a:avLst/>
          </a:prstGeom>
        </p:spPr>
      </p:pic>
      <p:pic>
        <p:nvPicPr>
          <p:cNvPr id="44" name="Рисунок 43"/>
          <p:cNvPicPr/>
          <p:nvPr/>
        </p:nvPicPr>
        <p:blipFill>
          <a:blip r:embed="rId10"/>
          <a:stretch>
            <a:fillRect/>
          </a:stretch>
        </p:blipFill>
        <p:spPr>
          <a:xfrm>
            <a:off x="27031760" y="8862645"/>
            <a:ext cx="8537518" cy="11914848"/>
          </a:xfrm>
          <a:prstGeom prst="rect">
            <a:avLst/>
          </a:prstGeom>
        </p:spPr>
      </p:pic>
      <p:pic>
        <p:nvPicPr>
          <p:cNvPr id="45" name="Рисунок 44"/>
          <p:cNvPicPr/>
          <p:nvPr/>
        </p:nvPicPr>
        <p:blipFill>
          <a:blip r:embed="rId11"/>
          <a:stretch>
            <a:fillRect/>
          </a:stretch>
        </p:blipFill>
        <p:spPr>
          <a:xfrm>
            <a:off x="273660" y="31059273"/>
            <a:ext cx="8585137" cy="8470939"/>
          </a:xfrm>
          <a:prstGeom prst="rect">
            <a:avLst/>
          </a:prstGeom>
        </p:spPr>
      </p:pic>
      <p:pic>
        <p:nvPicPr>
          <p:cNvPr id="48" name="Рисунок 47"/>
          <p:cNvPicPr/>
          <p:nvPr/>
        </p:nvPicPr>
        <p:blipFill>
          <a:blip r:embed="rId12"/>
          <a:stretch>
            <a:fillRect/>
          </a:stretch>
        </p:blipFill>
        <p:spPr>
          <a:xfrm>
            <a:off x="9258750" y="31059272"/>
            <a:ext cx="8470940" cy="8470940"/>
          </a:xfrm>
          <a:prstGeom prst="rect">
            <a:avLst/>
          </a:prstGeom>
        </p:spPr>
      </p:pic>
      <p:pic>
        <p:nvPicPr>
          <p:cNvPr id="49" name="Рисунок 48"/>
          <p:cNvPicPr/>
          <p:nvPr/>
        </p:nvPicPr>
        <p:blipFill>
          <a:blip r:embed="rId13"/>
          <a:stretch>
            <a:fillRect/>
          </a:stretch>
        </p:blipFill>
        <p:spPr>
          <a:xfrm>
            <a:off x="18162358" y="31059275"/>
            <a:ext cx="8470942" cy="8470942"/>
          </a:xfrm>
          <a:prstGeom prst="rect">
            <a:avLst/>
          </a:prstGeom>
        </p:spPr>
      </p:pic>
      <p:pic>
        <p:nvPicPr>
          <p:cNvPr id="50" name="Рисунок 49"/>
          <p:cNvPicPr/>
          <p:nvPr/>
        </p:nvPicPr>
        <p:blipFill>
          <a:blip r:embed="rId14"/>
          <a:stretch>
            <a:fillRect/>
          </a:stretch>
        </p:blipFill>
        <p:spPr>
          <a:xfrm>
            <a:off x="27098336" y="31059275"/>
            <a:ext cx="8470942" cy="8470942"/>
          </a:xfrm>
          <a:prstGeom prst="rect">
            <a:avLst/>
          </a:prstGeom>
        </p:spPr>
      </p:pic>
      <p:pic>
        <p:nvPicPr>
          <p:cNvPr id="55" name="Рисунок 54"/>
          <p:cNvPicPr/>
          <p:nvPr/>
        </p:nvPicPr>
        <p:blipFill>
          <a:blip r:embed="rId15"/>
          <a:stretch>
            <a:fillRect/>
          </a:stretch>
        </p:blipFill>
        <p:spPr>
          <a:xfrm>
            <a:off x="266359" y="40203561"/>
            <a:ext cx="8592438" cy="8592438"/>
          </a:xfrm>
          <a:prstGeom prst="rect">
            <a:avLst/>
          </a:prstGeom>
        </p:spPr>
      </p:pic>
      <p:pic>
        <p:nvPicPr>
          <p:cNvPr id="57" name="Рисунок 56"/>
          <p:cNvPicPr/>
          <p:nvPr/>
        </p:nvPicPr>
        <p:blipFill>
          <a:blip r:embed="rId16"/>
          <a:stretch>
            <a:fillRect/>
          </a:stretch>
        </p:blipFill>
        <p:spPr>
          <a:xfrm>
            <a:off x="9171968" y="40238279"/>
            <a:ext cx="8557722" cy="8557722"/>
          </a:xfrm>
          <a:prstGeom prst="rect">
            <a:avLst/>
          </a:prstGeom>
        </p:spPr>
      </p:pic>
      <p:pic>
        <p:nvPicPr>
          <p:cNvPr id="58" name="Рисунок 57"/>
          <p:cNvPicPr/>
          <p:nvPr/>
        </p:nvPicPr>
        <p:blipFill>
          <a:blip r:embed="rId17"/>
          <a:stretch>
            <a:fillRect/>
          </a:stretch>
        </p:blipFill>
        <p:spPr>
          <a:xfrm>
            <a:off x="18162358" y="40203561"/>
            <a:ext cx="8592439" cy="8592439"/>
          </a:xfrm>
          <a:prstGeom prst="rect">
            <a:avLst/>
          </a:prstGeom>
        </p:spPr>
      </p:pic>
      <p:pic>
        <p:nvPicPr>
          <p:cNvPr id="59" name="Рисунок 58"/>
          <p:cNvPicPr/>
          <p:nvPr/>
        </p:nvPicPr>
        <p:blipFill>
          <a:blip r:embed="rId18"/>
          <a:stretch>
            <a:fillRect/>
          </a:stretch>
        </p:blipFill>
        <p:spPr>
          <a:xfrm>
            <a:off x="27098336" y="40197937"/>
            <a:ext cx="8470941" cy="85980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098336" y="40197937"/>
            <a:ext cx="8470942" cy="8598064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12923</TotalTime>
  <Words>268</Words>
  <Application>Microsoft Office PowerPoint</Application>
  <PresentationFormat>Произвольный</PresentationFormat>
  <Paragraphs>43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 Ульянин</cp:lastModifiedBy>
  <cp:revision>786</cp:revision>
  <cp:lastPrinted>2016-02-14T20:59:09Z</cp:lastPrinted>
  <dcterms:created xsi:type="dcterms:W3CDTF">2014-10-22T18:12:12Z</dcterms:created>
  <dcterms:modified xsi:type="dcterms:W3CDTF">2016-02-20T19:57:38Z</dcterms:modified>
</cp:coreProperties>
</file>