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86" r:id="rId3"/>
    <p:sldId id="268" r:id="rId4"/>
    <p:sldId id="289" r:id="rId5"/>
    <p:sldId id="291" r:id="rId6"/>
    <p:sldId id="283" r:id="rId7"/>
    <p:sldId id="294" r:id="rId8"/>
    <p:sldId id="298" r:id="rId9"/>
    <p:sldId id="296" r:id="rId10"/>
    <p:sldId id="297" r:id="rId11"/>
    <p:sldId id="299" r:id="rId12"/>
    <p:sldId id="295" r:id="rId13"/>
    <p:sldId id="27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ED"/>
    <a:srgbClr val="FDF7F7"/>
    <a:srgbClr val="FDF4F3"/>
    <a:srgbClr val="FEF9F9"/>
    <a:srgbClr val="EC0186"/>
    <a:srgbClr val="FE6A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EB9EA-CF64-463D-BC11-08EC41EA320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C5CF6-39AE-413A-AF78-9783F256CA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58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5CF6-39AE-413A-AF78-9783F256CA5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155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5CF6-39AE-413A-AF78-9783F256CA5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788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5CF6-39AE-413A-AF78-9783F256CA5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430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5CF6-39AE-413A-AF78-9783F256CA5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671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5CF6-39AE-413A-AF78-9783F256CA5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597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44978ce34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44978ce34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688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5CF6-39AE-413A-AF78-9783F256CA5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76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5CF6-39AE-413A-AF78-9783F256CA5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88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5CF6-39AE-413A-AF78-9783F256CA5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852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5CF6-39AE-413A-AF78-9783F256CA5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65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5CF6-39AE-413A-AF78-9783F256CA5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16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5CF6-39AE-413A-AF78-9783F256CA5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808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5CF6-39AE-413A-AF78-9783F256CA5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88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F0A-722C-4FC6-B99F-B840307E7BC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68F-161E-42FA-BC0A-61C977EBE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195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F0A-722C-4FC6-B99F-B840307E7BC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68F-161E-42FA-BC0A-61C977EBE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69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F0A-722C-4FC6-B99F-B840307E7BC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68F-161E-42FA-BC0A-61C977EBE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42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xmlns="" val="161326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F0A-722C-4FC6-B99F-B840307E7BC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68F-161E-42FA-BC0A-61C977EBE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99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F0A-722C-4FC6-B99F-B840307E7BC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68F-161E-42FA-BC0A-61C977EBE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78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F0A-722C-4FC6-B99F-B840307E7BC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68F-161E-42FA-BC0A-61C977EBE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40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F0A-722C-4FC6-B99F-B840307E7BC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68F-161E-42FA-BC0A-61C977EBE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53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F0A-722C-4FC6-B99F-B840307E7BC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68F-161E-42FA-BC0A-61C977EBE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32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F0A-722C-4FC6-B99F-B840307E7BC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68F-161E-42FA-BC0A-61C977EBE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67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F0A-722C-4FC6-B99F-B840307E7BC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68F-161E-42FA-BC0A-61C977EBE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36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F0A-722C-4FC6-B99F-B840307E7BC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68F-161E-42FA-BC0A-61C977EBE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47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AAF0A-722C-4FC6-B99F-B840307E7BC6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4168F-161E-42FA-BC0A-61C977EBE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64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324" y="2172395"/>
            <a:ext cx="4511418" cy="17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0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32" y="0"/>
            <a:ext cx="13196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02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8127" y="36809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8404" y="1780674"/>
            <a:ext cx="4697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Собственная генетическая лаборатория </a:t>
            </a:r>
            <a:r>
              <a:rPr lang="ru-RU" dirty="0" err="1" smtClean="0"/>
              <a:t>пренанатальной</a:t>
            </a:r>
            <a:r>
              <a:rPr lang="ru-RU" dirty="0" smtClean="0"/>
              <a:t> </a:t>
            </a:r>
            <a:r>
              <a:rPr lang="ru-RU" dirty="0"/>
              <a:t>диагностики и </a:t>
            </a:r>
            <a:r>
              <a:rPr lang="ru-RU" dirty="0" err="1"/>
              <a:t>преимплантационного</a:t>
            </a:r>
            <a:r>
              <a:rPr lang="ru-RU" dirty="0"/>
              <a:t> </a:t>
            </a:r>
            <a:r>
              <a:rPr lang="ru-RU" dirty="0" smtClean="0"/>
              <a:t>генетического </a:t>
            </a:r>
            <a:r>
              <a:rPr lang="ru-RU" dirty="0"/>
              <a:t>тестирования </a:t>
            </a:r>
            <a:r>
              <a:rPr lang="ru-RU" dirty="0" smtClean="0"/>
              <a:t>сети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68404" y="4775798"/>
            <a:ext cx="512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Возможность проведения </a:t>
            </a:r>
            <a:r>
              <a:rPr lang="ru-RU" dirty="0" err="1" smtClean="0"/>
              <a:t>преимплантационного</a:t>
            </a:r>
            <a:r>
              <a:rPr lang="ru-RU" dirty="0" smtClean="0"/>
              <a:t> генетического </a:t>
            </a:r>
            <a:r>
              <a:rPr lang="ru-RU" dirty="0"/>
              <a:t>тестирования в </a:t>
            </a:r>
            <a:r>
              <a:rPr lang="ru-RU" dirty="0" smtClean="0"/>
              <a:t>собственной лаборатории </a:t>
            </a:r>
            <a:r>
              <a:rPr lang="ru-RU" dirty="0"/>
              <a:t>позволяет достичь высоких </a:t>
            </a:r>
            <a:r>
              <a:rPr lang="ru-RU" dirty="0" smtClean="0"/>
              <a:t>показателей частоты </a:t>
            </a:r>
            <a:r>
              <a:rPr lang="ru-RU" dirty="0"/>
              <a:t>наступления беременности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2577" y="1011052"/>
            <a:ext cx="3696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7 лет – крупнейшая </a:t>
            </a:r>
            <a:r>
              <a:rPr lang="ru-RU" dirty="0" smtClean="0"/>
              <a:t>лаборатория в </a:t>
            </a:r>
            <a:r>
              <a:rPr lang="ru-RU" dirty="0"/>
              <a:t>России в области </a:t>
            </a:r>
            <a:r>
              <a:rPr lang="ru-RU" dirty="0" smtClean="0"/>
              <a:t>установления родства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82577" y="2094670"/>
            <a:ext cx="2425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EC0186"/>
                </a:solidFill>
                <a:latin typeface="Circe" panose="020B0502020203020203" pitchFamily="34" charset="-52"/>
              </a:rPr>
              <a:t>&gt; 500 000</a:t>
            </a:r>
            <a:endParaRPr lang="ru-RU" sz="4000" dirty="0">
              <a:solidFill>
                <a:srgbClr val="EC0186"/>
              </a:solidFill>
              <a:latin typeface="Circe" panose="020B0502020203020203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2577" y="3465809"/>
            <a:ext cx="1617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EC0186"/>
                </a:solidFill>
                <a:latin typeface="Circe" panose="020B0502020203020203" pitchFamily="34" charset="-52"/>
              </a:rPr>
              <a:t>14 500</a:t>
            </a:r>
            <a:endParaRPr lang="ru-RU" sz="4000" dirty="0">
              <a:solidFill>
                <a:srgbClr val="EC0186"/>
              </a:solidFill>
              <a:latin typeface="Circe" panose="020B0502020203020203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2577" y="4836948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EC0186"/>
                </a:solidFill>
                <a:latin typeface="Circe" panose="020B0502020203020203" pitchFamily="34" charset="-52"/>
              </a:rPr>
              <a:t>до 72%</a:t>
            </a:r>
            <a:endParaRPr lang="ru-RU" sz="4000" dirty="0">
              <a:solidFill>
                <a:srgbClr val="EC0186"/>
              </a:solidFill>
              <a:latin typeface="Circe" panose="020B0502020203020203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0283" y="2545630"/>
            <a:ext cx="3696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генетических исследований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70284" y="3980827"/>
            <a:ext cx="369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преимплантационных</a:t>
            </a:r>
            <a:r>
              <a:rPr lang="ru-RU" sz="1400" dirty="0" smtClean="0"/>
              <a:t> генетических тестирований эмбриона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82577" y="5357017"/>
            <a:ext cx="3696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увеличивается частота </a:t>
            </a:r>
            <a:r>
              <a:rPr lang="ru-RU" sz="1400" dirty="0" smtClean="0"/>
              <a:t>наступления беременности </a:t>
            </a:r>
            <a:r>
              <a:rPr lang="ru-RU" sz="1400" dirty="0"/>
              <a:t>при </a:t>
            </a:r>
            <a:r>
              <a:rPr lang="ru-RU" sz="1400" dirty="0" smtClean="0"/>
              <a:t>проведении </a:t>
            </a:r>
            <a:r>
              <a:rPr lang="ru-RU" sz="1400" dirty="0" err="1" smtClean="0"/>
              <a:t>преимплантационного</a:t>
            </a:r>
            <a:r>
              <a:rPr lang="ru-RU" sz="1400" dirty="0" smtClean="0"/>
              <a:t> генетического тестирования</a:t>
            </a:r>
            <a:endParaRPr lang="ru-RU" sz="140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0142248"/>
              </p:ext>
            </p:extLst>
          </p:nvPr>
        </p:nvGraphicFramePr>
        <p:xfrm>
          <a:off x="1106904" y="672702"/>
          <a:ext cx="2939465" cy="800015"/>
        </p:xfrm>
        <a:graphic>
          <a:graphicData uri="http://schemas.openxmlformats.org/presentationml/2006/ole">
            <p:oleObj spid="_x0000_s5130" name="Image" r:id="rId6" imgW="9473016" imgH="2577778" progId="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06904" y="3267512"/>
            <a:ext cx="3166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EC0186"/>
              </a:buClr>
              <a:buFont typeface="Calibri" panose="020F0502020204030204" pitchFamily="34" charset="0"/>
              <a:buChar char="̶"/>
            </a:pPr>
            <a:r>
              <a:rPr lang="ru-RU" sz="1200" dirty="0" smtClean="0"/>
              <a:t>медико-генетические анализы</a:t>
            </a:r>
          </a:p>
          <a:p>
            <a:pPr marL="171450" indent="-171450">
              <a:buClr>
                <a:srgbClr val="EC0186"/>
              </a:buClr>
              <a:buFont typeface="Calibri" panose="020F0502020204030204" pitchFamily="34" charset="0"/>
              <a:buChar char="̶"/>
            </a:pPr>
            <a:r>
              <a:rPr lang="ru-RU" sz="1200" dirty="0"/>
              <a:t>у</a:t>
            </a:r>
            <a:r>
              <a:rPr lang="ru-RU" sz="1200" dirty="0" smtClean="0"/>
              <a:t>становление отцовства и родства</a:t>
            </a:r>
          </a:p>
          <a:p>
            <a:pPr marL="171450" indent="-171450">
              <a:buClr>
                <a:srgbClr val="EC0186"/>
              </a:buClr>
              <a:buFont typeface="Calibri" panose="020F0502020204030204" pitchFamily="34" charset="0"/>
              <a:buChar char="̶"/>
            </a:pPr>
            <a:r>
              <a:rPr lang="ru-RU" sz="1200" dirty="0" smtClean="0"/>
              <a:t>криминалистический анализ</a:t>
            </a:r>
            <a:r>
              <a:rPr lang="ru-RU" sz="1200" dirty="0"/>
              <a:t>, ДНК </a:t>
            </a:r>
            <a:r>
              <a:rPr lang="ru-RU" sz="1200" dirty="0" smtClean="0"/>
              <a:t>генеалогические исследования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58127" y="3267512"/>
            <a:ext cx="2513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EC0186"/>
              </a:buClr>
              <a:buFont typeface="Calibri" panose="020F0502020204030204" pitchFamily="34" charset="0"/>
              <a:buChar char="̶"/>
            </a:pPr>
            <a:r>
              <a:rPr lang="ru-RU" sz="1200" dirty="0"/>
              <a:t>тестирование </a:t>
            </a:r>
            <a:r>
              <a:rPr lang="ru-RU" sz="1200" dirty="0" smtClean="0"/>
              <a:t>эмбриона на </a:t>
            </a:r>
            <a:r>
              <a:rPr lang="ru-RU" sz="1200" dirty="0"/>
              <a:t>ранних сроках </a:t>
            </a:r>
            <a:r>
              <a:rPr lang="ru-RU" sz="1200" dirty="0" smtClean="0"/>
              <a:t>внутриутробного развития</a:t>
            </a:r>
          </a:p>
          <a:p>
            <a:pPr marL="171450" indent="-171450">
              <a:buClr>
                <a:srgbClr val="EC0186"/>
              </a:buClr>
              <a:buFont typeface="Calibri" panose="020F0502020204030204" pitchFamily="34" charset="0"/>
              <a:buChar char="̶"/>
            </a:pPr>
            <a:r>
              <a:rPr lang="ru-RU" sz="1200" dirty="0" smtClean="0"/>
              <a:t>тестирование эмбриона до переноса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1026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1" y="2434173"/>
            <a:ext cx="3797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Circe Light" panose="020B0402020203020203" pitchFamily="34" charset="-52"/>
              </a:rPr>
              <a:t>Каждый доктор клиники имеет доступ к десяткам обучающих онлайн курсов, которые мы создаем самостоятельно. А еженедельное тестирование помогает контролировать уровень знаний доктора и помогать ему развиваться в выбранном направлении.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90538" y="507153"/>
            <a:ext cx="5082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EC0186"/>
                </a:solidFill>
                <a:latin typeface="Circe Light" panose="020B0402020203020203" pitchFamily="34" charset="-52"/>
              </a:rPr>
              <a:t>Образовательная платформа </a:t>
            </a:r>
            <a:r>
              <a:rPr lang="en-US" sz="3600" dirty="0" err="1" smtClean="0">
                <a:solidFill>
                  <a:srgbClr val="EC0186"/>
                </a:solidFill>
                <a:latin typeface="Circe Light" panose="020B0402020203020203" pitchFamily="34" charset="-52"/>
              </a:rPr>
              <a:t>Meducation</a:t>
            </a:r>
            <a:endParaRPr lang="ru-RU" sz="3600" dirty="0">
              <a:solidFill>
                <a:srgbClr val="EC0186"/>
              </a:solidFill>
              <a:latin typeface="Circe Light" panose="020B0402020203020203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6825" y="1944303"/>
            <a:ext cx="1791367" cy="3890743"/>
          </a:xfrm>
          <a:prstGeom prst="roundRect">
            <a:avLst>
              <a:gd name="adj" fmla="val 182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79400" dir="5400000" sx="66000" sy="66000" rotWithShape="0">
              <a:prstClr val="black">
                <a:alpha val="9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5043" y="2598821"/>
            <a:ext cx="5628949" cy="343276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52400" dir="5400000" sx="99000" sy="99000" rotWithShape="0">
              <a:prstClr val="black">
                <a:alpha val="6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583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7325" y="2567031"/>
            <a:ext cx="4511418" cy="17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2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088176" y="0"/>
            <a:ext cx="632459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>
          <a:blip r:embed="rId5" cstate="print">
            <a:alphaModFix amt="4000"/>
          </a:blip>
          <a:stretch>
            <a:fillRect/>
          </a:stretch>
        </p:blipFill>
        <p:spPr>
          <a:xfrm>
            <a:off x="365067" y="1104800"/>
            <a:ext cx="1815333" cy="18153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11192" y="201246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Я очень верю в наш проект, и для меня важно, чтобы по-настоящему качественная медицинская помощь стала доступна как можно большему количеству </a:t>
            </a:r>
            <a:r>
              <a:rPr lang="ru-RU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людей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1192" y="40281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EC008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Дмитрий Фомин</a:t>
            </a:r>
          </a:p>
          <a:p>
            <a:r>
              <a:rPr lang="ru-RU" sz="2400" dirty="0">
                <a:latin typeface="Circe Light" panose="020B0402020203020203" pitchFamily="34" charset="-52"/>
              </a:rPr>
              <a:t>генеральный директор «КДФ групп»</a:t>
            </a:r>
          </a:p>
          <a:p>
            <a:endParaRPr lang="ru-RU" sz="2400" dirty="0" smtClean="0">
              <a:solidFill>
                <a:srgbClr val="EC008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3014" y="5691003"/>
            <a:ext cx="3447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C01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4mindv@gmail.com</a:t>
            </a:r>
            <a:r>
              <a:rPr lang="ru-RU" sz="2400" dirty="0" smtClean="0">
                <a:solidFill>
                  <a:srgbClr val="EC01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ru-RU" dirty="0">
              <a:solidFill>
                <a:srgbClr val="EC0186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4544" y="5691003"/>
            <a:ext cx="1320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EC018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dr_fomin</a:t>
            </a:r>
            <a:endParaRPr lang="en-US" sz="2400" dirty="0">
              <a:solidFill>
                <a:srgbClr val="EC0186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353231" y="5775197"/>
            <a:ext cx="293276" cy="293276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9898975"/>
              </p:ext>
            </p:extLst>
          </p:nvPr>
        </p:nvGraphicFramePr>
        <p:xfrm>
          <a:off x="978567" y="5775197"/>
          <a:ext cx="394447" cy="302004"/>
        </p:xfrm>
        <a:graphic>
          <a:graphicData uri="http://schemas.openxmlformats.org/presentationml/2006/ole">
            <p:oleObj spid="_x0000_s4111" name="Image" r:id="rId7" imgW="5202371" imgH="398306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342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5574" y="2509444"/>
            <a:ext cx="8980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irce Light" panose="020B0402020203020203" pitchFamily="34" charset="-52"/>
              </a:rPr>
              <a:t>Мы стремимся к тому, чтобы </a:t>
            </a:r>
            <a:r>
              <a:rPr lang="ru-RU" sz="2800" dirty="0" smtClean="0">
                <a:latin typeface="Circe Light" panose="020B0402020203020203" pitchFamily="34" charset="-52"/>
              </a:rPr>
              <a:t>каждый человек </a:t>
            </a:r>
            <a:r>
              <a:rPr lang="ru-RU" sz="2800" dirty="0">
                <a:latin typeface="Circe Light" panose="020B0402020203020203" pitchFamily="34" charset="-52"/>
              </a:rPr>
              <a:t>в России </a:t>
            </a:r>
            <a:r>
              <a:rPr lang="ru-RU" sz="2800" dirty="0" smtClean="0">
                <a:latin typeface="Circe Light" panose="020B0402020203020203" pitchFamily="34" charset="-52"/>
              </a:rPr>
              <a:t>мог </a:t>
            </a:r>
            <a:r>
              <a:rPr lang="ru-RU" sz="2800" dirty="0">
                <a:latin typeface="Circe Light" panose="020B0402020203020203" pitchFamily="34" charset="-52"/>
              </a:rPr>
              <a:t>получить современное и высокотехнологичное медицинское обслуживание наивысшего качества, основанное на стандартах доказательной медицины, а также заботливом и персонализированном подходе к общению с клиентом.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5574" y="1801558"/>
            <a:ext cx="4995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EC0186"/>
                </a:solidFill>
                <a:latin typeface="Circe" panose="020B0502020203020203" pitchFamily="34" charset="-52"/>
              </a:rPr>
              <a:t>Эволюционная цель:</a:t>
            </a:r>
            <a:endParaRPr lang="ru-RU" sz="4000" dirty="0">
              <a:solidFill>
                <a:srgbClr val="EC0186"/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9" y="0"/>
            <a:ext cx="12188299" cy="6860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9301" y="86446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EC0186"/>
                </a:solidFill>
                <a:latin typeface="Circe" panose="020B0502020203020203" pitchFamily="34" charset="-52"/>
              </a:rPr>
              <a:t>20</a:t>
            </a:r>
            <a:r>
              <a:rPr lang="en-US" sz="5400" dirty="0" smtClean="0">
                <a:solidFill>
                  <a:srgbClr val="EC0186"/>
                </a:solidFill>
                <a:latin typeface="Circe" panose="020B0502020203020203" pitchFamily="34" charset="-52"/>
              </a:rPr>
              <a:t>21</a:t>
            </a:r>
            <a:endParaRPr lang="ru-RU" sz="5400" dirty="0">
              <a:solidFill>
                <a:srgbClr val="EC0186"/>
              </a:solidFill>
              <a:latin typeface="Circe" panose="020B0502020203020203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983" y="864468"/>
            <a:ext cx="597090" cy="62333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244529" y="5247106"/>
            <a:ext cx="3645106" cy="1308349"/>
            <a:chOff x="819157" y="5083477"/>
            <a:chExt cx="3310081" cy="1308349"/>
          </a:xfrm>
        </p:grpSpPr>
        <p:sp>
          <p:nvSpPr>
            <p:cNvPr id="6" name="TextBox 5"/>
            <p:cNvSpPr txBox="1"/>
            <p:nvPr/>
          </p:nvSpPr>
          <p:spPr>
            <a:xfrm>
              <a:off x="1062813" y="5083477"/>
              <a:ext cx="12041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rgbClr val="EC0186"/>
                  </a:solidFill>
                  <a:latin typeface="Circe" panose="020B0502020203020203" pitchFamily="34" charset="-52"/>
                </a:rPr>
                <a:t>19 000</a:t>
              </a:r>
              <a:endParaRPr lang="ru-RU" sz="2800" dirty="0">
                <a:solidFill>
                  <a:srgbClr val="EC0186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9157" y="5622872"/>
              <a:ext cx="1447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rgbClr val="EC0186"/>
                  </a:solidFill>
                  <a:latin typeface="Circe" panose="020B0502020203020203" pitchFamily="34" charset="-52"/>
                </a:rPr>
                <a:t>250 000</a:t>
              </a:r>
              <a:endParaRPr lang="ru-RU" sz="2800" dirty="0">
                <a:solidFill>
                  <a:srgbClr val="EC0186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6989" y="5105156"/>
              <a:ext cx="18622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первичных пациентов</a:t>
              </a:r>
            </a:p>
            <a:p>
              <a:r>
                <a:rPr lang="ru-RU" sz="1400" dirty="0" smtClean="0"/>
                <a:t>в месяц</a:t>
              </a:r>
              <a:endParaRPr lang="ru-RU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66988" y="5653162"/>
              <a:ext cx="18622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пациентов, прошедших</a:t>
              </a:r>
            </a:p>
            <a:p>
              <a:r>
                <a:rPr lang="ru-RU" sz="1400" dirty="0" smtClean="0"/>
                <a:t>через сеть клиник</a:t>
              </a:r>
              <a:endParaRPr lang="ru-RU" sz="14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215688" y="2252044"/>
            <a:ext cx="3870037" cy="3891945"/>
            <a:chOff x="6215688" y="2252044"/>
            <a:chExt cx="3870037" cy="3891945"/>
          </a:xfrm>
        </p:grpSpPr>
        <p:sp>
          <p:nvSpPr>
            <p:cNvPr id="12" name="TextBox 11"/>
            <p:cNvSpPr txBox="1"/>
            <p:nvPr/>
          </p:nvSpPr>
          <p:spPr>
            <a:xfrm>
              <a:off x="6215689" y="2252045"/>
              <a:ext cx="7120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EC0186"/>
                  </a:solidFill>
                  <a:latin typeface="Circe" panose="020B0502020203020203" pitchFamily="34" charset="-52"/>
                </a:rPr>
                <a:t>112</a:t>
              </a:r>
              <a:endParaRPr lang="ru-RU" sz="3200" dirty="0">
                <a:solidFill>
                  <a:srgbClr val="EC0186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37032" y="2252045"/>
              <a:ext cx="6270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EC0186"/>
                  </a:solidFill>
                  <a:latin typeface="Circe" panose="020B0502020203020203" pitchFamily="34" charset="-52"/>
                </a:rPr>
                <a:t>50</a:t>
              </a:r>
              <a:endParaRPr lang="ru-RU" sz="3200" dirty="0">
                <a:solidFill>
                  <a:srgbClr val="EC0186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88842" y="2252044"/>
              <a:ext cx="6174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EC0186"/>
                  </a:solidFill>
                  <a:latin typeface="Circe" panose="020B0502020203020203" pitchFamily="34" charset="-52"/>
                </a:rPr>
                <a:t>22</a:t>
              </a:r>
              <a:endParaRPr lang="ru-RU" sz="3200" dirty="0">
                <a:solidFill>
                  <a:srgbClr val="EC0186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15689" y="3051393"/>
              <a:ext cx="5581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EC0186"/>
                  </a:solidFill>
                  <a:latin typeface="Circe" panose="020B0502020203020203" pitchFamily="34" charset="-52"/>
                </a:rPr>
                <a:t>13</a:t>
              </a:r>
              <a:endParaRPr lang="ru-RU" sz="3200" dirty="0">
                <a:solidFill>
                  <a:srgbClr val="EC0186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15689" y="4367140"/>
              <a:ext cx="396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EC0186"/>
                  </a:solidFill>
                  <a:latin typeface="Circe" panose="020B0502020203020203" pitchFamily="34" charset="-52"/>
                </a:rPr>
                <a:t>5</a:t>
              </a:r>
              <a:endParaRPr lang="ru-RU" sz="3200" dirty="0">
                <a:solidFill>
                  <a:srgbClr val="EC0186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31598" y="4367140"/>
              <a:ext cx="3962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EC0186"/>
                  </a:solidFill>
                  <a:latin typeface="Circe" panose="020B0502020203020203" pitchFamily="34" charset="-52"/>
                </a:rPr>
                <a:t>7</a:t>
              </a:r>
              <a:endParaRPr lang="ru-RU" sz="3200" dirty="0">
                <a:solidFill>
                  <a:srgbClr val="EC0186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88842" y="4367140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EC0186"/>
                  </a:solidFill>
                  <a:latin typeface="Circe" panose="020B0502020203020203" pitchFamily="34" charset="-52"/>
                </a:rPr>
                <a:t>12</a:t>
              </a:r>
              <a:endParaRPr lang="ru-RU" sz="3200" dirty="0">
                <a:solidFill>
                  <a:srgbClr val="EC0186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17292" y="5220659"/>
              <a:ext cx="5517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EC0186"/>
                  </a:solidFill>
                  <a:latin typeface="Circe" panose="020B0502020203020203" pitchFamily="34" charset="-52"/>
                </a:rPr>
                <a:t>51</a:t>
              </a:r>
              <a:endParaRPr lang="ru-RU" sz="3200" dirty="0">
                <a:solidFill>
                  <a:srgbClr val="EC0186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15689" y="2652153"/>
              <a:ext cx="11305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гинекологов</a:t>
              </a:r>
              <a:endParaRPr lang="ru-RU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26940" y="2652153"/>
              <a:ext cx="1496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err="1" smtClean="0"/>
                <a:t>репродуктологов</a:t>
              </a:r>
              <a:endParaRPr lang="ru-RU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84911" y="2652153"/>
              <a:ext cx="1100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эмбриолога</a:t>
              </a:r>
              <a:endParaRPr lang="ru-RU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18639" y="3475177"/>
              <a:ext cx="948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генетиков</a:t>
              </a:r>
              <a:endParaRPr lang="ru-RU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15689" y="4766096"/>
              <a:ext cx="11887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профессоров</a:t>
              </a:r>
              <a:endParaRPr lang="ru-RU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15688" y="5620769"/>
              <a:ext cx="1606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кандидат </a:t>
              </a:r>
            </a:p>
            <a:p>
              <a:r>
                <a:rPr lang="ru-RU" sz="1400" dirty="0" smtClean="0"/>
                <a:t>медицинских наук</a:t>
              </a:r>
              <a:endParaRPr lang="ru-RU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22515" y="4766096"/>
              <a:ext cx="995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err="1" smtClean="0"/>
                <a:t>доцентовв</a:t>
              </a:r>
              <a:endParaRPr lang="ru-RU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25213" y="4766096"/>
              <a:ext cx="1606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докторов</a:t>
              </a:r>
            </a:p>
            <a:p>
              <a:r>
                <a:rPr lang="ru-RU" sz="1400" dirty="0" smtClean="0"/>
                <a:t>медицинских наук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689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3428" y="1471601"/>
            <a:ext cx="5549394" cy="39026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600" dirty="0">
                <a:latin typeface="+mj-lt"/>
              </a:rPr>
              <a:t>В</a:t>
            </a:r>
            <a:r>
              <a:rPr lang="ru-RU" sz="2600" dirty="0" smtClean="0">
                <a:latin typeface="+mj-lt"/>
              </a:rPr>
              <a:t>сегда </a:t>
            </a:r>
            <a:r>
              <a:rPr lang="ru-RU" sz="2600" dirty="0">
                <a:latin typeface="+mj-lt"/>
              </a:rPr>
              <a:t>на стороне </a:t>
            </a:r>
            <a:r>
              <a:rPr lang="ru-RU" sz="2600" dirty="0" smtClean="0">
                <a:latin typeface="+mj-lt"/>
              </a:rPr>
              <a:t>пациента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+mj-lt"/>
              </a:rPr>
              <a:t>Не назначаем лишнего</a:t>
            </a:r>
            <a:endParaRPr lang="ru-RU" sz="26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+mj-lt"/>
              </a:rPr>
              <a:t>Новейшие медицинские технологии</a:t>
            </a:r>
            <a:endParaRPr lang="ru-RU" sz="26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+mj-lt"/>
              </a:rPr>
              <a:t>IT</a:t>
            </a:r>
            <a:r>
              <a:rPr lang="ru-RU" sz="2600" dirty="0" smtClean="0">
                <a:latin typeface="+mj-lt"/>
              </a:rPr>
              <a:t> </a:t>
            </a:r>
            <a:r>
              <a:rPr lang="ru-RU" sz="2600" dirty="0">
                <a:latin typeface="+mj-lt"/>
              </a:rPr>
              <a:t>решения для пользы пациентов</a:t>
            </a:r>
          </a:p>
          <a:p>
            <a:pPr>
              <a:lnSpc>
                <a:spcPct val="120000"/>
              </a:lnSpc>
            </a:pPr>
            <a:r>
              <a:rPr lang="ru-RU" sz="2600" dirty="0" smtClean="0">
                <a:latin typeface="+mj-lt"/>
              </a:rPr>
              <a:t>Сервис со </a:t>
            </a:r>
            <a:r>
              <a:rPr lang="ru-RU" sz="2600" dirty="0">
                <a:latin typeface="+mj-lt"/>
              </a:rPr>
              <a:t>вниманием к </a:t>
            </a:r>
            <a:r>
              <a:rPr lang="ru-RU" sz="2600" dirty="0" smtClean="0">
                <a:latin typeface="+mj-lt"/>
              </a:rPr>
              <a:t>деталям</a:t>
            </a:r>
          </a:p>
          <a:p>
            <a:pPr>
              <a:lnSpc>
                <a:spcPct val="120000"/>
              </a:lnSpc>
            </a:pPr>
            <a:r>
              <a:rPr lang="ru-RU" sz="2600" dirty="0">
                <a:latin typeface="+mj-lt"/>
              </a:rPr>
              <a:t>Непрерывное обучение </a:t>
            </a:r>
            <a:r>
              <a:rPr lang="ru-RU" sz="2600" dirty="0" smtClean="0">
                <a:latin typeface="+mj-lt"/>
              </a:rPr>
              <a:t>врачей</a:t>
            </a:r>
            <a:endParaRPr lang="ru-RU" sz="2600" dirty="0">
              <a:latin typeface="+mj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AEF2EB8-7677-4182-8619-6407BE97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9A87-48FA-4423-B76D-57264A4B0E04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909516" y="1045012"/>
            <a:ext cx="4761905" cy="4761905"/>
            <a:chOff x="1140522" y="1048047"/>
            <a:chExt cx="4761905" cy="476190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8D8769DE-12A4-461F-BEF5-E176CE062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0522" y="1048047"/>
              <a:ext cx="4761905" cy="476190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88176" y="2972951"/>
              <a:ext cx="867880" cy="906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544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0538" y="507153"/>
            <a:ext cx="5810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EC0186"/>
                </a:solidFill>
                <a:latin typeface="Circe Light" panose="020B0402020203020203" pitchFamily="34" charset="-52"/>
              </a:rPr>
              <a:t>МИС «Ася» и система помощи принятия врачебных решений</a:t>
            </a:r>
            <a:endParaRPr lang="ru-RU" sz="3600" dirty="0">
              <a:solidFill>
                <a:srgbClr val="EC0186"/>
              </a:solidFill>
              <a:latin typeface="Circe Light" panose="020B0402020203020203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538" y="3833693"/>
            <a:ext cx="51339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Circe Light" panose="020B0402020203020203" pitchFamily="34" charset="-52"/>
              </a:rPr>
              <a:t>Личный кабинет врача, в котором ведётся электронная карта пациента. Специальное ПО подсказывает доктору тактику диагностики и лечения на основе новейших клинических рекомендаций. </a:t>
            </a:r>
            <a:endParaRPr lang="ru-RU" sz="2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4712" y="979443"/>
            <a:ext cx="10275300" cy="57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3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0538" y="507153"/>
            <a:ext cx="4851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EC0186"/>
                </a:solidFill>
                <a:latin typeface="Circe Light" panose="020B0402020203020203" pitchFamily="34" charset="-52"/>
              </a:rPr>
              <a:t>ИИ для непрерывного контроля медицинских карт </a:t>
            </a:r>
            <a:endParaRPr lang="ru-RU" sz="3600" dirty="0">
              <a:solidFill>
                <a:srgbClr val="EC0186"/>
              </a:solidFill>
              <a:latin typeface="Circe Light" panose="020B0402020203020203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538" y="4089265"/>
            <a:ext cx="51339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Circe Light" panose="020B0402020203020203" pitchFamily="34" charset="-52"/>
              </a:rPr>
              <a:t>С помощью системы искусственного интеллекта мы контролируем </a:t>
            </a:r>
            <a:r>
              <a:rPr lang="ru-RU" sz="2200" dirty="0">
                <a:latin typeface="Circe Light" panose="020B0402020203020203" pitchFamily="34" charset="-52"/>
              </a:rPr>
              <a:t>все решения специалиста, снижая риск неверного диагноза и назначений</a:t>
            </a:r>
            <a:r>
              <a:rPr lang="ru-RU" sz="2200" dirty="0" smtClean="0">
                <a:latin typeface="Circe Light" panose="020B0402020203020203" pitchFamily="34" charset="-52"/>
              </a:rPr>
              <a:t>.</a:t>
            </a:r>
          </a:p>
          <a:p>
            <a:r>
              <a:rPr lang="ru-RU" sz="2200" dirty="0" smtClean="0">
                <a:latin typeface="Circe Light" panose="020B0402020203020203" pitchFamily="34" charset="-52"/>
              </a:rPr>
              <a:t>Обратная связь помогает врачам непрерывно профессионально расти.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1964" y="1444907"/>
            <a:ext cx="7933074" cy="52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29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9A87-48FA-4423-B76D-57264A4B0E0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1780" y="-346459"/>
            <a:ext cx="5407479" cy="7689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538" y="507153"/>
            <a:ext cx="485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EC0186"/>
                </a:solidFill>
                <a:latin typeface="Circe Light" panose="020B0402020203020203" pitchFamily="34" charset="-52"/>
              </a:rPr>
              <a:t>Технологии в ВРТ</a:t>
            </a:r>
            <a:endParaRPr lang="ru-RU" sz="3600" dirty="0">
              <a:solidFill>
                <a:srgbClr val="EC0186"/>
              </a:solidFill>
              <a:latin typeface="Circe Light" panose="020B0402020203020203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538" y="3582603"/>
            <a:ext cx="64685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Circe Light" panose="020B0402020203020203" pitchFamily="34" charset="-52"/>
              </a:rPr>
              <a:t>Система контроля качества и управления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irce Light" panose="020B0402020203020203" pitchFamily="34" charset="-52"/>
              </a:rPr>
              <a:t>лабораторией </a:t>
            </a:r>
            <a:r>
              <a:rPr lang="ru-RU" sz="2000" dirty="0" smtClean="0">
                <a:solidFill>
                  <a:srgbClr val="EC0186"/>
                </a:solidFill>
                <a:latin typeface="Circe Light" panose="020B0402020203020203" pitchFamily="34" charset="-52"/>
              </a:rPr>
              <a:t>«</a:t>
            </a:r>
            <a:r>
              <a:rPr lang="en-US" sz="2000" dirty="0" smtClean="0">
                <a:solidFill>
                  <a:srgbClr val="EC0186"/>
                </a:solidFill>
                <a:latin typeface="Circe Light" panose="020B0402020203020203" pitchFamily="34" charset="-52"/>
              </a:rPr>
              <a:t>Witness</a:t>
            </a:r>
            <a:r>
              <a:rPr lang="ru-RU" sz="2000" dirty="0" smtClean="0">
                <a:solidFill>
                  <a:srgbClr val="EC0186"/>
                </a:solidFill>
                <a:latin typeface="Circe Light" panose="020B0402020203020203" pitchFamily="34" charset="-52"/>
              </a:rPr>
              <a:t>»</a:t>
            </a:r>
            <a:endParaRPr lang="ru-RU" sz="2000" dirty="0">
              <a:solidFill>
                <a:srgbClr val="EC0186"/>
              </a:solidFill>
              <a:latin typeface="Circe Light" panose="020B0402020203020203" pitchFamily="34" charset="-52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irce Light" panose="020B0402020203020203" pitchFamily="34" charset="-52"/>
              </a:rPr>
              <a:t>Система контроля развития эмбриона </a:t>
            </a:r>
            <a:r>
              <a:rPr lang="ru-RU" sz="2000" dirty="0" smtClean="0">
                <a:solidFill>
                  <a:srgbClr val="EC0186"/>
                </a:solidFill>
                <a:latin typeface="Circe Light" panose="020B0402020203020203" pitchFamily="34" charset="-52"/>
              </a:rPr>
              <a:t>«</a:t>
            </a:r>
            <a:r>
              <a:rPr lang="en-US" sz="2000" dirty="0" err="1" smtClean="0">
                <a:solidFill>
                  <a:srgbClr val="EC0186"/>
                </a:solidFill>
                <a:latin typeface="Circe Light" panose="020B0402020203020203" pitchFamily="34" charset="-52"/>
              </a:rPr>
              <a:t>EmbryoScope</a:t>
            </a:r>
            <a:r>
              <a:rPr lang="ru-RU" sz="2000" dirty="0" smtClean="0">
                <a:solidFill>
                  <a:srgbClr val="EC0186"/>
                </a:solidFill>
                <a:latin typeface="Circe Light" panose="020B0402020203020203" pitchFamily="34" charset="-52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irce Light" panose="020B0402020203020203" pitchFamily="34" charset="-52"/>
              </a:rPr>
              <a:t>Система контроля параметров эмбриологической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Circe Light" panose="020B0402020203020203" pitchFamily="34" charset="-52"/>
              </a:rPr>
              <a:t>лаборатории </a:t>
            </a:r>
            <a:r>
              <a:rPr lang="ru-RU" sz="2000" dirty="0" smtClean="0">
                <a:solidFill>
                  <a:srgbClr val="EC0186"/>
                </a:solidFill>
                <a:latin typeface="Circe Light" panose="020B0402020203020203" pitchFamily="34" charset="-52"/>
              </a:rPr>
              <a:t>«</a:t>
            </a:r>
            <a:r>
              <a:rPr lang="en-US" sz="2000" dirty="0" smtClean="0">
                <a:solidFill>
                  <a:srgbClr val="EC0186"/>
                </a:solidFill>
                <a:latin typeface="Circe Light" panose="020B0402020203020203" pitchFamily="34" charset="-52"/>
              </a:rPr>
              <a:t>Log &amp; Guard</a:t>
            </a:r>
            <a:r>
              <a:rPr lang="ru-RU" sz="2000" dirty="0" smtClean="0">
                <a:solidFill>
                  <a:srgbClr val="EC0186"/>
                </a:solidFill>
                <a:latin typeface="Circe Light" panose="020B0402020203020203" pitchFamily="34" charset="-52"/>
              </a:rPr>
              <a:t>»</a:t>
            </a:r>
            <a:endParaRPr lang="ru-RU" sz="2000" dirty="0">
              <a:solidFill>
                <a:srgbClr val="EC0186"/>
              </a:solidFill>
              <a:latin typeface="Circe Light" panose="020B0402020203020203" pitchFamily="34" charset="-52"/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latin typeface="Circe Light" panose="020B0402020203020203" pitchFamily="34" charset="-52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772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81" y="0"/>
            <a:ext cx="12876190" cy="7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59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361</Words>
  <Application>Microsoft Office PowerPoint</Application>
  <PresentationFormat>Произвольный</PresentationFormat>
  <Paragraphs>80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kalabuhova_g_v</cp:lastModifiedBy>
  <cp:revision>57</cp:revision>
  <dcterms:created xsi:type="dcterms:W3CDTF">2019-05-16T15:13:47Z</dcterms:created>
  <dcterms:modified xsi:type="dcterms:W3CDTF">2022-02-21T09:41:49Z</dcterms:modified>
</cp:coreProperties>
</file>