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601" r:id="rId2"/>
    <p:sldId id="611" r:id="rId3"/>
    <p:sldId id="612" r:id="rId4"/>
    <p:sldId id="613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32" r:id="rId24"/>
    <p:sldId id="633" r:id="rId25"/>
    <p:sldId id="634" r:id="rId26"/>
    <p:sldId id="635" r:id="rId27"/>
    <p:sldId id="636" r:id="rId28"/>
    <p:sldId id="637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276"/>
    <a:srgbClr val="0072C3"/>
    <a:srgbClr val="EEEEEE"/>
    <a:srgbClr val="E8E2F1"/>
    <a:srgbClr val="0054A5"/>
    <a:srgbClr val="3C71B7"/>
    <a:srgbClr val="6D6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3878" autoAdjust="0"/>
  </p:normalViewPr>
  <p:slideViewPr>
    <p:cSldViewPr>
      <p:cViewPr>
        <p:scale>
          <a:sx n="76" d="100"/>
          <a:sy n="76" d="100"/>
        </p:scale>
        <p:origin x="-1398" y="-72"/>
      </p:cViewPr>
      <p:guideLst>
        <p:guide orient="horz" pos="2160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F41B-5C57-436C-90E6-D46C969112E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4C3B-A507-4AC6-8C55-FDBC061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4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latin typeface="Times New Roman" charset="0"/>
              </a:rPr>
              <a:t>При ларингоскопии: гиперемия  и  отек  всех  отделов  гортани,  особенно выраженные на голосовых  складках. Острый ларингит дифференцируют с обострением хронического ларингита, узелками голосовых складок, функциональной дисфонией, парезом голосовых складок, доброкачественными и  злокачественными новообразованиями.</a:t>
            </a:r>
          </a:p>
          <a:p>
            <a:endParaRPr lang="ru-RU">
              <a:latin typeface="Times New Roman" charset="0"/>
            </a:endParaRPr>
          </a:p>
          <a:p>
            <a:endParaRPr lang="ru-RU">
              <a:latin typeface="Times New Roman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fld id="{68F7B270-4FAE-B143-A6A7-616995CAB9E3}" type="slidenum">
              <a:rPr lang="ru-RU" sz="1200"/>
              <a:pPr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latin typeface="Times New Roman" charset="0"/>
              </a:rPr>
              <a:t>Острый эпиглоттит дифференцируют с язычной ангиной, заглоточным абсцессом, острым стенозирующим ларинготрахеобронхитом, подскладочным ларингитом, инородным телом, травмой глотки и гортани, аллергическим отеком гортани и другими заболеваниями, приводящими к острому стенозу гортани.Решающее значение  для диагностики острого эпиглоттита имеют данные эндоскопии гортани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fld id="{9C5F8511-DF28-9C45-B3CC-B0FB17CD2C2E}" type="slidenum">
              <a:rPr lang="ru-RU" sz="1200"/>
              <a:pPr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fld id="{D121FFAC-E5CA-F248-A77F-E92CB207BCFF}" type="slidenum">
              <a:rPr lang="ru-RU" sz="1200"/>
              <a:pPr/>
              <a:t>25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2" name="Прямоугольник 111"/>
          <p:cNvSpPr/>
          <p:nvPr userDrawn="1"/>
        </p:nvSpPr>
        <p:spPr>
          <a:xfrm>
            <a:off x="8021271" y="5401428"/>
            <a:ext cx="1014004" cy="1456572"/>
          </a:xfrm>
          <a:prstGeom prst="rect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0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3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229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2988" y="501447"/>
            <a:ext cx="6006741" cy="49679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0767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652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D03E-DEFB-AD4B-B31E-C6BF2463C2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3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5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1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9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1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5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9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5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CA53-AE35-48B9-8B85-77295771D8C3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9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908720"/>
            <a:ext cx="896448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rgbClr val="1F497D"/>
                </a:solidFill>
              </a:rPr>
              <a:t>1. Acute </a:t>
            </a:r>
            <a:r>
              <a:rPr lang="en-IE" sz="3200" b="1" dirty="0" smtClean="0">
                <a:solidFill>
                  <a:srgbClr val="1F497D"/>
                </a:solidFill>
              </a:rPr>
              <a:t>diseases</a:t>
            </a:r>
            <a:r>
              <a:rPr lang="ru-RU" sz="3200" b="1" dirty="0" smtClean="0">
                <a:solidFill>
                  <a:srgbClr val="1F497D"/>
                </a:solidFill>
              </a:rPr>
              <a:t> </a:t>
            </a:r>
            <a:r>
              <a:rPr lang="en-GB" sz="3200" b="1" dirty="0" smtClean="0">
                <a:solidFill>
                  <a:srgbClr val="1F497D"/>
                </a:solidFill>
              </a:rPr>
              <a:t>of </a:t>
            </a:r>
            <a:r>
              <a:rPr lang="en-IE" sz="3200" b="1" dirty="0" smtClean="0">
                <a:solidFill>
                  <a:srgbClr val="1F497D"/>
                </a:solidFill>
              </a:rPr>
              <a:t>larynx</a:t>
            </a:r>
            <a:endParaRPr lang="en-IE" sz="3200" b="1" dirty="0">
              <a:solidFill>
                <a:srgbClr val="1F497D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2331194"/>
            <a:ext cx="7668344" cy="124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b="1" dirty="0">
                <a:solidFill>
                  <a:srgbClr val="242D33"/>
                </a:solidFill>
              </a:rPr>
              <a:t>Department of Ear, Throat and Nose Diseases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242D33"/>
                </a:solidFill>
              </a:rPr>
              <a:t>Sechenov</a:t>
            </a:r>
            <a:r>
              <a:rPr lang="en-US" sz="2400" b="1" dirty="0" smtClean="0">
                <a:solidFill>
                  <a:srgbClr val="242D33"/>
                </a:solidFill>
              </a:rPr>
              <a:t> </a:t>
            </a:r>
            <a:r>
              <a:rPr lang="en-US" sz="2400" b="1" dirty="0">
                <a:solidFill>
                  <a:srgbClr val="242D33"/>
                </a:solidFill>
              </a:rPr>
              <a:t>University</a:t>
            </a:r>
          </a:p>
          <a:p>
            <a:pPr>
              <a:buNone/>
            </a:pPr>
            <a:r>
              <a:rPr lang="en-US" sz="2400" b="1" dirty="0">
                <a:solidFill>
                  <a:srgbClr val="242D33"/>
                </a:solidFill>
              </a:rPr>
              <a:t>Moscow, Russia</a:t>
            </a:r>
            <a:endParaRPr lang="ru-RU" sz="2400" dirty="0">
              <a:solidFill>
                <a:srgbClr val="242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7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1F497D"/>
                </a:solidFill>
                <a:cs typeface="Arial" charset="0"/>
              </a:rPr>
              <a:t>Differential diagnosis of sub-laryngitis laryngitis</a:t>
            </a:r>
            <a:endParaRPr lang="ru-RU" sz="3200" b="1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52975"/>
          </a:xfrm>
        </p:spPr>
        <p:txBody>
          <a:bodyPr>
            <a:normAutofit/>
          </a:bodyPr>
          <a:lstStyle/>
          <a:p>
            <a:r>
              <a:rPr lang="en-GB" sz="2400" dirty="0">
                <a:cs typeface="Arial" charset="0"/>
              </a:rPr>
              <a:t>Acute </a:t>
            </a:r>
            <a:r>
              <a:rPr lang="en-GB" sz="2400" dirty="0" err="1">
                <a:cs typeface="Arial" charset="0"/>
              </a:rPr>
              <a:t>stenosing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laryngotracheitis</a:t>
            </a:r>
            <a:endParaRPr lang="en-GB" sz="2400" dirty="0">
              <a:cs typeface="Arial" charset="0"/>
            </a:endParaRPr>
          </a:p>
          <a:p>
            <a:r>
              <a:rPr lang="en-GB" sz="2400" dirty="0">
                <a:cs typeface="Arial" charset="0"/>
              </a:rPr>
              <a:t>Foreign body of the respiratory tract</a:t>
            </a:r>
          </a:p>
          <a:p>
            <a:r>
              <a:rPr lang="en-GB" sz="2400" dirty="0">
                <a:cs typeface="Arial" charset="0"/>
              </a:rPr>
              <a:t>Pharyngeal abscess</a:t>
            </a:r>
          </a:p>
          <a:p>
            <a:r>
              <a:rPr lang="en-GB" sz="2400" dirty="0">
                <a:cs typeface="Arial" charset="0"/>
              </a:rPr>
              <a:t>Laryngeal diphtheria (false croup)</a:t>
            </a:r>
          </a:p>
          <a:p>
            <a:r>
              <a:rPr lang="en-GB" sz="2400" dirty="0">
                <a:cs typeface="Arial" charset="0"/>
              </a:rPr>
              <a:t>Epiglottis abscess</a:t>
            </a:r>
            <a:endParaRPr lang="ru-RU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998788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29987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5039"/>
            <a:ext cx="14613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F497D"/>
                </a:solidFill>
                <a:cs typeface="Arial" charset="0"/>
              </a:rPr>
              <a:t>Differential diagnosis</a:t>
            </a:r>
          </a:p>
          <a:p>
            <a:r>
              <a:rPr lang="en-GB" sz="3200" b="1" dirty="0">
                <a:solidFill>
                  <a:srgbClr val="1F497D"/>
                </a:solidFill>
                <a:cs typeface="Arial" charset="0"/>
              </a:rPr>
              <a:t>subluminal laryngitis</a:t>
            </a:r>
            <a:endParaRPr lang="ru-RU" sz="3200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435" y="467353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  <a:cs typeface="Arial" charset="0"/>
              </a:rPr>
              <a:t>subluminal laryngitis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641272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1F497D"/>
                </a:solidFill>
                <a:cs typeface="Arial" charset="0"/>
              </a:rPr>
              <a:t>Diphteria</a:t>
            </a:r>
            <a:r>
              <a:rPr lang="en-GB" b="1" dirty="0" smtClean="0">
                <a:solidFill>
                  <a:srgbClr val="1F497D"/>
                </a:solidFill>
                <a:cs typeface="Arial" charset="0"/>
              </a:rPr>
              <a:t> of larynx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2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450613"/>
              </p:ext>
            </p:extLst>
          </p:nvPr>
        </p:nvGraphicFramePr>
        <p:xfrm>
          <a:off x="467544" y="620688"/>
          <a:ext cx="7862888" cy="4444056"/>
        </p:xfrm>
        <a:graphic>
          <a:graphicData uri="http://schemas.openxmlformats.org/drawingml/2006/table">
            <a:tbl>
              <a:tblPr/>
              <a:tblGrid>
                <a:gridCol w="2624138"/>
                <a:gridCol w="2620962"/>
                <a:gridCol w="2617788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Sign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False croup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True croup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Sharp at night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Gradual respiratory depression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Voice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Sonorous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Hoarseness to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aphonia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Cough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Barking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Loud at the beginning, gradually turning into soundless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Lymphadenitis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cervical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Fibrinous plaque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On tonsils, in the larynx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Intoxication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Expressed against the background of ARVI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Weakly expressed, gradually increasing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9" marR="9142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83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14313" y="357188"/>
            <a:ext cx="871537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dirty="0">
                <a:latin typeface="+mn-lt"/>
              </a:rPr>
              <a:t>FIRST AID: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n"/>
            </a:pPr>
            <a:r>
              <a:rPr lang="en-US" sz="2000" dirty="0">
                <a:latin typeface="+mn-lt"/>
              </a:rPr>
              <a:t>pick up the baby and calm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n"/>
            </a:pPr>
            <a:r>
              <a:rPr lang="en-US" sz="2000" dirty="0">
                <a:latin typeface="+mn-lt"/>
              </a:rPr>
              <a:t>place the child in a room with warm, moist air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n"/>
            </a:pPr>
            <a:r>
              <a:rPr lang="en-US" sz="2000" dirty="0">
                <a:latin typeface="+mn-lt"/>
              </a:rPr>
              <a:t>give a drink with a spoonful of warm water or milk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n"/>
            </a:pPr>
            <a:r>
              <a:rPr lang="en-US" sz="2000" dirty="0">
                <a:latin typeface="+mn-lt"/>
              </a:rPr>
              <a:t>hot foot baths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n"/>
            </a:pPr>
            <a:r>
              <a:rPr lang="en-US" sz="2000" dirty="0">
                <a:latin typeface="+mn-lt"/>
              </a:rPr>
              <a:t>antihistamines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n"/>
            </a:pPr>
            <a:r>
              <a:rPr lang="en-US" sz="2000" dirty="0">
                <a:latin typeface="+mn-lt"/>
              </a:rPr>
              <a:t>to stop laryngospasm cause a gag reflex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n"/>
            </a:pPr>
            <a:r>
              <a:rPr lang="en-US" sz="2000" dirty="0">
                <a:latin typeface="+mn-lt"/>
              </a:rPr>
              <a:t>hormone inhalation through a compression nebulizer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n"/>
            </a:pPr>
            <a:endParaRPr lang="ru-RU" sz="20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n"/>
            </a:pPr>
            <a:endParaRPr lang="ru-RU" sz="2000" dirty="0">
              <a:latin typeface="+mn-lt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ru-RU" sz="2400" dirty="0">
              <a:latin typeface="Times New Roman" charset="0"/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96850" y="3830697"/>
            <a:ext cx="8572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3538" indent="-363538" algn="ctr">
              <a:spcBef>
                <a:spcPct val="50000"/>
              </a:spcBef>
            </a:pPr>
            <a:r>
              <a:rPr lang="en-US" b="1" dirty="0">
                <a:latin typeface="Arial" charset="0"/>
                <a:cs typeface="Arial" charset="0"/>
              </a:rPr>
              <a:t>MEDICAL HELP:</a:t>
            </a:r>
          </a:p>
          <a:p>
            <a:pPr marL="363538" indent="-363538" algn="ctr">
              <a:spcBef>
                <a:spcPct val="50000"/>
              </a:spcBef>
            </a:pPr>
            <a:r>
              <a:rPr lang="en-US" b="1" dirty="0">
                <a:latin typeface="Arial" charset="0"/>
                <a:cs typeface="Arial" charset="0"/>
              </a:rPr>
              <a:t>intravenous administration of corticosteroids (prednisone at a rate of 1-2 mg per kg of child's weight)</a:t>
            </a:r>
            <a:endParaRPr lang="ru-RU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1F497D"/>
                </a:solidFill>
                <a:latin typeface="+mn-lt"/>
                <a:cs typeface="Arial" charset="0"/>
              </a:rPr>
              <a:t>HOSPITAL TREATMENT:</a:t>
            </a:r>
            <a:endParaRPr lang="ru-RU" sz="3200" b="1" dirty="0">
              <a:solidFill>
                <a:srgbClr val="1F497D"/>
              </a:solidFill>
              <a:latin typeface="+mn-lt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557338"/>
            <a:ext cx="7486650" cy="32400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sz="2600" dirty="0">
                <a:latin typeface="Times New Roman" charset="0"/>
              </a:rPr>
              <a:t>humidified oxygen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sz="2600" dirty="0">
                <a:latin typeface="Times New Roman" charset="0"/>
              </a:rPr>
              <a:t>antihistamines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sz="2600" dirty="0">
                <a:latin typeface="Times New Roman" charset="0"/>
              </a:rPr>
              <a:t>sedatives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sz="2600" dirty="0">
                <a:latin typeface="Times New Roman" charset="0"/>
              </a:rPr>
              <a:t>corticosteroids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sz="2600" dirty="0">
                <a:latin typeface="Times New Roman" charset="0"/>
              </a:rPr>
              <a:t>inhalation therapy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sz="2600" dirty="0">
                <a:latin typeface="Times New Roman" charset="0"/>
              </a:rPr>
              <a:t>when attaching a secondary infection - antibiotics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sz="2600" dirty="0">
                <a:latin typeface="Times New Roman" charset="0"/>
              </a:rPr>
              <a:t>with treatment failure - prolonged intubation up to 5 days; with inefficiency - tracheotomy</a:t>
            </a:r>
            <a:endParaRPr lang="ru-RU" sz="26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ru-RU" sz="26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ru-RU" sz="2600" dirty="0">
              <a:solidFill>
                <a:schemeClr val="accent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71625"/>
            <a:ext cx="8715375" cy="135731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  <a:cs typeface="Arial" charset="0"/>
              </a:rPr>
              <a:t>Acute </a:t>
            </a:r>
            <a:r>
              <a:rPr lang="en-US" sz="3600" dirty="0" err="1">
                <a:latin typeface="+mn-lt"/>
                <a:cs typeface="Arial" charset="0"/>
              </a:rPr>
              <a:t>stenosing</a:t>
            </a:r>
            <a:r>
              <a:rPr lang="en-US" sz="3600" dirty="0">
                <a:latin typeface="+mn-lt"/>
                <a:cs typeface="Arial" charset="0"/>
              </a:rPr>
              <a:t> </a:t>
            </a:r>
            <a:r>
              <a:rPr lang="en-US" sz="3600" dirty="0" err="1">
                <a:latin typeface="+mn-lt"/>
                <a:cs typeface="Arial" charset="0"/>
              </a:rPr>
              <a:t>laryngotracheitis</a:t>
            </a:r>
            <a:r>
              <a:rPr lang="en-US" sz="3600" dirty="0">
                <a:latin typeface="+mn-lt"/>
                <a:cs typeface="Arial" charset="0"/>
              </a:rPr>
              <a:t> (OSLT) </a:t>
            </a:r>
            <a:r>
              <a:rPr lang="en-US" sz="2700" dirty="0" smtClean="0">
                <a:latin typeface="+mn-lt"/>
                <a:cs typeface="Arial" charset="0"/>
              </a:rPr>
              <a:t/>
            </a:r>
            <a:br>
              <a:rPr lang="en-US" sz="2700" dirty="0" smtClean="0">
                <a:latin typeface="+mn-lt"/>
                <a:cs typeface="Arial" charset="0"/>
              </a:rPr>
            </a:br>
            <a:r>
              <a:rPr lang="en-US" sz="2700" dirty="0" smtClean="0">
                <a:latin typeface="+mn-lt"/>
                <a:cs typeface="Arial" charset="0"/>
              </a:rPr>
              <a:t/>
            </a:r>
            <a:br>
              <a:rPr lang="en-US" sz="2700" dirty="0" smtClean="0">
                <a:latin typeface="+mn-lt"/>
                <a:cs typeface="Arial" charset="0"/>
              </a:rPr>
            </a:br>
            <a:r>
              <a:rPr lang="en-US" sz="2700" dirty="0" smtClean="0">
                <a:latin typeface="+mn-lt"/>
                <a:cs typeface="Arial" charset="0"/>
              </a:rPr>
              <a:t>Infectious-allergic </a:t>
            </a:r>
            <a:r>
              <a:rPr lang="en-US" sz="2700" dirty="0">
                <a:latin typeface="+mn-lt"/>
                <a:cs typeface="Arial" charset="0"/>
              </a:rPr>
              <a:t>inflammation of the mucous membrane and muscles of the larynx, combined with inflammation of the mucous membrane of the trachea</a:t>
            </a:r>
            <a:r>
              <a:rPr lang="ru-RU" sz="2700" dirty="0">
                <a:latin typeface="+mn-lt"/>
                <a:cs typeface="Arial" charset="0"/>
              </a:rPr>
              <a:t/>
            </a:r>
            <a:br>
              <a:rPr lang="ru-RU" sz="2700" dirty="0">
                <a:latin typeface="+mn-lt"/>
                <a:cs typeface="Arial" charset="0"/>
              </a:rPr>
            </a:br>
            <a:r>
              <a:rPr lang="ru-RU" sz="4000" dirty="0">
                <a:latin typeface="Calibri" charset="0"/>
              </a:rPr>
              <a:t/>
            </a:r>
            <a:br>
              <a:rPr lang="ru-RU" sz="4000" dirty="0">
                <a:latin typeface="Calibri" charset="0"/>
              </a:rPr>
            </a:br>
            <a:endParaRPr lang="ru-RU" sz="4000" dirty="0">
              <a:latin typeface="Calibri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3000375"/>
            <a:ext cx="7872412" cy="38576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ru-RU" sz="2800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Usually more frequent in autumn and winter</a:t>
            </a:r>
          </a:p>
          <a:p>
            <a:r>
              <a:rPr lang="en-US" dirty="0">
                <a:latin typeface="Calibri" charset="0"/>
              </a:rPr>
              <a:t>Most common at the age of 6 months to 4 years</a:t>
            </a:r>
          </a:p>
          <a:p>
            <a:r>
              <a:rPr lang="en-US" dirty="0">
                <a:latin typeface="Calibri" charset="0"/>
              </a:rPr>
              <a:t>More common in boys</a:t>
            </a:r>
          </a:p>
          <a:p>
            <a:r>
              <a:rPr lang="en-US" dirty="0">
                <a:latin typeface="Calibri" charset="0"/>
              </a:rPr>
              <a:t>Caused by influenza, parainfluenza, adenovirus and RS - viruses</a:t>
            </a:r>
            <a:endParaRPr 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-252413" y="214313"/>
            <a:ext cx="9685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chemeClr val="tx2"/>
                </a:solidFill>
                <a:latin typeface="Times New Roman" charset="0"/>
              </a:rPr>
              <a:t>Acute stenotic </a:t>
            </a:r>
            <a:r>
              <a:rPr lang="en-GB" sz="4400" dirty="0" err="1">
                <a:solidFill>
                  <a:schemeClr val="tx2"/>
                </a:solidFill>
                <a:latin typeface="Times New Roman" charset="0"/>
              </a:rPr>
              <a:t>laryngotracheitis</a:t>
            </a:r>
            <a:endParaRPr lang="ru-RU" sz="4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79512" y="1340768"/>
            <a:ext cx="8713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cs typeface="Arial" charset="0"/>
              </a:rPr>
              <a:t>The clinical picture is the sudden onset of the disease, hyperthermia, symptoms of intoxication, a “barking” cough, accompanied by stenosis of the larynx, up to asphyxiation.</a:t>
            </a:r>
            <a:endParaRPr lang="ru-RU" sz="2400" dirty="0">
              <a:latin typeface="+mn-lt"/>
              <a:cs typeface="Arial" charset="0"/>
            </a:endParaRPr>
          </a:p>
        </p:txBody>
      </p:sp>
      <p:sp>
        <p:nvSpPr>
          <p:cNvPr id="21508" name="Line 8"/>
          <p:cNvSpPr>
            <a:spLocks noChangeShapeType="1"/>
          </p:cNvSpPr>
          <p:nvPr/>
        </p:nvSpPr>
        <p:spPr bwMode="auto">
          <a:xfrm>
            <a:off x="5292725" y="4149725"/>
            <a:ext cx="431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 flipH="1">
            <a:off x="7380288" y="4149725"/>
            <a:ext cx="431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1044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591938"/>
            <a:ext cx="7128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Sechenov</a:t>
            </a:r>
            <a:r>
              <a:rPr lang="en-US" dirty="0" smtClean="0"/>
              <a:t> University archive, 2018.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5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6113792"/>
            <a:ext cx="6400800" cy="766763"/>
          </a:xfrm>
        </p:spPr>
        <p:txBody>
          <a:bodyPr/>
          <a:lstStyle/>
          <a:p>
            <a:r>
              <a:rPr lang="en-GB" dirty="0" err="1">
                <a:latin typeface="Calibri" charset="0"/>
              </a:rPr>
              <a:t>Palchun</a:t>
            </a:r>
            <a:r>
              <a:rPr lang="en-GB" dirty="0">
                <a:latin typeface="Calibri" charset="0"/>
              </a:rPr>
              <a:t> V.T., </a:t>
            </a:r>
            <a:r>
              <a:rPr lang="en-GB" dirty="0" err="1">
                <a:latin typeface="Calibri" charset="0"/>
              </a:rPr>
              <a:t>Kryukov</a:t>
            </a:r>
            <a:r>
              <a:rPr lang="en-GB" dirty="0">
                <a:latin typeface="Calibri" charset="0"/>
              </a:rPr>
              <a:t> A.I. 2010</a:t>
            </a:r>
            <a:endParaRPr lang="ru-RU" sz="24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1486" y="548680"/>
            <a:ext cx="36215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1F497D"/>
                </a:solidFill>
                <a:cs typeface="Arial" charset="0"/>
              </a:rPr>
              <a:t>Acute </a:t>
            </a:r>
            <a:r>
              <a:rPr lang="en-GB" sz="3200" b="1" dirty="0" err="1">
                <a:solidFill>
                  <a:srgbClr val="1F497D"/>
                </a:solidFill>
                <a:cs typeface="Arial" charset="0"/>
              </a:rPr>
              <a:t>stenosing</a:t>
            </a:r>
            <a:endParaRPr lang="en-GB" sz="3200" b="1" dirty="0">
              <a:solidFill>
                <a:srgbClr val="1F497D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3200" b="1" dirty="0" err="1">
                <a:solidFill>
                  <a:srgbClr val="1F497D"/>
                </a:solidFill>
                <a:cs typeface="Arial" charset="0"/>
              </a:rPr>
              <a:t>Laryngotracheitis</a:t>
            </a:r>
            <a:endParaRPr lang="ru-RU" sz="3200" b="1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8222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edematous</a:t>
            </a:r>
            <a:r>
              <a:rPr lang="en-GB" sz="3200" dirty="0"/>
              <a:t> infiltrative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purulent fibrinous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hemorrhagic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necrotic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5677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476250"/>
            <a:ext cx="6430962" cy="152400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1F497D"/>
                </a:solidFill>
                <a:cs typeface="Arial" charset="0"/>
              </a:rPr>
              <a:t>Pathogenesis</a:t>
            </a:r>
            <a:endParaRPr lang="ru-RU" sz="3200" b="1" dirty="0">
              <a:solidFill>
                <a:srgbClr val="1F497D"/>
              </a:solidFill>
              <a:cs typeface="Arial" charset="0"/>
            </a:endParaRPr>
          </a:p>
        </p:txBody>
      </p:sp>
      <p:grpSp>
        <p:nvGrpSpPr>
          <p:cNvPr id="1026" name="Diagram 3"/>
          <p:cNvGrpSpPr>
            <a:grpSpLocks/>
          </p:cNvGrpSpPr>
          <p:nvPr/>
        </p:nvGrpSpPr>
        <p:grpSpPr bwMode="auto">
          <a:xfrm>
            <a:off x="13863" y="1556165"/>
            <a:ext cx="8280400" cy="5544914"/>
            <a:chOff x="1069" y="1004"/>
            <a:chExt cx="3582" cy="3084"/>
          </a:xfrm>
        </p:grpSpPr>
        <p:sp>
          <p:nvSpPr>
            <p:cNvPr id="102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69" y="1004"/>
              <a:ext cx="3582" cy="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_s1028"/>
            <p:cNvSpPr>
              <a:spLocks noChangeArrowheads="1" noTextEdit="1"/>
            </p:cNvSpPr>
            <p:nvPr/>
          </p:nvSpPr>
          <p:spPr bwMode="auto">
            <a:xfrm>
              <a:off x="2540" y="1325"/>
              <a:ext cx="969" cy="1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9" name="_s1029"/>
            <p:cNvSpPr>
              <a:spLocks noChangeArrowheads="1"/>
            </p:cNvSpPr>
            <p:nvPr/>
          </p:nvSpPr>
          <p:spPr bwMode="auto">
            <a:xfrm>
              <a:off x="2540" y="1525"/>
              <a:ext cx="88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/>
                <a:t>Mucosal edema</a:t>
              </a:r>
            </a:p>
            <a:p>
              <a:pPr algn="ctr"/>
              <a:r>
                <a:rPr lang="en-US" sz="1400" dirty="0"/>
                <a:t>larynx and trachea</a:t>
              </a:r>
              <a:endParaRPr lang="ru-RU" sz="1400" dirty="0"/>
            </a:p>
          </p:txBody>
        </p:sp>
        <p:sp>
          <p:nvSpPr>
            <p:cNvPr id="1030" name="_s1030"/>
            <p:cNvSpPr>
              <a:spLocks noChangeArrowheads="1" noTextEdit="1"/>
            </p:cNvSpPr>
            <p:nvPr/>
          </p:nvSpPr>
          <p:spPr bwMode="auto">
            <a:xfrm>
              <a:off x="3134" y="1965"/>
              <a:ext cx="1215" cy="969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dirty="0"/>
                <a:t>Hypersecretion of the glands</a:t>
              </a:r>
            </a:p>
            <a:p>
              <a:r>
                <a:rPr lang="en-US" dirty="0"/>
                <a:t>mucous membrane</a:t>
              </a:r>
            </a:p>
            <a:p>
              <a:r>
                <a:rPr lang="en-US" dirty="0"/>
                <a:t>larynx, trachea and bronchi</a:t>
              </a:r>
              <a:endParaRPr lang="ru-RU" dirty="0"/>
            </a:p>
          </p:txBody>
        </p:sp>
        <p:sp>
          <p:nvSpPr>
            <p:cNvPr id="1031" name="_s1031"/>
            <p:cNvSpPr>
              <a:spLocks noChangeArrowheads="1"/>
            </p:cNvSpPr>
            <p:nvPr/>
          </p:nvSpPr>
          <p:spPr bwMode="auto">
            <a:xfrm>
              <a:off x="3846" y="2739"/>
              <a:ext cx="73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u-RU" dirty="0"/>
            </a:p>
          </p:txBody>
        </p:sp>
        <p:sp>
          <p:nvSpPr>
            <p:cNvPr id="1032" name="_s1032"/>
            <p:cNvSpPr>
              <a:spLocks noChangeArrowheads="1" noTextEdit="1"/>
            </p:cNvSpPr>
            <p:nvPr/>
          </p:nvSpPr>
          <p:spPr bwMode="auto">
            <a:xfrm>
              <a:off x="1857" y="2126"/>
              <a:ext cx="1333" cy="808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dirty="0"/>
                <a:t>Laryngeal muscle spasm</a:t>
              </a:r>
            </a:p>
            <a:p>
              <a:r>
                <a:rPr lang="en-US" dirty="0"/>
                <a:t>  trachea and bronchi</a:t>
              </a:r>
              <a:endParaRPr lang="ru-RU" dirty="0"/>
            </a:p>
          </p:txBody>
        </p:sp>
        <p:sp>
          <p:nvSpPr>
            <p:cNvPr id="1033" name="_s1033"/>
            <p:cNvSpPr>
              <a:spLocks noChangeArrowheads="1"/>
            </p:cNvSpPr>
            <p:nvPr/>
          </p:nvSpPr>
          <p:spPr bwMode="auto">
            <a:xfrm>
              <a:off x="1471" y="2739"/>
              <a:ext cx="73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73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7772400" cy="8572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F497D"/>
                </a:solidFill>
                <a:cs typeface="Arial" charset="0"/>
              </a:rPr>
              <a:t>Treatment of acute </a:t>
            </a:r>
            <a:r>
              <a:rPr lang="en-US" sz="3200" b="1" dirty="0" err="1">
                <a:solidFill>
                  <a:srgbClr val="1F497D"/>
                </a:solidFill>
                <a:cs typeface="Arial" charset="0"/>
              </a:rPr>
              <a:t>stenosing</a:t>
            </a:r>
            <a:r>
              <a:rPr lang="en-US" sz="3200" b="1" dirty="0">
                <a:solidFill>
                  <a:srgbClr val="1F497D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cs typeface="Arial" charset="0"/>
              </a:rPr>
              <a:t>laryngotracheitis</a:t>
            </a:r>
            <a:endParaRPr lang="ru-RU" sz="3200" b="1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43000"/>
            <a:ext cx="8324850" cy="4157663"/>
          </a:xfrm>
        </p:spPr>
        <p:txBody>
          <a:bodyPr>
            <a:noAutofit/>
          </a:bodyPr>
          <a:lstStyle/>
          <a:p>
            <a:r>
              <a:rPr lang="en-GB" sz="1800" dirty="0" err="1">
                <a:cs typeface="Times New Roman" charset="0"/>
              </a:rPr>
              <a:t>Etiotropic</a:t>
            </a:r>
            <a:endParaRPr lang="en-GB" sz="1800" dirty="0">
              <a:cs typeface="Times New Roman" charset="0"/>
            </a:endParaRPr>
          </a:p>
          <a:p>
            <a:r>
              <a:rPr lang="en-GB" sz="1800" dirty="0">
                <a:cs typeface="Times New Roman" charset="0"/>
              </a:rPr>
              <a:t>      antiviral</a:t>
            </a:r>
          </a:p>
          <a:p>
            <a:r>
              <a:rPr lang="en-GB" sz="1800" dirty="0">
                <a:cs typeface="Times New Roman" charset="0"/>
              </a:rPr>
              <a:t>      antibacterial</a:t>
            </a:r>
          </a:p>
          <a:p>
            <a:r>
              <a:rPr lang="en-GB" sz="1800" dirty="0" err="1">
                <a:cs typeface="Times New Roman" charset="0"/>
              </a:rPr>
              <a:t>Pathogenetic</a:t>
            </a:r>
            <a:endParaRPr lang="en-GB" sz="1800" dirty="0">
              <a:cs typeface="Times New Roman" charset="0"/>
            </a:endParaRPr>
          </a:p>
          <a:p>
            <a:r>
              <a:rPr lang="en-GB" sz="1800" dirty="0">
                <a:cs typeface="Times New Roman" charset="0"/>
              </a:rPr>
              <a:t>    anti-inflammatory (NSAIDs)</a:t>
            </a:r>
          </a:p>
          <a:p>
            <a:r>
              <a:rPr lang="en-GB" sz="1800" dirty="0">
                <a:cs typeface="Times New Roman" charset="0"/>
              </a:rPr>
              <a:t>     -dehydration</a:t>
            </a:r>
          </a:p>
          <a:p>
            <a:r>
              <a:rPr lang="en-GB" sz="1800" dirty="0">
                <a:cs typeface="Times New Roman" charset="0"/>
              </a:rPr>
              <a:t>     desensitizing</a:t>
            </a:r>
          </a:p>
          <a:p>
            <a:r>
              <a:rPr lang="en-GB" sz="1800" dirty="0">
                <a:cs typeface="Times New Roman" charset="0"/>
              </a:rPr>
              <a:t>     antitussive</a:t>
            </a:r>
          </a:p>
          <a:p>
            <a:r>
              <a:rPr lang="en-GB" sz="1800" dirty="0">
                <a:cs typeface="Times New Roman" charset="0"/>
              </a:rPr>
              <a:t>Symptomatic</a:t>
            </a:r>
          </a:p>
          <a:p>
            <a:r>
              <a:rPr lang="en-GB" sz="1800" dirty="0">
                <a:cs typeface="Times New Roman" charset="0"/>
              </a:rPr>
              <a:t>     - antipyretics</a:t>
            </a:r>
          </a:p>
          <a:p>
            <a:r>
              <a:rPr lang="en-GB" sz="1800" dirty="0">
                <a:cs typeface="Times New Roman" charset="0"/>
              </a:rPr>
              <a:t>     - sedatives</a:t>
            </a:r>
          </a:p>
          <a:p>
            <a:r>
              <a:rPr lang="en-GB" sz="1800" dirty="0">
                <a:cs typeface="Times New Roman" charset="0"/>
              </a:rPr>
              <a:t>     - analgesics</a:t>
            </a:r>
          </a:p>
          <a:p>
            <a:r>
              <a:rPr lang="en-GB" sz="1800" dirty="0">
                <a:cs typeface="Times New Roman" charset="0"/>
              </a:rPr>
              <a:t>With an increase in laryngeal stenosis - intubation</a:t>
            </a:r>
          </a:p>
          <a:p>
            <a:r>
              <a:rPr lang="en-GB" sz="1800" dirty="0">
                <a:cs typeface="Times New Roman" charset="0"/>
              </a:rPr>
              <a:t>no more than 5 days, with inefficiency - tracheotomy</a:t>
            </a:r>
            <a:endParaRPr lang="ru-RU" sz="18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1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52403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/>
          </a:p>
          <a:p>
            <a:pPr>
              <a:buNone/>
            </a:pPr>
            <a:r>
              <a:rPr lang="ru-RU" sz="3600" dirty="0">
                <a:cs typeface="Times New Roman" charset="0"/>
              </a:rPr>
              <a:t>   </a:t>
            </a:r>
            <a:r>
              <a:rPr lang="en-US" sz="3600" dirty="0">
                <a:cs typeface="Times New Roman" charset="0"/>
              </a:rPr>
              <a:t>Laryngeal disease can be both independent and a symptom of the pathology of other organs and systems of the body</a:t>
            </a:r>
            <a:r>
              <a:rPr lang="ru-RU" sz="4000" dirty="0" smtClean="0">
                <a:latin typeface="Arial" charset="0"/>
                <a:cs typeface="Arial" charset="0"/>
              </a:rPr>
              <a:t>                  </a:t>
            </a:r>
            <a:endParaRPr lang="ru-RU" sz="4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14313" y="188913"/>
            <a:ext cx="87868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Acute epiglottitis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 special form of edematous-catarrhal laryngitis with a predominant lesion of the epiglottis</a:t>
            </a:r>
            <a:endParaRPr lang="ru-RU" sz="2400" dirty="0"/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042988" y="1773238"/>
            <a:ext cx="6408737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ru-RU" dirty="0"/>
              <a:t>  </a:t>
            </a:r>
            <a:r>
              <a:rPr lang="en-US" dirty="0"/>
              <a:t>Incidence - year-round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dirty="0"/>
              <a:t>   found in both children and adults (more often in men)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dirty="0"/>
              <a:t>  caused by H. </a:t>
            </a:r>
            <a:r>
              <a:rPr lang="en-US" dirty="0" err="1"/>
              <a:t>Influenzae</a:t>
            </a:r>
            <a:r>
              <a:rPr lang="en-US" dirty="0"/>
              <a:t> - type B - in children, in adults - pneumococcus, </a:t>
            </a:r>
            <a:r>
              <a:rPr lang="en-US" dirty="0" smtClean="0"/>
              <a:t>Streptococcus A, </a:t>
            </a:r>
            <a:r>
              <a:rPr lang="en-US" dirty="0"/>
              <a:t>meningococcus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23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1F497D"/>
                </a:solidFill>
                <a:latin typeface="+mn-lt"/>
                <a:cs typeface="Arial" charset="0"/>
              </a:rPr>
              <a:t>Clinical manifestations</a:t>
            </a:r>
            <a:endParaRPr lang="ru-RU" sz="3200" b="1" dirty="0">
              <a:solidFill>
                <a:srgbClr val="1F497D"/>
              </a:solidFill>
              <a:latin typeface="+mn-lt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268413"/>
            <a:ext cx="8229600" cy="3484562"/>
          </a:xfrm>
        </p:spPr>
        <p:txBody>
          <a:bodyPr>
            <a:noAutofit/>
          </a:bodyPr>
          <a:lstStyle/>
          <a:p>
            <a:r>
              <a:rPr lang="en-GB" sz="2400" dirty="0">
                <a:cs typeface="Arial" charset="0"/>
              </a:rPr>
              <a:t>Acute onset</a:t>
            </a:r>
          </a:p>
          <a:p>
            <a:r>
              <a:rPr lang="en-GB" sz="2400" dirty="0">
                <a:cs typeface="Arial" charset="0"/>
              </a:rPr>
              <a:t>Severe general condition, hyperthermia</a:t>
            </a:r>
          </a:p>
          <a:p>
            <a:r>
              <a:rPr lang="en-GB" sz="2400" dirty="0">
                <a:cs typeface="Arial" charset="0"/>
              </a:rPr>
              <a:t>Respiratory </a:t>
            </a:r>
            <a:r>
              <a:rPr lang="en-GB" sz="2400" dirty="0" err="1">
                <a:cs typeface="Arial" charset="0"/>
              </a:rPr>
              <a:t>dyspnea</a:t>
            </a:r>
            <a:r>
              <a:rPr lang="en-GB" sz="2400" dirty="0">
                <a:cs typeface="Arial" charset="0"/>
              </a:rPr>
              <a:t> and stridor</a:t>
            </a:r>
          </a:p>
          <a:p>
            <a:r>
              <a:rPr lang="en-GB" sz="2400" dirty="0">
                <a:cs typeface="Arial" charset="0"/>
              </a:rPr>
              <a:t>Severe sore throat</a:t>
            </a:r>
          </a:p>
          <a:p>
            <a:r>
              <a:rPr lang="en-GB" sz="2400" dirty="0">
                <a:cs typeface="Arial" charset="0"/>
              </a:rPr>
              <a:t>Dysphagia</a:t>
            </a:r>
          </a:p>
          <a:p>
            <a:r>
              <a:rPr lang="en-GB" sz="2400" dirty="0" err="1">
                <a:cs typeface="Arial" charset="0"/>
              </a:rPr>
              <a:t>Hypersalivation</a:t>
            </a:r>
            <a:endParaRPr lang="en-GB" sz="2400" dirty="0">
              <a:cs typeface="Arial" charset="0"/>
            </a:endParaRPr>
          </a:p>
          <a:p>
            <a:r>
              <a:rPr lang="en-GB" sz="2400" dirty="0" err="1">
                <a:cs typeface="Arial" charset="0"/>
              </a:rPr>
              <a:t>Orthopnea</a:t>
            </a:r>
            <a:endParaRPr lang="en-GB" sz="2400" dirty="0">
              <a:cs typeface="Arial" charset="0"/>
            </a:endParaRPr>
          </a:p>
          <a:p>
            <a:r>
              <a:rPr lang="en-GB" sz="2400" dirty="0">
                <a:cs typeface="Arial" charset="0"/>
              </a:rPr>
              <a:t>Muffled or choked voice</a:t>
            </a:r>
            <a:endParaRPr lang="ru-RU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dirty="0"/>
          </a:p>
          <a:p>
            <a:pPr eaLnBrk="1" hangingPunct="1">
              <a:lnSpc>
                <a:spcPct val="9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29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ChangeArrowheads="1"/>
          </p:cNvSpPr>
          <p:nvPr/>
        </p:nvSpPr>
        <p:spPr bwMode="auto">
          <a:xfrm>
            <a:off x="0" y="19050"/>
            <a:ext cx="50006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6575" indent="-361950"/>
            <a:r>
              <a:rPr lang="en-US" sz="2800" dirty="0">
                <a:latin typeface="Arial" charset="0"/>
                <a:cs typeface="Arial" charset="0"/>
              </a:rPr>
              <a:t>FORMS OF EPIGLOTTITIS:</a:t>
            </a:r>
          </a:p>
          <a:p>
            <a:pPr marL="536575" indent="-361950"/>
            <a:endParaRPr lang="en-US" sz="2800" dirty="0">
              <a:latin typeface="Arial" charset="0"/>
              <a:cs typeface="Arial" charset="0"/>
            </a:endParaRPr>
          </a:p>
          <a:p>
            <a:pPr marL="536575" indent="-361950"/>
            <a:r>
              <a:rPr lang="en-US" sz="2800" dirty="0">
                <a:latin typeface="Arial" charset="0"/>
                <a:cs typeface="Arial" charset="0"/>
              </a:rPr>
              <a:t>Edematous</a:t>
            </a:r>
          </a:p>
          <a:p>
            <a:pPr marL="536575" indent="-361950"/>
            <a:endParaRPr lang="en-US" sz="2800" dirty="0">
              <a:latin typeface="Arial" charset="0"/>
              <a:cs typeface="Arial" charset="0"/>
            </a:endParaRPr>
          </a:p>
          <a:p>
            <a:pPr marL="536575" indent="-361950"/>
            <a:r>
              <a:rPr lang="en-US" sz="2800" dirty="0">
                <a:latin typeface="Arial" charset="0"/>
                <a:cs typeface="Arial" charset="0"/>
              </a:rPr>
              <a:t>Infiltrative</a:t>
            </a:r>
          </a:p>
          <a:p>
            <a:pPr marL="536575" indent="-361950"/>
            <a:endParaRPr lang="en-US" sz="2800" dirty="0">
              <a:latin typeface="Arial" charset="0"/>
              <a:cs typeface="Arial" charset="0"/>
            </a:endParaRPr>
          </a:p>
          <a:p>
            <a:pPr marL="536575" indent="-361950"/>
            <a:r>
              <a:rPr lang="en-US" sz="2800" dirty="0">
                <a:latin typeface="Arial" charset="0"/>
                <a:cs typeface="Arial" charset="0"/>
              </a:rPr>
              <a:t>Abscess</a:t>
            </a:r>
            <a:endParaRPr lang="ru-RU" sz="2800" dirty="0">
              <a:latin typeface="Arial" charset="0"/>
              <a:cs typeface="Arial" charset="0"/>
            </a:endParaRPr>
          </a:p>
        </p:txBody>
      </p:sp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688"/>
            <a:ext cx="399732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4859338" y="3563938"/>
            <a:ext cx="4105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Department of Diseases of the Ear of the Throat and Nose of </a:t>
            </a:r>
            <a:r>
              <a:rPr lang="en-US" dirty="0" err="1"/>
              <a:t>Sechenov</a:t>
            </a:r>
            <a:r>
              <a:rPr lang="en-US" dirty="0"/>
              <a:t> University, 2018 Endoscopy Archive</a:t>
            </a:r>
            <a:endParaRPr lang="ru-RU" dirty="0"/>
          </a:p>
        </p:txBody>
      </p:sp>
      <p:pic>
        <p:nvPicPr>
          <p:cNvPr id="2662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938"/>
            <a:ext cx="475138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1F497D"/>
                </a:solidFill>
                <a:cs typeface="Arial" charset="0"/>
              </a:rPr>
              <a:t>Acute </a:t>
            </a:r>
            <a:r>
              <a:rPr lang="en-US" sz="3200" b="1" dirty="0" err="1">
                <a:solidFill>
                  <a:srgbClr val="1F497D"/>
                </a:solidFill>
                <a:cs typeface="Arial" charset="0"/>
              </a:rPr>
              <a:t>epiglotitis</a:t>
            </a:r>
            <a:r>
              <a:rPr lang="en-US" sz="3200" b="1" dirty="0">
                <a:solidFill>
                  <a:srgbClr val="1F497D"/>
                </a:solidFill>
                <a:cs typeface="Arial" charset="0"/>
              </a:rPr>
              <a:t> is differentiated with:</a:t>
            </a:r>
            <a:endParaRPr lang="ru-RU" sz="3200" b="1" dirty="0">
              <a:solidFill>
                <a:srgbClr val="1F497D"/>
              </a:solidFill>
              <a:latin typeface="+mn-lt"/>
              <a:cs typeface="Arial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>
            <a:normAutofit/>
          </a:bodyPr>
          <a:lstStyle/>
          <a:p>
            <a:r>
              <a:rPr lang="ru-RU" sz="2400" dirty="0">
                <a:cs typeface="Arial" charset="0"/>
              </a:rPr>
              <a:t>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lingual sore throat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  pharyngeal abscess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acute </a:t>
            </a:r>
            <a:r>
              <a:rPr lang="en-GB" sz="2400" dirty="0" err="1"/>
              <a:t>stenosing</a:t>
            </a:r>
            <a:r>
              <a:rPr lang="en-GB" sz="2400" dirty="0"/>
              <a:t> </a:t>
            </a:r>
            <a:r>
              <a:rPr lang="en-GB" sz="2400" dirty="0" err="1"/>
              <a:t>laryngotracheitis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  subluminal laryngitis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  foreign body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  throat and larynx injury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  allergic laryngeal </a:t>
            </a:r>
            <a:r>
              <a:rPr lang="en-GB" sz="2400" dirty="0" err="1"/>
              <a:t>edema</a:t>
            </a:r>
            <a:endParaRPr lang="ru-RU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88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14313" y="476250"/>
            <a:ext cx="8640762" cy="564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Epiglottitis Treatment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 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Urgent hospitalization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  In the infiltrative form, “notches” of the mucous membrane of the epiglottis are made at the site of greatest infiltration.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  With an abscessed form of epiglottitis - opening an abscess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  Antibiotics of choice - “protected”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penicillins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or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cephalosporins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  Corticosteroids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NSAIDs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  With decompensated laryngeal stenosis - intubation or tracheotomy</a:t>
            </a:r>
            <a:endParaRPr lang="ru-R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28625" y="571500"/>
            <a:ext cx="84645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1F497D"/>
                </a:solidFill>
                <a:latin typeface="+mj-lt"/>
                <a:cs typeface="Arial" charset="0"/>
              </a:rPr>
              <a:t>Allergic laryngeal edema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+mj-lt"/>
                <a:cs typeface="Arial" charset="0"/>
              </a:rPr>
              <a:t>- develops due to sensitization of the body to various allergens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+mj-lt"/>
                <a:cs typeface="Arial" charset="0"/>
              </a:rPr>
              <a:t>  begins acutely, sometimes with lightning speed, against the background of general health, in the absence of catarrhal phenomena, normal body temperature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+mj-lt"/>
                <a:cs typeface="Arial" charset="0"/>
              </a:rPr>
              <a:t>  complaints of severe difficulty breathing, difficulty swallowing, </a:t>
            </a:r>
            <a:r>
              <a:rPr lang="en-US" sz="2000" b="1" dirty="0" err="1">
                <a:solidFill>
                  <a:schemeClr val="tx2"/>
                </a:solidFill>
                <a:latin typeface="+mj-lt"/>
                <a:cs typeface="Arial" charset="0"/>
              </a:rPr>
              <a:t>hypersalivation</a:t>
            </a:r>
            <a:endParaRPr lang="ru-RU" sz="2000" dirty="0">
              <a:solidFill>
                <a:schemeClr val="tx2"/>
              </a:solidFill>
              <a:latin typeface="Times New Roman" charset="0"/>
            </a:endParaRPr>
          </a:p>
          <a:p>
            <a:pPr algn="just">
              <a:spcBef>
                <a:spcPct val="50000"/>
              </a:spcBef>
            </a:pPr>
            <a:endParaRPr lang="ru-RU" sz="2400" dirty="0">
              <a:latin typeface="Times New Roman" charset="0"/>
            </a:endParaRPr>
          </a:p>
          <a:p>
            <a:pPr algn="just">
              <a:spcBef>
                <a:spcPct val="50000"/>
              </a:spcBef>
            </a:pPr>
            <a:endParaRPr lang="ru-RU" sz="2400" dirty="0">
              <a:latin typeface="Times New Roman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-252536" y="1124744"/>
            <a:ext cx="9144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400" dirty="0">
                <a:latin typeface="Times New Roman" charset="0"/>
              </a:rPr>
              <a:t>	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400" dirty="0">
              <a:latin typeface="Times New Roman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400" dirty="0">
              <a:latin typeface="Times New Roman" charset="0"/>
            </a:endParaRPr>
          </a:p>
        </p:txBody>
      </p:sp>
      <p:pic>
        <p:nvPicPr>
          <p:cNvPr id="3072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861048"/>
            <a:ext cx="3712220" cy="26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07893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Кафедра болезней ухо горла и носа </a:t>
            </a:r>
          </a:p>
          <a:p>
            <a:r>
              <a:rPr lang="ru-RU" sz="1400" dirty="0" err="1" smtClean="0"/>
              <a:t>Сеченовского</a:t>
            </a:r>
            <a:r>
              <a:rPr lang="ru-RU" sz="1400" dirty="0" smtClean="0"/>
              <a:t> университета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73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25"/>
            <a:ext cx="7772400" cy="5715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+mj-lt"/>
                <a:cs typeface="Arial" charset="0"/>
              </a:rPr>
              <a:t>Treatment of allergic laryngeal edema</a:t>
            </a:r>
            <a:endParaRPr lang="ru-RU" sz="3200" b="1" dirty="0">
              <a:solidFill>
                <a:srgbClr val="1F497D"/>
              </a:solidFill>
              <a:latin typeface="+mj-lt"/>
              <a:cs typeface="Arial" charset="0"/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785813" y="1571625"/>
            <a:ext cx="78581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>
                <a:latin typeface="+mn-lt"/>
                <a:cs typeface="Arial" charset="0"/>
              </a:rPr>
              <a:t>Allergen Elimination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+mn-lt"/>
                <a:cs typeface="Arial" charset="0"/>
              </a:rPr>
              <a:t>  Antihistamines in oil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+mn-lt"/>
                <a:cs typeface="Arial" charset="0"/>
              </a:rPr>
              <a:t>  IV corticosteroids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+mn-lt"/>
                <a:cs typeface="Arial" charset="0"/>
              </a:rPr>
              <a:t>  Corticosteroid Inhalation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+mn-lt"/>
                <a:cs typeface="Arial" charset="0"/>
              </a:rPr>
              <a:t>  In extreme situations - </a:t>
            </a:r>
            <a:r>
              <a:rPr lang="en-US" sz="2400" dirty="0" err="1">
                <a:latin typeface="+mn-lt"/>
                <a:cs typeface="Arial" charset="0"/>
              </a:rPr>
              <a:t>conicotomy</a:t>
            </a:r>
            <a:endParaRPr lang="ru-RU" sz="24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42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1F497D"/>
                </a:solidFill>
                <a:latin typeface="+mj-lt"/>
              </a:rPr>
              <a:t>Monochordite</a:t>
            </a:r>
            <a:endParaRPr lang="en-US" sz="3200" b="1" dirty="0">
              <a:solidFill>
                <a:srgbClr val="1F497D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rgbClr val="1F497D"/>
                </a:solidFill>
                <a:latin typeface="+mj-lt"/>
              </a:rPr>
              <a:t>(inflammation of one vocal fold</a:t>
            </a:r>
            <a:endParaRPr lang="ru-RU" sz="3200" b="1" dirty="0">
              <a:solidFill>
                <a:srgbClr val="1F497D"/>
              </a:solidFill>
              <a:latin typeface="+mj-lt"/>
            </a:endParaRPr>
          </a:p>
        </p:txBody>
      </p:sp>
      <p:pic>
        <p:nvPicPr>
          <p:cNvPr id="1026" name="Picture 2" descr="C:\Users\naprimer Andreiy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95113"/>
            <a:ext cx="3535363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51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5" y="534769"/>
            <a:ext cx="52930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F497D"/>
                </a:solidFill>
                <a:latin typeface="+mj-lt"/>
              </a:rPr>
              <a:t>List of references</a:t>
            </a:r>
            <a:endParaRPr lang="ru-RU" sz="3200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936" y="1721289"/>
            <a:ext cx="56823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charset="0"/>
              </a:rPr>
              <a:t>Palchun</a:t>
            </a:r>
            <a:r>
              <a:rPr lang="en-US" sz="2800" dirty="0">
                <a:latin typeface="Calibri" charset="0"/>
              </a:rPr>
              <a:t> V.T., </a:t>
            </a:r>
            <a:r>
              <a:rPr lang="en-US" sz="2800" dirty="0" err="1">
                <a:latin typeface="Calibri" charset="0"/>
              </a:rPr>
              <a:t>Kryukov</a:t>
            </a:r>
            <a:r>
              <a:rPr lang="en-US" sz="2800" dirty="0">
                <a:latin typeface="Calibri" charset="0"/>
              </a:rPr>
              <a:t> A.I. 2010</a:t>
            </a:r>
          </a:p>
          <a:p>
            <a:r>
              <a:rPr lang="en-US" sz="2800" dirty="0">
                <a:latin typeface="Calibri" charset="0"/>
              </a:rPr>
              <a:t>Textbooks of the Department of Diseases of the Ear, Throat and Nose of </a:t>
            </a:r>
            <a:r>
              <a:rPr lang="en-US" sz="2800" dirty="0" err="1">
                <a:latin typeface="Calibri" charset="0"/>
              </a:rPr>
              <a:t>Sechenov</a:t>
            </a:r>
            <a:r>
              <a:rPr lang="en-US" sz="2800" dirty="0">
                <a:latin typeface="Calibri" charset="0"/>
              </a:rPr>
              <a:t> University, 1977</a:t>
            </a:r>
            <a:endParaRPr lang="ru-RU" sz="2800" dirty="0">
              <a:latin typeface="Calibri" charset="0"/>
            </a:endParaRPr>
          </a:p>
          <a:p>
            <a:endParaRPr 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4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1F497D"/>
                </a:solidFill>
                <a:cs typeface="Arial" charset="0"/>
              </a:rPr>
              <a:t>The structure of inflammatory diseases of the larynx</a:t>
            </a:r>
            <a:endParaRPr lang="ru-RU" sz="3200" b="1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95288" y="2060848"/>
            <a:ext cx="8229600" cy="273657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GB" baseline="30000" dirty="0">
                <a:cs typeface="Times New Roman" charset="0"/>
              </a:rPr>
              <a:t>Acute laryngitis (catarrhal, </a:t>
            </a:r>
            <a:r>
              <a:rPr lang="en-GB" baseline="30000" dirty="0" err="1">
                <a:cs typeface="Times New Roman" charset="0"/>
              </a:rPr>
              <a:t>submucous</a:t>
            </a:r>
            <a:r>
              <a:rPr lang="en-GB" baseline="30000" dirty="0">
                <a:cs typeface="Times New Roman" charset="0"/>
              </a:rPr>
              <a:t> or </a:t>
            </a:r>
            <a:r>
              <a:rPr lang="en-GB" baseline="30000" dirty="0" err="1">
                <a:cs typeface="Times New Roman" charset="0"/>
              </a:rPr>
              <a:t>edematous</a:t>
            </a:r>
            <a:r>
              <a:rPr lang="en-GB" baseline="30000" dirty="0">
                <a:cs typeface="Times New Roman" charset="0"/>
              </a:rPr>
              <a:t>-catarrhal, </a:t>
            </a:r>
            <a:r>
              <a:rPr lang="en-GB" baseline="30000" dirty="0" err="1">
                <a:cs typeface="Times New Roman" charset="0"/>
              </a:rPr>
              <a:t>phlegmonous</a:t>
            </a:r>
            <a:r>
              <a:rPr lang="en-GB" baseline="30000" dirty="0">
                <a:cs typeface="Times New Roman" charset="0"/>
              </a:rPr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baseline="30000" dirty="0">
                <a:cs typeface="Times New Roman" charset="0"/>
              </a:rPr>
              <a:t>Chronic laryngitis (catarrhal, atrophic, hyperplastic)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baseline="30000" dirty="0">
                <a:cs typeface="Times New Roman" charset="0"/>
              </a:rPr>
              <a:t>Specific laryngitis (tuberculous, syphilitic, chlamydial)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baseline="30000" dirty="0">
                <a:cs typeface="Times New Roman" charset="0"/>
              </a:rPr>
              <a:t>Secondary laryngitis (reflux laryngitis, amyloidosis of the larynx, laryngitis with lymphoproliferative diseases)</a:t>
            </a:r>
            <a:endParaRPr lang="ru-RU" sz="2800" baseline="300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50825" y="214313"/>
            <a:ext cx="8642350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rgbClr val="1F497D"/>
                </a:solidFill>
                <a:latin typeface="+mj-lt"/>
                <a:cs typeface="Arial" charset="0"/>
              </a:rPr>
              <a:t>Acute catarrhal laryngitis</a:t>
            </a:r>
            <a:endParaRPr lang="ru-RU" b="1" dirty="0">
              <a:solidFill>
                <a:srgbClr val="1F497D"/>
              </a:solidFill>
              <a:latin typeface="+mj-lt"/>
              <a:cs typeface="Arial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5657850" cy="38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400" dirty="0">
                <a:latin typeface="+mn-lt"/>
              </a:rPr>
              <a:t>Предрасполагающие факторы </a:t>
            </a:r>
            <a:endParaRPr lang="ru-RU" sz="2400" dirty="0">
              <a:latin typeface="+mn-lt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latin typeface="+mn-lt"/>
                <a:cs typeface="Arial" charset="0"/>
              </a:rPr>
              <a:t>общее  и  местное  переохлаждение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latin typeface="+mn-lt"/>
                <a:cs typeface="Arial" charset="0"/>
              </a:rPr>
              <a:t>чрезмерные голосовые  нагрузки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latin typeface="+mn-lt"/>
                <a:cs typeface="Arial" charset="0"/>
              </a:rPr>
              <a:t>вирусные инфекции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latin typeface="+mn-lt"/>
                <a:cs typeface="Arial" charset="0"/>
              </a:rPr>
              <a:t>контакт  с  раздражающими  веществами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latin typeface="+mn-lt"/>
                <a:cs typeface="Arial" charset="0"/>
              </a:rPr>
              <a:t>очаги гнойной инфекции дыхательных путей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latin typeface="+mn-lt"/>
                <a:cs typeface="Arial" charset="0"/>
              </a:rPr>
              <a:t> длительное ротовое дыхание</a:t>
            </a: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1340768"/>
            <a:ext cx="33591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" y="5589240"/>
            <a:ext cx="5633079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3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68313" y="188913"/>
            <a:ext cx="82804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rgbClr val="1F497D"/>
                </a:solidFill>
                <a:latin typeface="+mj-lt"/>
                <a:cs typeface="Arial" charset="0"/>
              </a:rPr>
              <a:t>The clinical picture:</a:t>
            </a:r>
            <a:endParaRPr lang="ru-RU" b="1" dirty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+mn-lt"/>
                <a:cs typeface="Arial" charset="0"/>
              </a:rPr>
              <a:t>voice change - hoarseness (dysphonia), up to the complete disappearance of the voice (</a:t>
            </a:r>
            <a:r>
              <a:rPr lang="en-US" sz="2400" dirty="0" err="1">
                <a:latin typeface="+mn-lt"/>
                <a:cs typeface="Arial" charset="0"/>
              </a:rPr>
              <a:t>aphonia</a:t>
            </a:r>
            <a:r>
              <a:rPr lang="en-US" sz="2400" dirty="0">
                <a:latin typeface="+mn-lt"/>
                <a:cs typeface="Arial" charset="0"/>
              </a:rPr>
              <a:t>);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+mn-lt"/>
                <a:cs typeface="Arial" charset="0"/>
              </a:rPr>
              <a:t>burning sensation, sore, foreign body in the throat;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+mn-lt"/>
                <a:cs typeface="Arial" charset="0"/>
              </a:rPr>
              <a:t>dry unproductive cough</a:t>
            </a:r>
            <a:endParaRPr lang="ru-RU" sz="24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0825" y="214313"/>
            <a:ext cx="86423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1F497D"/>
                </a:solidFill>
                <a:latin typeface="+mn-lt"/>
                <a:cs typeface="Arial" charset="0"/>
              </a:rPr>
              <a:t>Treatment of acute catarrhal laryngitis</a:t>
            </a:r>
          </a:p>
          <a:p>
            <a:pPr algn="ctr">
              <a:spcBef>
                <a:spcPct val="50000"/>
              </a:spcBef>
            </a:pPr>
            <a:r>
              <a:rPr lang="en-GB" sz="2000" dirty="0">
                <a:latin typeface="+mn-lt"/>
                <a:cs typeface="Arial" charset="0"/>
              </a:rPr>
              <a:t>Voice mode (silence)</a:t>
            </a:r>
          </a:p>
          <a:p>
            <a:pPr algn="ctr">
              <a:spcBef>
                <a:spcPct val="50000"/>
              </a:spcBef>
            </a:pPr>
            <a:r>
              <a:rPr lang="en-GB" sz="2000" dirty="0">
                <a:latin typeface="+mn-lt"/>
                <a:cs typeface="Arial" charset="0"/>
              </a:rPr>
              <a:t>Diet: the exclusion of spicy, sour, salty and hot foods,</a:t>
            </a:r>
          </a:p>
          <a:p>
            <a:pPr algn="ctr">
              <a:spcBef>
                <a:spcPct val="50000"/>
              </a:spcBef>
            </a:pPr>
            <a:r>
              <a:rPr lang="en-GB" sz="2000" dirty="0">
                <a:latin typeface="+mn-lt"/>
                <a:cs typeface="Arial" charset="0"/>
              </a:rPr>
              <a:t>Exclusion of bad habits: alcohol, smoking</a:t>
            </a:r>
          </a:p>
          <a:p>
            <a:pPr algn="ctr">
              <a:spcBef>
                <a:spcPct val="50000"/>
              </a:spcBef>
            </a:pPr>
            <a:r>
              <a:rPr lang="en-GB" sz="2000" dirty="0">
                <a:latin typeface="+mn-lt"/>
                <a:cs typeface="Arial" charset="0"/>
              </a:rPr>
              <a:t>Antiviral treatment</a:t>
            </a:r>
          </a:p>
          <a:p>
            <a:pPr algn="ctr">
              <a:spcBef>
                <a:spcPct val="50000"/>
              </a:spcBef>
            </a:pPr>
            <a:r>
              <a:rPr lang="en-GB" sz="2000" dirty="0">
                <a:latin typeface="+mn-lt"/>
                <a:cs typeface="Arial" charset="0"/>
              </a:rPr>
              <a:t>NSAIDs for intoxication</a:t>
            </a:r>
          </a:p>
          <a:p>
            <a:pPr algn="ctr">
              <a:spcBef>
                <a:spcPct val="50000"/>
              </a:spcBef>
            </a:pPr>
            <a:r>
              <a:rPr lang="en-GB" sz="2000" dirty="0">
                <a:latin typeface="+mn-lt"/>
                <a:cs typeface="Arial" charset="0"/>
              </a:rPr>
              <a:t>Inhalations (steam, alkaline)</a:t>
            </a:r>
          </a:p>
          <a:p>
            <a:pPr algn="ctr">
              <a:spcBef>
                <a:spcPct val="50000"/>
              </a:spcBef>
            </a:pPr>
            <a:r>
              <a:rPr lang="en-GB" sz="2000" dirty="0">
                <a:latin typeface="+mn-lt"/>
                <a:cs typeface="Arial" charset="0"/>
              </a:rPr>
              <a:t>Antihistamines, with a burdened allergic history</a:t>
            </a:r>
          </a:p>
          <a:p>
            <a:pPr algn="ctr">
              <a:spcBef>
                <a:spcPct val="50000"/>
              </a:spcBef>
            </a:pPr>
            <a:r>
              <a:rPr lang="en-GB" sz="2000" dirty="0">
                <a:latin typeface="+mn-lt"/>
                <a:cs typeface="Arial" charset="0"/>
              </a:rPr>
              <a:t>Aerosol forms of antiseptics and antibiotics</a:t>
            </a:r>
            <a:endParaRPr lang="ru-RU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1F497D"/>
                </a:solidFill>
                <a:cs typeface="Arial" charset="0"/>
              </a:rPr>
              <a:t>Acute lamellar laryngitis (false croup)</a:t>
            </a:r>
            <a:endParaRPr lang="ru-RU" sz="3200" b="1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32956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/>
              <a:t>The main cause of the disease is SARS, parainfluenza, a combination of various respiratory viruses</a:t>
            </a:r>
          </a:p>
          <a:p>
            <a:pPr>
              <a:buNone/>
            </a:pPr>
            <a:r>
              <a:rPr lang="en-US" sz="2400" dirty="0"/>
              <a:t>                </a:t>
            </a:r>
          </a:p>
          <a:p>
            <a:pPr>
              <a:buNone/>
            </a:pPr>
            <a:r>
              <a:rPr lang="en-US" sz="2400" dirty="0"/>
              <a:t>  Predisposing factors:</a:t>
            </a:r>
          </a:p>
          <a:p>
            <a:pPr>
              <a:buNone/>
            </a:pPr>
            <a:r>
              <a:rPr lang="en-US" sz="2400" dirty="0"/>
              <a:t>Constitutional anomalies</a:t>
            </a:r>
          </a:p>
          <a:p>
            <a:pPr>
              <a:buNone/>
            </a:pPr>
            <a:r>
              <a:rPr lang="en-US" sz="2400" dirty="0"/>
              <a:t>Hypertrophy and chronic inflammation of the elements of the </a:t>
            </a:r>
            <a:r>
              <a:rPr lang="en-US" sz="2400" dirty="0" err="1"/>
              <a:t>lymphadenoid</a:t>
            </a:r>
            <a:r>
              <a:rPr lang="en-US" sz="2400" dirty="0"/>
              <a:t> pharyngeal ring</a:t>
            </a:r>
          </a:p>
          <a:p>
            <a:pPr>
              <a:buNone/>
            </a:pPr>
            <a:r>
              <a:rPr lang="en-US" sz="2400" dirty="0"/>
              <a:t>A burdened allergic history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97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1F497D"/>
                </a:solidFill>
                <a:cs typeface="Arial" charset="0"/>
              </a:rPr>
              <a:t>Clinical picture</a:t>
            </a:r>
            <a:endParaRPr lang="ru-RU" sz="3200" b="1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343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latin typeface="Calibri" charset="0"/>
              </a:rPr>
              <a:t>An acute onset, in the form of an asthma attack, mainly at night, often in the supine position</a:t>
            </a:r>
          </a:p>
          <a:p>
            <a:pPr>
              <a:buNone/>
            </a:pPr>
            <a:r>
              <a:rPr lang="en-US" sz="2000" dirty="0">
                <a:latin typeface="Calibri" charset="0"/>
              </a:rPr>
              <a:t>Respiratory dyspnea, stridor breathing, restless behavior</a:t>
            </a:r>
          </a:p>
          <a:p>
            <a:pPr>
              <a:buNone/>
            </a:pPr>
            <a:r>
              <a:rPr lang="en-US" sz="2000" dirty="0">
                <a:latin typeface="Calibri" charset="0"/>
              </a:rPr>
              <a:t>Barking cough, sometimes interrupted by laryngospasms</a:t>
            </a:r>
          </a:p>
          <a:p>
            <a:pPr>
              <a:buNone/>
            </a:pPr>
            <a:r>
              <a:rPr lang="en-US" sz="2000" dirty="0" err="1">
                <a:latin typeface="Calibri" charset="0"/>
              </a:rPr>
              <a:t>Acrocyanosis</a:t>
            </a:r>
            <a:r>
              <a:rPr lang="en-US" sz="2000" dirty="0">
                <a:latin typeface="Calibri" charset="0"/>
              </a:rPr>
              <a:t>, participation in the act of breathing of auxiliary muscles</a:t>
            </a:r>
          </a:p>
          <a:p>
            <a:pPr>
              <a:buNone/>
            </a:pPr>
            <a:r>
              <a:rPr lang="en-US" sz="2000" dirty="0" err="1">
                <a:latin typeface="Calibri" charset="0"/>
              </a:rPr>
              <a:t>Endolaryngial</a:t>
            </a:r>
            <a:r>
              <a:rPr lang="en-US" sz="2000" dirty="0">
                <a:latin typeface="Calibri" charset="0"/>
              </a:rPr>
              <a:t> picture: red ridges protruding under the vocal folds</a:t>
            </a:r>
          </a:p>
          <a:p>
            <a:pPr>
              <a:buNone/>
            </a:pPr>
            <a:r>
              <a:rPr lang="en-US" sz="2000" dirty="0">
                <a:latin typeface="Calibri" charset="0"/>
              </a:rPr>
              <a:t>Possible relapse of seizures</a:t>
            </a:r>
            <a:endParaRPr lang="ru-RU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0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239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F497D"/>
                </a:solidFill>
                <a:cs typeface="Arial" charset="0"/>
              </a:rPr>
              <a:t>Anatomical and physiological prerequisites for the development of spinal laryngitis in children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416824" cy="4032448"/>
          </a:xfrm>
        </p:spPr>
        <p:txBody>
          <a:bodyPr>
            <a:normAutofit lnSpcReduction="10000"/>
          </a:bodyPr>
          <a:lstStyle/>
          <a:p>
            <a:pPr marL="381000" indent="-381000">
              <a:lnSpc>
                <a:spcPct val="110000"/>
              </a:lnSpc>
            </a:pPr>
            <a:r>
              <a:rPr lang="en-US" sz="2000" dirty="0">
                <a:cs typeface="Arial" charset="0"/>
              </a:rPr>
              <a:t>The softness of the cartilage skeleton</a:t>
            </a:r>
          </a:p>
          <a:p>
            <a:pPr marL="381000" indent="-381000">
              <a:lnSpc>
                <a:spcPct val="110000"/>
              </a:lnSpc>
            </a:pPr>
            <a:r>
              <a:rPr lang="en-US" sz="2000" dirty="0">
                <a:cs typeface="Arial" charset="0"/>
              </a:rPr>
              <a:t>  short and narrow vestibule of the larynx</a:t>
            </a:r>
          </a:p>
          <a:p>
            <a:pPr marL="381000" indent="-381000">
              <a:lnSpc>
                <a:spcPct val="110000"/>
              </a:lnSpc>
            </a:pPr>
            <a:r>
              <a:rPr lang="en-US" sz="2000" dirty="0">
                <a:cs typeface="Arial" charset="0"/>
              </a:rPr>
              <a:t>  high location of the vocal cords</a:t>
            </a:r>
          </a:p>
          <a:p>
            <a:pPr marL="381000" indent="-381000">
              <a:lnSpc>
                <a:spcPct val="110000"/>
              </a:lnSpc>
            </a:pPr>
            <a:r>
              <a:rPr lang="en-US" sz="2000" dirty="0">
                <a:cs typeface="Arial" charset="0"/>
              </a:rPr>
              <a:t>  cell-rich mucosa</a:t>
            </a:r>
          </a:p>
          <a:p>
            <a:pPr marL="381000" indent="-381000">
              <a:lnSpc>
                <a:spcPct val="110000"/>
              </a:lnSpc>
            </a:pPr>
            <a:r>
              <a:rPr lang="en-US" sz="2000" dirty="0">
                <a:cs typeface="Arial" charset="0"/>
              </a:rPr>
              <a:t>  friable, profusely blood-shed submucosa with a large number of mast cells</a:t>
            </a:r>
          </a:p>
          <a:p>
            <a:pPr marL="381000" indent="-381000">
              <a:lnSpc>
                <a:spcPct val="110000"/>
              </a:lnSpc>
            </a:pPr>
            <a:r>
              <a:rPr lang="en-US" sz="2000" dirty="0">
                <a:cs typeface="Arial" charset="0"/>
              </a:rPr>
              <a:t>increased reflex excitability of adductor muscles that close the glottis,</a:t>
            </a:r>
          </a:p>
          <a:p>
            <a:pPr marL="381000" indent="-381000">
              <a:lnSpc>
                <a:spcPct val="110000"/>
              </a:lnSpc>
            </a:pPr>
            <a:r>
              <a:rPr lang="en-US" sz="2000" dirty="0">
                <a:cs typeface="Arial" charset="0"/>
              </a:rPr>
              <a:t>widespread and functional immaturity of </a:t>
            </a:r>
            <a:r>
              <a:rPr lang="en-US" sz="2000" dirty="0" err="1">
                <a:cs typeface="Arial" charset="0"/>
              </a:rPr>
              <a:t>reflexogenic</a:t>
            </a:r>
            <a:r>
              <a:rPr lang="en-US" sz="2000" dirty="0">
                <a:cs typeface="Arial" charset="0"/>
              </a:rPr>
              <a:t> zones of the larynx</a:t>
            </a:r>
            <a:endParaRPr lang="ru-RU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51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6cfe5fe124278e1ac6a5173179ba59e4518fef9d"/>
</p:tagLst>
</file>

<file path=ppt/theme/theme1.xml><?xml version="1.0" encoding="utf-8"?>
<a:theme xmlns:a="http://schemas.openxmlformats.org/drawingml/2006/main" name="Тема1">
  <a:themeElements>
    <a:clrScheme name="Цвет 5">
      <a:dk1>
        <a:srgbClr val="111518"/>
      </a:dk1>
      <a:lt1>
        <a:srgbClr val="FFFFFF"/>
      </a:lt1>
      <a:dk2>
        <a:srgbClr val="003079"/>
      </a:dk2>
      <a:lt2>
        <a:srgbClr val="DDEBF3"/>
      </a:lt2>
      <a:accent1>
        <a:srgbClr val="0072C3"/>
      </a:accent1>
      <a:accent2>
        <a:srgbClr val="6FBBCE"/>
      </a:accent2>
      <a:accent3>
        <a:srgbClr val="00B8C1"/>
      </a:accent3>
      <a:accent4>
        <a:srgbClr val="00C5E7"/>
      </a:accent4>
      <a:accent5>
        <a:srgbClr val="2B6AB5"/>
      </a:accent5>
      <a:accent6>
        <a:srgbClr val="A3C7D4"/>
      </a:accent6>
      <a:hlink>
        <a:srgbClr val="00B8C1"/>
      </a:hlink>
      <a:folHlink>
        <a:srgbClr val="00B314"/>
      </a:folHlink>
    </a:clrScheme>
    <a:fontScheme name="Другая 2">
      <a:majorFont>
        <a:latin typeface="HelveticaNeueCyr"/>
        <a:ea typeface=""/>
        <a:cs typeface=""/>
      </a:majorFont>
      <a:minorFont>
        <a:latin typeface="HelveticaNeueCy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1A96F459-18AB-445E-ADD0-5C4B81114B47}" vid="{ADF4731B-8C9D-4AB5-B888-5B9B73BDC5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5686396</TotalTime>
  <Words>857</Words>
  <Application>Microsoft Office PowerPoint</Application>
  <PresentationFormat>Экран (4:3)</PresentationFormat>
  <Paragraphs>201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</vt:lpstr>
      <vt:lpstr>Презентация PowerPoint</vt:lpstr>
      <vt:lpstr>Презентация PowerPoint</vt:lpstr>
      <vt:lpstr>The structure of inflammatory diseases of the larynx</vt:lpstr>
      <vt:lpstr>Презентация PowerPoint</vt:lpstr>
      <vt:lpstr>Презентация PowerPoint</vt:lpstr>
      <vt:lpstr>Презентация PowerPoint</vt:lpstr>
      <vt:lpstr>Acute lamellar laryngitis (false croup)</vt:lpstr>
      <vt:lpstr>Clinical picture</vt:lpstr>
      <vt:lpstr>Anatomical and physiological prerequisites for the development of spinal laryngitis in children</vt:lpstr>
      <vt:lpstr>Differential diagnosis of sub-laryngitis laryngitis</vt:lpstr>
      <vt:lpstr>Презентация PowerPoint</vt:lpstr>
      <vt:lpstr>Презентация PowerPoint</vt:lpstr>
      <vt:lpstr>Презентация PowerPoint</vt:lpstr>
      <vt:lpstr>HOSPITAL TREATMENT:</vt:lpstr>
      <vt:lpstr>Acute stenosing laryngotracheitis (OSLT)   Infectious-allergic inflammation of the mucous membrane and muscles of the larynx, combined with inflammation of the mucous membrane of the trachea  </vt:lpstr>
      <vt:lpstr>Презентация PowerPoint</vt:lpstr>
      <vt:lpstr>Презентация PowerPoint</vt:lpstr>
      <vt:lpstr>Pathogenesis</vt:lpstr>
      <vt:lpstr>Treatment of acute stenosing laryngotracheitis</vt:lpstr>
      <vt:lpstr>Презентация PowerPoint</vt:lpstr>
      <vt:lpstr>Clinical manifestations</vt:lpstr>
      <vt:lpstr>Презентация PowerPoint</vt:lpstr>
      <vt:lpstr>Acute epiglotitis is differentiated with: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Эмиль</cp:lastModifiedBy>
  <cp:revision>1544</cp:revision>
  <dcterms:created xsi:type="dcterms:W3CDTF">2005-01-01T07:06:31Z</dcterms:created>
  <dcterms:modified xsi:type="dcterms:W3CDTF">2020-01-18T16:56:04Z</dcterms:modified>
</cp:coreProperties>
</file>