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10" r:id="rId2"/>
    <p:sldId id="311" r:id="rId3"/>
    <p:sldId id="358" r:id="rId4"/>
    <p:sldId id="359" r:id="rId5"/>
    <p:sldId id="360" r:id="rId6"/>
    <p:sldId id="361" r:id="rId7"/>
    <p:sldId id="313" r:id="rId8"/>
    <p:sldId id="315" r:id="rId9"/>
    <p:sldId id="322" r:id="rId10"/>
    <p:sldId id="316" r:id="rId11"/>
    <p:sldId id="326" r:id="rId12"/>
    <p:sldId id="362" r:id="rId13"/>
    <p:sldId id="364" r:id="rId14"/>
    <p:sldId id="328" r:id="rId15"/>
    <p:sldId id="332" r:id="rId16"/>
    <p:sldId id="335" r:id="rId17"/>
    <p:sldId id="336" r:id="rId18"/>
    <p:sldId id="331" r:id="rId19"/>
    <p:sldId id="333" r:id="rId20"/>
    <p:sldId id="337" r:id="rId21"/>
    <p:sldId id="340" r:id="rId22"/>
    <p:sldId id="341" r:id="rId23"/>
    <p:sldId id="343" r:id="rId24"/>
    <p:sldId id="347" r:id="rId25"/>
    <p:sldId id="344" r:id="rId26"/>
    <p:sldId id="345" r:id="rId27"/>
    <p:sldId id="346" r:id="rId28"/>
    <p:sldId id="349" r:id="rId29"/>
    <p:sldId id="351" r:id="rId30"/>
    <p:sldId id="350" r:id="rId31"/>
    <p:sldId id="352" r:id="rId32"/>
    <p:sldId id="353" r:id="rId33"/>
    <p:sldId id="355" r:id="rId34"/>
    <p:sldId id="356" r:id="rId35"/>
    <p:sldId id="357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08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45E6E3F-9353-4447-8627-A28114770F95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66D3711-B7ED-42E1-AACE-6C3864748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624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4F6A273-C614-4C35-9FD4-474F08471ACD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50F5E33-7257-4D7B-B599-C195D8C047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491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47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D80D7D-1532-4A32-8122-6363CE8381C4}" type="slidenum">
              <a:rPr lang="ru-RU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FFB21-8D80-4AD1-B0D1-47BA8E2B0C39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E60E7-D281-4845-A09D-453C27990C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C9F7F-12D9-4ECA-8D26-38826BD2FED6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F1269-E3AC-4CB8-93A9-E5F6C224C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CCD28-AAD0-47DC-9362-82BFDAE41C64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76B01-DDE2-432F-BEF6-F337100E0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3B89-FBC3-4457-B0F0-34159D08796D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E04AC-ADAA-45B8-8B0C-E22C7BCDE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74424-2F2B-4AF3-8E7B-92DC22BE5048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6428-8495-4E2A-BB08-617769D80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CA531-D470-4265-AD5D-106255EB5CB6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B86AE-D0D2-45F6-BCBC-E7AEAD618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41BE2-8628-4001-A9F8-5574D9F00E4A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0A880-F9FE-437D-8DCF-8F2D872C9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2822D-A539-4121-8B75-B44C49563F36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C0873-C9A5-4E63-B1A1-70127B38E2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1A5B0-BDF7-4962-899F-E9DDA8E2A067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11276-10B2-4A2E-B6CF-53EC087BC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B2C4-EE8C-4702-800F-F64A1C368606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996D1-975D-48B9-A819-F0C7EACA9C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3BC35-1CEB-4BF6-B1E6-8ABC14E038E2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4D59F-9B89-4363-9EA4-F38EDBE48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AE557-3A6E-4C50-982D-C851AA2D5EA4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150FDF-FAA8-4BD9-9638-BB326C6785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/>
          </p:nvPr>
        </p:nvSpPr>
        <p:spPr>
          <a:xfrm>
            <a:off x="468313" y="2276475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accent1"/>
                </a:solidFill>
                <a:latin typeface="Times New Roman" pitchFamily="18" charset="0"/>
              </a:rPr>
              <a:t>ЭМУЛЬСИИ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Содержимое 2"/>
          <p:cNvSpPr>
            <a:spLocks noGrp="1"/>
          </p:cNvSpPr>
          <p:nvPr>
            <p:ph idx="1"/>
          </p:nvPr>
        </p:nvSpPr>
        <p:spPr>
          <a:xfrm>
            <a:off x="0" y="-242888"/>
            <a:ext cx="9144000" cy="6126163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Стадии изготовления эмульсий: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изготовление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первичной эмульсии (корпуса эмульсии);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разбавление первичной эмульсии;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фильтрование;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 ЛВ;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упаковка;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оформление к отпуску из аптеки (маркировка);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на стадиях изготовления, изготовленной эмульсии и при отпуске из аптеки.</a:t>
            </a:r>
          </a:p>
          <a:p>
            <a:pPr algn="just"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Содержимое 2"/>
          <p:cNvSpPr>
            <a:spLocks noGrp="1"/>
          </p:cNvSpPr>
          <p:nvPr>
            <p:ph idx="1"/>
          </p:nvPr>
        </p:nvSpPr>
        <p:spPr>
          <a:xfrm>
            <a:off x="0" y="-171450"/>
            <a:ext cx="9144000" cy="70294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Изготовление масляных эмульсий (</a:t>
            </a:r>
            <a:r>
              <a:rPr lang="en-US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Emulsa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ex </a:t>
            </a:r>
            <a:r>
              <a:rPr lang="en-US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oleis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изготовления эмульсий используют: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персиковое, оливковое, подсолнечное, касторовое, вазелиновое, облепиховое и эфирные масла, масло шиповника;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рыбий жир;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бальзамы (бальзам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Шостаковского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масляные растворы витаминов (А,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Е), гормонов;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бензил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бензоат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скипидар и другие, несмешивающиеся с водой жидкости. 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088" y="1549315"/>
            <a:ext cx="86813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Согласно ГФ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XIII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изд. при получении эмульсий используют:</a:t>
            </a:r>
          </a:p>
          <a:p>
            <a:pPr marL="0" indent="0"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миндальное, персиковое, оливковое, подсолнечное, касторовое, вазелиновое и эфирные масла, а также рыбий жир и другие несмешивающиеся с водой жидкости.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1088" y="188640"/>
            <a:ext cx="8964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Изготовление масляных эмульсий (</a:t>
            </a:r>
            <a:r>
              <a:rPr lang="en-US" sz="4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Emulsa</a:t>
            </a:r>
            <a:r>
              <a:rPr lang="en-US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ex </a:t>
            </a:r>
            <a:r>
              <a:rPr lang="en-US" sz="4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oleis</a:t>
            </a:r>
            <a:r>
              <a:rPr lang="en-US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6770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4752528"/>
          </a:xfrm>
        </p:spPr>
        <p:txBody>
          <a:bodyPr/>
          <a:lstStyle/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Эмульгаторы по типу образуемых эмульсий разделяются на гидрофильные  (белки, слизи, крахмал, декстрин, сапонины, танин, растительные экстракты, соли желчных кислот, щелочные мыла, лецитин,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полисорбаты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 др.), образующие эмульсии типа масло/вода, 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липофильные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(мыла двух- и трех- валентных металлов, стерины, смоляные мыла, амиды жирных кислот, высокомолекулярные одноатомные спирты и др.), образующие эмульсии типа вода/масло.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53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Эмульгаторы, наиболее часто используемые, в экстемпоральной технологии эмульсий:</a:t>
            </a:r>
          </a:p>
          <a:p>
            <a:pPr algn="just" eaLnBrk="1" hangingPunct="1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Желатоза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Gelatosa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Крахмал в виде 10 % геля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Solutio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Amyli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Mucilago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Amyli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Сухое молоко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vaccinum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exiccatum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exoleatum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  </a:t>
            </a:r>
          </a:p>
          <a:p>
            <a:pPr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Яичный порошок.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берут в количестве  50% от массы масла. </a:t>
            </a:r>
          </a:p>
          <a:p>
            <a:pPr algn="ctr" eaLnBrk="1" hangingPunct="1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носка со стрелкой вправо 3"/>
          <p:cNvSpPr/>
          <p:nvPr/>
        </p:nvSpPr>
        <p:spPr>
          <a:xfrm rot="5400000">
            <a:off x="3780098" y="44437"/>
            <a:ext cx="1368152" cy="8569325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Содержимое 2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481763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="1" baseline="-25000" smtClean="0">
                <a:latin typeface="Times New Roman" pitchFamily="18" charset="0"/>
                <a:cs typeface="Times New Roman" pitchFamily="18" charset="0"/>
              </a:rPr>
              <a:t>общ.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360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 по рецепту;</a:t>
            </a:r>
          </a:p>
          <a:p>
            <a:pPr eaLnBrk="1" hangingPunct="1">
              <a:buFont typeface="Arial" charset="0"/>
              <a:buNone/>
            </a:pP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="1" baseline="-25000" smtClean="0">
                <a:latin typeface="Times New Roman" pitchFamily="18" charset="0"/>
                <a:cs typeface="Times New Roman" pitchFamily="18" charset="0"/>
              </a:rPr>
              <a:t>масла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= 1/10 *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aseline="-25000" smtClean="0">
                <a:latin typeface="Times New Roman" pitchFamily="18" charset="0"/>
                <a:cs typeface="Times New Roman" pitchFamily="18" charset="0"/>
              </a:rPr>
              <a:t>эмульсии</a:t>
            </a:r>
          </a:p>
          <a:p>
            <a:pPr eaLnBrk="1" hangingPunct="1"/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="1" baseline="-25000" smtClean="0">
                <a:latin typeface="Times New Roman" pitchFamily="18" charset="0"/>
                <a:cs typeface="Times New Roman" pitchFamily="18" charset="0"/>
              </a:rPr>
              <a:t>эмульгатора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= ½ * (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aseline="-25000" smtClean="0">
                <a:latin typeface="Times New Roman" pitchFamily="18" charset="0"/>
                <a:cs typeface="Times New Roman" pitchFamily="18" charset="0"/>
              </a:rPr>
              <a:t>масляного раствора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Arial" charset="0"/>
              <a:buNone/>
            </a:pP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ru-RU" sz="3600" b="1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OI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= ½ *(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aseline="-25000" smtClean="0">
                <a:latin typeface="Times New Roman" pitchFamily="18" charset="0"/>
                <a:cs typeface="Times New Roman" pitchFamily="18" charset="0"/>
              </a:rPr>
              <a:t>масл.раствора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aseline="-25000" smtClean="0">
                <a:latin typeface="Times New Roman" pitchFamily="18" charset="0"/>
                <a:cs typeface="Times New Roman" pitchFamily="18" charset="0"/>
              </a:rPr>
              <a:t>эмульгатора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ru-RU" sz="3600" b="1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OII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aseline="-25000" smtClean="0">
                <a:latin typeface="Times New Roman" pitchFamily="18" charset="0"/>
                <a:cs typeface="Times New Roman" pitchFamily="18" charset="0"/>
              </a:rPr>
              <a:t>общ.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l-GR" sz="360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aseline="-25000" smtClean="0">
                <a:latin typeface="Times New Roman" pitchFamily="18" charset="0"/>
                <a:cs typeface="Times New Roman" pitchFamily="18" charset="0"/>
              </a:rPr>
              <a:t>всех использованных компонентов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 algn="just" eaLnBrk="1" hangingPunct="1"/>
            <a:r>
              <a:rPr lang="ru-RU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При изготовлении эмульсий </a:t>
            </a:r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рода (М/В):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гидрофильные растворимые ЛВ растворяют в воде очищенной, предназначенной для разбавления первичной эмульсии (в ДС);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липофильные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жирорастворимые вещества растворяют в ДФ (анестезин,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камфора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ментол, тимол,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бромкамфора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валидол и т.д.).</a:t>
            </a:r>
          </a:p>
          <a:p>
            <a:pPr algn="just" eaLnBrk="1" hangingPunct="1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При изготовлении эмульсий </a:t>
            </a:r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рода (В/М):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гидрофильные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водорастворимые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ЛВ растворяют в ДФ; жирорастворимые вещества растворяют в ДС (масле или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липофильной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жидкости, предназначенной для разбавления корпуса эмульсии). </a:t>
            </a:r>
          </a:p>
          <a:p>
            <a:pPr eaLnBrk="1" hangingPunct="1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Содержимое 2"/>
          <p:cNvSpPr>
            <a:spLocks noGrp="1"/>
          </p:cNvSpPr>
          <p:nvPr>
            <p:ph idx="1"/>
          </p:nvPr>
        </p:nvSpPr>
        <p:spPr>
          <a:xfrm>
            <a:off x="179388" y="0"/>
            <a:ext cx="8964612" cy="6126163"/>
          </a:xfrm>
        </p:spPr>
        <p:txBody>
          <a:bodyPr/>
          <a:lstStyle/>
          <a:p>
            <a:pPr algn="just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Из веществ, нерастворимых ни в жирах, ни в воде, изготавливают суспензии с готовой эмульсией по общим правилам.</a:t>
            </a:r>
          </a:p>
          <a:p>
            <a:pPr algn="just" eaLnBrk="1" hangingPunct="1"/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Фенилсалицилат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– растворим в маслах, но в эмульсии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рода для внутреннего применения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вводят по типу суспензии (гидролиз ЛВ до салициловой кислоты и фенола  в щелочной среде кишечника).</a:t>
            </a:r>
          </a:p>
          <a:p>
            <a:pPr algn="just" eaLnBrk="1" hangingPunct="1"/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Жидкости (настойки, сиропы, экстракты жидкие) добавляют непосредственно к готовой эмульсии для внутреннего применения.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Содержимое 2"/>
          <p:cNvSpPr>
            <a:spLocks noGrp="1"/>
          </p:cNvSpPr>
          <p:nvPr>
            <p:ph idx="1"/>
          </p:nvPr>
        </p:nvSpPr>
        <p:spPr>
          <a:xfrm>
            <a:off x="179388" y="0"/>
            <a:ext cx="8785225" cy="66690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Изготовление масляных эмульсий </a:t>
            </a:r>
          </a:p>
          <a:p>
            <a:pPr algn="just" eaLnBrk="1" hangingPunct="1">
              <a:buFont typeface="Arial" charset="0"/>
              <a:buNone/>
            </a:pPr>
            <a:r>
              <a:rPr lang="ru-RU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1.Изготовление первичной эмульсии (корпуса эмульсии): 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ПАВ + вода + по каплям масло или масляный раствор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каждую последующую порцию добавляют после эмульгирования предыдущей – характерное потрескивание –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крепитация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готовность первичной эмульсии проверяют каплей воды – растекается по поверхности первичной эмульсии, оставляя за собой молочный след.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Готовую первичную эмульсию оставляют в покое на 3-5 минут для завершения стабилизации системы и еще раз перемешивают.</a:t>
            </a:r>
          </a:p>
          <a:p>
            <a:pPr algn="just" eaLnBrk="1" hangingPunct="1">
              <a:buFont typeface="Arial" charset="0"/>
              <a:buNone/>
            </a:pPr>
            <a:r>
              <a:rPr lang="ru-RU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 Разбавление первичной эмульсии: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водой или профильтрованным раствором ЛВ.</a:t>
            </a:r>
          </a:p>
          <a:p>
            <a:pPr algn="just" eaLnBrk="1" hangingPunct="1">
              <a:buFont typeface="Arial" charset="0"/>
              <a:buNone/>
            </a:pPr>
            <a:r>
              <a:rPr lang="ru-RU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3. Фильтрование: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через двойной слой марли в подставку, или отпускной флакон.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План лекции</a:t>
            </a:r>
          </a:p>
        </p:txBody>
      </p:sp>
      <p:sp>
        <p:nvSpPr>
          <p:cNvPr id="55298" name="Rectangle 3"/>
          <p:cNvSpPr>
            <a:spLocks noGrp="1"/>
          </p:cNvSpPr>
          <p:nvPr>
            <p:ph type="body" idx="1"/>
          </p:nvPr>
        </p:nvSpPr>
        <p:spPr>
          <a:xfrm>
            <a:off x="250825" y="1052513"/>
            <a:ext cx="8713788" cy="5073650"/>
          </a:xfrm>
        </p:spPr>
        <p:txBody>
          <a:bodyPr/>
          <a:lstStyle/>
          <a:p>
            <a:pPr marL="609600" indent="-609600" algn="just" eaLnBrk="1" hangingPunct="1">
              <a:buFontTx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Эмульсии, как ЛФ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buFontTx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Изготовление масляных эмульсий с различными эмульгаторами.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Изготовление ароматных вод и микстур на их основе.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качества эмульсий.</a:t>
            </a:r>
          </a:p>
          <a:p>
            <a:pPr marL="609600" indent="-609600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Содержимое 2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5976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4. Введение ЛВ не растворимых ни в жирах, ни в воде: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изготавливают суспензии с готовой эмульсией по общим правилам (с учетом угла краевого смачивания ЛВ).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5.Упаковка.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6. Оформление к отпуску из аптеки (маркировка). 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7. Контроль качества.</a:t>
            </a:r>
          </a:p>
          <a:p>
            <a:pPr algn="just"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Срок годности эмульсий, изготовленных в аптеке – 3 суток.</a:t>
            </a:r>
            <a:endParaRPr lang="ru-RU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lvl="0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Emulsi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ex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oleis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    100,0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Camphorae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Bismuthi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subnitratis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     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Phenylii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salicylatis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1,0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Olei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Menthae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piperitae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gtts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V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Sirupi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simplicis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20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ml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Da.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1 столовой ложке 	      3 раза в день.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Оборотная сторона ППК (1) - эмульгатор – </a:t>
            </a:r>
            <a:r>
              <a:rPr lang="ru-RU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желатоза</a:t>
            </a:r>
            <a:endParaRPr lang="ru-RU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общ.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100,0 + 1,0 +1,0 +1,0 + 0,2 +20 мл*1,3 г/мл =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129,2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масла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 10,0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м. мяты пер.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1,0 г -51 ст. капля		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 - 10 ст.капель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 0,2 г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0,1  – 3 н.ст.капли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0,2 –  Х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 н.ст.капель</a:t>
            </a: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baseline="-25000" dirty="0" err="1" smtClean="0">
                <a:latin typeface="Times New Roman" pitchFamily="18" charset="0"/>
                <a:cs typeface="Times New Roman" pitchFamily="18" charset="0"/>
              </a:rPr>
              <a:t>желатозы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масла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камфоры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масла мяты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):2 = (10,0 + 1,0 + 0,2):2   = 5,56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5,6</a:t>
            </a: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масл.раствора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масла мяты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желатозы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):2 = (10,0 + 1,0 + 0,2 + 5,6):2 = 8,38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8,4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964488" cy="6408712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baseline="-25000" dirty="0" err="1" smtClean="0">
                <a:latin typeface="Times New Roman" pitchFamily="18" charset="0"/>
                <a:cs typeface="Times New Roman" pitchFamily="18" charset="0"/>
              </a:rPr>
              <a:t>желатозы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baseline="-25000" dirty="0" err="1" smtClean="0">
                <a:latin typeface="Times New Roman" pitchFamily="18" charset="0"/>
                <a:cs typeface="Times New Roman" pitchFamily="18" charset="0"/>
              </a:rPr>
              <a:t>стаб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baseline="-250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/с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0,5 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(½ от массы)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½(0,5+1,0)=0,75≈0,8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измельч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висмута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субнитрата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½*1,0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0,5</a:t>
            </a: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OII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общ.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желатозы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масла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камфоры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масла мяты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желатозы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стаб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/с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висмута нитрата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сахарного сиропа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Н2О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ф/с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Н2Овисмута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субнит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)= 129,2 – (5,6 + 8,4 + 10,0 + 1,0 + 0,2 + 0,5 + 1,0 + 26,0  + 1,0 + 0,8 + 0,5 ) = 126,2 – 54,95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74,2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4644008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Лицевая сторона ППК  (1 - 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Дата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ППК к рецепту №3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Gelatosae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5,6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purificatae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8,4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Olei Helianthi 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Camphorae 1,0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Olei Menthae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piperitae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0,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(gtts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purificatae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4,2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-101600"/>
            <a:ext cx="4572000" cy="69596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эмульгатор - </a:t>
            </a:r>
            <a:r>
              <a:rPr lang="ru-RU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желатоза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Bismuthi subnitratis 1,0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purificatae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0,5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Phenylii salicylatis 1,0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Gelatosae 0,5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purificatae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0,8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Sirupi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simplicis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   20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ml (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26,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0)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препарата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129,2±3,9</a:t>
            </a:r>
          </a:p>
          <a:p>
            <a:pPr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флакона б/к =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Подписи: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Оборотная сторона ППК (2) - эмульгатор – 10% </a:t>
            </a:r>
            <a:r>
              <a:rPr lang="ru-RU" sz="2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р-р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крахмала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общ.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129,2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масла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 10,0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м. мяты пер.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 0,2 г (6 н.ст.кап.)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крахмала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крахмала для 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эмульгиров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масл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. раствора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крахмала для 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салицилата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= 5,6 + 0,5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6,1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Крахмал – 10%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р-р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→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10% </a:t>
            </a:r>
            <a:r>
              <a:rPr lang="ru-RU" b="1" baseline="-25000" dirty="0" err="1" smtClean="0">
                <a:latin typeface="Times New Roman" pitchFamily="18" charset="0"/>
                <a:cs typeface="Times New Roman" pitchFamily="18" charset="0"/>
              </a:rPr>
              <a:t>р-ра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 крахмала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61,0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 10%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р-ра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крахмала: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Amylum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6,1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(1 часть)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Aqua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purificatae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frigidae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12,2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 части)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Aqua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purificatae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ebulentis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42,7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(7 частей)</a:t>
            </a:r>
            <a:endParaRPr lang="ru-RU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408712"/>
          </a:xfrm>
        </p:spPr>
        <p:txBody>
          <a:bodyPr/>
          <a:lstStyle/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измельч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висмута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субнитрата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½*1,0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0,5</a:t>
            </a: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OII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общ.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% раствора крахмала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масла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камфоры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масла мяты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висмута нитрата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сахарного сиропа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/с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Овисмута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субнит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 =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129,2 – (61,0 + 10,0 + 1,0 + 0,2 + 1,0 +  26,0  + 1,0 +0,5) = 129,2 – 100,7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28,5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8686800" cy="600953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Лицевая сторона ППК  (2, эмульгатор – 10% </a:t>
            </a:r>
            <a:r>
              <a:rPr lang="ru-RU" sz="2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р-р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крахмала)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Дата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ППК к рецепту №3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Amyli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10 %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56,0</a:t>
            </a: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Olei Helianthi 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,0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Camphorae 1,0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Olei Menthae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piperitae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0,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(gtts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purificatae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28,5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_________</a:t>
            </a: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Bismuthi subnitratis 1,0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purificatae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0,5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____________</a:t>
            </a: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Phenylii salicylatis 1,0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Sol.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Amyli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 10 %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5,0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_____________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Sirupi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simplicis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   20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ml (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26,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0)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препарата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 129,2±3,9</a:t>
            </a:r>
          </a:p>
          <a:p>
            <a:pPr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флакона б/к =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Подписи: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636912"/>
            <a:ext cx="5004048" cy="3489251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Состав: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Вода укропная 0,005%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фенхелевого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0,05 г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Воды очищенной до 1 л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Вода мятная 0,044%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Масло мяты перечной 0,44 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Воды очищенной до 1 л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9992" y="2492896"/>
            <a:ext cx="4644008" cy="4365104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Хранение:   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30 суток.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виде               фасовки (200 мл) – 30  суток; в виде полуфабриката по 500 и 1000 мл - 15 суток.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 eaLnBrk="1" hangingPunct="1">
              <a:buNone/>
            </a:pPr>
            <a:r>
              <a:rPr lang="ru-RU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Изготовление ароматных вод и микстур на их основе.</a:t>
            </a:r>
          </a:p>
          <a:p>
            <a:pPr marL="609600" indent="-609600" algn="just" eaLnBrk="1" hangingPunct="1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Изготовление: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асептических условиях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указанное количество соответствующего эфирного масла в течение 1 минуты   энергично смешивают с водой до растворения (приказ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751, 308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5937523"/>
          </a:xfrm>
        </p:spPr>
        <p:txBody>
          <a:bodyPr/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Ароматные воды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фармакологически активные растворители → концентрированные растворы не используют.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ароматной воды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уменьшают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 растворения твердых веществ, кроме случаев выписывания воды до определенного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(например,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 150 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algn="just"/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Эмульсии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(ГФ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изд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т. 2, с. 115) – жидкие ЛФ, представляющие собой гетерогенную двухфазную дисперсную систему с жидкой дисперсной фазой и жидкой дисперсионной средой.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9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Glucosi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15,0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Kalii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5,0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Adonisidi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Tincturae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Menthae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Sirupi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simplicis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Tincturae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Valerianae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Tincturae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Leonuri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Menthae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Da.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1 столовой ложке 3 раза в день.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-171400"/>
            <a:ext cx="9144000" cy="7029400"/>
          </a:xfrm>
        </p:spPr>
        <p:txBody>
          <a:bodyPr/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Адонизид – сильнодействующее ЛВ.</a:t>
            </a: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	ВРД = 40 капель		РД = 10 капель</a:t>
            </a: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	ВСД = 120 капель		СД = 30 капель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Оборотная сторона ППК</a:t>
            </a:r>
            <a:endParaRPr lang="ru-RU" b="1" dirty="0" smtClean="0"/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общ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+ 200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240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ml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глюкозы водной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*100/100-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гл. вод.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15,0*100/100-10,2%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16,7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в-в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в-в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*100% = 16,7 + 5,0 / 240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* 100%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9%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&gt; 3% →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учитывают</a:t>
            </a: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в-в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*КУО = 16,7 * 0,69 мл/г + 5,0 * 0,25 мл/г = 12,75≈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12,8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ml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240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+ 12,8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252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,8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ml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507288" cy="674136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Лицевая сторона ППК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Дата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ППК к рецепту №4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Menthae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Glucosi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16,7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hydricum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aqua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10,2 %)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Kalii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5,0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Sirupi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simplicis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Adonisidi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(18-20%)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Tincturae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Valerianae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(70%)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Tincturae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Leonuri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(70%)</a:t>
            </a:r>
          </a:p>
          <a:p>
            <a:pPr>
              <a:buNone/>
            </a:pP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Tincturae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Menthae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   5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(90%) </a:t>
            </a:r>
          </a:p>
          <a:p>
            <a:pPr eaLnBrk="1" hangingPunct="1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общ. = 252,8 ± 2,5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ml</a:t>
            </a:r>
            <a:endParaRPr lang="ru-RU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u="sng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950" y="115888"/>
            <a:ext cx="8928100" cy="6626225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Упаковка, оформление к отпуску и хранение эмульсий.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Упаковывают во флаконы для отпуска аналогично другим ЛФ с жидкой ДС.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Оформляют этикетками: «Микстура», «Внутреннее» или «Наружное».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Обязательная предупредительная надпись или дополнительная этикетка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«Перед употреблением взбалтывать»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Другие этикетки в зависимости от свойств ЛВ и особенностей приёма.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Срок хранения эмульсий, изготовленных в аптеке не более 3 суток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(приказ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751),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нет других указаний в НД.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-118310"/>
            <a:ext cx="9144000" cy="733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80000"/>
              </a:lnSpc>
              <a:tabLst>
                <a:tab pos="693738" algn="l"/>
              </a:tabLst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Оценка качества эмульсий</a:t>
            </a:r>
            <a:endParaRPr lang="ru-RU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tabLst>
                <a:tab pos="693738" algn="l"/>
              </a:tabLst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1.До изготовления ЛП экспертиза рецепта: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проверка совместимости, доз, НЕО и т.д.</a:t>
            </a:r>
          </a:p>
          <a:p>
            <a:pPr algn="just">
              <a:lnSpc>
                <a:spcPct val="80000"/>
              </a:lnSpc>
              <a:tabLst>
                <a:tab pos="693738" algn="l"/>
              </a:tabLst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tabLst>
                <a:tab pos="693738" algn="l"/>
              </a:tabLs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На стадиях изготовления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80000"/>
              </a:lnSpc>
              <a:tabLst>
                <a:tab pos="693738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первичная эмульсия  - однородная масса; характерное потрескивание (крепитация) при перемешивании, или молочный след за каплей воды, стекающей по стенке ступки;</a:t>
            </a:r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первичная эмульсия разбавляется без последующего расслоения; образующаяся эмульсия имеет цвет молока; запах;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отсутствие механических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включений; соответствие выписанной массе или объему (ДС – ароматная вода).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tabLst>
                <a:tab pos="693738" algn="l"/>
              </a:tabLst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tabLst>
                <a:tab pos="693738" algn="l"/>
              </a:tabLst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Изготовленного препарата: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  <a:tabLst>
                <a:tab pos="693738" algn="l"/>
              </a:tabLs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Анализ документации;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  <a:tabLst>
                <a:tab pos="693738" algn="l"/>
              </a:tabLs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Оформление;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  <a:tabLst>
                <a:tab pos="693738" algn="l"/>
              </a:tabLs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Упаковка с укупоркой;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  <a:tabLst>
                <a:tab pos="693738" algn="l"/>
              </a:tabLs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Органолептический контроль;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  <a:tabLst>
                <a:tab pos="693738" algn="l"/>
              </a:tabLs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Физический контроль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4587875" y="5445125"/>
            <a:ext cx="286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913"/>
            <a:ext cx="9036050" cy="6553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ru-RU" sz="2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ru-RU" sz="2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70000"/>
              </a:lnSpc>
              <a:buFont typeface="Arial" charset="0"/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eaLnBrk="1" hangingPunct="1">
              <a:lnSpc>
                <a:spcPct val="70000"/>
              </a:lnSpc>
              <a:buFont typeface="Arial" charset="0"/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	Вывод. ЛП изготовлен удовлетворительно или неудовлетворительно.</a:t>
            </a:r>
          </a:p>
          <a:p>
            <a:pPr algn="just" eaLnBrk="1" hangingPunct="1">
              <a:lnSpc>
                <a:spcPct val="70000"/>
              </a:lnSpc>
            </a:pP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70000"/>
              </a:lnSpc>
              <a:buFont typeface="Arial" charset="0"/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4. Контроль при отпуске: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проверка соответствия упаковки;  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оформления; 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номеров   на рецепте,   этикетке   и   препарате; 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фамилии  больного  на  квитанции,   этикетке  и рецепте или     сигнатуре,     правильность     ее выписывания.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ru-RU" sz="24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ru-RU" sz="24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Эмульсии 1-го рода (прямые)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b="1" dirty="0" smtClean="0">
                <a:solidFill>
                  <a:srgbClr val="A6A200"/>
                </a:solidFill>
                <a:latin typeface="Times New Roman" pitchFamily="18" charset="0"/>
                <a:cs typeface="Times New Roman" pitchFamily="18" charset="0"/>
              </a:rPr>
              <a:t>масло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Эмульсии 2-го рода (обратные)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dirty="0" smtClean="0">
                <a:solidFill>
                  <a:srgbClr val="A6A200"/>
                </a:solidFill>
                <a:latin typeface="Times New Roman" pitchFamily="18" charset="0"/>
                <a:cs typeface="Times New Roman" pitchFamily="18" charset="0"/>
              </a:rPr>
              <a:t>масло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Термин «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– любая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жидкость, «</a:t>
            </a:r>
            <a:r>
              <a:rPr lang="ru-RU" b="1" dirty="0" smtClean="0">
                <a:solidFill>
                  <a:srgbClr val="A6A200"/>
                </a:solidFill>
                <a:latin typeface="Times New Roman" pitchFamily="18" charset="0"/>
                <a:cs typeface="Times New Roman" pitchFamily="18" charset="0"/>
              </a:rPr>
              <a:t>масло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– </a:t>
            </a:r>
            <a:r>
              <a:rPr lang="ru-RU" b="1" dirty="0" smtClean="0">
                <a:solidFill>
                  <a:srgbClr val="A6A200"/>
                </a:solidFill>
                <a:latin typeface="Times New Roman" pitchFamily="18" charset="0"/>
                <a:cs typeface="Times New Roman" pitchFamily="18" charset="0"/>
              </a:rPr>
              <a:t>неполярная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4875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483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 положительным свойствам ЛФ «Эмульсии» следует отнести: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1419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маскировка неприятного вкуса или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запаха;</a:t>
            </a:r>
            <a:endParaRPr lang="ru-RU" sz="3500" i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облегчают дозированный прием вязких густых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жидкостей;</a:t>
            </a:r>
            <a:endParaRPr lang="ru-RU" sz="3500" i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смягчают раздражающее действие некоторых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ЛВ;</a:t>
            </a:r>
            <a:endParaRPr lang="ru-RU" sz="3500" i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обеспечивают всасывание масляной фазы в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желудке;</a:t>
            </a:r>
            <a:endParaRPr lang="ru-RU" sz="3500" i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ускоряют всасывание масел в мелкодисперсном состоянии при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парэнтеральном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применении.</a:t>
            </a:r>
            <a:endParaRPr lang="ru-RU" sz="35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39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 отрицательным свойствам ЛФ «Эмульсии» следует отнести: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еустойчивость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рудность изготовления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одвержены микробной контаминации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95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3"/>
          <p:cNvSpPr>
            <a:spLocks noGrp="1"/>
          </p:cNvSpPr>
          <p:nvPr>
            <p:ph type="body" idx="1"/>
          </p:nvPr>
        </p:nvSpPr>
        <p:spPr>
          <a:xfrm>
            <a:off x="179388" y="0"/>
            <a:ext cx="8785225" cy="66690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</a:rPr>
              <a:t>Эмульсии классифицируют: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</a:rPr>
              <a:t>По исходному материалу:</a:t>
            </a:r>
            <a:r>
              <a:rPr lang="ru-RU" dirty="0" smtClean="0">
                <a:latin typeface="Times New Roman" pitchFamily="18" charset="0"/>
              </a:rPr>
              <a:t> 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масляные; 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семенные.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</a:rPr>
              <a:t>По составу: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простые;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сложные.</a:t>
            </a:r>
          </a:p>
          <a:p>
            <a:pPr algn="just" eaLnBrk="1" hangingPunct="1"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</a:rPr>
              <a:t>По типу:</a:t>
            </a:r>
            <a:r>
              <a:rPr lang="ru-RU" dirty="0" smtClean="0">
                <a:latin typeface="Times New Roman" pitchFamily="18" charset="0"/>
              </a:rPr>
              <a:t> </a:t>
            </a:r>
          </a:p>
          <a:p>
            <a:pPr algn="just"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эмульсии  первого  рода, прямые  (м/в);</a:t>
            </a:r>
          </a:p>
          <a:p>
            <a:pPr algn="just"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 эмульсии  второго  рода, обратные, </a:t>
            </a:r>
            <a:r>
              <a:rPr lang="ru-RU" dirty="0" err="1" smtClean="0">
                <a:latin typeface="Times New Roman" pitchFamily="18" charset="0"/>
              </a:rPr>
              <a:t>инвертные</a:t>
            </a:r>
            <a:r>
              <a:rPr lang="ru-RU" dirty="0" smtClean="0">
                <a:latin typeface="Times New Roman" pitchFamily="18" charset="0"/>
              </a:rPr>
              <a:t>  (в/м).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endParaRPr lang="ru-RU" sz="28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</a:rPr>
              <a:t>По концентрации: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разбавленные;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концентрированные;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высококонцентрированные  или </a:t>
            </a:r>
            <a:r>
              <a:rPr lang="ru-RU" dirty="0" err="1" smtClean="0">
                <a:latin typeface="Times New Roman" pitchFamily="18" charset="0"/>
              </a:rPr>
              <a:t>спумоидные</a:t>
            </a:r>
            <a:r>
              <a:rPr lang="ru-RU" dirty="0" smtClean="0">
                <a:latin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</a:rPr>
              <a:t>пенообразные</a:t>
            </a:r>
            <a:r>
              <a:rPr lang="ru-RU" dirty="0" smtClean="0">
                <a:latin typeface="Times New Roman" pitchFamily="18" charset="0"/>
              </a:rPr>
              <a:t>).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lang="ru-RU" dirty="0" smtClean="0">
              <a:latin typeface="Times New Roman" pitchFamily="18" charset="0"/>
            </a:endParaRPr>
          </a:p>
          <a:p>
            <a:pPr algn="just" eaLnBrk="1" hangingPunct="1">
              <a:buNone/>
            </a:pPr>
            <a:r>
              <a:rPr lang="ru-RU" b="1" dirty="0" smtClean="0">
                <a:latin typeface="Times New Roman" pitchFamily="18" charset="0"/>
              </a:rPr>
              <a:t>По применению: </a:t>
            </a:r>
          </a:p>
          <a:p>
            <a:pPr algn="just"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для наружного  применения; </a:t>
            </a:r>
          </a:p>
          <a:p>
            <a:pPr algn="just"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для внутреннего  применения; </a:t>
            </a:r>
          </a:p>
          <a:p>
            <a:pPr algn="just"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для инъекционного введения.</a:t>
            </a:r>
          </a:p>
          <a:p>
            <a:pPr algn="just" eaLnBrk="1" hangingPunct="1">
              <a:lnSpc>
                <a:spcPct val="80000"/>
              </a:lnSpc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Содержимое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5937250"/>
          </a:xfrm>
        </p:spPr>
        <p:txBody>
          <a:bodyPr/>
          <a:lstStyle/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Эмульсии изготавливают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концентрации по массе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(кроме эмульсий в которых в качестве ДС – ароматная вода – готовят и контролируют по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концентрированные растворы не используют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концентрация эмульсии в прописи рецепта не указана, изготавливают 10% эмульсию (1:10), т.е. из 10,0 масла или семян изготавливают 100,0 эмульсии. </a:t>
            </a:r>
          </a:p>
          <a:p>
            <a:pPr algn="just"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Эмульгатор и его количество выбирают индивидуально с учетом свойств масла или масляного раствора и эмульгатора.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2774</TotalTime>
  <Words>1340</Words>
  <Application>Microsoft Office PowerPoint</Application>
  <PresentationFormat>Экран (4:3)</PresentationFormat>
  <Paragraphs>265</Paragraphs>
  <Slides>35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ЭМУЛЬСИИ</vt:lpstr>
      <vt:lpstr>План лекции</vt:lpstr>
      <vt:lpstr>Презентация PowerPoint</vt:lpstr>
      <vt:lpstr>    Эмульсии 1-го рода (прямые) тип масло/вода (М/В).  Эмульсии 2-го рода (обратные) тип вода/масло (В/М). Термин «вода» – любая полярная жидкость, «масло» – неполярная.</vt:lpstr>
      <vt:lpstr>К положительным свойствам ЛФ «Эмульсии» следует отнести:</vt:lpstr>
      <vt:lpstr>К отрицательным свойствам ЛФ «Эмульсии» следует отнести: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СУСПЕНЗИИ</dc:title>
  <dc:creator>ADMIN</dc:creator>
  <cp:lastModifiedBy>Админ</cp:lastModifiedBy>
  <cp:revision>282</cp:revision>
  <dcterms:created xsi:type="dcterms:W3CDTF">2013-05-07T12:58:58Z</dcterms:created>
  <dcterms:modified xsi:type="dcterms:W3CDTF">2016-10-31T13:02:52Z</dcterms:modified>
</cp:coreProperties>
</file>