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880" r:id="rId3"/>
  </p:sldMasterIdLst>
  <p:notesMasterIdLst>
    <p:notesMasterId r:id="rId47"/>
  </p:notesMasterIdLst>
  <p:sldIdLst>
    <p:sldId id="256" r:id="rId4"/>
    <p:sldId id="259" r:id="rId5"/>
    <p:sldId id="654" r:id="rId6"/>
    <p:sldId id="655" r:id="rId7"/>
    <p:sldId id="320" r:id="rId8"/>
    <p:sldId id="266" r:id="rId9"/>
    <p:sldId id="288" r:id="rId10"/>
    <p:sldId id="513" r:id="rId11"/>
    <p:sldId id="514" r:id="rId12"/>
    <p:sldId id="323" r:id="rId13"/>
    <p:sldId id="299" r:id="rId14"/>
    <p:sldId id="656" r:id="rId15"/>
    <p:sldId id="622" r:id="rId16"/>
    <p:sldId id="572" r:id="rId17"/>
    <p:sldId id="575" r:id="rId18"/>
    <p:sldId id="658" r:id="rId19"/>
    <p:sldId id="325" r:id="rId20"/>
    <p:sldId id="322" r:id="rId21"/>
    <p:sldId id="515" r:id="rId22"/>
    <p:sldId id="276" r:id="rId23"/>
    <p:sldId id="278" r:id="rId24"/>
    <p:sldId id="281" r:id="rId25"/>
    <p:sldId id="280" r:id="rId26"/>
    <p:sldId id="282" r:id="rId27"/>
    <p:sldId id="357" r:id="rId28"/>
    <p:sldId id="363" r:id="rId29"/>
    <p:sldId id="286" r:id="rId30"/>
    <p:sldId id="291" r:id="rId31"/>
    <p:sldId id="321" r:id="rId32"/>
    <p:sldId id="462" r:id="rId33"/>
    <p:sldId id="464" r:id="rId34"/>
    <p:sldId id="466" r:id="rId35"/>
    <p:sldId id="569" r:id="rId36"/>
    <p:sldId id="403" r:id="rId37"/>
    <p:sldId id="386" r:id="rId38"/>
    <p:sldId id="387" r:id="rId39"/>
    <p:sldId id="388" r:id="rId40"/>
    <p:sldId id="502" r:id="rId41"/>
    <p:sldId id="553" r:id="rId42"/>
    <p:sldId id="344" r:id="rId43"/>
    <p:sldId id="304" r:id="rId44"/>
    <p:sldId id="305" r:id="rId45"/>
    <p:sldId id="47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00"/>
    <a:srgbClr val="0000FF"/>
    <a:srgbClr val="771770"/>
    <a:srgbClr val="800000"/>
    <a:srgbClr val="003300"/>
    <a:srgbClr val="00FFFF"/>
    <a:srgbClr val="FF0066"/>
    <a:srgbClr val="C20EB5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9267" autoAdjust="0"/>
  </p:normalViewPr>
  <p:slideViewPr>
    <p:cSldViewPr>
      <p:cViewPr>
        <p:scale>
          <a:sx n="81" d="100"/>
          <a:sy n="81" d="100"/>
        </p:scale>
        <p:origin x="-106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6262"/>
    </p:cViewPr>
  </p:sorterViewPr>
  <p:notesViewPr>
    <p:cSldViewPr>
      <p:cViewPr varScale="1">
        <p:scale>
          <a:sx n="81" d="100"/>
          <a:sy n="81" d="100"/>
        </p:scale>
        <p:origin x="-9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86FD7-78DC-40FA-B9FA-DD202A91D3F4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870D9-1338-4F37-B3B9-9D7B791E3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432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870D9-1338-4F37-B3B9-9D7B791E371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6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AFC474-8BCC-4CF4-9689-5087DC366CDB}" type="slidenum">
              <a:rPr lang="ru-RU"/>
              <a:pPr/>
              <a:t>41</a:t>
            </a:fld>
            <a:endParaRPr lang="ru-RU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57ABB-21BD-450E-8E9D-31F389694CEA}" type="slidenum">
              <a:rPr lang="ru-RU"/>
              <a:pPr/>
              <a:t>42</a:t>
            </a:fld>
            <a:endParaRPr lang="ru-RU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8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69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91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1026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66563" name="Freeform 1027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64" name="Freeform 1028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65" name="Freeform 1029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6566" name="Group 1030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6567" name="Freeform 1031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68" name="Freeform 1032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69" name="Freeform 1033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70" name="Freeform 1034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71" name="Freeform 1035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72" name="Freeform 1036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73" name="Freeform 1037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74" name="Freeform 1038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75" name="Freeform 1039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76" name="Freeform 1040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77" name="Freeform 1041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78" name="Freeform 1042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79" name="Freeform 1043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66580" name="Freeform 1044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81" name="Freeform 1045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82" name="Freeform 1046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83" name="Freeform 1047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84" name="Freeform 1048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85" name="Freeform 1049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86" name="Freeform 1050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87" name="Freeform 1051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88" name="Line 1052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89" name="Line 1053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90" name="Line 1054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6591" name="Group 1055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6592" name="Line 1056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93" name="Line 1057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94" name="Line 1058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95" name="Line 1059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596" name="Line 1060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66597" name="Line 1061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598" name="Line 1062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66599" name="Rectangle 106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66600" name="Rectangle 106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66601" name="Rectangle 1065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6602" name="Rectangle 106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6603" name="Rectangle 106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E79775-573F-4B21-A1F6-816E1FD3B86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41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BE468-913C-42B3-AC2D-3B375CA6827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19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58F91-0D8B-4F96-859F-CD196AD98B5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84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03A26-82FB-4ED9-8E5F-EE2338E424B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76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240D3-4A16-4886-A560-020533ECB1A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2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60D4D-1EA7-4BD6-8794-BE2EECE0D5B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32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66DE4-86BA-4F7A-B945-B01C34BBFB6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43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2207-EA13-471D-B8B1-A2F85EA8819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41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79D96-A786-4BE3-86DB-B8C0CBD6270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19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F18BD-6DC7-4118-B241-D7A7ADFEB84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9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28689-D5BD-4942-A59A-8BE9C4971B2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62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A26E4E2-27C2-4792-AFAC-6AC328F02EA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46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E4EF5DB-9320-412F-AAFB-A2124F2496B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0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83659DE-B7FE-41C2-A3E7-C25CC35C4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63194"/>
      </p:ext>
    </p:extLst>
  </p:cSld>
  <p:clrMapOvr>
    <a:masterClrMapping/>
  </p:clrMapOvr>
  <p:transition spd="slow">
    <p:zoom dir="in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5708259-860C-4ED4-8B78-5C2DCD4120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854270"/>
      </p:ext>
    </p:extLst>
  </p:cSld>
  <p:clrMapOvr>
    <a:masterClrMapping/>
  </p:clrMapOvr>
  <p:transition spd="slow">
    <p:zoom dir="in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23FE5E2-BD0E-4F0E-AB48-4AC81AF003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430562"/>
      </p:ext>
    </p:extLst>
  </p:cSld>
  <p:clrMapOvr>
    <a:masterClrMapping/>
  </p:clrMapOvr>
  <p:transition spd="slow">
    <p:zoom dir="in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135B88D-8A1C-4A7C-83ED-8BB641B2D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780483"/>
      </p:ext>
    </p:extLst>
  </p:cSld>
  <p:clrMapOvr>
    <a:masterClrMapping/>
  </p:clrMapOvr>
  <p:transition spd="slow">
    <p:zoom dir="in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C040FDE-CF53-47BA-8780-44BA03F5F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34989"/>
      </p:ext>
    </p:extLst>
  </p:cSld>
  <p:clrMapOvr>
    <a:masterClrMapping/>
  </p:clrMapOvr>
  <p:transition spd="slow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282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910E123-D8EB-4B9C-AB2B-5A887D806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26150"/>
      </p:ext>
    </p:extLst>
  </p:cSld>
  <p:clrMapOvr>
    <a:masterClrMapping/>
  </p:clrMapOvr>
  <p:transition spd="slow">
    <p:zoom dir="in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B27D12A-FDAF-4959-A6AB-EDAFB7FDD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28086"/>
      </p:ext>
    </p:extLst>
  </p:cSld>
  <p:clrMapOvr>
    <a:masterClrMapping/>
  </p:clrMapOvr>
  <p:transition spd="slow">
    <p:zoom dir="in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17A1C76-711F-4CAA-A082-5441C640F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341652"/>
      </p:ext>
    </p:extLst>
  </p:cSld>
  <p:clrMapOvr>
    <a:masterClrMapping/>
  </p:clrMapOvr>
  <p:transition spd="slow">
    <p:zoom dir="in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0F32F4C-42D8-44F8-8F95-4EFED2E46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964406"/>
      </p:ext>
    </p:extLst>
  </p:cSld>
  <p:clrMapOvr>
    <a:masterClrMapping/>
  </p:clrMapOvr>
  <p:transition spd="slow">
    <p:zoom dir="in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6847F18-DE35-4640-820C-C2A2D7427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382064"/>
      </p:ext>
    </p:extLst>
  </p:cSld>
  <p:clrMapOvr>
    <a:masterClrMapping/>
  </p:clrMapOvr>
  <p:transition spd="slow">
    <p:zoom dir="in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30175"/>
            <a:ext cx="2055813" cy="5994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6019800" cy="5994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89672E4-A0F1-47EA-AFE7-8A73B3DF2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55801"/>
      </p:ext>
    </p:extLst>
  </p:cSld>
  <p:clrMapOvr>
    <a:masterClrMapping/>
  </p:clrMapOvr>
  <p:transition spd="slow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60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21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84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64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14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7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5686D-51F2-4377-B4B0-8821DD4435C1}" type="datetimeFigureOut">
              <a:rPr lang="ru-RU" smtClean="0"/>
              <a:pPr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BF9CF-D0CA-4804-B86D-A3C544FD5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34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6553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4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4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554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554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4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4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4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4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4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4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5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5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5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5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5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5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6555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5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5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5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6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6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6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6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6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6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6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556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556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6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7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7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57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6557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57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6557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557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6557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6557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563951-06AB-4A6A-9F68-E82706F0CD5D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655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373836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2147483647 h 132"/>
              <a:gd name="T2" fmla="*/ 2147483647 w 179"/>
              <a:gd name="T3" fmla="*/ 2147483647 h 132"/>
              <a:gd name="T4" fmla="*/ 2147483647 w 179"/>
              <a:gd name="T5" fmla="*/ 2147483647 h 132"/>
              <a:gd name="T6" fmla="*/ 2147483647 w 179"/>
              <a:gd name="T7" fmla="*/ 2147483647 h 132"/>
              <a:gd name="T8" fmla="*/ 2147483647 w 179"/>
              <a:gd name="T9" fmla="*/ 2147483647 h 132"/>
              <a:gd name="T10" fmla="*/ 2147483647 w 179"/>
              <a:gd name="T11" fmla="*/ 2147483647 h 132"/>
              <a:gd name="T12" fmla="*/ 2147483647 w 179"/>
              <a:gd name="T13" fmla="*/ 2147483647 h 132"/>
              <a:gd name="T14" fmla="*/ 2147483647 w 179"/>
              <a:gd name="T15" fmla="*/ 0 h 132"/>
              <a:gd name="T16" fmla="*/ 2147483647 w 179"/>
              <a:gd name="T17" fmla="*/ 2147483647 h 132"/>
              <a:gd name="T18" fmla="*/ 2147483647 w 179"/>
              <a:gd name="T19" fmla="*/ 2147483647 h 132"/>
              <a:gd name="T20" fmla="*/ 2147483647 w 179"/>
              <a:gd name="T21" fmla="*/ 2147483647 h 132"/>
              <a:gd name="T22" fmla="*/ 0 w 179"/>
              <a:gd name="T23" fmla="*/ 2147483647 h 132"/>
              <a:gd name="T24" fmla="*/ 0 w 179"/>
              <a:gd name="T25" fmla="*/ 2147483647 h 1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79"/>
              <a:gd name="T40" fmla="*/ 0 h 132"/>
              <a:gd name="T41" fmla="*/ 179 w 179"/>
              <a:gd name="T42" fmla="*/ 132 h 13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rgbClr val="005A86"/>
              </a:gs>
              <a:gs pos="100000">
                <a:srgbClr val="006699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051" name="Group 2"/>
          <p:cNvGrpSpPr>
            <a:grpSpLocks/>
          </p:cNvGrpSpPr>
          <p:nvPr/>
        </p:nvGrpSpPr>
        <p:grpSpPr bwMode="auto">
          <a:xfrm>
            <a:off x="3175" y="4267200"/>
            <a:ext cx="9139238" cy="2589213"/>
            <a:chOff x="2" y="2688"/>
            <a:chExt cx="5757" cy="1631"/>
          </a:xfrm>
        </p:grpSpPr>
        <p:sp>
          <p:nvSpPr>
            <p:cNvPr id="2057" name="AutoShape 3"/>
            <p:cNvSpPr>
              <a:spLocks noChangeArrowheads="1"/>
            </p:cNvSpPr>
            <p:nvPr/>
          </p:nvSpPr>
          <p:spPr bwMode="auto">
            <a:xfrm>
              <a:off x="2" y="2688"/>
              <a:ext cx="5758" cy="1632"/>
            </a:xfrm>
            <a:custGeom>
              <a:avLst/>
              <a:gdLst>
                <a:gd name="T0" fmla="*/ 6111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6111 w 5740"/>
                <a:gd name="T7" fmla="*/ 0 h 4316"/>
                <a:gd name="T8" fmla="*/ 6111 w 5740"/>
                <a:gd name="T9" fmla="*/ 0 h 4316"/>
                <a:gd name="T10" fmla="*/ 6111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40"/>
                <a:gd name="T19" fmla="*/ 0 h 4316"/>
                <a:gd name="T20" fmla="*/ 5740 w 5740"/>
                <a:gd name="T21" fmla="*/ 4316 h 43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rgbClr val="00254A"/>
                </a:gs>
                <a:gs pos="100000">
                  <a:srgbClr val="0066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2058" name="Group 4"/>
            <p:cNvGrpSpPr>
              <a:grpSpLocks/>
            </p:cNvGrpSpPr>
            <p:nvPr/>
          </p:nvGrpSpPr>
          <p:grpSpPr bwMode="auto">
            <a:xfrm>
              <a:off x="3528" y="3715"/>
              <a:ext cx="791" cy="520"/>
              <a:chOff x="3528" y="3715"/>
              <a:chExt cx="791" cy="520"/>
            </a:xfrm>
          </p:grpSpPr>
          <p:sp>
            <p:nvSpPr>
              <p:cNvPr id="2109" name="Oval 5"/>
              <p:cNvSpPr>
                <a:spLocks noChangeArrowheads="1"/>
              </p:cNvSpPr>
              <p:nvPr/>
            </p:nvSpPr>
            <p:spPr bwMode="auto">
              <a:xfrm>
                <a:off x="3687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5D8B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110" name="Oval 6"/>
              <p:cNvSpPr>
                <a:spLocks noChangeArrowheads="1"/>
              </p:cNvSpPr>
              <p:nvPr/>
            </p:nvSpPr>
            <p:spPr bwMode="auto">
              <a:xfrm>
                <a:off x="3727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rgbClr val="005D8B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111" name="Oval 7"/>
              <p:cNvSpPr>
                <a:spLocks noChangeArrowheads="1"/>
              </p:cNvSpPr>
              <p:nvPr/>
            </p:nvSpPr>
            <p:spPr bwMode="auto">
              <a:xfrm>
                <a:off x="3783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09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112" name="Oval 8"/>
              <p:cNvSpPr>
                <a:spLocks noChangeArrowheads="1"/>
              </p:cNvSpPr>
              <p:nvPr/>
            </p:nvSpPr>
            <p:spPr bwMode="auto">
              <a:xfrm>
                <a:off x="3823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rgbClr val="006394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113" name="Oval 9"/>
              <p:cNvSpPr>
                <a:spLocks noChangeArrowheads="1"/>
              </p:cNvSpPr>
              <p:nvPr/>
            </p:nvSpPr>
            <p:spPr bwMode="auto">
              <a:xfrm>
                <a:off x="3857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09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114" name="AutoShape 10"/>
              <p:cNvSpPr>
                <a:spLocks noChangeArrowheads="1"/>
              </p:cNvSpPr>
              <p:nvPr/>
            </p:nvSpPr>
            <p:spPr bwMode="auto">
              <a:xfrm>
                <a:off x="3576" y="3715"/>
                <a:ext cx="383" cy="161"/>
              </a:xfrm>
              <a:custGeom>
                <a:avLst/>
                <a:gdLst>
                  <a:gd name="T0" fmla="*/ 396 w 382"/>
                  <a:gd name="T1" fmla="*/ 12 h 161"/>
                  <a:gd name="T2" fmla="*/ 27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77 w 382"/>
                  <a:gd name="T23" fmla="*/ 12 h 161"/>
                  <a:gd name="T24" fmla="*/ 396 w 382"/>
                  <a:gd name="T25" fmla="*/ 0 h 161"/>
                  <a:gd name="T26" fmla="*/ 396 w 382"/>
                  <a:gd name="T27" fmla="*/ 0 h 161"/>
                  <a:gd name="T28" fmla="*/ 402 w 382"/>
                  <a:gd name="T29" fmla="*/ 0 h 161"/>
                  <a:gd name="T30" fmla="*/ 402 w 382"/>
                  <a:gd name="T31" fmla="*/ 12 h 161"/>
                  <a:gd name="T32" fmla="*/ 396 w 382"/>
                  <a:gd name="T33" fmla="*/ 12 h 161"/>
                  <a:gd name="T34" fmla="*/ 396 w 382"/>
                  <a:gd name="T35" fmla="*/ 12 h 161"/>
                  <a:gd name="T36" fmla="*/ 396 w 382"/>
                  <a:gd name="T37" fmla="*/ 12 h 16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82"/>
                  <a:gd name="T58" fmla="*/ 0 h 161"/>
                  <a:gd name="T59" fmla="*/ 382 w 382"/>
                  <a:gd name="T60" fmla="*/ 161 h 16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090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15" name="AutoShape 11"/>
              <p:cNvSpPr>
                <a:spLocks noChangeArrowheads="1"/>
              </p:cNvSpPr>
              <p:nvPr/>
            </p:nvSpPr>
            <p:spPr bwMode="auto">
              <a:xfrm>
                <a:off x="3696" y="4170"/>
                <a:ext cx="444" cy="66"/>
              </a:xfrm>
              <a:custGeom>
                <a:avLst/>
                <a:gdLst>
                  <a:gd name="T0" fmla="*/ 277 w 443"/>
                  <a:gd name="T1" fmla="*/ 54 h 66"/>
                  <a:gd name="T2" fmla="*/ 373 w 443"/>
                  <a:gd name="T3" fmla="*/ 48 h 66"/>
                  <a:gd name="T4" fmla="*/ 463 w 443"/>
                  <a:gd name="T5" fmla="*/ 24 h 66"/>
                  <a:gd name="T6" fmla="*/ 463 w 443"/>
                  <a:gd name="T7" fmla="*/ 36 h 66"/>
                  <a:gd name="T8" fmla="*/ 373 w 443"/>
                  <a:gd name="T9" fmla="*/ 60 h 66"/>
                  <a:gd name="T10" fmla="*/ 27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77 w 443"/>
                  <a:gd name="T29" fmla="*/ 54 h 66"/>
                  <a:gd name="T30" fmla="*/ 277 w 443"/>
                  <a:gd name="T31" fmla="*/ 54 h 6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3"/>
                  <a:gd name="T49" fmla="*/ 0 h 66"/>
                  <a:gd name="T50" fmla="*/ 443 w 443"/>
                  <a:gd name="T51" fmla="*/ 66 h 6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5682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16" name="AutoShape 12"/>
              <p:cNvSpPr>
                <a:spLocks noChangeArrowheads="1"/>
              </p:cNvSpPr>
              <p:nvPr/>
            </p:nvSpPr>
            <p:spPr bwMode="auto">
              <a:xfrm>
                <a:off x="3528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9"/>
                  <a:gd name="T49" fmla="*/ 0 h 216"/>
                  <a:gd name="T50" fmla="*/ 89 w 89"/>
                  <a:gd name="T51" fmla="*/ 216 h 21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5A8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17" name="AutoShape 13"/>
              <p:cNvSpPr>
                <a:spLocks noChangeArrowheads="1"/>
              </p:cNvSpPr>
              <p:nvPr/>
            </p:nvSpPr>
            <p:spPr bwMode="auto">
              <a:xfrm>
                <a:off x="3570" y="3745"/>
                <a:ext cx="750" cy="461"/>
              </a:xfrm>
              <a:custGeom>
                <a:avLst/>
                <a:gdLst>
                  <a:gd name="T0" fmla="*/ 422 w 747"/>
                  <a:gd name="T1" fmla="*/ 443 h 461"/>
                  <a:gd name="T2" fmla="*/ 331 w 747"/>
                  <a:gd name="T3" fmla="*/ 437 h 461"/>
                  <a:gd name="T4" fmla="*/ 265 w 747"/>
                  <a:gd name="T5" fmla="*/ 425 h 461"/>
                  <a:gd name="T6" fmla="*/ 205 w 747"/>
                  <a:gd name="T7" fmla="*/ 407 h 461"/>
                  <a:gd name="T8" fmla="*/ 15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51 w 747"/>
                  <a:gd name="T25" fmla="*/ 77 h 461"/>
                  <a:gd name="T26" fmla="*/ 205 w 747"/>
                  <a:gd name="T27" fmla="*/ 47 h 461"/>
                  <a:gd name="T28" fmla="*/ 265 w 747"/>
                  <a:gd name="T29" fmla="*/ 30 h 461"/>
                  <a:gd name="T30" fmla="*/ 331 w 747"/>
                  <a:gd name="T31" fmla="*/ 18 h 461"/>
                  <a:gd name="T32" fmla="*/ 422 w 747"/>
                  <a:gd name="T33" fmla="*/ 12 h 461"/>
                  <a:gd name="T34" fmla="*/ 518 w 747"/>
                  <a:gd name="T35" fmla="*/ 18 h 461"/>
                  <a:gd name="T36" fmla="*/ 602 w 747"/>
                  <a:gd name="T37" fmla="*/ 41 h 461"/>
                  <a:gd name="T38" fmla="*/ 602 w 747"/>
                  <a:gd name="T39" fmla="*/ 36 h 461"/>
                  <a:gd name="T40" fmla="*/ 602 w 747"/>
                  <a:gd name="T41" fmla="*/ 30 h 461"/>
                  <a:gd name="T42" fmla="*/ 518 w 747"/>
                  <a:gd name="T43" fmla="*/ 6 h 461"/>
                  <a:gd name="T44" fmla="*/ 422 w 747"/>
                  <a:gd name="T45" fmla="*/ 0 h 461"/>
                  <a:gd name="T46" fmla="*/ 325 w 747"/>
                  <a:gd name="T47" fmla="*/ 6 h 461"/>
                  <a:gd name="T48" fmla="*/ 253 w 747"/>
                  <a:gd name="T49" fmla="*/ 18 h 461"/>
                  <a:gd name="T50" fmla="*/ 18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87 w 747"/>
                  <a:gd name="T71" fmla="*/ 419 h 461"/>
                  <a:gd name="T72" fmla="*/ 253 w 747"/>
                  <a:gd name="T73" fmla="*/ 443 h 461"/>
                  <a:gd name="T74" fmla="*/ 325 w 747"/>
                  <a:gd name="T75" fmla="*/ 455 h 461"/>
                  <a:gd name="T76" fmla="*/ 422 w 747"/>
                  <a:gd name="T77" fmla="*/ 461 h 461"/>
                  <a:gd name="T78" fmla="*/ 488 w 747"/>
                  <a:gd name="T79" fmla="*/ 455 h 461"/>
                  <a:gd name="T80" fmla="*/ 548 w 747"/>
                  <a:gd name="T81" fmla="*/ 449 h 461"/>
                  <a:gd name="T82" fmla="*/ 662 w 747"/>
                  <a:gd name="T83" fmla="*/ 413 h 461"/>
                  <a:gd name="T84" fmla="*/ 717 w 747"/>
                  <a:gd name="T85" fmla="*/ 389 h 461"/>
                  <a:gd name="T86" fmla="*/ 753 w 747"/>
                  <a:gd name="T87" fmla="*/ 359 h 461"/>
                  <a:gd name="T88" fmla="*/ 783 w 747"/>
                  <a:gd name="T89" fmla="*/ 329 h 461"/>
                  <a:gd name="T90" fmla="*/ 807 w 747"/>
                  <a:gd name="T91" fmla="*/ 293 h 461"/>
                  <a:gd name="T92" fmla="*/ 801 w 747"/>
                  <a:gd name="T93" fmla="*/ 287 h 461"/>
                  <a:gd name="T94" fmla="*/ 789 w 747"/>
                  <a:gd name="T95" fmla="*/ 281 h 461"/>
                  <a:gd name="T96" fmla="*/ 771 w 747"/>
                  <a:gd name="T97" fmla="*/ 317 h 461"/>
                  <a:gd name="T98" fmla="*/ 741 w 747"/>
                  <a:gd name="T99" fmla="*/ 347 h 461"/>
                  <a:gd name="T100" fmla="*/ 705 w 747"/>
                  <a:gd name="T101" fmla="*/ 377 h 461"/>
                  <a:gd name="T102" fmla="*/ 654 w 747"/>
                  <a:gd name="T103" fmla="*/ 401 h 461"/>
                  <a:gd name="T104" fmla="*/ 542 w 747"/>
                  <a:gd name="T105" fmla="*/ 431 h 461"/>
                  <a:gd name="T106" fmla="*/ 482 w 747"/>
                  <a:gd name="T107" fmla="*/ 443 h 461"/>
                  <a:gd name="T108" fmla="*/ 422 w 747"/>
                  <a:gd name="T109" fmla="*/ 443 h 461"/>
                  <a:gd name="T110" fmla="*/ 422 w 747"/>
                  <a:gd name="T111" fmla="*/ 443 h 46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47"/>
                  <a:gd name="T169" fmla="*/ 0 h 461"/>
                  <a:gd name="T170" fmla="*/ 747 w 747"/>
                  <a:gd name="T171" fmla="*/ 461 h 46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5D8B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18" name="AutoShape 14"/>
              <p:cNvSpPr>
                <a:spLocks noChangeArrowheads="1"/>
              </p:cNvSpPr>
              <p:nvPr/>
            </p:nvSpPr>
            <p:spPr bwMode="auto">
              <a:xfrm>
                <a:off x="4038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30"/>
                  <a:gd name="T29" fmla="*/ 96 w 96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5A86"/>
                  </a:gs>
                  <a:gs pos="100000">
                    <a:srgbClr val="006699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19" name="Oval 15"/>
              <p:cNvSpPr>
                <a:spLocks noChangeArrowheads="1"/>
              </p:cNvSpPr>
              <p:nvPr/>
            </p:nvSpPr>
            <p:spPr bwMode="auto">
              <a:xfrm>
                <a:off x="3911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rgbClr val="006090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grpSp>
          <p:nvGrpSpPr>
            <p:cNvPr id="2059" name="Group 16"/>
            <p:cNvGrpSpPr>
              <a:grpSpLocks/>
            </p:cNvGrpSpPr>
            <p:nvPr/>
          </p:nvGrpSpPr>
          <p:grpSpPr bwMode="auto">
            <a:xfrm>
              <a:off x="1776" y="3631"/>
              <a:ext cx="1625" cy="682"/>
              <a:chOff x="1776" y="3631"/>
              <a:chExt cx="1625" cy="682"/>
            </a:xfrm>
          </p:grpSpPr>
          <p:sp>
            <p:nvSpPr>
              <p:cNvPr id="2091" name="Oval 17"/>
              <p:cNvSpPr>
                <a:spLocks noChangeArrowheads="1"/>
              </p:cNvSpPr>
              <p:nvPr/>
            </p:nvSpPr>
            <p:spPr bwMode="auto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5A86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92" name="Oval 18"/>
              <p:cNvSpPr>
                <a:spLocks noChangeArrowheads="1"/>
              </p:cNvSpPr>
              <p:nvPr/>
            </p:nvSpPr>
            <p:spPr bwMode="auto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rgbClr val="005A86"/>
                  </a:gs>
                  <a:gs pos="100000">
                    <a:srgbClr val="0066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93" name="Oval 19"/>
              <p:cNvSpPr>
                <a:spLocks noChangeArrowheads="1"/>
              </p:cNvSpPr>
              <p:nvPr/>
            </p:nvSpPr>
            <p:spPr bwMode="auto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5D8B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94" name="Oval 20"/>
              <p:cNvSpPr>
                <a:spLocks noChangeArrowheads="1"/>
              </p:cNvSpPr>
              <p:nvPr/>
            </p:nvSpPr>
            <p:spPr bwMode="auto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rgbClr val="005A86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95" name="Oval 21"/>
              <p:cNvSpPr>
                <a:spLocks noChangeArrowheads="1"/>
              </p:cNvSpPr>
              <p:nvPr/>
            </p:nvSpPr>
            <p:spPr bwMode="auto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rgbClr val="006090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96" name="Oval 22"/>
              <p:cNvSpPr>
                <a:spLocks noChangeArrowheads="1"/>
              </p:cNvSpPr>
              <p:nvPr/>
            </p:nvSpPr>
            <p:spPr bwMode="auto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rgbClr val="005A86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97" name="Oval 23"/>
              <p:cNvSpPr>
                <a:spLocks noChangeArrowheads="1"/>
              </p:cNvSpPr>
              <p:nvPr/>
            </p:nvSpPr>
            <p:spPr bwMode="auto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rgbClr val="005D8B"/>
                  </a:gs>
                  <a:gs pos="100000">
                    <a:srgbClr val="0066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98" name="Oval 24"/>
              <p:cNvSpPr>
                <a:spLocks noChangeArrowheads="1"/>
              </p:cNvSpPr>
              <p:nvPr/>
            </p:nvSpPr>
            <p:spPr bwMode="auto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rgbClr val="005D8B"/>
                  </a:gs>
                  <a:gs pos="100000">
                    <a:srgbClr val="006699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99" name="AutoShape 25"/>
              <p:cNvSpPr>
                <a:spLocks noChangeArrowheads="1"/>
              </p:cNvSpPr>
              <p:nvPr/>
            </p:nvSpPr>
            <p:spPr bwMode="auto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95 w 448"/>
                  <a:gd name="T9" fmla="*/ 60 h 186"/>
                  <a:gd name="T10" fmla="*/ 349 w 448"/>
                  <a:gd name="T11" fmla="*/ 84 h 186"/>
                  <a:gd name="T12" fmla="*/ 397 w 448"/>
                  <a:gd name="T13" fmla="*/ 114 h 186"/>
                  <a:gd name="T14" fmla="*/ 439 w 448"/>
                  <a:gd name="T15" fmla="*/ 150 h 186"/>
                  <a:gd name="T16" fmla="*/ 468 w 448"/>
                  <a:gd name="T17" fmla="*/ 186 h 186"/>
                  <a:gd name="T18" fmla="*/ 468 w 448"/>
                  <a:gd name="T19" fmla="*/ 162 h 186"/>
                  <a:gd name="T20" fmla="*/ 433 w 448"/>
                  <a:gd name="T21" fmla="*/ 126 h 186"/>
                  <a:gd name="T22" fmla="*/ 391 w 448"/>
                  <a:gd name="T23" fmla="*/ 96 h 186"/>
                  <a:gd name="T24" fmla="*/ 343 w 448"/>
                  <a:gd name="T25" fmla="*/ 66 h 186"/>
                  <a:gd name="T26" fmla="*/ 28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8"/>
                  <a:gd name="T70" fmla="*/ 0 h 186"/>
                  <a:gd name="T71" fmla="*/ 448 w 448"/>
                  <a:gd name="T72" fmla="*/ 186 h 18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5D8B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00" name="AutoShape 26"/>
              <p:cNvSpPr>
                <a:spLocks noChangeArrowheads="1"/>
              </p:cNvSpPr>
              <p:nvPr/>
            </p:nvSpPr>
            <p:spPr bwMode="auto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301 w 890"/>
                  <a:gd name="T13" fmla="*/ 36 h 462"/>
                  <a:gd name="T14" fmla="*/ 384 w 890"/>
                  <a:gd name="T15" fmla="*/ 24 h 462"/>
                  <a:gd name="T16" fmla="*/ 468 w 890"/>
                  <a:gd name="T17" fmla="*/ 18 h 462"/>
                  <a:gd name="T18" fmla="*/ 552 w 890"/>
                  <a:gd name="T19" fmla="*/ 24 h 462"/>
                  <a:gd name="T20" fmla="*/ 629 w 890"/>
                  <a:gd name="T21" fmla="*/ 36 h 462"/>
                  <a:gd name="T22" fmla="*/ 721 w 890"/>
                  <a:gd name="T23" fmla="*/ 60 h 462"/>
                  <a:gd name="T24" fmla="*/ 781 w 890"/>
                  <a:gd name="T25" fmla="*/ 96 h 462"/>
                  <a:gd name="T26" fmla="*/ 835 w 890"/>
                  <a:gd name="T27" fmla="*/ 132 h 462"/>
                  <a:gd name="T28" fmla="*/ 871 w 890"/>
                  <a:gd name="T29" fmla="*/ 174 h 462"/>
                  <a:gd name="T30" fmla="*/ 901 w 890"/>
                  <a:gd name="T31" fmla="*/ 222 h 462"/>
                  <a:gd name="T32" fmla="*/ 907 w 890"/>
                  <a:gd name="T33" fmla="*/ 276 h 462"/>
                  <a:gd name="T34" fmla="*/ 895 w 890"/>
                  <a:gd name="T35" fmla="*/ 330 h 462"/>
                  <a:gd name="T36" fmla="*/ 871 w 890"/>
                  <a:gd name="T37" fmla="*/ 378 h 462"/>
                  <a:gd name="T38" fmla="*/ 823 w 890"/>
                  <a:gd name="T39" fmla="*/ 426 h 462"/>
                  <a:gd name="T40" fmla="*/ 763 w 890"/>
                  <a:gd name="T41" fmla="*/ 462 h 462"/>
                  <a:gd name="T42" fmla="*/ 805 w 890"/>
                  <a:gd name="T43" fmla="*/ 462 h 462"/>
                  <a:gd name="T44" fmla="*/ 859 w 890"/>
                  <a:gd name="T45" fmla="*/ 426 h 462"/>
                  <a:gd name="T46" fmla="*/ 895 w 890"/>
                  <a:gd name="T47" fmla="*/ 378 h 462"/>
                  <a:gd name="T48" fmla="*/ 924 w 890"/>
                  <a:gd name="T49" fmla="*/ 330 h 462"/>
                  <a:gd name="T50" fmla="*/ 930 w 890"/>
                  <a:gd name="T51" fmla="*/ 276 h 462"/>
                  <a:gd name="T52" fmla="*/ 924 w 890"/>
                  <a:gd name="T53" fmla="*/ 222 h 462"/>
                  <a:gd name="T54" fmla="*/ 895 w 890"/>
                  <a:gd name="T55" fmla="*/ 168 h 462"/>
                  <a:gd name="T56" fmla="*/ 853 w 890"/>
                  <a:gd name="T57" fmla="*/ 120 h 462"/>
                  <a:gd name="T58" fmla="*/ 799 w 890"/>
                  <a:gd name="T59" fmla="*/ 84 h 462"/>
                  <a:gd name="T60" fmla="*/ 733 w 890"/>
                  <a:gd name="T61" fmla="*/ 48 h 462"/>
                  <a:gd name="T62" fmla="*/ 641 w 890"/>
                  <a:gd name="T63" fmla="*/ 24 h 462"/>
                  <a:gd name="T64" fmla="*/ 558 w 890"/>
                  <a:gd name="T65" fmla="*/ 6 h 462"/>
                  <a:gd name="T66" fmla="*/ 468 w 890"/>
                  <a:gd name="T67" fmla="*/ 0 h 462"/>
                  <a:gd name="T68" fmla="*/ 378 w 890"/>
                  <a:gd name="T69" fmla="*/ 6 h 462"/>
                  <a:gd name="T70" fmla="*/ 29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90"/>
                  <a:gd name="T157" fmla="*/ 0 h 462"/>
                  <a:gd name="T158" fmla="*/ 890 w 890"/>
                  <a:gd name="T159" fmla="*/ 462 h 46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5682"/>
                  </a:gs>
                  <a:gs pos="100000">
                    <a:srgbClr val="0066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01" name="AutoShape 27"/>
              <p:cNvSpPr>
                <a:spLocks noChangeArrowheads="1"/>
              </p:cNvSpPr>
              <p:nvPr/>
            </p:nvSpPr>
            <p:spPr bwMode="auto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71 w 406"/>
                  <a:gd name="T13" fmla="*/ 42 h 486"/>
                  <a:gd name="T14" fmla="*/ 349 w 406"/>
                  <a:gd name="T15" fmla="*/ 24 h 486"/>
                  <a:gd name="T16" fmla="*/ 426 w 406"/>
                  <a:gd name="T17" fmla="*/ 6 h 486"/>
                  <a:gd name="T18" fmla="*/ 426 w 406"/>
                  <a:gd name="T19" fmla="*/ 0 h 486"/>
                  <a:gd name="T20" fmla="*/ 343 w 406"/>
                  <a:gd name="T21" fmla="*/ 12 h 486"/>
                  <a:gd name="T22" fmla="*/ 26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06"/>
                  <a:gd name="T85" fmla="*/ 0 h 486"/>
                  <a:gd name="T86" fmla="*/ 406 w 406"/>
                  <a:gd name="T87" fmla="*/ 486 h 48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5D8B"/>
                  </a:gs>
                  <a:gs pos="100000">
                    <a:srgbClr val="006699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02" name="AutoShape 28"/>
              <p:cNvSpPr>
                <a:spLocks noChangeArrowheads="1"/>
              </p:cNvSpPr>
              <p:nvPr/>
            </p:nvSpPr>
            <p:spPr bwMode="auto">
              <a:xfrm>
                <a:off x="2987" y="4044"/>
                <a:ext cx="108" cy="252"/>
              </a:xfrm>
              <a:custGeom>
                <a:avLst/>
                <a:gdLst>
                  <a:gd name="T0" fmla="*/ 109 w 107"/>
                  <a:gd name="T1" fmla="*/ 84 h 252"/>
                  <a:gd name="T2" fmla="*/ 103 w 107"/>
                  <a:gd name="T3" fmla="*/ 132 h 252"/>
                  <a:gd name="T4" fmla="*/ 8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103 w 107"/>
                  <a:gd name="T15" fmla="*/ 174 h 252"/>
                  <a:gd name="T16" fmla="*/ 121 w 107"/>
                  <a:gd name="T17" fmla="*/ 132 h 252"/>
                  <a:gd name="T18" fmla="*/ 127 w 107"/>
                  <a:gd name="T19" fmla="*/ 84 h 252"/>
                  <a:gd name="T20" fmla="*/ 121 w 107"/>
                  <a:gd name="T21" fmla="*/ 42 h 252"/>
                  <a:gd name="T22" fmla="*/ 109 w 107"/>
                  <a:gd name="T23" fmla="*/ 0 h 252"/>
                  <a:gd name="T24" fmla="*/ 85 w 107"/>
                  <a:gd name="T25" fmla="*/ 0 h 252"/>
                  <a:gd name="T26" fmla="*/ 103 w 107"/>
                  <a:gd name="T27" fmla="*/ 42 h 252"/>
                  <a:gd name="T28" fmla="*/ 109 w 107"/>
                  <a:gd name="T29" fmla="*/ 84 h 252"/>
                  <a:gd name="T30" fmla="*/ 109 w 107"/>
                  <a:gd name="T31" fmla="*/ 84 h 2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7"/>
                  <a:gd name="T49" fmla="*/ 0 h 252"/>
                  <a:gd name="T50" fmla="*/ 107 w 107"/>
                  <a:gd name="T51" fmla="*/ 252 h 25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547D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03" name="AutoShape 29"/>
              <p:cNvSpPr>
                <a:spLocks noChangeArrowheads="1"/>
              </p:cNvSpPr>
              <p:nvPr/>
            </p:nvSpPr>
            <p:spPr bwMode="auto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35"/>
                  <a:gd name="T61" fmla="*/ 0 h 150"/>
                  <a:gd name="T62" fmla="*/ 835 w 835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rgbClr val="00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04" name="AutoShape 30"/>
              <p:cNvSpPr>
                <a:spLocks noChangeArrowheads="1"/>
              </p:cNvSpPr>
              <p:nvPr/>
            </p:nvSpPr>
            <p:spPr bwMode="auto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1"/>
                  <a:gd name="T61" fmla="*/ 0 h 461"/>
                  <a:gd name="T62" fmla="*/ 171 w 171"/>
                  <a:gd name="T63" fmla="*/ 461 h 46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rgbClr val="00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05" name="AutoShape 31"/>
              <p:cNvSpPr>
                <a:spLocks noChangeArrowheads="1"/>
              </p:cNvSpPr>
              <p:nvPr/>
            </p:nvSpPr>
            <p:spPr bwMode="auto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60"/>
                  <a:gd name="T85" fmla="*/ 0 h 563"/>
                  <a:gd name="T86" fmla="*/ 360 w 360"/>
                  <a:gd name="T87" fmla="*/ 563 h 56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5A8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06" name="AutoShape 32"/>
              <p:cNvSpPr>
                <a:spLocks noChangeArrowheads="1"/>
              </p:cNvSpPr>
              <p:nvPr/>
            </p:nvSpPr>
            <p:spPr bwMode="auto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78"/>
                  <a:gd name="T82" fmla="*/ 0 h 425"/>
                  <a:gd name="T83" fmla="*/ 1078 w 1078"/>
                  <a:gd name="T84" fmla="*/ 425 h 42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5A8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07" name="AutoShape 33"/>
              <p:cNvSpPr>
                <a:spLocks noChangeArrowheads="1"/>
              </p:cNvSpPr>
              <p:nvPr/>
            </p:nvSpPr>
            <p:spPr bwMode="auto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8"/>
                  <a:gd name="T43" fmla="*/ 0 h 234"/>
                  <a:gd name="T44" fmla="*/ 98 w 98"/>
                  <a:gd name="T45" fmla="*/ 234 h 23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5A8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08" name="AutoShape 34"/>
              <p:cNvSpPr>
                <a:spLocks noChangeArrowheads="1"/>
              </p:cNvSpPr>
              <p:nvPr/>
            </p:nvSpPr>
            <p:spPr bwMode="auto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81"/>
                  <a:gd name="T85" fmla="*/ 0 h 641"/>
                  <a:gd name="T86" fmla="*/ 481 w 481"/>
                  <a:gd name="T87" fmla="*/ 641 h 6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rgbClr val="00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grpSp>
          <p:nvGrpSpPr>
            <p:cNvPr id="2060" name="Group 35"/>
            <p:cNvGrpSpPr>
              <a:grpSpLocks/>
            </p:cNvGrpSpPr>
            <p:nvPr/>
          </p:nvGrpSpPr>
          <p:grpSpPr bwMode="auto">
            <a:xfrm>
              <a:off x="4128" y="3360"/>
              <a:ext cx="1350" cy="820"/>
              <a:chOff x="4128" y="3360"/>
              <a:chExt cx="1350" cy="820"/>
            </a:xfrm>
          </p:grpSpPr>
          <p:sp>
            <p:nvSpPr>
              <p:cNvPr id="2074" name="AutoShape 36"/>
              <p:cNvSpPr>
                <a:spLocks noChangeArrowheads="1"/>
              </p:cNvSpPr>
              <p:nvPr/>
            </p:nvSpPr>
            <p:spPr bwMode="auto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01"/>
                  <a:gd name="T112" fmla="*/ 0 h 731"/>
                  <a:gd name="T113" fmla="*/ 1201 w 1201"/>
                  <a:gd name="T114" fmla="*/ 731 h 73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86B9C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75" name="AutoShape 37"/>
              <p:cNvSpPr>
                <a:spLocks noChangeArrowheads="1"/>
              </p:cNvSpPr>
              <p:nvPr/>
            </p:nvSpPr>
            <p:spPr bwMode="auto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44"/>
                  <a:gd name="T109" fmla="*/ 0 h 737"/>
                  <a:gd name="T110" fmla="*/ 544 w 544"/>
                  <a:gd name="T111" fmla="*/ 737 h 7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86B9C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76" name="AutoShape 38"/>
              <p:cNvSpPr>
                <a:spLocks noChangeArrowheads="1"/>
              </p:cNvSpPr>
              <p:nvPr/>
            </p:nvSpPr>
            <p:spPr bwMode="auto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9"/>
                  <a:gd name="T73" fmla="*/ 0 h 252"/>
                  <a:gd name="T74" fmla="*/ 609 w 609"/>
                  <a:gd name="T75" fmla="*/ 252 h 2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F6F9F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77" name="AutoShape 39"/>
              <p:cNvSpPr>
                <a:spLocks noChangeArrowheads="1"/>
              </p:cNvSpPr>
              <p:nvPr/>
            </p:nvSpPr>
            <p:spPr bwMode="auto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54"/>
                  <a:gd name="T29" fmla="*/ 72 w 72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609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78" name="AutoShape 40"/>
              <p:cNvSpPr>
                <a:spLocks noChangeArrowheads="1"/>
              </p:cNvSpPr>
              <p:nvPr/>
            </p:nvSpPr>
            <p:spPr bwMode="auto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05"/>
                  <a:gd name="T55" fmla="*/ 0 h 108"/>
                  <a:gd name="T56" fmla="*/ 705 w 705"/>
                  <a:gd name="T57" fmla="*/ 108 h 10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609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79" name="AutoShape 41"/>
              <p:cNvSpPr>
                <a:spLocks noChangeArrowheads="1"/>
              </p:cNvSpPr>
              <p:nvPr/>
            </p:nvSpPr>
            <p:spPr bwMode="auto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43"/>
                  <a:gd name="T49" fmla="*/ 0 h 341"/>
                  <a:gd name="T50" fmla="*/ 143 w 143"/>
                  <a:gd name="T51" fmla="*/ 341 h 34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609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80" name="AutoShape 42"/>
              <p:cNvSpPr>
                <a:spLocks noChangeArrowheads="1"/>
              </p:cNvSpPr>
              <p:nvPr/>
            </p:nvSpPr>
            <p:spPr bwMode="auto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3"/>
                  <a:gd name="T28" fmla="*/ 0 h 90"/>
                  <a:gd name="T29" fmla="*/ 83 w 83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609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81" name="AutoShape 43"/>
              <p:cNvSpPr>
                <a:spLocks noChangeArrowheads="1"/>
              </p:cNvSpPr>
              <p:nvPr/>
            </p:nvSpPr>
            <p:spPr bwMode="auto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17"/>
                  <a:gd name="T190" fmla="*/ 0 h 431"/>
                  <a:gd name="T191" fmla="*/ 717 w 717"/>
                  <a:gd name="T192" fmla="*/ 431 h 43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rgbClr val="00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82" name="AutoShape 44"/>
              <p:cNvSpPr>
                <a:spLocks noChangeArrowheads="1"/>
              </p:cNvSpPr>
              <p:nvPr/>
            </p:nvSpPr>
            <p:spPr bwMode="auto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909"/>
                  <a:gd name="T175" fmla="*/ 0 h 533"/>
                  <a:gd name="T176" fmla="*/ 909 w 909"/>
                  <a:gd name="T177" fmla="*/ 533 h 53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86B9C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83" name="AutoShape 45"/>
              <p:cNvSpPr>
                <a:spLocks noChangeArrowheads="1"/>
              </p:cNvSpPr>
              <p:nvPr/>
            </p:nvSpPr>
            <p:spPr bwMode="auto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65"/>
                  <a:gd name="T46" fmla="*/ 0 h 66"/>
                  <a:gd name="T47" fmla="*/ 365 w 365"/>
                  <a:gd name="T48" fmla="*/ 66 h 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86B9C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84" name="AutoShape 46"/>
              <p:cNvSpPr>
                <a:spLocks noChangeArrowheads="1"/>
              </p:cNvSpPr>
              <p:nvPr/>
            </p:nvSpPr>
            <p:spPr bwMode="auto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48"/>
                  <a:gd name="T26" fmla="*/ 66 w 66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86B9C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85" name="Oval 47"/>
              <p:cNvSpPr>
                <a:spLocks noChangeArrowheads="1"/>
              </p:cNvSpPr>
              <p:nvPr/>
            </p:nvSpPr>
            <p:spPr bwMode="auto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0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86" name="Oval 48"/>
              <p:cNvSpPr>
                <a:spLocks noChangeArrowheads="1"/>
              </p:cNvSpPr>
              <p:nvPr/>
            </p:nvSpPr>
            <p:spPr bwMode="auto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rgbClr val="086B9C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87" name="Oval 49"/>
              <p:cNvSpPr>
                <a:spLocks noChangeArrowheads="1"/>
              </p:cNvSpPr>
              <p:nvPr/>
            </p:nvSpPr>
            <p:spPr bwMode="auto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09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88" name="Oval 50"/>
              <p:cNvSpPr>
                <a:spLocks noChangeArrowheads="1"/>
              </p:cNvSpPr>
              <p:nvPr/>
            </p:nvSpPr>
            <p:spPr bwMode="auto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rgbClr val="006090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89" name="Oval 51"/>
              <p:cNvSpPr>
                <a:spLocks noChangeArrowheads="1"/>
              </p:cNvSpPr>
              <p:nvPr/>
            </p:nvSpPr>
            <p:spPr bwMode="auto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rgbClr val="006699"/>
                  </a:gs>
                  <a:gs pos="100000">
                    <a:srgbClr val="00609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90" name="Oval 52"/>
              <p:cNvSpPr>
                <a:spLocks noChangeArrowheads="1"/>
              </p:cNvSpPr>
              <p:nvPr/>
            </p:nvSpPr>
            <p:spPr bwMode="auto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rgbClr val="006394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z="3200" smtClean="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grpSp>
          <p:nvGrpSpPr>
            <p:cNvPr id="2061" name="Group 53"/>
            <p:cNvGrpSpPr>
              <a:grpSpLocks/>
            </p:cNvGrpSpPr>
            <p:nvPr/>
          </p:nvGrpSpPr>
          <p:grpSpPr bwMode="auto">
            <a:xfrm>
              <a:off x="5280" y="3024"/>
              <a:ext cx="424" cy="257"/>
              <a:chOff x="5280" y="3024"/>
              <a:chExt cx="424" cy="257"/>
            </a:xfrm>
          </p:grpSpPr>
          <p:sp>
            <p:nvSpPr>
              <p:cNvPr id="2062" name="AutoShape 54"/>
              <p:cNvSpPr>
                <a:spLocks noChangeArrowheads="1"/>
              </p:cNvSpPr>
              <p:nvPr/>
            </p:nvSpPr>
            <p:spPr bwMode="auto">
              <a:xfrm>
                <a:off x="5280" y="3186"/>
                <a:ext cx="383" cy="96"/>
              </a:xfrm>
              <a:custGeom>
                <a:avLst/>
                <a:gdLst>
                  <a:gd name="T0" fmla="*/ 22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9 w 382"/>
                  <a:gd name="T19" fmla="*/ 96 h 96"/>
                  <a:gd name="T20" fmla="*/ 283 w 382"/>
                  <a:gd name="T21" fmla="*/ 90 h 96"/>
                  <a:gd name="T22" fmla="*/ 331 w 382"/>
                  <a:gd name="T23" fmla="*/ 84 h 96"/>
                  <a:gd name="T24" fmla="*/ 372 w 382"/>
                  <a:gd name="T25" fmla="*/ 66 h 96"/>
                  <a:gd name="T26" fmla="*/ 402 w 382"/>
                  <a:gd name="T27" fmla="*/ 42 h 96"/>
                  <a:gd name="T28" fmla="*/ 396 w 382"/>
                  <a:gd name="T29" fmla="*/ 42 h 96"/>
                  <a:gd name="T30" fmla="*/ 366 w 382"/>
                  <a:gd name="T31" fmla="*/ 66 h 96"/>
                  <a:gd name="T32" fmla="*/ 325 w 382"/>
                  <a:gd name="T33" fmla="*/ 78 h 96"/>
                  <a:gd name="T34" fmla="*/ 283 w 382"/>
                  <a:gd name="T35" fmla="*/ 90 h 96"/>
                  <a:gd name="T36" fmla="*/ 229 w 382"/>
                  <a:gd name="T37" fmla="*/ 96 h 96"/>
                  <a:gd name="T38" fmla="*/ 22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82"/>
                  <a:gd name="T61" fmla="*/ 0 h 96"/>
                  <a:gd name="T62" fmla="*/ 382 w 382"/>
                  <a:gd name="T63" fmla="*/ 96 h 9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254A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63" name="AutoShape 55"/>
              <p:cNvSpPr>
                <a:spLocks noChangeArrowheads="1"/>
              </p:cNvSpPr>
              <p:nvPr/>
            </p:nvSpPr>
            <p:spPr bwMode="auto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8"/>
                  <a:gd name="T49" fmla="*/ 0 h 54"/>
                  <a:gd name="T50" fmla="*/ 258 w 258"/>
                  <a:gd name="T51" fmla="*/ 54 h 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254A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64" name="AutoShape 56"/>
              <p:cNvSpPr>
                <a:spLocks noChangeArrowheads="1"/>
              </p:cNvSpPr>
              <p:nvPr/>
            </p:nvSpPr>
            <p:spPr bwMode="auto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0"/>
                  <a:gd name="T49" fmla="*/ 0 h 156"/>
                  <a:gd name="T50" fmla="*/ 60 w 60"/>
                  <a:gd name="T51" fmla="*/ 156 h 15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254A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65" name="AutoShape 57"/>
              <p:cNvSpPr>
                <a:spLocks noChangeArrowheads="1"/>
              </p:cNvSpPr>
              <p:nvPr/>
            </p:nvSpPr>
            <p:spPr bwMode="auto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2"/>
                  <a:gd name="T37" fmla="*/ 0 h 18"/>
                  <a:gd name="T38" fmla="*/ 192 w 192"/>
                  <a:gd name="T39" fmla="*/ 18 h 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254A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66" name="AutoShape 58"/>
              <p:cNvSpPr>
                <a:spLocks noChangeArrowheads="1"/>
              </p:cNvSpPr>
              <p:nvPr/>
            </p:nvSpPr>
            <p:spPr bwMode="auto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1"/>
                  <a:gd name="T64" fmla="*/ 0 h 186"/>
                  <a:gd name="T65" fmla="*/ 161 w 161"/>
                  <a:gd name="T66" fmla="*/ 186 h 18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54A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67" name="AutoShape 59"/>
              <p:cNvSpPr>
                <a:spLocks noChangeArrowheads="1"/>
              </p:cNvSpPr>
              <p:nvPr/>
            </p:nvSpPr>
            <p:spPr bwMode="auto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9 w 185"/>
                  <a:gd name="T5" fmla="*/ 36 h 210"/>
                  <a:gd name="T6" fmla="*/ 175 w 185"/>
                  <a:gd name="T7" fmla="*/ 72 h 210"/>
                  <a:gd name="T8" fmla="*/ 181 w 185"/>
                  <a:gd name="T9" fmla="*/ 90 h 210"/>
                  <a:gd name="T10" fmla="*/ 187 w 185"/>
                  <a:gd name="T11" fmla="*/ 114 h 210"/>
                  <a:gd name="T12" fmla="*/ 181 w 185"/>
                  <a:gd name="T13" fmla="*/ 138 h 210"/>
                  <a:gd name="T14" fmla="*/ 169 w 185"/>
                  <a:gd name="T15" fmla="*/ 162 h 210"/>
                  <a:gd name="T16" fmla="*/ 139 w 185"/>
                  <a:gd name="T17" fmla="*/ 180 h 210"/>
                  <a:gd name="T18" fmla="*/ 90 w 185"/>
                  <a:gd name="T19" fmla="*/ 198 h 210"/>
                  <a:gd name="T20" fmla="*/ 116 w 185"/>
                  <a:gd name="T21" fmla="*/ 210 h 210"/>
                  <a:gd name="T22" fmla="*/ 151 w 185"/>
                  <a:gd name="T23" fmla="*/ 192 h 210"/>
                  <a:gd name="T24" fmla="*/ 181 w 185"/>
                  <a:gd name="T25" fmla="*/ 168 h 210"/>
                  <a:gd name="T26" fmla="*/ 199 w 185"/>
                  <a:gd name="T27" fmla="*/ 144 h 210"/>
                  <a:gd name="T28" fmla="*/ 205 w 185"/>
                  <a:gd name="T29" fmla="*/ 114 h 210"/>
                  <a:gd name="T30" fmla="*/ 199 w 185"/>
                  <a:gd name="T31" fmla="*/ 90 h 210"/>
                  <a:gd name="T32" fmla="*/ 193 w 185"/>
                  <a:gd name="T33" fmla="*/ 66 h 210"/>
                  <a:gd name="T34" fmla="*/ 175 w 185"/>
                  <a:gd name="T35" fmla="*/ 48 h 210"/>
                  <a:gd name="T36" fmla="*/ 15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85"/>
                  <a:gd name="T73" fmla="*/ 0 h 210"/>
                  <a:gd name="T74" fmla="*/ 185 w 185"/>
                  <a:gd name="T75" fmla="*/ 210 h 2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54A"/>
                  </a:gs>
                  <a:gs pos="100000">
                    <a:srgbClr val="0066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68" name="AutoShape 60"/>
              <p:cNvSpPr>
                <a:spLocks noChangeArrowheads="1"/>
              </p:cNvSpPr>
              <p:nvPr/>
            </p:nvSpPr>
            <p:spPr bwMode="auto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99"/>
                  <a:gd name="T133" fmla="*/ 0 h 186"/>
                  <a:gd name="T134" fmla="*/ 299 w 299"/>
                  <a:gd name="T135" fmla="*/ 186 h 18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99"/>
                  </a:gs>
                  <a:gs pos="100000">
                    <a:srgbClr val="00254A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206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6" cy="131"/>
                <a:chOff x="5381" y="3085"/>
                <a:chExt cx="226" cy="131"/>
              </a:xfrm>
            </p:grpSpPr>
            <p:sp>
              <p:nvSpPr>
                <p:cNvPr id="2070" name="Oval 62"/>
                <p:cNvSpPr>
                  <a:spLocks noChangeArrowheads="1"/>
                </p:cNvSpPr>
                <p:nvPr/>
              </p:nvSpPr>
              <p:spPr bwMode="auto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54A"/>
                    </a:gs>
                    <a:gs pos="100000">
                      <a:srgbClr val="0066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ru-RU" sz="3200" smtClean="0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2071" name="Oval 63"/>
                <p:cNvSpPr>
                  <a:spLocks noChangeArrowheads="1"/>
                </p:cNvSpPr>
                <p:nvPr/>
              </p:nvSpPr>
              <p:spPr bwMode="auto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6699"/>
                    </a:gs>
                    <a:gs pos="100000">
                      <a:srgbClr val="00254A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ru-RU" sz="3200" smtClean="0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2072" name="Oval 64"/>
                <p:cNvSpPr>
                  <a:spLocks noChangeArrowheads="1"/>
                </p:cNvSpPr>
                <p:nvPr/>
              </p:nvSpPr>
              <p:spPr bwMode="auto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54A"/>
                    </a:gs>
                    <a:gs pos="100000">
                      <a:srgbClr val="0066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ru-RU" sz="3200" smtClean="0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2073" name="Oval 65"/>
                <p:cNvSpPr>
                  <a:spLocks noChangeArrowheads="1"/>
                </p:cNvSpPr>
                <p:nvPr/>
              </p:nvSpPr>
              <p:spPr bwMode="auto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6699"/>
                    </a:gs>
                    <a:gs pos="100000">
                      <a:srgbClr val="00254A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ru-RU" sz="3200" smtClean="0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2052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22801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3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4" name="Text Box 68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492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55" name="Text Box 69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492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94" name="Rectangle 7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FBA43-18DE-4A4B-8330-D650DE4621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04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ransition spd="slow">
    <p:zoom dir="in"/>
  </p:transition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0C0C0"/>
          </a:solidFill>
          <a:latin typeface="+mj-lt"/>
          <a:ea typeface="MS PGothic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0C0C0"/>
          </a:solidFill>
          <a:latin typeface="Arial" charset="0"/>
          <a:ea typeface="MS PGothic" pitchFamily="34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0C0C0"/>
          </a:solidFill>
          <a:latin typeface="Arial" charset="0"/>
          <a:ea typeface="MS PGothic" pitchFamily="34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0C0C0"/>
          </a:solidFill>
          <a:latin typeface="Arial" charset="0"/>
          <a:ea typeface="MS PGothic" pitchFamily="34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0C0C0"/>
          </a:solidFill>
          <a:latin typeface="Arial" charset="0"/>
          <a:ea typeface="MS PGothic" pitchFamily="34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0C0C0"/>
          </a:solidFill>
          <a:latin typeface="Arial" charset="0"/>
          <a:ea typeface="ＭＳ Ｐゴシック" pitchFamily="32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0C0C0"/>
          </a:solidFill>
          <a:latin typeface="Arial" charset="0"/>
          <a:ea typeface="ＭＳ Ｐゴシック" pitchFamily="32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0C0C0"/>
          </a:solidFill>
          <a:latin typeface="Arial" charset="0"/>
          <a:ea typeface="ＭＳ Ｐゴシック" pitchFamily="32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0C0C0"/>
          </a:solidFill>
          <a:latin typeface="Arial" charset="0"/>
          <a:ea typeface="ＭＳ Ｐゴシック" pitchFamily="32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MS PGothic" pitchFamily="34" charset="-128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MS PGothic" pitchFamily="34" charset="-128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MS PGothic" pitchFamily="34" charset="-128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MS PGothic" pitchFamily="34" charset="-128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9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74359"/>
            <a:ext cx="3483024" cy="34670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726286"/>
            <a:ext cx="8964996" cy="2046089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ОБТУРАЦИОННАЯ ЖЕЛТУХА</a:t>
            </a:r>
            <a:endParaRPr lang="ru-RU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767822"/>
            <a:ext cx="4020035" cy="108012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Дифференциальный</a:t>
            </a:r>
          </a:p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диагноз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5805264"/>
            <a:ext cx="500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доцент кафедры госпитальной хирургии № 2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к.м.н. Е.Н.Белых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Jave\Desktop\Контент сайта\1ru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8" t="22849" r="18454" b="25668"/>
          <a:stretch/>
        </p:blipFill>
        <p:spPr bwMode="auto">
          <a:xfrm>
            <a:off x="107504" y="132655"/>
            <a:ext cx="2614551" cy="15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2008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УЗИ. Дилатация холедоха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конкременты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акустической тенью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Кафедра\Для занятий\Желтуха\Методичка\фотки-схемы окончатеьлные\фотошоп желтуха\УЗИ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2" y="881337"/>
            <a:ext cx="7907329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2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540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УЗИ. Дилатация внутрипеченочных желчных протоков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7" t="14677" r="12783" b="7936"/>
          <a:stretch>
            <a:fillRect/>
          </a:stretch>
        </p:blipFill>
        <p:spPr bwMode="auto">
          <a:xfrm>
            <a:off x="1043608" y="980728"/>
            <a:ext cx="7032274" cy="566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10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26550"/>
            <a:ext cx="2171468" cy="288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3" y="3864003"/>
            <a:ext cx="2932681" cy="288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E:\Кафедра\Для занятий\Желтуха\Методичка\фотки-схемы окончатеьлные\исправленные рентгенограммы\рак головки копи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4053" r="9645" b="6722"/>
          <a:stretch/>
        </p:blipFill>
        <p:spPr bwMode="auto">
          <a:xfrm>
            <a:off x="6300192" y="1635585"/>
            <a:ext cx="2364753" cy="212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827" y="4017573"/>
            <a:ext cx="2389091" cy="284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44" y="1171654"/>
            <a:ext cx="2647825" cy="2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073"/>
            <a:ext cx="9144000" cy="96865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Рентгенологические (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рентгенконтрастные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методы 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	диагностики желчных 					протоков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187"/>
            <a:ext cx="2088232" cy="324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971600" y="3008657"/>
            <a:ext cx="1399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РХПГ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6084168" y="1127859"/>
            <a:ext cx="292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фистулография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2370638" y="686145"/>
            <a:ext cx="2389091" cy="605294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Интраоперационная холангиография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1581321" y="6149418"/>
            <a:ext cx="1399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71770"/>
                </a:solidFill>
                <a:latin typeface="Times New Roman" pitchFamily="18" charset="0"/>
                <a:cs typeface="Times New Roman" pitchFamily="18" charset="0"/>
              </a:rPr>
              <a:t>ЧЧХГ</a:t>
            </a:r>
            <a:endParaRPr lang="ru-RU" sz="3200" b="1" dirty="0">
              <a:solidFill>
                <a:srgbClr val="7717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257091" y="4149080"/>
            <a:ext cx="292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фистулография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156176" y="4024959"/>
            <a:ext cx="292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фистулография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45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0" y="1628800"/>
            <a:ext cx="8964613" cy="48434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627063"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ЭРХПГ    ЭПСТ    литоэкстракция холецистэктомия</a:t>
            </a:r>
          </a:p>
          <a:p>
            <a:pPr algn="ctr" defTabSz="627063">
              <a:lnSpc>
                <a:spcPct val="80000"/>
              </a:lnSpc>
              <a:buFont typeface="Wingdings" pitchFamily="2" charset="2"/>
              <a:buChar char="Ø"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27063"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Холецистостомия (ЧЧМХС)      </a:t>
            </a:r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ЭРХПГ    </a:t>
            </a:r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ЭПСТ           литоэкстракция </a:t>
            </a:r>
            <a:endParaRPr lang="ru-RU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27063">
              <a:lnSpc>
                <a:spcPct val="80000"/>
              </a:lnSpc>
              <a:buFont typeface="Wingdings" pitchFamily="2" charset="2"/>
              <a:buChar char="Ø"/>
            </a:pP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27063"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Холецистэктомия     интраоперационная холангиография     холедохолитотомия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 наружным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дренированием холедоха /или БДА/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трансдуоденальная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папиллосфинктеротомия</a:t>
            </a:r>
          </a:p>
          <a:p>
            <a:pPr algn="ctr" defTabSz="627063">
              <a:lnSpc>
                <a:spcPct val="80000"/>
              </a:lnSpc>
              <a:buFont typeface="Wingdings" pitchFamily="2" charset="2"/>
              <a:buChar char="Ø"/>
            </a:pP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627063">
              <a:lnSpc>
                <a:spcPct val="80000"/>
              </a:lnSpc>
              <a:buFont typeface="Wingdings" pitchFamily="2" charset="2"/>
              <a:buNone/>
            </a:pPr>
            <a:endParaRPr lang="ru-RU" sz="28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F6DE2-CF59-487B-B1A3-6572165F61E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176213" y="55562"/>
            <a:ext cx="8967787" cy="142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Современная тактика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ЖКБ,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осложненной холедохолитиазом с 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механической желтухой и/или холангитом: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814448" y="1819386"/>
            <a:ext cx="360040" cy="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439913" y="1819386"/>
            <a:ext cx="360040" cy="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634428" y="2204864"/>
            <a:ext cx="360040" cy="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300066" y="4581128"/>
            <a:ext cx="360040" cy="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479439" y="3589378"/>
            <a:ext cx="360040" cy="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488052" y="3212976"/>
            <a:ext cx="360040" cy="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112783" y="5013176"/>
            <a:ext cx="360040" cy="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304325" y="3594449"/>
            <a:ext cx="360040" cy="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3623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ublic\Pictures\Sample Pictures\РХПГ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765" y="2708920"/>
            <a:ext cx="6206708" cy="40929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Среди всех методов </a:t>
            </a:r>
            <a:r>
              <a:rPr lang="ru-RU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диагностики </a:t>
            </a:r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механической желтухе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ЭРХПГ</a:t>
            </a:r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является 				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«золотым стандартом»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491"/>
            <a:ext cx="2987824" cy="335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509120"/>
            <a:ext cx="2170584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Эндофото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ДПК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Нормальный БСДПК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12073"/>
            <a:ext cx="4427984" cy="2768855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Рентгенологические методы диагностики желчных протоков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00"/>
            <a:ext cx="4644008" cy="664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5724128" y="2987243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ЭРХПГ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pPr indent="0"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Главная задача при механической желтухе</a:t>
            </a:r>
            <a:endParaRPr lang="ru-RU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052736"/>
            <a:ext cx="9144000" cy="5688632"/>
          </a:xfrm>
        </p:spPr>
        <p:txBody>
          <a:bodyPr>
            <a:normAutofit fontScale="85000" lnSpcReduction="10000"/>
          </a:bodyPr>
          <a:lstStyle/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ДЕКОМПРЕССИЯ </a:t>
            </a:r>
          </a:p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ЖЕЛЧЕВЫВОДЯЩИХ ПУТЕЙ </a:t>
            </a:r>
          </a:p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применением миниинвазивных технологий (эндоскопических, чрескожных), </a:t>
            </a:r>
          </a:p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невозможности – выполнение интраоперационной ревизии с последующей литоэкстракцией, холецистэктомией, холецистостомией, дренированием холедоха и т.д. 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44408" y="1268760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84784"/>
            <a:ext cx="4320480" cy="36724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ЭРХПГ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Холедохолитиаз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Корзинка Дормиа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Кафедра\Для занятий\Желтуха\Методичка\фотки-схемы окончатеьлные\фотошоп желтуха\корзинка Дормиа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705"/>
            <a:ext cx="4766324" cy="68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Кафедра\Для занятий\Желтуха\Методичка\фотки-схемы окончатеьлные\фотошоп желтуха\пальцевое исследование холедоха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5040560" cy="63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20924"/>
            <a:ext cx="3851920" cy="2299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Интраоперационная мануальная ревизия супрадуоденального отдела холедоха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93096"/>
            <a:ext cx="4932040" cy="208823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ревизии: 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Оценка диаметра холедоха</a:t>
            </a:r>
            <a:b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качество, количество, давление, с каким поступает желчь из пузырного протока</a:t>
            </a:r>
            <a:endParaRPr lang="ru-RU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51260" y="2300036"/>
            <a:ext cx="3124595" cy="63061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ИНТРАОПЕРАЦИОННАЯ ХОЛАНГИОГРАФИЯ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16632"/>
            <a:ext cx="9143946" cy="1900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ПРИ РЕВИЗИИ внепеченочных желчных протоков: </a:t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диаметр холедоха больше 1см</a:t>
            </a:r>
            <a:b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 культи пузырного протока поступает темная или гнойная, неоднородная (с примесями, конкрементами)  желчь под давлением («фонтаном»)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635896" y="2348880"/>
            <a:ext cx="2808312" cy="19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56176" y="4437112"/>
            <a:ext cx="2808312" cy="19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75857" y="2350353"/>
            <a:ext cx="331236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ИНТРАОПЕРАЦИОННОЕ УЗИ ИЛИ ЭНДОУЗИ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40298" y="2642169"/>
            <a:ext cx="3003648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трансиллюминация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0" y="3086568"/>
            <a:ext cx="3772668" cy="377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09" y="3146226"/>
            <a:ext cx="4560801" cy="36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1475656" y="1873424"/>
            <a:ext cx="360040" cy="475456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838799" y="1874897"/>
            <a:ext cx="360040" cy="475456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122361" y="1860844"/>
            <a:ext cx="360040" cy="475456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1460850" y="3007770"/>
            <a:ext cx="360040" cy="475456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860032" y="3070433"/>
            <a:ext cx="360040" cy="475456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3168352" cy="583264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Анатомические отделы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общего желчного протока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Супрадуоденальный отдел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pars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supraduodenalis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Ретродуоденальный отдел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pars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retroduodenalis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Позадиподжелудочная часть (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pars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retropancreatica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Интерстициальный отдел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pars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interstitialis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" t="5218" r="6706" b="9589"/>
          <a:stretch/>
        </p:blipFill>
        <p:spPr bwMode="auto">
          <a:xfrm>
            <a:off x="3563888" y="28546"/>
            <a:ext cx="5112568" cy="663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74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2"/>
            <a:ext cx="5157930" cy="685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3645024"/>
            <a:ext cx="4978315" cy="2840687"/>
          </a:xfrm>
          <a:solidFill>
            <a:srgbClr val="0000FF">
              <a:alpha val="67000"/>
            </a:srgb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ФИСТУЛОХОЛАНГИОГРАММА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дренажу Кера: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сброс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контраста в ДПК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удовлетворительный,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дополнительных включений не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выявлено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8" t="33862" r="32211" b="21210"/>
          <a:stretch/>
        </p:blipFill>
        <p:spPr bwMode="auto">
          <a:xfrm>
            <a:off x="47417" y="0"/>
            <a:ext cx="1774567" cy="185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10786" r="22363" b="12775"/>
          <a:stretch/>
        </p:blipFill>
        <p:spPr bwMode="auto">
          <a:xfrm>
            <a:off x="7371397" y="5085183"/>
            <a:ext cx="1772604" cy="174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739" y="34863"/>
            <a:ext cx="6975749" cy="124871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Стриктура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желчного протока -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07" y="1628800"/>
            <a:ext cx="8917071" cy="471338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органическое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сужение просвета гепатикохоледоха и/или внтурипеченочных протоков  различной этиологии, обусловленное обтурацией протока, патологической гипертрофией стенки протока или сдавлением извне, вызывающее повышение внутрипротокового давления, развитие холангита и нарушение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функции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гепатоцитов.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12727" r="23428" b="33276"/>
          <a:stretch/>
        </p:blipFill>
        <p:spPr bwMode="auto">
          <a:xfrm>
            <a:off x="31554" y="5348809"/>
            <a:ext cx="1851052" cy="148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4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КЛАССИФИКАЦИЯ СТРИКТУР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939336" cy="5976664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этиологии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Врожденные заболевания, послеоперационные (посттравматические) стриктуры; воспалительные стриктуры; опухолевые стриктуры.</a:t>
            </a: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протяженности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сегментарные и протяженные (единичная или множественные)</a:t>
            </a: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локализации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внутрипеченочные, высокие (выше уровня пузырного протока) и низкие (холедох)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7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ЭРХПГ. Папиллостеноз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635276" cy="570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4572000" y="4869160"/>
            <a:ext cx="648072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80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7146"/>
            <a:ext cx="6462806" cy="199370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ослеоперационные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посттравматические)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стриктуры 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желчных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протоков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961456"/>
            <a:ext cx="6876257" cy="489654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формируются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 холецистэктомии,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фоне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воспаления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желчного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пузыря с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периве-зикальным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инфильтратом или абсцессом,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холедохотомии,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резекции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желудка при  низких дуоденальных язвах,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реконструктивных операций на гепатодуоденальной зоне,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трансплантации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печени</a:t>
            </a:r>
            <a:endParaRPr lang="ru-RU" dirty="0"/>
          </a:p>
        </p:txBody>
      </p:sp>
      <p:pic>
        <p:nvPicPr>
          <p:cNvPr id="11267" name="Picture 3" descr="C:\Users\User\Pictures\хтомия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r="46205"/>
          <a:stretch/>
        </p:blipFill>
        <p:spPr bwMode="auto">
          <a:xfrm>
            <a:off x="6706879" y="44624"/>
            <a:ext cx="218488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Pictures\гепатикоеюнос..b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385" y="3789040"/>
            <a:ext cx="2534615" cy="29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7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2072"/>
            <a:ext cx="7056784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Внутреннее дренирование ОЖП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107504" y="1412776"/>
            <a:ext cx="6336704" cy="5200823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Способы внутреннего дренирования: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Трансдуоденальная 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папиллотомия 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Транспапиллярное дренирование 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(стентирование )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Билиодигестивные анастомозы (БДА)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4944"/>
            <a:ext cx="2505364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0" t="6765" r="6304" b="9238"/>
          <a:stretch/>
        </p:blipFill>
        <p:spPr bwMode="auto">
          <a:xfrm>
            <a:off x="6732240" y="4653135"/>
            <a:ext cx="2330877" cy="210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1" r="35249" b="22174"/>
          <a:stretch/>
        </p:blipFill>
        <p:spPr bwMode="auto">
          <a:xfrm>
            <a:off x="6948264" y="558089"/>
            <a:ext cx="1818966" cy="327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84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124"/>
            <a:ext cx="4248472" cy="25000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3994919" cy="21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4553744" cy="256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635896" y="116632"/>
            <a:ext cx="55081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Схема холедохоэнтеростомоза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отключенной по Ру петле кишки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99992" y="1916832"/>
            <a:ext cx="4465982" cy="10801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Схема холедоходуоденоанастомоза (ХДА) 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Юрашу-Виноградову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5229200"/>
            <a:ext cx="3960440" cy="672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Схема гепатико- и бигепатикоеюноанастомоза 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отключенной по Ру петле тонкой кишки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6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171420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Врожденные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заболевания,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сопровождающиеся формированием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стриктур желчных протоков: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44824"/>
            <a:ext cx="8928992" cy="468052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/>
              <a:t> 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первичный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склерозирующий холангит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(ПСХ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кисты желчных протоков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болезнь Кароли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атрезия желчных протоков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2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6206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ПЕРВИЧНЫЙ СКЛЕРОЗИРУЮЩИЙ ХОЛАНГИТ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53799"/>
            <a:ext cx="6480719" cy="630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742253"/>
            <a:ext cx="19142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ЭРХПГ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4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452" y="-21771"/>
            <a:ext cx="8229600" cy="614387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40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«Безболевая» желтуха</a:t>
            </a:r>
            <a:endParaRPr lang="ru-RU" sz="4000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62" y="5556384"/>
            <a:ext cx="6806498" cy="1296144"/>
          </a:xfrm>
          <a:solidFill>
            <a:srgbClr val="002060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ОПУХОЛИ ПЕЧЕНИ 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первичный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метастатический рак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печени)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МЕТАСТАТИЧЕСКОЕ ПОРАЖЕНИЕ ЛИМФАТИЧЕСКИХ УЗЛОВ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гепатодуоденальной связки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59011"/>
            <a:ext cx="9108504" cy="70788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ДОБРОКАЧЕСТВЕННЫЕ ОПУХОЛИ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БСДПК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ЖЕЛЧНЫХ ПРОТОКОВ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аденома фатерова сосочка, семейный аденоматозный полипоз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959" y="1874441"/>
            <a:ext cx="6198241" cy="193899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lvl="0" algn="ctr">
              <a:lnSpc>
                <a:spcPts val="2400"/>
              </a:lnSpc>
            </a:pPr>
            <a:r>
              <a:rPr lang="ru-RU" sz="2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РАК ПЕРИАМПУЛЯРНОЙ ОБЛАСТИ</a:t>
            </a:r>
          </a:p>
          <a:p>
            <a:pPr lvl="0" algn="ctr">
              <a:lnSpc>
                <a:spcPts val="2400"/>
              </a:lnSpc>
            </a:pPr>
            <a:r>
              <a:rPr lang="ru-RU" sz="2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рак дистального отдела </a:t>
            </a:r>
            <a:r>
              <a:rPr lang="ru-RU" sz="22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ОЖП</a:t>
            </a:r>
            <a:endParaRPr lang="ru-RU" sz="22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ts val="2400"/>
              </a:lnSpc>
            </a:pPr>
            <a:r>
              <a:rPr lang="ru-RU" sz="2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-рак головки </a:t>
            </a:r>
            <a:r>
              <a:rPr lang="ru-RU" sz="22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ПЖ</a:t>
            </a:r>
            <a:endParaRPr lang="ru-RU" sz="22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ts val="2400"/>
              </a:lnSpc>
            </a:pPr>
            <a:r>
              <a:rPr lang="ru-RU" sz="2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-рак </a:t>
            </a:r>
            <a:r>
              <a:rPr lang="ru-RU" sz="22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БСДПК</a:t>
            </a:r>
            <a:endParaRPr lang="ru-RU" sz="22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ts val="2400"/>
              </a:lnSpc>
            </a:pPr>
            <a:r>
              <a:rPr lang="ru-RU" sz="22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-нейроэндокринные </a:t>
            </a:r>
            <a:r>
              <a:rPr lang="ru-RU" sz="2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опухоли </a:t>
            </a:r>
            <a:r>
              <a:rPr lang="ru-RU" sz="22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БСДПК</a:t>
            </a:r>
          </a:p>
          <a:p>
            <a:pPr lvl="0" algn="ctr">
              <a:lnSpc>
                <a:spcPts val="2400"/>
              </a:lnSpc>
            </a:pPr>
            <a:r>
              <a:rPr lang="ru-RU" sz="22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-Рак ДПК</a:t>
            </a:r>
            <a:endParaRPr lang="ru-RU" sz="22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412776"/>
            <a:ext cx="8712968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ЗЛОКАЧЕСТВЕННЫЕ ОПУХОЛИ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83767" y="3861048"/>
            <a:ext cx="6622159" cy="1695336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ХОЛАНГИОКАРЦИНОМЫ </a:t>
            </a:r>
          </a:p>
          <a:p>
            <a:pPr lvl="0" algn="ctr">
              <a:lnSpc>
                <a:spcPts val="25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рак среднего отдела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ОЖП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ts val="25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рак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ОПП–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опухоль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Клацкина</a:t>
            </a:r>
          </a:p>
          <a:p>
            <a:pPr lvl="0" algn="ctr">
              <a:lnSpc>
                <a:spcPts val="25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Рак внутрипеченочных желчных протоков - гепатохолангиокарцинома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5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0" y="0"/>
            <a:ext cx="5553980" cy="154570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МЕХАНИЧЕСКАЯ ЖЕЛТУХА</a:t>
            </a:r>
            <a:endParaRPr lang="ru-RU" sz="4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148453" y="2177515"/>
            <a:ext cx="8889776" cy="1755541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опасна не цветом кожных покровов,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тяжелой ЭНДОГЕННОЙ И ЭКЗОГЕННОЙ ИНТОКСИКАЦИЕЙ</a:t>
            </a:r>
            <a:endParaRPr lang="ru-RU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Кафедра\CMK -все документы, альбомы, отчеты, планы\~Рабочая программа\Для занятий\Фотки и картинки по медицине\общие и обследование\imgpreviewCAFZ428U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98" y="139438"/>
            <a:ext cx="2997620" cy="199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Кафедра\CMK -все документы, альбомы, отчеты, планы\~Рабочая программа\Для занятий\Фотки и картинки по медицине\печень, желчевыводящие и желтуха\liver-problems-d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83" y="4077072"/>
            <a:ext cx="4079650" cy="27475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Кафедра\CMK -все документы, альбомы, отчеты, планы\~Рабочая программа\Для занятий\Фотки и картинки по медицине\общие и обследование\571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6"/>
          <a:stretch/>
        </p:blipFill>
        <p:spPr bwMode="auto">
          <a:xfrm>
            <a:off x="107504" y="4077072"/>
            <a:ext cx="4367949" cy="26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1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Клиника при периампулярном раке 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8928992" cy="61206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Механическая желтуха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 раке головки поджелудочной железы появляется часто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БОЛЕВОГО ПРИСТУПА, ПРОГРЕССИРУЕТ МЕДЛЕННО,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интенсивность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ее коррелирует с размерами опухоли. Желтушная окраска кожных покровов постепенно сменяется оливковым, а потом и темно-зеленым цветом; характерны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иктеричность склер и видимых слизистых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бесцветный (ахоличный) кал, темная моча, кожный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зуд, следы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расчесов на коже больных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Кожный зуд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часто является основной жалобой больных, так как постепенно нарастающая иктеричность кожи и склер остаются для самого пациента длительное время незаметными.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552728"/>
          </a:xfrm>
        </p:spPr>
        <p:txBody>
          <a:bodyPr>
            <a:normAutofit fontScale="550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СЛАБОСТЬ И ЗНАЧИТЕЛЬНАЯ ПОТЕРЯ МАССЫ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тела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имеют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прогрессирующий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характер и нередко появляются раньше желтухи, астения может быть связана как с утратой внешнесекреторной функции поджелудочной железы, так и со снижением аппетита и раковой кахексией.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Стеаторрея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развивается редко, но боль­ные часто жалуются на 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ДИАРРЕЮ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При росте опухоли за счет сдавления ДПК может наступить ее сужение, что проявляется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ВЫСОКОЙ ДУОДЕНАЛЬНОЙ НЕПРОХОДИМОСТЬЮ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При 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прорастании опухоли в желудок или ДПК возможно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ЖЕЛУДОЧНО-КИШЕЧНОЕ КРОВОТЕЧЕНИЕ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счет изъязвлений.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МИГРИРУЮЩИЕ ВЕНОЗНЫЕ ТРОМБОЗЫ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thrombophlebitis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migrans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) - симптом Труссо – считают специфичными для рака поджелудочной железы, но этот симптом может наблюдаться и при раке органов другой локализации.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АСЦИТА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пальпируемой опухоли в эпигастральной области, нарушение эвакуации из желудка практически исключают возможность радикального хирургического лечения.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0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Инструментальная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диагностика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832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УЗИ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(чувствительность 83%, специфичность 99%).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Спиральная КТ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(98%, 54%).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ЭРХПГ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(70%, 94%).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МРХПГ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(84%, 97%).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Рентгенографические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методы обследования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Пункционная биопсия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 эндоскопическим ультразвуковым контролем (92%, 100%), либо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трансабдоминальная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пункционная биопсия под ультразвуковым контролем.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Эмиссионная позитронная томография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(96%, 65%).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Радионуклидное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исследование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6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Карцинома ампулярного отдела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ГППЖ вызывает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обструкцию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дистального отдела холедоха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(указана черной стрелкой) и протоков поджелудочной железы (белая стрелка-указатель). 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8" y="1124744"/>
            <a:ext cx="7489964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rgbClr val="4311BF">
                <a:alpha val="26000"/>
              </a:srgbClr>
            </a:gs>
            <a:gs pos="73000">
              <a:srgbClr val="F6FC04">
                <a:alpha val="50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478A-6AE1-407D-A36F-95F175489825}" type="slidenum">
              <a:rPr lang="ru-RU">
                <a:solidFill>
                  <a:srgbClr val="FFFFFF"/>
                </a:solidFill>
              </a:rPr>
              <a:pPr/>
              <a:t>34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1196752"/>
          </a:xfrm>
          <a:solidFill>
            <a:srgbClr val="FFFF00"/>
          </a:solidFill>
        </p:spPr>
        <p:txBody>
          <a:bodyPr anchorCtr="0"/>
          <a:lstStyle/>
          <a:p>
            <a:r>
              <a:rPr lang="ru-RU" sz="2000" b="1" dirty="0">
                <a:solidFill>
                  <a:srgbClr val="0000FF"/>
                </a:solidFill>
                <a:effectLst/>
                <a:latin typeface="Times New Roman" charset="0"/>
              </a:rPr>
              <a:t>АЛГОРИТМ </a:t>
            </a: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 charset="0"/>
              </a:rPr>
              <a:t>ЭНДОСКОПИЧЕСКИХ  ЛЕЧЕБНО-ДИАГНОСТИЧЕСКИХ </a:t>
            </a:r>
            <a:r>
              <a:rPr lang="ru-RU" sz="2000" b="1" dirty="0">
                <a:solidFill>
                  <a:srgbClr val="0000FF"/>
                </a:solidFill>
                <a:effectLst/>
                <a:latin typeface="Times New Roman" charset="0"/>
              </a:rPr>
              <a:t>МАНИПУЛЯЦИЙ ПРИ  СИНДРОМЕ МЕХАНИЧЕСКОЙ ЖЕЛТУХИ </a:t>
            </a: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 charset="0"/>
              </a:rPr>
              <a:t/>
            </a:r>
            <a:br>
              <a:rPr lang="ru-RU" sz="2000" b="1" dirty="0" smtClean="0">
                <a:solidFill>
                  <a:srgbClr val="0000FF"/>
                </a:solidFill>
                <a:effectLst/>
                <a:latin typeface="Times New Roman" charset="0"/>
              </a:rPr>
            </a:b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 charset="0"/>
              </a:rPr>
              <a:t>У </a:t>
            </a:r>
            <a:r>
              <a:rPr lang="ru-RU" sz="2000" b="1" dirty="0">
                <a:solidFill>
                  <a:srgbClr val="0000FF"/>
                </a:solidFill>
                <a:effectLst/>
                <a:latin typeface="Times New Roman" charset="0"/>
              </a:rPr>
              <a:t>ОНКОЛОГИЧЕСКИХ БОЛЬНЫХ</a:t>
            </a: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1989257" y="1187197"/>
            <a:ext cx="3024336" cy="432048"/>
          </a:xfrm>
          <a:prstGeom prst="rect">
            <a:avLst/>
          </a:prstGeom>
          <a:solidFill>
            <a:schemeClr val="accent1">
              <a:alpha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ЭРХПГ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802689" y="2008419"/>
            <a:ext cx="5958767" cy="975472"/>
          </a:xfrm>
          <a:prstGeom prst="rect">
            <a:avLst/>
          </a:prstGeom>
          <a:solidFill>
            <a:schemeClr val="accent1">
              <a:alpha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ЭПСТ ИЛИ БАЛЛОННАЯ ДИЛАТАЦИЯ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(КАК ОПЕРАТИВНЫЙ ДОСТУП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 ЗОНЕ ОБТУРАЦИИ ЖЕЛЧНЫХ ПРОТОКОВ)</a:t>
            </a:r>
          </a:p>
        </p:txBody>
      </p:sp>
      <p:sp>
        <p:nvSpPr>
          <p:cNvPr id="125971" name="Line 19"/>
          <p:cNvSpPr>
            <a:spLocks noChangeShapeType="1"/>
          </p:cNvSpPr>
          <p:nvPr/>
        </p:nvSpPr>
        <p:spPr bwMode="auto">
          <a:xfrm>
            <a:off x="3563888" y="1661419"/>
            <a:ext cx="0" cy="4572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5973" name="Rectangle 21"/>
          <p:cNvSpPr>
            <a:spLocks noChangeArrowheads="1"/>
          </p:cNvSpPr>
          <p:nvPr/>
        </p:nvSpPr>
        <p:spPr bwMode="auto">
          <a:xfrm>
            <a:off x="2008820" y="3567836"/>
            <a:ext cx="4583020" cy="381000"/>
          </a:xfrm>
          <a:prstGeom prst="rect">
            <a:avLst/>
          </a:prstGeom>
          <a:solidFill>
            <a:schemeClr val="accent1">
              <a:alpha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НАЗОБИЛИАРНОЕ ДРЕНИРОВАНИЕ</a:t>
            </a:r>
          </a:p>
        </p:txBody>
      </p:sp>
      <p:sp>
        <p:nvSpPr>
          <p:cNvPr id="125975" name="Line 23"/>
          <p:cNvSpPr>
            <a:spLocks noChangeShapeType="1"/>
          </p:cNvSpPr>
          <p:nvPr/>
        </p:nvSpPr>
        <p:spPr bwMode="auto">
          <a:xfrm>
            <a:off x="3712346" y="3031124"/>
            <a:ext cx="0" cy="5334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143285" y="4722278"/>
            <a:ext cx="3886200" cy="609600"/>
          </a:xfrm>
          <a:prstGeom prst="rect">
            <a:avLst/>
          </a:prstGeom>
          <a:solidFill>
            <a:schemeClr val="accent1">
              <a:alpha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ЭНДОПРОТЕЗИРОВАНИЕ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ЖЕЛЧНЫХ ПРОТОКОВ</a:t>
            </a: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4392223" y="4591725"/>
            <a:ext cx="2520280" cy="1413398"/>
          </a:xfrm>
          <a:prstGeom prst="rect">
            <a:avLst/>
          </a:prstGeom>
          <a:solidFill>
            <a:schemeClr val="accent1">
              <a:alpha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ХИРУРГИЧЕСКОЕ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ВМЕШАТЕЛЬСТВО</a:t>
            </a:r>
          </a:p>
        </p:txBody>
      </p:sp>
      <p:sp>
        <p:nvSpPr>
          <p:cNvPr id="125980" name="Line 28"/>
          <p:cNvSpPr>
            <a:spLocks noChangeShapeType="1"/>
          </p:cNvSpPr>
          <p:nvPr/>
        </p:nvSpPr>
        <p:spPr bwMode="auto">
          <a:xfrm flipH="1">
            <a:off x="2627784" y="4115534"/>
            <a:ext cx="558626" cy="490736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5981" name="Line 29"/>
          <p:cNvSpPr>
            <a:spLocks noChangeShapeType="1"/>
          </p:cNvSpPr>
          <p:nvPr/>
        </p:nvSpPr>
        <p:spPr bwMode="auto">
          <a:xfrm>
            <a:off x="5004542" y="4115533"/>
            <a:ext cx="863602" cy="50964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809" y="1019170"/>
            <a:ext cx="190656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2184053"/>
            <a:ext cx="1996116" cy="192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7" y="3153553"/>
            <a:ext cx="1693593" cy="159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4" y="5364452"/>
            <a:ext cx="1569806" cy="147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20" y="5364452"/>
            <a:ext cx="1842888" cy="147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35" y="4206362"/>
            <a:ext cx="2167600" cy="253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84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Методы декомпрессии при желчной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гипертензии опухолевой этиологии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036496" cy="5328592"/>
          </a:xfrm>
        </p:spPr>
        <p:txBody>
          <a:bodyPr>
            <a:normAutofit fontScale="85000" lnSpcReduction="10000"/>
          </a:bodyPr>
          <a:lstStyle/>
          <a:p>
            <a:pPr indent="450215">
              <a:lnSpc>
                <a:spcPct val="150000"/>
              </a:lnSpc>
            </a:pP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назобилиарное дренирование при ЭРХПГ,</a:t>
            </a:r>
          </a:p>
          <a:p>
            <a:pPr indent="450215">
              <a:lnSpc>
                <a:spcPct val="150000"/>
              </a:lnSpc>
            </a:pP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эндоскопическое транспапиллярное дренирование  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(стентирование),</a:t>
            </a:r>
            <a:endParaRPr lang="ru-RU" sz="3300" b="1" dirty="0">
              <a:latin typeface="Times New Roman" pitchFamily="18" charset="0"/>
              <a:cs typeface="Times New Roman" pitchFamily="18" charset="0"/>
            </a:endParaRPr>
          </a:p>
          <a:p>
            <a:pPr indent="450215">
              <a:lnSpc>
                <a:spcPct val="150000"/>
              </a:lnSpc>
            </a:pP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ЧЧХС - наружное и наружновнутреннее дренирование желчных протоков,</a:t>
            </a:r>
          </a:p>
          <a:p>
            <a:pPr indent="450215">
              <a:lnSpc>
                <a:spcPct val="150000"/>
              </a:lnSpc>
            </a:pP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ЧЧМХС под контролем УЗИ,</a:t>
            </a:r>
          </a:p>
          <a:p>
            <a:pPr indent="450215">
              <a:lnSpc>
                <a:spcPct val="150000"/>
              </a:lnSpc>
            </a:pP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чрескожная реканализация гепатикохоледоха,</a:t>
            </a: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ru-RU" sz="3300" b="1" dirty="0">
                <a:latin typeface="Times New Roman" pitchFamily="18" charset="0"/>
                <a:ea typeface="Times New Roman"/>
                <a:cs typeface="Times New Roman" pitchFamily="18" charset="0"/>
              </a:rPr>
              <a:t>лапароскопическая холецистостомия.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55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73" y="879176"/>
            <a:ext cx="623722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504" y="5085184"/>
            <a:ext cx="3168352" cy="17728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чрезкожная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чреспеченочная </a:t>
            </a:r>
            <a:r>
              <a:rPr lang="ru-RU" sz="2400" b="1" spc="-1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микрохолецистостомия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(ЧЧМХС)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 контролем УЗИ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6516216" cy="936104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Фистулохолангиография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раке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головки поджелудочной железы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2880320" cy="475252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Схема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границ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резекции при классической ПДР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по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Whipple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(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В.Д.Федоров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1999г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.)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t="6047" r="9293" b="2359"/>
          <a:stretch/>
        </p:blipFill>
        <p:spPr bwMode="auto">
          <a:xfrm>
            <a:off x="3347864" y="116632"/>
            <a:ext cx="5664606" cy="662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19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Назобилиарное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дренирование  при раке средней трети холедоха.</a:t>
            </a:r>
            <a:b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Визуализируются 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вне- и внутрипеченочные </a:t>
            </a:r>
            <a:r>
              <a:rPr lang="ru-RU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дилатированные</a:t>
            </a: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желчные протоки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76567"/>
            <a:ext cx="7344816" cy="548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42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3873" y="0"/>
            <a:ext cx="8432927" cy="62068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7030A0"/>
                </a:solidFill>
              </a:rPr>
              <a:t>II </a:t>
            </a:r>
            <a:r>
              <a:rPr lang="ru-RU" b="1" dirty="0" smtClean="0">
                <a:solidFill>
                  <a:srgbClr val="7030A0"/>
                </a:solidFill>
              </a:rPr>
              <a:t>этап - </a:t>
            </a: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паллиативные вмешательства</a:t>
            </a:r>
            <a:endParaRPr lang="ru-RU" sz="27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52736"/>
            <a:ext cx="5201394" cy="527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132856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Холангиограмма. Транспапиллярное дренирование желчных протоков  нитиноловым самораскрывающимся стентом при раке гепатикохоледоха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6228184" y="2636911"/>
            <a:ext cx="535814" cy="257553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3965630" y="862845"/>
            <a:ext cx="318338" cy="487041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387734" y="3438378"/>
            <a:ext cx="4752528" cy="10707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20EB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КИШЕЧНАЯ НЕДОСТАТОЧНОСТЬ</a:t>
            </a:r>
            <a:endParaRPr lang="ru-RU" sz="3200" b="1" dirty="0" smtClean="0">
              <a:solidFill>
                <a:srgbClr val="C20E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4211960" y="908720"/>
            <a:ext cx="1584176" cy="253935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H="1">
            <a:off x="2182579" y="2564904"/>
            <a:ext cx="0" cy="57606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233772" y="155104"/>
            <a:ext cx="8524056" cy="75361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МЕХАНИЧЕСКАЯ ЖЕЛТУХА</a:t>
            </a:r>
            <a:endParaRPr lang="ru-RU" sz="4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52400" y="1484784"/>
            <a:ext cx="3123456" cy="1152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ГНОЙНЫЙ ХОЛАНГИТ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806280" y="5212445"/>
            <a:ext cx="4048780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ПЕЧЕНОЧНАЯ ЭНЦЕФАЛОПАТИЯ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>
            <a:off x="2339752" y="862845"/>
            <a:ext cx="360040" cy="54993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5" name="Rectangle 5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57500" y="1412776"/>
            <a:ext cx="5256584" cy="11521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ПЕЧЕНО -ПОЧЕЧНАЯ  НЕДОСТАТОЧНОСТЬ</a:t>
            </a:r>
            <a:endParaRPr lang="ru-RU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4283968" y="908720"/>
            <a:ext cx="1944216" cy="43204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909464"/>
            <a:ext cx="4806280" cy="1077218"/>
          </a:xfrm>
          <a:prstGeom prst="rect">
            <a:avLst/>
          </a:prstGeom>
          <a:solidFill>
            <a:srgbClr val="FFFF00">
              <a:alpha val="6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ХОЛАНГИОГЕННЫЕ АБСЦЕССЫ ПЕЧЕНИ</a:t>
            </a:r>
            <a:endParaRPr lang="ru-RU" sz="3200" b="1" dirty="0">
              <a:solidFill>
                <a:srgbClr val="00CC9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3464" y="4365104"/>
            <a:ext cx="4630544" cy="9913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ХОЛАНГИОГЕННЫЙ СЕПСИС</a:t>
            </a:r>
            <a:endParaRPr lang="ru-RU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7876" y="5611055"/>
            <a:ext cx="359052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БИЛИАРНЫЙ ПАНКРЕАТИТ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H="1">
            <a:off x="3959931" y="3843385"/>
            <a:ext cx="87469" cy="66573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6837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Осложнения обтурационной желтухи 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35496" y="1484784"/>
            <a:ext cx="8928992" cy="5184576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Гнойный холангит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Холангиогенные абсцессы печени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Холангиогенный сепсис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Печеночно-почечная  недостаточность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Билиарный панкреатит</a:t>
            </a:r>
          </a:p>
          <a:p>
            <a:pPr>
              <a:buFont typeface="Wingdings 2" pitchFamily="18" charset="2"/>
              <a:buNone/>
            </a:pPr>
            <a:endParaRPr lang="ru-RU" dirty="0" smtClean="0"/>
          </a:p>
        </p:txBody>
      </p:sp>
      <p:pic>
        <p:nvPicPr>
          <p:cNvPr id="9218" name="Picture 2" descr="C:\Program Files\Microsoft Office\MEDIA\CAGCAT10\j0211949.w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41168"/>
            <a:ext cx="2937659" cy="18024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846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07504" y="188175"/>
            <a:ext cx="4319588" cy="6453187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solidFill>
                  <a:srgbClr val="FFFF00"/>
                </a:solidFill>
              </a:rPr>
              <a:t>                      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ГНОЙНЫЙ ХОЛАНГИТ </a:t>
            </a:r>
            <a:endParaRPr lang="ru-RU" sz="2800" b="1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Обтурация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желчных протоков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Бактериальная  инфекция                                    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Бурно развивающееся осложнение,  требующее     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быстрой диагностики и лечения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Без восстановления проходимости желчных протоков  и  адекватной  терапии летальность  достигает 97%.                      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endParaRPr lang="ru-RU" sz="1400" i="1" dirty="0">
              <a:solidFill>
                <a:srgbClr val="FFFF00"/>
              </a:solidFill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3305175" y="1657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91172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3438" y="428604"/>
            <a:ext cx="4140200" cy="597233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9" y="14283"/>
            <a:ext cx="48730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Клинические проявления холангита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285860"/>
            <a:ext cx="7992888" cy="4745053"/>
          </a:xfrm>
        </p:spPr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Триада 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Charcot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(частота 50-100%):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Озноб, гектическая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лихорадка (90%)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     -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Желтуха (60-70%)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 в правом подреберье (59%)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Пентада  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Reynolds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(14%)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Озноб, гектическая лихорадка (90%)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     - Желтуха (60-70%)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- Боль в правом подреберье (59%)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     - Нарушение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сознания (10-20%)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Гипотензия (30%)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ru-RU" sz="2800" dirty="0">
              <a:solidFill>
                <a:srgbClr val="002060"/>
              </a:solidFill>
            </a:endParaRPr>
          </a:p>
          <a:p>
            <a:pPr marL="609600" indent="-609600">
              <a:lnSpc>
                <a:spcPct val="80000"/>
              </a:lnSpc>
            </a:pP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7647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 острого гнойного холангита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836712"/>
            <a:ext cx="6264696" cy="252028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Больные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нуждаются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немедленном оказании помощи, которая заключается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прежде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декомпрессии желчных путей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dirty="0"/>
          </a:p>
        </p:txBody>
      </p:sp>
      <p:pic>
        <p:nvPicPr>
          <p:cNvPr id="11266" name="Picture 2" descr="E:\Кафедра\Для занятий\23.10.2011\skoraia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92696"/>
            <a:ext cx="2489803" cy="165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036" y="3356992"/>
            <a:ext cx="85689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так как изолированное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медикаментозной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терапии 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инфузионной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детоксикационной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антибактериальной) не дает клинического эффекта без разрешения гипертензии.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Метод декомпрессии выбирается в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зависимости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 причины, вызвавшей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холангит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и уровня блока желчного дерева.</a:t>
            </a:r>
          </a:p>
        </p:txBody>
      </p:sp>
      <p:pic>
        <p:nvPicPr>
          <p:cNvPr id="11267" name="Picture 3" descr="E:\Кафедра\Для занятий\02.11.2011\iCAQ5SX5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04379"/>
            <a:ext cx="2097587" cy="2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12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712968" cy="6624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МЕХАНИЧЕСКАЯ (ОБТУРАЦИОННАЯ) ЖЕЛТУХА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00FF"/>
                </a:solidFill>
              </a:rPr>
              <a:t>«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БОЛЕВАЯ» ЖЕЛТУХА </a:t>
            </a:r>
            <a:endParaRPr lang="ru-RU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Холедохолитиаз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Рубцовые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стриктуры желчных протоков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Редкие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причины внутрипротоковой обтурации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БЕЗБОЛЕВАЯ» ЖЕЛТУХА </a:t>
            </a: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ОПУХОЛЕВЫЕ ПОРАЖЕНИЯ)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Злокачественные опухоли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Доброкачественные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опухоли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Пограничные»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опухоли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«БОЛЕВАЯ» ЖЕЛТУХА 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59766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4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Холедохолитиаз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(ЖКБ, рецидивный и резидуальный холедохолитиаз, синдром Миризи)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Рубцовые стриктуры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гепатикохоледоха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стеноз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БСДПК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послеоперационные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(посттравматические) стриктуры,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ятрогенные повреждения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холедоха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воспалительные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стриктуры (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склерозирующий индуративный и псевдотуморозный хронический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панкреатит, « низкие» постбульбарные язвы ДПК)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врожденные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заболевания желчных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протоков (врожденная атрезия желчных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протоков, первичный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склерозирующий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холангит (ПСХ), первично-кистозное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(идиопатическое, врожденное ) расширение внепеченочных желчных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протоков, болезнь Кароли)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первичный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стеноз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БСДПК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(стенозирующий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папиллит, синдром Вестфаля-Бернхарда)</a:t>
            </a:r>
          </a:p>
          <a:p>
            <a:pPr marL="0" indent="0">
              <a:buNone/>
            </a:pPr>
            <a:r>
              <a:rPr lang="ru-RU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Редкие причины внутрипротоковой обтурации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Паразитарная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инвазия (описторхоз и клонорхоз, эхинококкоз желчных протоков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Тромбоэмболы при гемобилии и гнойные эмболы при остром гнойном холангите)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5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9" r="15273" b="6674"/>
          <a:stretch/>
        </p:blipFill>
        <p:spPr bwMode="auto">
          <a:xfrm>
            <a:off x="226559" y="0"/>
            <a:ext cx="8917442" cy="68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27687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ХОЛЕДОХОЛИТИАЗ –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ЖКБ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рецидивный и резидуальный холедохолитиаз, синдром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Миризи,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Первичное образование конкрементов во внутри- и внепеченочных протоках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" y="-1"/>
            <a:ext cx="3255894" cy="22997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681536" y="39723"/>
            <a:ext cx="3888432" cy="936104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ХОЛЕДОХОЛИТИАЗ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4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411760" y="19134"/>
            <a:ext cx="6732240" cy="1177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dirty="0" smtClean="0">
                <a:solidFill>
                  <a:srgbClr val="C20E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Ведущий клинический симптом </a:t>
            </a:r>
          </a:p>
          <a:p>
            <a:r>
              <a:rPr lang="ru-RU" sz="4100" b="1" dirty="0" smtClean="0">
                <a:solidFill>
                  <a:srgbClr val="C20E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БОЛЬ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Кафедра\Для занятий\02.11.2011\02-liver-tests-sl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655" y="5078761"/>
            <a:ext cx="2547467" cy="171564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23528" y="1556792"/>
            <a:ext cx="8640960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ИНТЕНСИВНАЯ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ПРИСТУПООБРАЗНАЯ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локализованная в правом подреберье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БОЛЬ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(желчная колика),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связанная с приемом пищи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или желчегонных препаратов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плохо купирующаяся приемом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анальгетиков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 спазмолитиков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100"/>
            <a:ext cx="6120680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Методы диагностики. УЗИ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Кафедра\Для занятий\02.11.2011\03-liver-tests-sl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56992"/>
            <a:ext cx="299378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980728"/>
            <a:ext cx="88569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УЗИ на фоне механической желтухи выявляют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ПРЯМЫЕ ультразвуковые признаки холедохолитиаза: КОНКРЕМЕНТЫ (гиперэхогенные структуры разного диаметра с акустической тенью)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(редко)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55" y="3212976"/>
            <a:ext cx="57241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КОСВЕННЫЕ ультразвуковые признаки механической желтухи: ДИЛЯТАЦИЯ ВНУТРИПЕЧЕНОЧНЫХ И ВНЕПЕЧЕНОЧНЫХ </a:t>
            </a:r>
            <a:endParaRPr lang="ru-RU" sz="28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ЖЕЛЧНЫХ </a:t>
            </a:r>
            <a:r>
              <a:rPr lang="ru-RU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ПРОТОКОВ </a:t>
            </a:r>
            <a:endParaRPr lang="ru-RU" sz="28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специфический </a:t>
            </a:r>
            <a:r>
              <a:rPr 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УЗ-признак </a:t>
            </a:r>
          </a:p>
          <a:p>
            <a:pPr algn="ctr"/>
            <a:r>
              <a:rPr 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дифдиагностики желтух)</a:t>
            </a:r>
            <a:endParaRPr lang="ru-RU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2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15318</TotalTime>
  <Words>1235</Words>
  <Application>Microsoft Office PowerPoint</Application>
  <PresentationFormat>Экран (4:3)</PresentationFormat>
  <Paragraphs>217</Paragraphs>
  <Slides>43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Тема Office</vt:lpstr>
      <vt:lpstr>Глобус</vt:lpstr>
      <vt:lpstr>1_Тема Office</vt:lpstr>
      <vt:lpstr>ОБТУРАЦИОННАЯ ЖЕЛТУХА</vt:lpstr>
      <vt:lpstr>Анатомические отделы общего желчного протока   Супрадуоденальный отдел  (pars supraduodenalis)    Ретродуоденальный отдел   (pars retroduodenalis)    Позадиподжелудочная часть (pars retropancreatica)    Интерстициальный отдел   (pars interstitialis) </vt:lpstr>
      <vt:lpstr>Презентация PowerPoint</vt:lpstr>
      <vt:lpstr>Презентация PowerPoint</vt:lpstr>
      <vt:lpstr>Презентация PowerPoint</vt:lpstr>
      <vt:lpstr>«БОЛЕВАЯ» ЖЕЛТУХА </vt:lpstr>
      <vt:lpstr>Презентация PowerPoint</vt:lpstr>
      <vt:lpstr>Презентация PowerPoint</vt:lpstr>
      <vt:lpstr>Методы диагностики. УЗИ </vt:lpstr>
      <vt:lpstr>УЗИ. Дилатация холедоха  и конкременты с акустической тенью</vt:lpstr>
      <vt:lpstr>УЗИ. Дилатация внутрипеченочных желчных протоков</vt:lpstr>
      <vt:lpstr>Рентгенологические (рентгенконтрастные) методы       диагностики желчных      протоков</vt:lpstr>
      <vt:lpstr>Презентация PowerPoint</vt:lpstr>
      <vt:lpstr>Среди всех методов диагностики при механической желтухе ЭРХПГ является     «золотым стандартом»</vt:lpstr>
      <vt:lpstr>Рентгенологические методы диагностики желчных протоков</vt:lpstr>
      <vt:lpstr>Главная задача при механической желтухе</vt:lpstr>
      <vt:lpstr>ЭРХПГ   Холедохолитиаз  Корзинка Дормиа</vt:lpstr>
      <vt:lpstr>Цель ревизии:  Оценка диаметра холедоха качество, количество, давление, с каким поступает желчь из пузырного протока</vt:lpstr>
      <vt:lpstr>Презентация PowerPoint</vt:lpstr>
      <vt:lpstr>ФИСТУЛОХОЛАНГИОГРАММА по дренажу Кера:  сброс контраста в ДПК удовлетворительный,  дополнительных включений не выявлено</vt:lpstr>
      <vt:lpstr>Стриктура  желчного протока -</vt:lpstr>
      <vt:lpstr>КЛАССИФИКАЦИЯ СТРИКТУР</vt:lpstr>
      <vt:lpstr>ЭРХПГ. Папиллостеноз</vt:lpstr>
      <vt:lpstr>Послеоперационные (посттравматические) стриктуры  желчных протоков</vt:lpstr>
      <vt:lpstr>Внутреннее дренирование ОЖП</vt:lpstr>
      <vt:lpstr>Схема холедоходуоденоанастомоза (ХДА)  по Юрашу-Виноградову</vt:lpstr>
      <vt:lpstr>Врожденные заболевания, сопровождающиеся формированием стриктур желчных протоков: </vt:lpstr>
      <vt:lpstr>ПЕРВИЧНЫЙ СКЛЕРОЗИРУЮЩИЙ ХОЛАНГИТ</vt:lpstr>
      <vt:lpstr>«Безболевая» желтуха</vt:lpstr>
      <vt:lpstr>Клиника при периампулярном раке </vt:lpstr>
      <vt:lpstr>Презентация PowerPoint</vt:lpstr>
      <vt:lpstr>Инструментальная диагностика</vt:lpstr>
      <vt:lpstr>Карцинома ампулярного отдела ГППЖ вызывает обструкцию дистального отдела холедоха (указана черной стрелкой) и протоков поджелудочной железы (белая стрелка-указатель). </vt:lpstr>
      <vt:lpstr>АЛГОРИТМ ЭНДОСКОПИЧЕСКИХ  ЛЕЧЕБНО-ДИАГНОСТИЧЕСКИХ МАНИПУЛЯЦИЙ ПРИ  СИНДРОМЕ МЕХАНИЧЕСКОЙ ЖЕЛТУХИ  У ОНКОЛОГИЧЕСКИХ БОЛЬНЫХ</vt:lpstr>
      <vt:lpstr>Методы декомпрессии при желчной гипертензии опухолевой этиологии</vt:lpstr>
      <vt:lpstr>Фистулохолангиография при раке головки поджелудочной железы</vt:lpstr>
      <vt:lpstr>Схема  границ резекции при классической ПДР  по Whipple (В.Д.Федоров, 1999г.)</vt:lpstr>
      <vt:lpstr>Назобилиарное дренирование  при раке средней трети холедоха. Визуализируются вне- и внутрипеченочные дилатированные  желчные протоки</vt:lpstr>
      <vt:lpstr>II этап - паллиативные вмешательства</vt:lpstr>
      <vt:lpstr>Осложнения обтурационной желтухи </vt:lpstr>
      <vt:lpstr>Презентация PowerPoint</vt:lpstr>
      <vt:lpstr>Клинические проявления холангита</vt:lpstr>
      <vt:lpstr>Лечение острого гнойного холангита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Обтурационная желтуха</dc:title>
  <dc:creator>User</dc:creator>
  <cp:lastModifiedBy>Jave</cp:lastModifiedBy>
  <cp:revision>518</cp:revision>
  <dcterms:created xsi:type="dcterms:W3CDTF">2010-10-04T08:38:44Z</dcterms:created>
  <dcterms:modified xsi:type="dcterms:W3CDTF">2017-09-24T19:21:17Z</dcterms:modified>
</cp:coreProperties>
</file>