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852" r:id="rId2"/>
    <p:sldMasterId id="2147483865" r:id="rId3"/>
    <p:sldMasterId id="2147483878" r:id="rId4"/>
    <p:sldMasterId id="2147483891" r:id="rId5"/>
    <p:sldMasterId id="2147483904" r:id="rId6"/>
    <p:sldMasterId id="2147483917" r:id="rId7"/>
  </p:sldMasterIdLst>
  <p:notesMasterIdLst>
    <p:notesMasterId r:id="rId32"/>
  </p:notesMasterIdLst>
  <p:sldIdLst>
    <p:sldId id="256" r:id="rId8"/>
    <p:sldId id="271" r:id="rId9"/>
    <p:sldId id="270" r:id="rId10"/>
    <p:sldId id="275" r:id="rId11"/>
    <p:sldId id="272" r:id="rId12"/>
    <p:sldId id="276" r:id="rId13"/>
    <p:sldId id="277" r:id="rId14"/>
    <p:sldId id="257" r:id="rId15"/>
    <p:sldId id="278" r:id="rId16"/>
    <p:sldId id="259" r:id="rId17"/>
    <p:sldId id="260" r:id="rId18"/>
    <p:sldId id="261" r:id="rId19"/>
    <p:sldId id="262" r:id="rId20"/>
    <p:sldId id="266" r:id="rId21"/>
    <p:sldId id="263" r:id="rId22"/>
    <p:sldId id="281" r:id="rId23"/>
    <p:sldId id="279" r:id="rId24"/>
    <p:sldId id="280" r:id="rId25"/>
    <p:sldId id="273" r:id="rId26"/>
    <p:sldId id="264" r:id="rId27"/>
    <p:sldId id="265" r:id="rId28"/>
    <p:sldId id="267" r:id="rId29"/>
    <p:sldId id="268" r:id="rId30"/>
    <p:sldId id="26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8C176E-88CD-43C8-AAA1-627275444000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7331B2-38DE-4802-8FD5-A921489619C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B947C2-7DA4-4CD6-8F58-0BF2DE00D8C0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7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ABC0628-C620-44CD-BB27-4302DD6FA5BF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AEC53C-E96C-4945-AFEC-CFC74ED0907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27382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B3652-F8E2-454A-B37C-257550E14AEB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FCFA5-E981-419B-9B11-C2AB96AB011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9204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EEE15B-B7C9-417A-934E-1925E08518A9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DDFB9F7A-9174-4383-ABA4-DE89886FBE6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7184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618142C-8956-4D12-928D-F183A6C1388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66546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EF975BD-72F9-414A-8EAC-859A6F9640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0977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82D86EA-63E2-421F-BFB6-3AA10B2727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00714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C243B51-F03C-4236-8C44-F7BF6770AA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5641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3207C69-A794-4B2F-8B19-4193909AA4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79456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D9737D2-9C65-4BD3-B86B-47BE21C923B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29148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B7EC72A-64B0-4807-9831-D12AC2EBE14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9824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DEFB656-CED8-4D61-9184-9FB495205D7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1232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114D-3384-4A1B-A0D1-F8E9466E5B89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70129-4852-41B4-872E-07F9A28A88A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7182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0455A81-A8DF-461B-AF29-92BE2ECDADE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94578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508369C-A16B-48A1-9AEC-94794F8AC86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7122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3323466-819D-4BE3-83F6-06199B004C2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2873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32F1FE0-BF94-450E-8D17-66A0CECD826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33594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6ED2EDC-CBA2-42AA-95FC-20748475618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1560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56B521C-0BF1-4BB6-870D-88472B990CB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75987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377BF76-A81C-49D7-8B84-F7EC8EC2243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87508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2035498-84F5-489E-946E-3AD1ABC30C4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8953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8E11D4D-FB8D-460E-A8B2-F54C3CBF9CE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94703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40B6382-8168-4D63-A9DA-30FC9834F5A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235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CEDED01-86C1-4C0B-B4B7-7D0FF24FCB7C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9BB4DE83-2A3D-4AC0-ACD6-D880E07C5CB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64577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4EDEF57-0436-4B4F-A4BF-0929CF7888D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5529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E2875D8-0493-4FF8-BA8E-6B3CAFFE1E1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4969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E790955-44CE-4F83-9F85-AB22072D384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2264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52DC4E6-7AE4-4EB5-A0E3-2688ED8A201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86236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80F3131-8BDC-4280-A969-99716D99914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0984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E757ECC-91C2-4B08-A720-E27F3D6349F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746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E89EA35-7967-4177-961A-9B836F14B3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76503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CF0527-8DAD-4BDE-996D-2B7F66865EE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69153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F13EFDA-69AF-4ED9-A4C4-D146B343A16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82413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9056DA7-A225-4977-94AB-6618477B75E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7445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3178-30F0-4C31-9FD8-C3E75CFD5A48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876C8-A344-42D5-A781-DC573178509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5997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CC07E-2920-4A98-AEE4-F66FF39D6F7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46814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1832922-9693-4848-9A58-889AE940C54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6914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F839DC-DF8A-4831-A8D4-D5F0645BC8E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4653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C698ECA-BD64-42AF-BF82-664079C2301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5740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1188D2C-422D-4DD5-879B-F1FD1009A48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7168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56FE7CD-C121-4CC8-AB1F-243531BD4DE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8605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E5F6794-87A2-4C8C-8019-C243BDBBDF9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9280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9A7B2B4-DF18-4AB5-A0D6-B7670ADDF7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25871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468365F-E90F-4BFD-864E-15889DA2F2C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1688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ADFCCF7-E6FC-4C26-8433-8EB34598FA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643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C4C1-201F-4BFA-A72E-F74D71E8F159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E732F-3595-446A-8D77-EBD1F98C0A8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54261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30BBCB5-1CE1-458B-AC2C-7B4D1153BE3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71144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B1E8BA2-7D4B-4D5B-B072-B4058BB4BA8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7625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BE5DD57-8886-4B6A-A068-30E7FE6A5CD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2450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A681EF-E27D-4619-80B8-EF64C8A859C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63440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F8F3BE7-EFCB-4D53-B19C-AE672F383BE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5672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0CE1F16-B37A-4606-964E-D696FD26561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4659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638528F-2539-4D9F-84BE-D0D56CBD31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360529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AA0CE0-B91F-424D-BA7D-DA139A5D3B7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3446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2801E18-7A79-4551-92B4-8B6B0B9915E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55174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A273FA5-7F06-482E-8424-B0C8E2BCA0A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3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CB0E-7440-4C6D-B8A2-24F80384F62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BA328-6DDC-4B47-B93F-D10FB276C92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13428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32FA1FF-888C-4135-9473-4523D7AFF0C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5106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325DA5E-6349-4416-BB90-332FC2BCF90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6987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205FDA8-EC8A-403F-9CB1-5329E0DD3E3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84119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67CA314-BCFE-41B1-BC73-0DB769137D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58016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E5A4670-8228-4893-8550-F7CA9837707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847284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FA9FFBF-B37C-4573-AF5B-591EECA8E3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9697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DAAEEF5-0ECB-4A5A-AF1B-41C48C51EE3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15723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A5522ED-B2AF-47B2-8D6C-4637DD0C50A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4702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B6B0A8A-B269-4108-8658-56CBCC9E7CC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32960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787B018-6082-4E6B-9FAE-085BF6CF73A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256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85E3-6131-4A36-80BC-7905FB7FE4E7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19391-469B-4CFF-AF9F-6BA8CBD7D74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43966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26990DF-9A23-441A-AAF0-64D4D4BB5F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195606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614F47A-E4EC-4D62-9FD8-2CA8D6F881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461944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26AB0F5-8686-4D56-B07E-5EB743741D4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650522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21FDBE1-2A42-477A-B655-D10EFFF043D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90211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897646C-DDBF-4B32-861C-6718D045B5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54889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53C92B0-BD01-4E85-934E-BE684DCF62C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38699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0ADA06F-85E8-48F8-9A70-899985B3C5A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390535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3A00C4E-56D3-4093-9EA8-6087BAEC85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27207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A0991FE-36CE-4541-83F0-421C8B606F0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48566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8D4EB47-ABAB-4E31-98BD-4CCCAA05941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416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54C0-A57C-4C19-8F33-CADEB561198E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4ACD-1EFE-4404-ADDD-2C3F996942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84108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F93757B-8E18-403C-A974-2ADE3E8E88B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63860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57CE0B0-4A4E-46EA-98E4-1886818626F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784283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829C6DE-4833-4297-AF08-A3B088938F8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940804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06AE7A3-7F7A-4E8B-9E25-E3D8F43AF18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876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9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38A3F8-7A2F-442C-8FB4-2C27466D4FB9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93A85-0537-4ADD-A4E5-4802A80BC2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1272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92C52D9-163F-4253-B57A-A0466B5BA19D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97B50FCF-F8AF-4617-9EC0-3C393412253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83" r:id="rId2"/>
    <p:sldLayoutId id="2147484491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92" r:id="rId9"/>
    <p:sldLayoutId id="2147484489" r:id="rId10"/>
    <p:sldLayoutId id="21474844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6F77B2F-21D7-4AC9-9BF6-3491BE5BF7F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  <p:sldLayoutId id="21474845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887CDE1-1B0F-48BF-B091-73980972274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  <p:sldLayoutId id="21474845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35C003C-BA2B-4809-8E62-6E263A29667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  <p:sldLayoutId id="21474845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9AE4C8EA-40A6-4BE8-8F43-F478B2D6A46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C8D900C-0DCE-410D-A6F8-3AE125CE5FA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  <p:sldLayoutId id="21474845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8C7A47EC-AB06-4E64-A765-20D9538B3CC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  <p:sldLayoutId id="21474845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aprom-image.s3.amazonaws.com/919033_w640_h640_c40.jpg" TargetMode="Externa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4.jpeg"/><Relationship Id="rId4" Type="http://schemas.openxmlformats.org/officeDocument/2006/relationships/hyperlink" Target="http://28.mchs.gov.ru/upload/iblock/74e/19f4960af4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7/77/Map_of_Russian_districts%2C_2010-01-19.svg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4"/>
          <p:cNvSpPr txBox="1">
            <a:spLocks noChangeArrowheads="1"/>
          </p:cNvSpPr>
          <p:nvPr/>
        </p:nvSpPr>
        <p:spPr bwMode="auto">
          <a:xfrm>
            <a:off x="2843213" y="260350"/>
            <a:ext cx="612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ДЕПАРТАМЕНТ ПО ДЕЛАМ ГРАЖДАНСКОЙ ОБОРОНЫ, ЧРЕЗВЫЧАЙНЫМ </a:t>
            </a:r>
          </a:p>
          <a:p>
            <a:pPr algn="ctr" eaLnBrk="1" hangingPunct="1"/>
            <a:r>
              <a:rPr lang="ru-RU" alt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СИТУАЦИЯМ  И  ПОЖАРНОЙ  БЕЗОПАСНОСТИ  ГОРОДА  МОСКВЫ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43213" y="908050"/>
            <a:ext cx="6049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20" name="TextBox 7"/>
          <p:cNvSpPr txBox="1">
            <a:spLocks noChangeArrowheads="1"/>
          </p:cNvSpPr>
          <p:nvPr/>
        </p:nvSpPr>
        <p:spPr bwMode="auto">
          <a:xfrm>
            <a:off x="2771775" y="981075"/>
            <a:ext cx="6264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ГОСУДАРСТВЕННОЕ КАЗЕННОЕ УЧРЕЖДЕНИЕ ДОПОЛНИТЕЛЬНОГО ПРОФЕССИОНАЛЬНОГО ОБРАЗОВАНИЯ «УЧЕБНО-МЕТОДИЧЕСКИЙ</a:t>
            </a:r>
          </a:p>
          <a:p>
            <a:pPr algn="ctr" eaLnBrk="1" hangingPunct="1"/>
            <a:r>
              <a:rPr lang="ru-RU" alt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ЦЕНТР ПО ГРАЖДАНСКОЙ ОБОРОНЕ  И ЧРЕЗВЫЧАЙНЫМ СИТУАЦИЯМ ГОРОДА МОСКВЫ»</a:t>
            </a:r>
          </a:p>
        </p:txBody>
      </p:sp>
      <p:pic>
        <p:nvPicPr>
          <p:cNvPr id="86021" name="Picture 4" descr="http://www.avazun.ru/images/2010/3/16/11/43/PhJfVCmv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060575"/>
            <a:ext cx="1368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99792" y="3602635"/>
            <a:ext cx="6264696" cy="2554545"/>
          </a:xfrm>
          <a:prstGeom prst="rect">
            <a:avLst/>
          </a:prstGeom>
        </p:spPr>
        <p:txBody>
          <a:bodyPr lIns="45720" tIns="0" rIns="45720" bIns="0" anchor="b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 2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9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ПОРЯДОК ПОЛУЧЕНИЯ СИГНАЛА «ВНИМАНИЕ ВСЕМ!» С ИНФОРМАЦИЕЙ О ВОЗДУШНОЙ	 ТРЕВОГЕ,  ХИМИЧЕСКОЙ  ТРЕВОГЕ, РАДИАЦИОННОЙ ОПАСНОСТИ ИЛИ УГРОЗЕ КАТАСТРОФИЧЕСКОГО ЗАТОПЛЕНИЯ И ДЕЙСТВИЙ РАБОТНИКОВ ОРГАНИЗАЦИИ  ПО </a:t>
            </a:r>
            <a:r>
              <a:rPr lang="ru-RU" sz="19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НИМ </a:t>
            </a:r>
            <a:endParaRPr lang="ru-RU" sz="19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840" y="1474"/>
            <a:chExt cx="8325" cy="5891"/>
          </a:xfrm>
        </p:grpSpPr>
        <p:grpSp>
          <p:nvGrpSpPr>
            <p:cNvPr id="95235" name="Group 3"/>
            <p:cNvGrpSpPr>
              <a:grpSpLocks/>
            </p:cNvGrpSpPr>
            <p:nvPr/>
          </p:nvGrpSpPr>
          <p:grpSpPr bwMode="auto">
            <a:xfrm>
              <a:off x="1840" y="1474"/>
              <a:ext cx="8325" cy="5891"/>
              <a:chOff x="1840" y="1474"/>
              <a:chExt cx="8325" cy="5891"/>
            </a:xfrm>
          </p:grpSpPr>
          <p:sp>
            <p:nvSpPr>
              <p:cNvPr id="95238" name="Rectangle 4"/>
              <p:cNvSpPr>
                <a:spLocks noChangeArrowheads="1"/>
              </p:cNvSpPr>
              <p:nvPr/>
            </p:nvSpPr>
            <p:spPr bwMode="auto">
              <a:xfrm>
                <a:off x="1840" y="1474"/>
                <a:ext cx="8325" cy="5891"/>
              </a:xfrm>
              <a:prstGeom prst="rect">
                <a:avLst/>
              </a:prstGeom>
              <a:gradFill rotWithShape="0">
                <a:gsLst>
                  <a:gs pos="0">
                    <a:srgbClr val="DCE6F2"/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95239" name="Group 5"/>
              <p:cNvGrpSpPr>
                <a:grpSpLocks/>
              </p:cNvGrpSpPr>
              <p:nvPr/>
            </p:nvGrpSpPr>
            <p:grpSpPr bwMode="auto">
              <a:xfrm>
                <a:off x="2075" y="1560"/>
                <a:ext cx="7845" cy="2693"/>
                <a:chOff x="1185" y="7479"/>
                <a:chExt cx="9114" cy="3185"/>
              </a:xfrm>
            </p:grpSpPr>
            <p:pic>
              <p:nvPicPr>
                <p:cNvPr id="95243" name="Рисунок 12" descr="http://ic-oksion.ru/images/news/oksion/7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5" y="7479"/>
                  <a:ext cx="4860" cy="3177"/>
                </a:xfrm>
                <a:prstGeom prst="rect">
                  <a:avLst/>
                </a:prstGeom>
                <a:noFill/>
                <a:ln w="9525">
                  <a:solidFill>
                    <a:srgbClr val="4F81B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244" name="Рисунок 4" descr="http://www.ic-oksion.ru/images/subsystem/03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90" y="7479"/>
                  <a:ext cx="3009" cy="3185"/>
                </a:xfrm>
                <a:prstGeom prst="rect">
                  <a:avLst/>
                </a:prstGeom>
                <a:noFill/>
                <a:ln w="9525">
                  <a:solidFill>
                    <a:srgbClr val="4F81B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5240" name="Group 8"/>
              <p:cNvGrpSpPr>
                <a:grpSpLocks/>
              </p:cNvGrpSpPr>
              <p:nvPr/>
            </p:nvGrpSpPr>
            <p:grpSpPr bwMode="auto">
              <a:xfrm>
                <a:off x="2114" y="4712"/>
                <a:ext cx="7845" cy="2006"/>
                <a:chOff x="2114" y="4712"/>
                <a:chExt cx="7845" cy="2006"/>
              </a:xfrm>
            </p:grpSpPr>
            <p:pic>
              <p:nvPicPr>
                <p:cNvPr id="95241" name="Рисунок 35" descr="http://www.mchs.gov.ru/upload/site1/1ok6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9" y="4712"/>
                  <a:ext cx="3680" cy="1991"/>
                </a:xfrm>
                <a:prstGeom prst="rect">
                  <a:avLst/>
                </a:prstGeom>
                <a:noFill/>
                <a:ln w="9525">
                  <a:solidFill>
                    <a:srgbClr val="4F81B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242" name="Рисунок 36" descr="http://www.mchs.gov.ru/upload/site1/1ok7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4" y="4714"/>
                  <a:ext cx="3977" cy="2004"/>
                </a:xfrm>
                <a:prstGeom prst="rect">
                  <a:avLst/>
                </a:prstGeom>
                <a:noFill/>
                <a:ln w="9525">
                  <a:solidFill>
                    <a:srgbClr val="4F81B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95236" name="Text Box 11"/>
            <p:cNvSpPr txBox="1">
              <a:spLocks noChangeArrowheads="1"/>
            </p:cNvSpPr>
            <p:nvPr/>
          </p:nvSpPr>
          <p:spPr bwMode="auto">
            <a:xfrm>
              <a:off x="2036" y="4245"/>
              <a:ext cx="7884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en-US" b="1" i="1">
                  <a:latin typeface="Calibri" panose="020F0502020204030204" pitchFamily="34" charset="0"/>
                </a:rPr>
                <a:t>Пункты уличного информирования и оповещения населения (ПУОН)</a:t>
              </a:r>
              <a:endParaRPr lang="ru-RU" altLang="en-US"/>
            </a:p>
          </p:txBody>
        </p:sp>
        <p:sp>
          <p:nvSpPr>
            <p:cNvPr id="95237" name="Text Box 12"/>
            <p:cNvSpPr txBox="1">
              <a:spLocks noChangeArrowheads="1"/>
            </p:cNvSpPr>
            <p:nvPr/>
          </p:nvSpPr>
          <p:spPr bwMode="auto">
            <a:xfrm>
              <a:off x="1840" y="6718"/>
              <a:ext cx="8325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b="1" i="1">
                  <a:latin typeface="Calibri" panose="020F0502020204030204" pitchFamily="34" charset="0"/>
                </a:rPr>
                <a:t>Пункты информирования и оповещения населения в зданиях </a:t>
              </a:r>
            </a:p>
            <a:p>
              <a:pPr algn="ctr" eaLnBrk="1" hangingPunct="1"/>
              <a:r>
                <a:rPr lang="ru-RU" altLang="en-US" b="1" i="1">
                  <a:latin typeface="Calibri" panose="020F0502020204030204" pitchFamily="34" charset="0"/>
                </a:rPr>
                <a:t>с массовым пребыванием людей(ПИОН)</a:t>
              </a:r>
              <a:endParaRPr lang="ru-RU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34" y="9049"/>
            <a:chExt cx="8325" cy="5891"/>
          </a:xfrm>
        </p:grpSpPr>
        <p:grpSp>
          <p:nvGrpSpPr>
            <p:cNvPr id="96259" name="Group 3"/>
            <p:cNvGrpSpPr>
              <a:grpSpLocks/>
            </p:cNvGrpSpPr>
            <p:nvPr/>
          </p:nvGrpSpPr>
          <p:grpSpPr bwMode="auto">
            <a:xfrm>
              <a:off x="1634" y="9049"/>
              <a:ext cx="8325" cy="5891"/>
              <a:chOff x="1766" y="9166"/>
              <a:chExt cx="8325" cy="5891"/>
            </a:xfrm>
          </p:grpSpPr>
          <p:sp>
            <p:nvSpPr>
              <p:cNvPr id="96261" name="Rectangle 4"/>
              <p:cNvSpPr>
                <a:spLocks noChangeArrowheads="1"/>
              </p:cNvSpPr>
              <p:nvPr/>
            </p:nvSpPr>
            <p:spPr bwMode="auto">
              <a:xfrm>
                <a:off x="1766" y="9166"/>
                <a:ext cx="8325" cy="5891"/>
              </a:xfrm>
              <a:prstGeom prst="rect">
                <a:avLst/>
              </a:prstGeom>
              <a:gradFill rotWithShape="0">
                <a:gsLst>
                  <a:gs pos="0">
                    <a:srgbClr val="DCE6F2"/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96262" name="Group 5"/>
              <p:cNvGrpSpPr>
                <a:grpSpLocks/>
              </p:cNvGrpSpPr>
              <p:nvPr/>
            </p:nvGrpSpPr>
            <p:grpSpPr bwMode="auto">
              <a:xfrm>
                <a:off x="1840" y="9586"/>
                <a:ext cx="8080" cy="3750"/>
                <a:chOff x="1496" y="375"/>
                <a:chExt cx="8426" cy="3750"/>
              </a:xfrm>
            </p:grpSpPr>
            <p:pic>
              <p:nvPicPr>
                <p:cNvPr id="96263" name="Рисунок 21" descr="Мобильный терминальный комплекс системы ОКСИОН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0" y="375"/>
                  <a:ext cx="5362" cy="3750"/>
                </a:xfrm>
                <a:prstGeom prst="rect">
                  <a:avLst/>
                </a:prstGeom>
                <a:noFill/>
                <a:ln w="9525">
                  <a:solidFill>
                    <a:srgbClr val="4F81B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6264" name="Рисунок 4" descr="Изображение 05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375"/>
                  <a:ext cx="2723" cy="3750"/>
                </a:xfrm>
                <a:prstGeom prst="rect">
                  <a:avLst/>
                </a:prstGeom>
                <a:noFill/>
                <a:ln w="9525">
                  <a:solidFill>
                    <a:srgbClr val="4F81B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96260" name="Text Box 8"/>
            <p:cNvSpPr txBox="1">
              <a:spLocks noChangeArrowheads="1"/>
            </p:cNvSpPr>
            <p:nvPr/>
          </p:nvSpPr>
          <p:spPr bwMode="auto">
            <a:xfrm>
              <a:off x="1840" y="13515"/>
              <a:ext cx="7884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en-US" b="1" i="1">
                  <a:latin typeface="Calibri" panose="020F0502020204030204" pitchFamily="34" charset="0"/>
                </a:rPr>
                <a:t>Мобильные комплексы информирования и оповещения населения (МКИОН)</a:t>
              </a:r>
              <a:endParaRPr lang="ru-RU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2235" y="1155"/>
            <a:chExt cx="8306" cy="5891"/>
          </a:xfrm>
        </p:grpSpPr>
        <p:grpSp>
          <p:nvGrpSpPr>
            <p:cNvPr id="97283" name="Group 3"/>
            <p:cNvGrpSpPr>
              <a:grpSpLocks/>
            </p:cNvGrpSpPr>
            <p:nvPr/>
          </p:nvGrpSpPr>
          <p:grpSpPr bwMode="auto">
            <a:xfrm>
              <a:off x="2235" y="1155"/>
              <a:ext cx="8306" cy="5891"/>
              <a:chOff x="2235" y="1155"/>
              <a:chExt cx="8306" cy="5891"/>
            </a:xfrm>
          </p:grpSpPr>
          <p:sp>
            <p:nvSpPr>
              <p:cNvPr id="97285" name="Rectangle 4"/>
              <p:cNvSpPr>
                <a:spLocks noChangeArrowheads="1"/>
              </p:cNvSpPr>
              <p:nvPr/>
            </p:nvSpPr>
            <p:spPr bwMode="auto">
              <a:xfrm>
                <a:off x="2235" y="1155"/>
                <a:ext cx="8306" cy="5891"/>
              </a:xfrm>
              <a:prstGeom prst="rect">
                <a:avLst/>
              </a:prstGeom>
              <a:gradFill rotWithShape="0">
                <a:gsLst>
                  <a:gs pos="0">
                    <a:srgbClr val="DCE6F2"/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pic>
            <p:nvPicPr>
              <p:cNvPr id="97286" name="Рисунок 22" descr="Точки трансляции системы ОКСИОН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0" t="3397" r="6804" b="3432"/>
              <a:stretch>
                <a:fillRect/>
              </a:stretch>
            </p:blipFill>
            <p:spPr bwMode="auto">
              <a:xfrm>
                <a:off x="2880" y="1290"/>
                <a:ext cx="2685" cy="5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287" name="Рисунок 1" descr="http://smartnews.ru/storage/c/2012/12/28/1356712018_761672_7.jpeg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4" t="6303" r="5128" b="6369"/>
              <a:stretch>
                <a:fillRect/>
              </a:stretch>
            </p:blipFill>
            <p:spPr bwMode="auto">
              <a:xfrm>
                <a:off x="6180" y="1290"/>
                <a:ext cx="4005" cy="2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288" name="Рисунок 2" descr="http://www.kurer-sreda.ru/files/2012/08/tab_vnut4_b-553x414.jpg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4" t="6575" r="5128" b="6747"/>
              <a:stretch>
                <a:fillRect/>
              </a:stretch>
            </p:blipFill>
            <p:spPr bwMode="auto">
              <a:xfrm>
                <a:off x="6180" y="4080"/>
                <a:ext cx="4005" cy="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7284" name="Text Box 8"/>
            <p:cNvSpPr txBox="1">
              <a:spLocks noChangeArrowheads="1"/>
            </p:cNvSpPr>
            <p:nvPr/>
          </p:nvSpPr>
          <p:spPr bwMode="auto">
            <a:xfrm>
              <a:off x="2745" y="6585"/>
              <a:ext cx="7440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en-US" b="1" i="1">
                  <a:latin typeface="Calibri" panose="020F0502020204030204" pitchFamily="34" charset="0"/>
                </a:rPr>
                <a:t>Пункты информирования и оповещения населения на транспорте (ПИОТ)</a:t>
              </a:r>
              <a:endParaRPr lang="ru-RU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Рисунок 18" descr="http://d66.ru/uploadedFiles/newsimages/big/big_screen_in_the_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1989138"/>
            <a:ext cx="5462587" cy="403225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TextBox 2"/>
          <p:cNvSpPr txBox="1">
            <a:spLocks noChangeArrowheads="1"/>
          </p:cNvSpPr>
          <p:nvPr/>
        </p:nvSpPr>
        <p:spPr bwMode="auto">
          <a:xfrm>
            <a:off x="250825" y="1773238"/>
            <a:ext cx="3097213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выезды, въезды в город перед постами ГИБДД;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пересечения основных городских магистралей;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аэропорты и аэровокзалы;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автовокзалы и железнодорожные вокзалы;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крупные торговые центры;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станции метрополитена;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центральные площади городов;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городские рынки, спорткомплексы и стадионы.</a:t>
            </a:r>
          </a:p>
          <a:p>
            <a:pPr eaLnBrk="1" hangingPunct="1"/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8" name="TextBox 4"/>
          <p:cNvSpPr txBox="1">
            <a:spLocks noChangeArrowheads="1"/>
          </p:cNvSpPr>
          <p:nvPr/>
        </p:nvSpPr>
        <p:spPr bwMode="auto">
          <a:xfrm>
            <a:off x="323850" y="836613"/>
            <a:ext cx="7200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мест размещения технических средств информирования и оповещения населения могут использоваться:</a:t>
            </a:r>
          </a:p>
          <a:p>
            <a:pPr eaLnBrk="1" hangingPunct="1"/>
            <a:endParaRPr lang="ru-RU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684213" y="260350"/>
            <a:ext cx="6840537" cy="4464050"/>
            <a:chOff x="1703" y="1670"/>
            <a:chExt cx="8306" cy="5891"/>
          </a:xfrm>
        </p:grpSpPr>
        <p:grpSp>
          <p:nvGrpSpPr>
            <p:cNvPr id="99332" name="Group 3"/>
            <p:cNvGrpSpPr>
              <a:grpSpLocks/>
            </p:cNvGrpSpPr>
            <p:nvPr/>
          </p:nvGrpSpPr>
          <p:grpSpPr bwMode="auto">
            <a:xfrm>
              <a:off x="1703" y="1670"/>
              <a:ext cx="8306" cy="5891"/>
              <a:chOff x="1485" y="616"/>
              <a:chExt cx="8306" cy="5891"/>
            </a:xfrm>
          </p:grpSpPr>
          <p:sp>
            <p:nvSpPr>
              <p:cNvPr id="99334" name="Rectangle 4"/>
              <p:cNvSpPr>
                <a:spLocks noChangeArrowheads="1"/>
              </p:cNvSpPr>
              <p:nvPr/>
            </p:nvSpPr>
            <p:spPr bwMode="auto">
              <a:xfrm>
                <a:off x="1485" y="616"/>
                <a:ext cx="8306" cy="5891"/>
              </a:xfrm>
              <a:prstGeom prst="rect">
                <a:avLst/>
              </a:prstGeom>
              <a:gradFill rotWithShape="0">
                <a:gsLst>
                  <a:gs pos="0">
                    <a:srgbClr val="DCE6F2"/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99335" name="Group 5"/>
              <p:cNvGrpSpPr>
                <a:grpSpLocks/>
              </p:cNvGrpSpPr>
              <p:nvPr/>
            </p:nvGrpSpPr>
            <p:grpSpPr bwMode="auto">
              <a:xfrm>
                <a:off x="1785" y="849"/>
                <a:ext cx="7755" cy="4371"/>
                <a:chOff x="2040" y="849"/>
                <a:chExt cx="7207" cy="3888"/>
              </a:xfrm>
            </p:grpSpPr>
            <p:pic>
              <p:nvPicPr>
                <p:cNvPr id="99336" name="Рисунок 23" descr="Рекламные щиты, используемые для информирования населения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321"/>
                <a:stretch>
                  <a:fillRect/>
                </a:stretch>
              </p:blipFill>
              <p:spPr bwMode="auto">
                <a:xfrm>
                  <a:off x="5205" y="849"/>
                  <a:ext cx="4042" cy="3888"/>
                </a:xfrm>
                <a:prstGeom prst="rect">
                  <a:avLst/>
                </a:prstGeom>
                <a:noFill/>
                <a:ln w="9525">
                  <a:solidFill>
                    <a:srgbClr val="4F81B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337" name="Рисунок 23" descr="Рекламные щиты, используемые для информирования населения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402"/>
                <a:stretch>
                  <a:fillRect/>
                </a:stretch>
              </p:blipFill>
              <p:spPr bwMode="auto">
                <a:xfrm>
                  <a:off x="2040" y="849"/>
                  <a:ext cx="2655" cy="3888"/>
                </a:xfrm>
                <a:prstGeom prst="rect">
                  <a:avLst/>
                </a:prstGeom>
                <a:noFill/>
                <a:ln w="9525">
                  <a:solidFill>
                    <a:srgbClr val="4F81BD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99333" name="Text Box 8"/>
            <p:cNvSpPr txBox="1">
              <a:spLocks noChangeArrowheads="1"/>
            </p:cNvSpPr>
            <p:nvPr/>
          </p:nvSpPr>
          <p:spPr bwMode="auto">
            <a:xfrm>
              <a:off x="2130" y="6450"/>
              <a:ext cx="7628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en-US" b="1" i="1">
                  <a:latin typeface="Calibri" panose="020F0502020204030204" pitchFamily="34" charset="0"/>
                </a:rPr>
                <a:t>Рекламные щиты</a:t>
              </a:r>
              <a:endParaRPr lang="ru-RU" altLang="en-US"/>
            </a:p>
          </p:txBody>
        </p:sp>
      </p:grpSp>
      <p:sp>
        <p:nvSpPr>
          <p:cNvPr id="99331" name="TextBox 8"/>
          <p:cNvSpPr txBox="1">
            <a:spLocks noChangeArrowheads="1"/>
          </p:cNvSpPr>
          <p:nvPr/>
        </p:nvSpPr>
        <p:spPr bwMode="auto">
          <a:xfrm>
            <a:off x="395288" y="5103813"/>
            <a:ext cx="74898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 целью информирования населения в местах массового пребывания людей используются другие средства, например, рекламные щиты. Такие средства не являются техническими и не входят в состав терминальных комплексов. Они устанавливаются, главным образом, на улицах города.</a:t>
            </a:r>
          </a:p>
          <a:p>
            <a:pPr eaLnBrk="1" hangingPunct="1"/>
            <a:endParaRPr lang="ru-RU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605" y="9296"/>
            <a:chExt cx="8306" cy="5891"/>
          </a:xfrm>
        </p:grpSpPr>
        <p:grpSp>
          <p:nvGrpSpPr>
            <p:cNvPr id="100356" name="Group 3"/>
            <p:cNvGrpSpPr>
              <a:grpSpLocks/>
            </p:cNvGrpSpPr>
            <p:nvPr/>
          </p:nvGrpSpPr>
          <p:grpSpPr bwMode="auto">
            <a:xfrm>
              <a:off x="1605" y="9296"/>
              <a:ext cx="8306" cy="5891"/>
              <a:chOff x="1605" y="9296"/>
              <a:chExt cx="8306" cy="5891"/>
            </a:xfrm>
          </p:grpSpPr>
          <p:sp>
            <p:nvSpPr>
              <p:cNvPr id="100358" name="Rectangle 4"/>
              <p:cNvSpPr>
                <a:spLocks noChangeArrowheads="1"/>
              </p:cNvSpPr>
              <p:nvPr/>
            </p:nvSpPr>
            <p:spPr bwMode="auto">
              <a:xfrm>
                <a:off x="1605" y="9296"/>
                <a:ext cx="8306" cy="5891"/>
              </a:xfrm>
              <a:prstGeom prst="rect">
                <a:avLst/>
              </a:prstGeom>
              <a:gradFill rotWithShape="0">
                <a:gsLst>
                  <a:gs pos="0">
                    <a:srgbClr val="DCE6F2"/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pic>
            <p:nvPicPr>
              <p:cNvPr id="100359" name="Рисунок 22" descr="Точки трансляции системы ОКСИОН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35" t="50568" r="803" b="9659"/>
              <a:stretch>
                <a:fillRect/>
              </a:stretch>
            </p:blipFill>
            <p:spPr bwMode="auto">
              <a:xfrm>
                <a:off x="2341" y="12540"/>
                <a:ext cx="2609" cy="2520"/>
              </a:xfrm>
              <a:prstGeom prst="rect">
                <a:avLst/>
              </a:prstGeom>
              <a:noFill/>
              <a:ln w="9525">
                <a:solidFill>
                  <a:srgbClr val="4F81B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360" name="Рисунок 1" descr="http://www.mukachevo.net/Content/img/news/p_41137_1_gallerybig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8" y="9587"/>
                <a:ext cx="3777" cy="2833"/>
              </a:xfrm>
              <a:prstGeom prst="rect">
                <a:avLst/>
              </a:prstGeom>
              <a:noFill/>
              <a:ln w="9525">
                <a:solidFill>
                  <a:srgbClr val="4F81B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361" name="Рисунок 4" descr="http://media.baltinfo.ru/photo/new/b67130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5" y="9587"/>
                <a:ext cx="3675" cy="2833"/>
              </a:xfrm>
              <a:prstGeom prst="rect">
                <a:avLst/>
              </a:prstGeom>
              <a:noFill/>
              <a:ln w="9525">
                <a:solidFill>
                  <a:srgbClr val="4F81B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0357" name="Text Box 8"/>
            <p:cNvSpPr txBox="1">
              <a:spLocks noChangeArrowheads="1"/>
            </p:cNvSpPr>
            <p:nvPr/>
          </p:nvSpPr>
          <p:spPr bwMode="auto">
            <a:xfrm>
              <a:off x="5820" y="13185"/>
              <a:ext cx="3525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en-US" b="1" i="1">
                  <a:latin typeface="Calibri" panose="020F0502020204030204" pitchFamily="34" charset="0"/>
                </a:rPr>
                <a:t>Уличные громкоговорители</a:t>
              </a:r>
              <a:endParaRPr lang="ru-RU" altLang="en-US"/>
            </a:p>
          </p:txBody>
        </p:sp>
      </p:grpSp>
      <p:sp>
        <p:nvSpPr>
          <p:cNvPr id="100355" name="TextBox 8"/>
          <p:cNvSpPr txBox="1">
            <a:spLocks noChangeArrowheads="1"/>
          </p:cNvSpPr>
          <p:nvPr/>
        </p:nvSpPr>
        <p:spPr bwMode="auto">
          <a:xfrm>
            <a:off x="3995738" y="5013325"/>
            <a:ext cx="49688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Уличные громкоговорители устанавливаются в местах наибольшего скопления людей (площади и оживленные улицы, объекты транспорта и торговли, вокзалы, стадионы, промышленные и учебные заведения. </a:t>
            </a:r>
          </a:p>
          <a:p>
            <a:pPr eaLnBrk="1" hangingPunct="1"/>
            <a:endParaRPr lang="ru-RU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ru-RU" altLang="en-US" sz="2700" b="1" smtClean="0"/>
              <a:t>Сигналы  оповещения и информирования населения</a:t>
            </a:r>
            <a:br>
              <a:rPr lang="ru-RU" altLang="en-US" sz="2700" b="1" smtClean="0"/>
            </a:br>
            <a:r>
              <a:rPr lang="ru-RU" altLang="en-US" sz="2700" b="1" smtClean="0"/>
              <a:t>об  угрозе  и  возникновении  ЧС</a:t>
            </a: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r>
              <a:rPr lang="ru-RU" b="1" i="1" smtClean="0">
                <a:solidFill>
                  <a:srgbClr val="000000"/>
                </a:solidFill>
                <a:cs typeface="+mn-cs"/>
              </a:rPr>
              <a:t>по  системе  оповещения  ГО</a:t>
            </a: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609600" y="1600200"/>
            <a:ext cx="3886200" cy="457200"/>
          </a:xfrm>
          <a:prstGeom prst="rect">
            <a:avLst/>
          </a:prstGeom>
          <a:solidFill>
            <a:srgbClr val="FF9999">
              <a:alpha val="50000"/>
            </a:srgbClr>
          </a:solidFill>
          <a:ln>
            <a:noFill/>
          </a:ln>
          <a:effectLst>
            <a:prstShdw prst="shdw18" dist="17961" dir="13500000">
              <a:srgbClr val="FF9999">
                <a:gamma/>
                <a:shade val="60000"/>
                <a:invGamma/>
              </a:srgbClr>
            </a:prstShdw>
          </a:effectLst>
          <a:extLst/>
        </p:spPr>
        <p:txBody>
          <a:bodyPr lIns="91407" tIns="45704" rIns="91407" bIns="45704" anchor="ctr"/>
          <a:lstStyle/>
          <a:p>
            <a:pPr algn="ctr" eaLnBrk="0" hangingPunct="0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ЧС  военного  характера</a:t>
            </a:r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4648200" y="1600200"/>
            <a:ext cx="3886200" cy="457200"/>
          </a:xfrm>
          <a:prstGeom prst="rect">
            <a:avLst/>
          </a:prstGeom>
          <a:solidFill>
            <a:srgbClr val="FF00FF">
              <a:alpha val="50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1407" tIns="45704" rIns="91407" bIns="45704" anchor="ctr"/>
          <a:lstStyle/>
          <a:p>
            <a:pPr algn="ctr" eaLnBrk="0" hangingPunct="0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ЧС  природно-техногенного  характера</a:t>
            </a:r>
          </a:p>
        </p:txBody>
      </p:sp>
      <p:sp>
        <p:nvSpPr>
          <p:cNvPr id="333831" name="Rectangle 7"/>
          <p:cNvSpPr>
            <a:spLocks noChangeArrowheads="1"/>
          </p:cNvSpPr>
          <p:nvPr/>
        </p:nvSpPr>
        <p:spPr bwMode="auto">
          <a:xfrm>
            <a:off x="2514600" y="2209800"/>
            <a:ext cx="4114800" cy="609600"/>
          </a:xfrm>
          <a:prstGeom prst="rect">
            <a:avLst/>
          </a:prstGeom>
          <a:solidFill>
            <a:srgbClr val="FF7C80">
              <a:alpha val="50000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1407" tIns="45704" rIns="91407" bIns="45704"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сигнал  "</a:t>
            </a:r>
            <a:r>
              <a:rPr lang="ru-R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ВНИМАНИЕ  ВСЕМ !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"</a:t>
            </a:r>
          </a:p>
        </p:txBody>
      </p:sp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611188" y="3500438"/>
            <a:ext cx="3886200" cy="504825"/>
          </a:xfrm>
          <a:prstGeom prst="rect">
            <a:avLst/>
          </a:prstGeom>
          <a:solidFill>
            <a:srgbClr val="FF9999">
              <a:alpha val="5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1407" tIns="45704" rIns="91407" bIns="45704" anchor="ctr"/>
          <a:lstStyle/>
          <a:p>
            <a:pPr algn="ctr" eaLnBrk="0" hangingPunct="0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"Воздушная тревога"</a:t>
            </a:r>
            <a:endParaRPr lang="ru-RU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33835" name="Line 11"/>
          <p:cNvSpPr>
            <a:spLocks noChangeShapeType="1"/>
          </p:cNvSpPr>
          <p:nvPr/>
        </p:nvSpPr>
        <p:spPr bwMode="auto">
          <a:xfrm>
            <a:off x="468313" y="3284538"/>
            <a:ext cx="8229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7" tIns="45704" rIns="91407" bIns="45704" anchor="ctr"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3836" name="Rectangle 12"/>
          <p:cNvSpPr>
            <a:spLocks noChangeArrowheads="1"/>
          </p:cNvSpPr>
          <p:nvPr/>
        </p:nvSpPr>
        <p:spPr bwMode="auto">
          <a:xfrm>
            <a:off x="611188" y="4652963"/>
            <a:ext cx="3886200" cy="431800"/>
          </a:xfrm>
          <a:prstGeom prst="rect">
            <a:avLst/>
          </a:prstGeom>
          <a:solidFill>
            <a:srgbClr val="FF9999">
              <a:alpha val="50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1407" tIns="45704" rIns="91407" bIns="45704" anchor="ctr"/>
          <a:lstStyle/>
          <a:p>
            <a:pPr algn="ctr" eaLnBrk="0" hangingPunct="0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"Радиационная  опасность"</a:t>
            </a:r>
          </a:p>
        </p:txBody>
      </p:sp>
      <p:sp>
        <p:nvSpPr>
          <p:cNvPr id="333837" name="Rectangle 13"/>
          <p:cNvSpPr>
            <a:spLocks noChangeArrowheads="1"/>
          </p:cNvSpPr>
          <p:nvPr/>
        </p:nvSpPr>
        <p:spPr bwMode="auto">
          <a:xfrm>
            <a:off x="611188" y="5157788"/>
            <a:ext cx="3886200" cy="358775"/>
          </a:xfrm>
          <a:prstGeom prst="rect">
            <a:avLst/>
          </a:prstGeom>
          <a:solidFill>
            <a:srgbClr val="FF9999">
              <a:alpha val="50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1407" tIns="45704" rIns="91407" bIns="45704" anchor="ctr"/>
          <a:lstStyle/>
          <a:p>
            <a:pPr algn="ctr" eaLnBrk="0" hangingPunct="0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"Химическая  тревога"</a:t>
            </a:r>
          </a:p>
        </p:txBody>
      </p:sp>
      <p:sp>
        <p:nvSpPr>
          <p:cNvPr id="333843" name="Rectangle 19"/>
          <p:cNvSpPr>
            <a:spLocks noChangeArrowheads="1"/>
          </p:cNvSpPr>
          <p:nvPr/>
        </p:nvSpPr>
        <p:spPr bwMode="auto">
          <a:xfrm>
            <a:off x="4716463" y="3500438"/>
            <a:ext cx="3746500" cy="2016125"/>
          </a:xfrm>
          <a:prstGeom prst="rect">
            <a:avLst/>
          </a:prstGeom>
          <a:solidFill>
            <a:srgbClr val="FF00FF">
              <a:alpha val="50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1407" tIns="45704" rIns="91407" bIns="45704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Краткие информационные сообщения об угрозе возникновения или о возникновении ЧС, правилах поведения и способах защиты в такой ситуации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614363" y="4149725"/>
            <a:ext cx="3886200" cy="431800"/>
          </a:xfrm>
          <a:prstGeom prst="rect">
            <a:avLst/>
          </a:prstGeom>
          <a:solidFill>
            <a:srgbClr val="FF9999">
              <a:alpha val="5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lIns="91407" tIns="45704" rIns="91407" bIns="45704" anchor="ctr"/>
          <a:lstStyle/>
          <a:p>
            <a:pPr algn="ctr" eaLnBrk="0" hangingPunct="0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«Отбой воздушной тревоги"</a:t>
            </a:r>
            <a:endParaRPr lang="ru-RU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autoUpdateAnimBg="0"/>
      <p:bldP spid="333828" grpId="0" animBg="1"/>
      <p:bldP spid="333829" grpId="0" animBg="1" autoUpdateAnimBg="0"/>
      <p:bldP spid="333830" grpId="0" animBg="1" autoUpdateAnimBg="0"/>
      <p:bldP spid="333831" grpId="0" animBg="1" autoUpdateAnimBg="0"/>
      <p:bldP spid="333832" grpId="0" animBg="1" autoUpdateAnimBg="0"/>
      <p:bldP spid="333836" grpId="0" animBg="1" autoUpdateAnimBg="0"/>
      <p:bldP spid="333837" grpId="0" animBg="1" autoUpdateAnimBg="0"/>
      <p:bldP spid="333843" grpId="0" animBg="1" autoUpdateAnimBg="0"/>
      <p:bldP spid="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76375" y="188913"/>
            <a:ext cx="6172200" cy="18288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prstShdw prst="shdw17" dist="17961" dir="2700000">
              <a:srgbClr val="009999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000" b="1" smtClean="0">
                <a:solidFill>
                  <a:srgbClr val="FF0000"/>
                </a:solidFill>
                <a:cs typeface="+mn-cs"/>
              </a:rPr>
              <a:t>ЛОКАЛЬНАЯ СИСТЕМА ОПОВЕЩЕНИЯ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000" b="1" u="sng" smtClean="0">
                <a:solidFill>
                  <a:srgbClr val="000000"/>
                </a:solidFill>
                <a:cs typeface="+mn-cs"/>
              </a:rPr>
              <a:t>   Устанавливается на объектах:</a:t>
            </a:r>
            <a:endParaRPr lang="ru-RU" sz="2000" b="1" smtClean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2000" b="1" smtClean="0">
                <a:solidFill>
                  <a:srgbClr val="000000"/>
                </a:solidFill>
                <a:cs typeface="+mn-cs"/>
              </a:rPr>
              <a:t>                     1. Радиационно опасных (до 5 км).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2000" b="1" smtClean="0">
                <a:solidFill>
                  <a:srgbClr val="000000"/>
                </a:solidFill>
                <a:cs typeface="+mn-cs"/>
              </a:rPr>
              <a:t>                     2. Химически опасных (до 2,5 км).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ru-RU" sz="2000" b="1" smtClean="0">
                <a:solidFill>
                  <a:srgbClr val="000000"/>
                </a:solidFill>
                <a:cs typeface="+mn-cs"/>
              </a:rPr>
              <a:t>                     3. Гидросооружениях (до 6 км).</a:t>
            </a:r>
            <a:endParaRPr lang="ru-RU" sz="2000" b="1" u="sng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563938" y="2924175"/>
            <a:ext cx="2305050" cy="457200"/>
          </a:xfrm>
          <a:prstGeom prst="rect">
            <a:avLst/>
          </a:prstGeom>
          <a:solidFill>
            <a:srgbClr val="00FFCC"/>
          </a:solidFill>
          <a:ln>
            <a:noFill/>
          </a:ln>
          <a:effectLst>
            <a:prstShdw prst="shdw17" dist="17961" dir="2700000">
              <a:srgbClr val="00997A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2400" b="1" smtClean="0">
                <a:solidFill>
                  <a:srgbClr val="000000"/>
                </a:solidFill>
                <a:cs typeface="+mn-cs"/>
              </a:rPr>
              <a:t>ДДС объекта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648200" y="3429000"/>
            <a:ext cx="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676400" y="3810000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5300663"/>
            <a:ext cx="91440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2000" b="1" smtClean="0">
                <a:solidFill>
                  <a:srgbClr val="FF0000"/>
                </a:solidFill>
                <a:cs typeface="+mn-cs"/>
              </a:rPr>
              <a:t>Способы оповещения: </a:t>
            </a:r>
          </a:p>
          <a:p>
            <a:pPr>
              <a:defRPr/>
            </a:pPr>
            <a:r>
              <a:rPr lang="ru-RU" sz="2000" b="1" smtClean="0">
                <a:solidFill>
                  <a:srgbClr val="000000"/>
                </a:solidFill>
                <a:cs typeface="+mn-cs"/>
              </a:rPr>
              <a:t> - </a:t>
            </a:r>
            <a:r>
              <a:rPr lang="ru-RU" sz="2000" b="1" smtClean="0">
                <a:solidFill>
                  <a:srgbClr val="FF0000"/>
                </a:solidFill>
                <a:cs typeface="+mn-cs"/>
              </a:rPr>
              <a:t>циркулярно</a:t>
            </a:r>
            <a:r>
              <a:rPr lang="ru-RU" sz="2000" b="1" smtClean="0">
                <a:solidFill>
                  <a:srgbClr val="000000"/>
                </a:solidFill>
                <a:cs typeface="+mn-cs"/>
              </a:rPr>
              <a:t> для своего объекта и в установленных радиусах;</a:t>
            </a:r>
          </a:p>
          <a:p>
            <a:pPr>
              <a:defRPr/>
            </a:pPr>
            <a:r>
              <a:rPr lang="ru-RU" sz="2000" b="1" smtClean="0">
                <a:solidFill>
                  <a:srgbClr val="000000"/>
                </a:solidFill>
                <a:cs typeface="+mn-cs"/>
              </a:rPr>
              <a:t> - </a:t>
            </a:r>
            <a:r>
              <a:rPr lang="ru-RU" sz="2000" b="1" smtClean="0">
                <a:solidFill>
                  <a:srgbClr val="FF0000"/>
                </a:solidFill>
                <a:cs typeface="+mn-cs"/>
              </a:rPr>
              <a:t>избирательно</a:t>
            </a:r>
            <a:r>
              <a:rPr lang="ru-RU" sz="2000" b="1" smtClean="0">
                <a:solidFill>
                  <a:srgbClr val="000000"/>
                </a:solidFill>
                <a:cs typeface="+mn-cs"/>
              </a:rPr>
              <a:t> только для своего объекта</a:t>
            </a:r>
          </a:p>
          <a:p>
            <a:pPr>
              <a:defRPr/>
            </a:pPr>
            <a:r>
              <a:rPr lang="ru-RU" sz="2000" b="1" smtClean="0">
                <a:solidFill>
                  <a:srgbClr val="000000"/>
                </a:solidFill>
                <a:cs typeface="+mn-cs"/>
              </a:rPr>
              <a:t>                                                                                 </a:t>
            </a:r>
            <a:r>
              <a:rPr lang="ru-RU" b="1" smtClean="0">
                <a:solidFill>
                  <a:srgbClr val="000000"/>
                </a:solidFill>
                <a:cs typeface="+mn-cs"/>
              </a:rPr>
              <a:t>(ПП РФ от 01.03.1993г. № 178)                                                                </a:t>
            </a:r>
          </a:p>
          <a:p>
            <a:pPr>
              <a:defRPr/>
            </a:pPr>
            <a:r>
              <a:rPr lang="ru-RU" b="1" smtClean="0">
                <a:solidFill>
                  <a:srgbClr val="000000"/>
                </a:solidFill>
                <a:cs typeface="+mn-cs"/>
              </a:rPr>
              <a:t>                                                                                         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692275" y="3789363"/>
            <a:ext cx="5256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6948488" y="3789363"/>
            <a:ext cx="0" cy="287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02409" name="Picture 9" descr="Картинка 3 из 252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24939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9388" y="4657725"/>
            <a:ext cx="2881312" cy="931863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2400" b="1" smtClean="0">
                <a:solidFill>
                  <a:srgbClr val="000000"/>
                </a:solidFill>
                <a:cs typeface="+mn-cs"/>
              </a:rPr>
              <a:t>Электросирена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2400" b="1" smtClean="0">
                <a:solidFill>
                  <a:srgbClr val="000000"/>
                </a:solidFill>
                <a:cs typeface="+mn-cs"/>
              </a:rPr>
              <a:t>(90 дцб)</a:t>
            </a:r>
          </a:p>
        </p:txBody>
      </p:sp>
      <p:pic>
        <p:nvPicPr>
          <p:cNvPr id="102411" name="Picture 11" descr="Картинка 1 из 252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24175"/>
            <a:ext cx="268287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653088" y="4551363"/>
            <a:ext cx="3240087" cy="749300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2400" b="1" smtClean="0">
                <a:solidFill>
                  <a:srgbClr val="000000"/>
                </a:solidFill>
                <a:cs typeface="+mn-cs"/>
              </a:rPr>
              <a:t>Громкоговорящая 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1187450" y="115888"/>
            <a:ext cx="6480175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Объектовая система оповещения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95738" y="765175"/>
            <a:ext cx="955675" cy="544513"/>
          </a:xfrm>
          <a:prstGeom prst="rect">
            <a:avLst/>
          </a:prstGeom>
          <a:solidFill>
            <a:srgbClr val="CCFF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2800" b="1" smtClean="0">
                <a:solidFill>
                  <a:srgbClr val="000000"/>
                </a:solidFill>
                <a:cs typeface="+mn-cs"/>
              </a:rPr>
              <a:t>ДДС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0" y="1347788"/>
            <a:ext cx="36242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ru-RU" b="1" smtClean="0">
                <a:solidFill>
                  <a:srgbClr val="000000"/>
                </a:solidFill>
                <a:cs typeface="+mn-cs"/>
              </a:rPr>
              <a:t>Дежурно-диспетчерская служба.</a:t>
            </a:r>
          </a:p>
          <a:p>
            <a:pPr>
              <a:buFontTx/>
              <a:buChar char="-"/>
              <a:defRPr/>
            </a:pPr>
            <a:r>
              <a:rPr lang="ru-RU" b="1" smtClean="0">
                <a:solidFill>
                  <a:srgbClr val="000000"/>
                </a:solidFill>
                <a:cs typeface="+mn-cs"/>
              </a:rPr>
              <a:t>Дежурный администратор.</a:t>
            </a:r>
          </a:p>
          <a:p>
            <a:pPr>
              <a:buFontTx/>
              <a:buChar char="-"/>
              <a:defRPr/>
            </a:pPr>
            <a:r>
              <a:rPr lang="ru-RU" b="1" smtClean="0">
                <a:solidFill>
                  <a:srgbClr val="000000"/>
                </a:solidFill>
                <a:cs typeface="+mn-cs"/>
              </a:rPr>
              <a:t>Вахта, охрана.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68313" y="2565400"/>
            <a:ext cx="815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539750" y="2565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8532813" y="2565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692275" y="2565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987675" y="2565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4427538" y="2565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867400" y="2565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7164388" y="2565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116013" y="3068638"/>
            <a:ext cx="1076325" cy="34925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1600" b="1" smtClean="0">
                <a:solidFill>
                  <a:srgbClr val="000000"/>
                </a:solidFill>
                <a:cs typeface="+mn-cs"/>
              </a:rPr>
              <a:t>ДДС ГГС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484438" y="3068638"/>
            <a:ext cx="990600" cy="34925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ru-RU" sz="1600" b="1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995738" y="3068638"/>
            <a:ext cx="990600" cy="34925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ru-RU" sz="1600" b="1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5364163" y="3068638"/>
            <a:ext cx="914400" cy="34925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ru-RU" sz="1600" b="1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858000" y="2819400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ru-RU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659563" y="3068638"/>
            <a:ext cx="990600" cy="34925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ru-RU" sz="1600" b="1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7956550" y="3068638"/>
            <a:ext cx="990600" cy="34925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ru-RU" sz="1600" b="1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 rot="238349">
            <a:off x="323850" y="3213100"/>
            <a:ext cx="457200" cy="2159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395288" y="34290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 rot="-5466885">
            <a:off x="433388" y="2959100"/>
            <a:ext cx="228600" cy="304800"/>
          </a:xfrm>
          <a:prstGeom prst="flowChartDelay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179388" y="3284538"/>
            <a:ext cx="1295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ru-RU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179388" y="37893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400" b="1" smtClean="0">
                <a:solidFill>
                  <a:srgbClr val="000000"/>
                </a:solidFill>
                <a:cs typeface="+mn-cs"/>
              </a:rPr>
              <a:t>Сирена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1116013" y="3573463"/>
            <a:ext cx="1066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1400" b="1" smtClean="0">
                <a:solidFill>
                  <a:srgbClr val="000000"/>
                </a:solidFill>
                <a:cs typeface="+mn-cs"/>
              </a:rPr>
              <a:t>Громкого-</a:t>
            </a:r>
          </a:p>
          <a:p>
            <a:pPr algn="ctr">
              <a:defRPr/>
            </a:pPr>
            <a:r>
              <a:rPr lang="ru-RU" sz="1400" b="1" smtClean="0">
                <a:solidFill>
                  <a:srgbClr val="000000"/>
                </a:solidFill>
                <a:cs typeface="+mn-cs"/>
              </a:rPr>
              <a:t>ворящая связь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2339975" y="3573463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1400" b="1" smtClean="0">
                <a:solidFill>
                  <a:srgbClr val="000000"/>
                </a:solidFill>
                <a:cs typeface="+mn-cs"/>
              </a:rPr>
              <a:t>Радиотран-сляция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3995738" y="3500438"/>
            <a:ext cx="914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1400" b="1" smtClean="0">
                <a:solidFill>
                  <a:srgbClr val="000000"/>
                </a:solidFill>
                <a:cs typeface="+mn-cs"/>
              </a:rPr>
              <a:t>Дирек-торская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5257800" y="37338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ru-RU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5076825" y="3429000"/>
            <a:ext cx="1447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1400" b="1" smtClean="0">
                <a:solidFill>
                  <a:srgbClr val="000000"/>
                </a:solidFill>
                <a:cs typeface="+mn-cs"/>
              </a:rPr>
              <a:t>Админист-ративно-</a:t>
            </a:r>
          </a:p>
          <a:p>
            <a:pPr algn="ctr">
              <a:defRPr/>
            </a:pPr>
            <a:r>
              <a:rPr lang="ru-RU" sz="1400" b="1" smtClean="0">
                <a:solidFill>
                  <a:srgbClr val="000000"/>
                </a:solidFill>
                <a:cs typeface="+mn-cs"/>
              </a:rPr>
              <a:t>хозяйст-</a:t>
            </a:r>
          </a:p>
          <a:p>
            <a:pPr algn="ctr">
              <a:defRPr/>
            </a:pPr>
            <a:r>
              <a:rPr lang="ru-RU" sz="1400" b="1" smtClean="0">
                <a:solidFill>
                  <a:srgbClr val="000000"/>
                </a:solidFill>
                <a:cs typeface="+mn-cs"/>
              </a:rPr>
              <a:t>венная</a:t>
            </a:r>
            <a:r>
              <a:rPr lang="ru-RU" sz="1200" smtClean="0">
                <a:solidFill>
                  <a:srgbClr val="000000"/>
                </a:solidFill>
                <a:cs typeface="+mn-cs"/>
              </a:rPr>
              <a:t> </a:t>
            </a: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6877050" y="342900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ru-RU" sz="12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6732588" y="3500438"/>
            <a:ext cx="990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1400" b="1" smtClean="0">
                <a:solidFill>
                  <a:srgbClr val="000000"/>
                </a:solidFill>
                <a:cs typeface="+mn-cs"/>
              </a:rPr>
              <a:t>Техноло-гическая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7924800" y="3573463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1400" b="1" smtClean="0">
                <a:solidFill>
                  <a:srgbClr val="000000"/>
                </a:solidFill>
                <a:cs typeface="+mn-cs"/>
              </a:rPr>
              <a:t>СОУЭ 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3203575" y="2205038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2000" b="1" smtClean="0">
                <a:solidFill>
                  <a:srgbClr val="000000"/>
                </a:solidFill>
                <a:cs typeface="+mn-cs"/>
              </a:rPr>
              <a:t>сети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5076825" y="2205038"/>
            <a:ext cx="159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2000" b="1" smtClean="0">
                <a:solidFill>
                  <a:srgbClr val="000000"/>
                </a:solidFill>
                <a:cs typeface="+mn-cs"/>
              </a:rPr>
              <a:t>оповещения</a:t>
            </a:r>
          </a:p>
        </p:txBody>
      </p:sp>
      <p:sp>
        <p:nvSpPr>
          <p:cNvPr id="199715" name="Text Box 35"/>
          <p:cNvSpPr txBox="1">
            <a:spLocks noChangeArrowheads="1"/>
          </p:cNvSpPr>
          <p:nvPr/>
        </p:nvSpPr>
        <p:spPr bwMode="auto">
          <a:xfrm>
            <a:off x="107950" y="4365625"/>
            <a:ext cx="9036050" cy="157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Основная задача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доведение  сигналов  и информации оповещения до руководства и персонала объекта, а также населения находящегося на территории объекта.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Содержимое 2"/>
          <p:cNvSpPr>
            <a:spLocks noGrp="1"/>
          </p:cNvSpPr>
          <p:nvPr>
            <p:ph idx="1"/>
          </p:nvPr>
        </p:nvSpPr>
        <p:spPr>
          <a:xfrm>
            <a:off x="684213" y="2636838"/>
            <a:ext cx="6911975" cy="2090737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действия работников организаций при получении сигнала «ВНИМАНИЕ ВСЕМ!» в рабочее время и  особенности действий работников организации в нерабочее время. </a:t>
            </a:r>
          </a:p>
        </p:txBody>
      </p:sp>
      <p:sp>
        <p:nvSpPr>
          <p:cNvPr id="104451" name="TextBox 4"/>
          <p:cNvSpPr txBox="1">
            <a:spLocks noChangeArrowheads="1"/>
          </p:cNvSpPr>
          <p:nvPr/>
        </p:nvSpPr>
        <p:spPr bwMode="auto">
          <a:xfrm>
            <a:off x="323850" y="1341438"/>
            <a:ext cx="74882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учебный вопрос</a:t>
            </a:r>
          </a:p>
          <a:p>
            <a:pPr eaLnBrk="1" hangingPunct="1"/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7239000" cy="4846637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en-US" altLang="en-US" sz="2400" smtClean="0"/>
              <a:t>1</a:t>
            </a:r>
            <a:r>
              <a:rPr lang="en-US" altLang="en-US" smtClean="0"/>
              <a:t>.</a:t>
            </a:r>
            <a:r>
              <a:rPr lang="ru-RU" altLang="en-US" smtClean="0"/>
              <a:t> </a:t>
            </a:r>
            <a:r>
              <a:rPr lang="ru-RU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«Внимание всем», его предназначение и способы доведения до населения. Действия работников организаций при его получении в различных условиях обстановки.</a:t>
            </a:r>
            <a:endParaRPr lang="en-US" alt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Возможные тексты информационных сообщений о ЧС и порядок действий работников организации по ним.</a:t>
            </a:r>
            <a:endParaRPr lang="en-US" alt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en-US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alt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Другие сигналы оповещения, их назначение, возможные способы доведения и действия населения по ним.</a:t>
            </a:r>
          </a:p>
        </p:txBody>
      </p:sp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755650" y="476250"/>
            <a:ext cx="66246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вопросы</a:t>
            </a:r>
          </a:p>
          <a:p>
            <a:pPr eaLnBrk="1" hangingPunct="1"/>
            <a:endParaRPr lang="ru-R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Рисунок 2" descr="Воздушная тревога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t="4106" r="1808" b="65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3" descr="Отбой воздушной тревога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3998" r="2090" b="3796"/>
          <a:stretch>
            <a:fillRect/>
          </a:stretch>
        </p:blipFill>
        <p:spPr bwMode="auto">
          <a:xfrm>
            <a:off x="0" y="0"/>
            <a:ext cx="911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Рисунок 4" descr="Радиационная опасность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2943" r="2139" b="2812"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Рисунок 5" descr="Химическая тревога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t="3186" r="1917" b="1494"/>
          <a:stretch>
            <a:fillRect/>
          </a:stretch>
        </p:blipFill>
        <p:spPr bwMode="auto">
          <a:xfrm>
            <a:off x="0" y="0"/>
            <a:ext cx="9094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Рисунок 6" descr="Информация об аварии, катастрофе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3506" r="1338" b="3654"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7921625" cy="631031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1.Указ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Президента РФ от 16.11.2012  № 1522 «О создании комплексной системы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экстренного оповещения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населения об угрозе возникновения или о возникновении чрезвычайных ситуаций». 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Федеральный закон от 21.12.1994 № 68-Ф3 «О защите населения и территорий от чрезвычайных ситуаций природного и техногенного характера».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Федеральный закон от 12.02.1998 № 28-Ф3 «О гражданской обороне».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Федеральный закон  от 07.07.2003 № 126-ФЗ «О связи».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Постановление Правительства Российской Федерации от 30.12.2003 № 794 «О единой государственной системе предупреждения и ликвидации чрезвычайных ситуаций».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Постановление Правительства Российской Федерации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01.03.1993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№ 178 «О создании локальных систем оповещения в районах размещения потенциально-опасных объектов». 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7. Постановление Правительства Российской Федерации  от 31.12.2004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№ 895 «Об утверждении Положения о приоритетном использовании, а также приостановлении или ограничении использования любых сетей связи и средств связи во время чрезвычайных ситуаций природного и техногенного характера».                 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8. Постановление Правительства Москвы от 22.09.2005 № 715 «Об утверждении Положения о Московской городской территориальной подсистеме единой государственной системы предупреждения и ликвидации чрезвычайных ситуаций».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9. Постановление Правительства Москвы от 21.07.2015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451-ПП «О координации действий органов государственной власти и организаций на территории города Москвы  по предупреждению и ликвидации ЧС».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10. Постановление Правительства Москвы от 1.12.2015  № 795-ПП «Об организации  оповещения  населения  города  Москвы  о чрезвычайных ситуациях».</a:t>
            </a:r>
          </a:p>
          <a:p>
            <a:pPr marL="0" indent="0" algn="just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11. Постановление Правительства Москвы от 14.01.2014 № 2-ПП «Об определении зоны экстренного оповещения населения об угрозе возникновения или о возникновении чрезвычайных ситуаций на территории города Москвы».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7" name="TextBox 4"/>
          <p:cNvSpPr txBox="1">
            <a:spLocks noChangeArrowheads="1"/>
          </p:cNvSpPr>
          <p:nvPr/>
        </p:nvSpPr>
        <p:spPr bwMode="auto">
          <a:xfrm>
            <a:off x="274638" y="188913"/>
            <a:ext cx="7705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законодательные и нормативно-</a:t>
            </a:r>
          </a:p>
          <a:p>
            <a:pPr algn="ctr" eaLnBrk="1" hangingPunct="1"/>
            <a:r>
              <a:rPr lang="ru-RU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документы</a:t>
            </a:r>
          </a:p>
          <a:p>
            <a:pPr eaLnBrk="1" hangingPunct="1"/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7921625" cy="6310312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Приказ МЧС России от 26.08.2009  № 496  «Об утверждении Положения о системе и порядке информационного обмена в рамках единой государственной системы предупреждения и ликвидации чрезвычайных ситуаций»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Приказ МЧС России, Мининформсвязи России и Минкультуры России от 25.07.2006  № 422/90/376 «Об утверждении положения о системах оповещения населения».</a:t>
            </a:r>
            <a:r>
              <a:rPr lang="ru-RU" altLang="en-US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altLang="en-US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Учебное пособие. «Управление и оповещение в системах МГСЧС, гражданской обороны на объектах города Москвы». Таратуто А.Е. УМЦ по ГО и ЧС г. Москвы. – М.: 2011.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Учебное пособие. «Организация оповещения и информирования населения города Москвы при чрезвычайных ситуациях». Козлов В.И., Таратуто А.Е.  УМЦ по ГО и ЧС г. Москвы. –  М.: 2012.</a:t>
            </a:r>
          </a:p>
          <a:p>
            <a:pPr marL="0" indent="0" algn="just">
              <a:spcBef>
                <a:spcPct val="0"/>
              </a:spcBef>
              <a:buFont typeface="Wingdings 2" panose="05020102010507070707" pitchFamily="18" charset="2"/>
              <a:buNone/>
            </a:pPr>
            <a:endParaRPr lang="ru-RU" alt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1" name="TextBox 4"/>
          <p:cNvSpPr txBox="1">
            <a:spLocks noChangeArrowheads="1"/>
          </p:cNvSpPr>
          <p:nvPr/>
        </p:nvSpPr>
        <p:spPr bwMode="auto">
          <a:xfrm>
            <a:off x="274638" y="188913"/>
            <a:ext cx="7705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законодательные и нормативно-</a:t>
            </a:r>
          </a:p>
          <a:p>
            <a:pPr algn="ctr" eaLnBrk="1" hangingPunct="1"/>
            <a:r>
              <a:rPr lang="ru-RU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документы</a:t>
            </a:r>
          </a:p>
          <a:p>
            <a:pPr eaLnBrk="1" hangingPunct="1"/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Содержимое 2"/>
          <p:cNvSpPr>
            <a:spLocks noGrp="1"/>
          </p:cNvSpPr>
          <p:nvPr>
            <p:ph idx="1"/>
          </p:nvPr>
        </p:nvSpPr>
        <p:spPr>
          <a:xfrm>
            <a:off x="611188" y="2079625"/>
            <a:ext cx="6913562" cy="37973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оповещения работников организации и доведения сигнала «ВНИМАНИЕ ВСЕМ!» с информацией: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воздушной тревоге;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о химической тревоге,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о радиационной опасности; об угрозе катастрофического за топления.</a:t>
            </a:r>
          </a:p>
        </p:txBody>
      </p:sp>
      <p:sp>
        <p:nvSpPr>
          <p:cNvPr id="90115" name="TextBox 4"/>
          <p:cNvSpPr txBox="1">
            <a:spLocks noChangeArrowheads="1"/>
          </p:cNvSpPr>
          <p:nvPr/>
        </p:nvSpPr>
        <p:spPr bwMode="auto">
          <a:xfrm>
            <a:off x="323850" y="1341438"/>
            <a:ext cx="74882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учебный вопрос</a:t>
            </a:r>
          </a:p>
          <a:p>
            <a:pPr eaLnBrk="1" hangingPunct="1"/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4" descr="File:Map of Russian districts, 2010-01-19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937000"/>
            <a:ext cx="460851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altLang="en-US" sz="3100" b="1" i="1" smtClean="0">
                <a:solidFill>
                  <a:srgbClr val="FF00FF"/>
                </a:solidFill>
              </a:rPr>
              <a:t>С и с т е м а     о п о в е щ е н и я   –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04800" y="990600"/>
            <a:ext cx="85344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lgDash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lIns="86400" tIns="43200" rIns="86400" bIns="43200">
            <a:spAutoFit/>
          </a:bodyPr>
          <a:lstStyle/>
          <a:p>
            <a:pPr algn="just" eaLnBrk="0" hangingPunct="0">
              <a:defRPr/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составная  часть  системы  управления  ГО и РСЧС,  представляющая  собой  организационно-техническое  объединение  сил  и  специальных  технических  средств  оповещения,  сетей  вещания,  каналов  сетей  связи  общего  пользования  и  ведомственных  сетей  связи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124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700" b="1" i="1">
                <a:solidFill>
                  <a:srgbClr val="FF3300"/>
                </a:solidFill>
                <a:latin typeface="Times New Roman" pitchFamily="18" charset="0"/>
                <a:cs typeface="+mn-cs"/>
              </a:rPr>
              <a:t>Виды   систем   оповещения: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04800" y="3962400"/>
            <a:ext cx="8534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lgDash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lIns="86400" tIns="43200" rIns="86400" bIns="43200">
            <a:spAutoFit/>
          </a:bodyPr>
          <a:lstStyle/>
          <a:p>
            <a:pPr marL="476250" indent="-476250" algn="just" eaLnBrk="0" hangingPunct="0">
              <a:defRPr/>
            </a:pP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1.  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Федеральная (охватывает территорию РФ).</a:t>
            </a:r>
            <a:endParaRPr lang="ru-RU" sz="2000" b="1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04800" y="4343400"/>
            <a:ext cx="8534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lgDash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lIns="86400" tIns="43200" rIns="86400" bIns="43200">
            <a:spAutoFit/>
          </a:bodyPr>
          <a:lstStyle/>
          <a:p>
            <a:pPr marL="476250" indent="-476250" algn="just" eaLnBrk="0" hangingPunct="0">
              <a:defRPr/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2.  Межрегиональная </a:t>
            </a:r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(охватывает территорию федерального округа).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04800" y="5157788"/>
            <a:ext cx="8534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lgDash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lIns="86400" tIns="43200" rIns="86400" bIns="43200">
            <a:spAutoFit/>
          </a:bodyPr>
          <a:lstStyle/>
          <a:p>
            <a:pPr marL="476250" indent="-476250" algn="just" eaLnBrk="0" hangingPunct="0">
              <a:defRPr/>
            </a:pP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4.  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Местные  (городские, районные, поселковые).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304800" y="5589588"/>
            <a:ext cx="8534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lgDash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lIns="86400" tIns="43200" rIns="86400" bIns="43200">
            <a:spAutoFit/>
          </a:bodyPr>
          <a:lstStyle/>
          <a:p>
            <a:pPr marL="476250" indent="-476250" algn="just" eaLnBrk="0" hangingPunct="0">
              <a:defRPr/>
            </a:pP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5.  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Локальные  (на  ПОО  и  прилегающих  территориях).</a:t>
            </a:r>
            <a:endParaRPr lang="ru-RU" sz="2000" b="1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04800" y="6021388"/>
            <a:ext cx="8534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lgDash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lIns="86400" tIns="43200" rIns="86400" bIns="43200">
            <a:spAutoFit/>
          </a:bodyPr>
          <a:lstStyle/>
          <a:p>
            <a:pPr marL="476250" indent="-476250" algn="just" eaLnBrk="0" hangingPunct="0">
              <a:defRPr/>
            </a:pP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6.  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Объектовые  (на  объектах  экономики).</a:t>
            </a:r>
            <a:endParaRPr lang="ru-RU" sz="2000" b="1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23850" y="4706938"/>
            <a:ext cx="8534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lgDash"/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lIns="86400" tIns="43200" rIns="86400" bIns="43200">
            <a:spAutoFit/>
          </a:bodyPr>
          <a:lstStyle/>
          <a:p>
            <a:pPr marL="476250" indent="-476250" algn="just" eaLnBrk="0" hangingPunct="0">
              <a:defRPr/>
            </a:pP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3.  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Региональные </a:t>
            </a:r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(охватывает территорию субъекта РФ)</a:t>
            </a: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0" y="6381750"/>
            <a:ext cx="9144000" cy="58102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FF3300"/>
                </a:solidFill>
                <a:latin typeface="Times New Roman" pitchFamily="18" charset="0"/>
                <a:cs typeface="+mn-cs"/>
              </a:rPr>
              <a:t>Приказ МЧС России, Мининформсвязи России и Минкультуры России от 25.06.06 г. </a:t>
            </a:r>
          </a:p>
          <a:p>
            <a:pPr algn="ctr">
              <a:defRPr/>
            </a:pPr>
            <a:r>
              <a:rPr lang="ru-RU" sz="1600" b="1">
                <a:solidFill>
                  <a:srgbClr val="FF3300"/>
                </a:solidFill>
                <a:latin typeface="Times New Roman" pitchFamily="18" charset="0"/>
                <a:cs typeface="+mn-cs"/>
              </a:rPr>
              <a:t>N 422/90/376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75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75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75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75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75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autoUpdateAnimBg="0"/>
      <p:bldP spid="40964" grpId="0" autoUpdateAnimBg="0"/>
      <p:bldP spid="40965" grpId="0" autoUpdateAnimBg="0"/>
      <p:bldP spid="40966" grpId="0" autoUpdateAnimBg="0"/>
      <p:bldP spid="40968" grpId="0" autoUpdateAnimBg="0"/>
      <p:bldP spid="40969" grpId="0" autoUpdateAnimBg="0"/>
      <p:bldP spid="40970" grpId="0" autoUpdateAnimBg="0"/>
      <p:bldP spid="4097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0" y="2655888"/>
            <a:ext cx="5410200" cy="1489075"/>
          </a:xfrm>
        </p:spPr>
        <p:txBody>
          <a:bodyPr/>
          <a:lstStyle/>
          <a:p>
            <a:pPr eaLnBrk="1" hangingPunct="1"/>
            <a:r>
              <a:rPr lang="ru-RU" altLang="en-US" sz="3600" b="1" smtClean="0">
                <a:solidFill>
                  <a:srgbClr val="A50021"/>
                </a:solidFill>
              </a:rPr>
              <a:t>При проведении </a:t>
            </a:r>
            <a:br>
              <a:rPr lang="ru-RU" altLang="en-US" sz="3600" b="1" smtClean="0">
                <a:solidFill>
                  <a:srgbClr val="A50021"/>
                </a:solidFill>
              </a:rPr>
            </a:br>
            <a:r>
              <a:rPr lang="ru-RU" altLang="en-US" sz="3600" b="1" smtClean="0">
                <a:solidFill>
                  <a:srgbClr val="A50021"/>
                </a:solidFill>
              </a:rPr>
              <a:t>оповещения </a:t>
            </a:r>
            <a:br>
              <a:rPr lang="ru-RU" altLang="en-US" sz="3600" b="1" smtClean="0">
                <a:solidFill>
                  <a:srgbClr val="A50021"/>
                </a:solidFill>
              </a:rPr>
            </a:br>
            <a:r>
              <a:rPr lang="ru-RU" altLang="en-US" sz="3600" b="1" smtClean="0">
                <a:solidFill>
                  <a:srgbClr val="A50021"/>
                </a:solidFill>
              </a:rPr>
              <a:t>задействуются:</a:t>
            </a:r>
          </a:p>
        </p:txBody>
      </p:sp>
      <p:sp>
        <p:nvSpPr>
          <p:cNvPr id="189443" name="Freeform 3"/>
          <p:cNvSpPr>
            <a:spLocks noEditPoints="1"/>
          </p:cNvSpPr>
          <p:nvPr/>
        </p:nvSpPr>
        <p:spPr bwMode="gray">
          <a:xfrm rot="-1358056">
            <a:off x="282575" y="608013"/>
            <a:ext cx="8677275" cy="5618162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9444" name="Oval 4"/>
          <p:cNvSpPr>
            <a:spLocks noChangeArrowheads="1"/>
          </p:cNvSpPr>
          <p:nvPr/>
        </p:nvSpPr>
        <p:spPr bwMode="gray">
          <a:xfrm>
            <a:off x="1504950" y="711200"/>
            <a:ext cx="1938338" cy="159702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431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9445" name="Oval 5"/>
          <p:cNvSpPr>
            <a:spLocks noChangeArrowheads="1"/>
          </p:cNvSpPr>
          <p:nvPr/>
        </p:nvSpPr>
        <p:spPr bwMode="gray">
          <a:xfrm>
            <a:off x="7343775" y="1624013"/>
            <a:ext cx="1800225" cy="1608137"/>
          </a:xfrm>
          <a:prstGeom prst="ellipse">
            <a:avLst/>
          </a:prstGeom>
          <a:gradFill rotWithShape="1">
            <a:gsLst>
              <a:gs pos="0">
                <a:srgbClr val="E8E5F7"/>
              </a:gs>
              <a:gs pos="100000">
                <a:srgbClr val="9F94E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9446" name="Oval 6"/>
          <p:cNvSpPr>
            <a:spLocks noChangeArrowheads="1"/>
          </p:cNvSpPr>
          <p:nvPr/>
        </p:nvSpPr>
        <p:spPr bwMode="gray">
          <a:xfrm>
            <a:off x="3576638" y="0"/>
            <a:ext cx="1871662" cy="156368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gray">
          <a:xfrm>
            <a:off x="6030913" y="0"/>
            <a:ext cx="1800225" cy="160813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24314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9449" name="Oval 9"/>
          <p:cNvSpPr>
            <a:spLocks noChangeArrowheads="1"/>
          </p:cNvSpPr>
          <p:nvPr/>
        </p:nvSpPr>
        <p:spPr bwMode="gray">
          <a:xfrm>
            <a:off x="6300788" y="4125913"/>
            <a:ext cx="1800225" cy="1608137"/>
          </a:xfrm>
          <a:prstGeom prst="ellipse">
            <a:avLst/>
          </a:prstGeom>
          <a:gradFill rotWithShape="1">
            <a:gsLst>
              <a:gs pos="0">
                <a:srgbClr val="F9EAF9"/>
              </a:gs>
              <a:gs pos="100000">
                <a:srgbClr val="E5A8E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9450" name="Oval 10"/>
          <p:cNvSpPr>
            <a:spLocks noChangeArrowheads="1"/>
          </p:cNvSpPr>
          <p:nvPr/>
        </p:nvSpPr>
        <p:spPr bwMode="gray">
          <a:xfrm>
            <a:off x="395288" y="4868863"/>
            <a:ext cx="1789112" cy="1608137"/>
          </a:xfrm>
          <a:prstGeom prst="ellipse">
            <a:avLst/>
          </a:prstGeom>
          <a:gradFill rotWithShape="1">
            <a:gsLst>
              <a:gs pos="0">
                <a:srgbClr val="F8F4EB"/>
              </a:gs>
              <a:gs pos="100000">
                <a:srgbClr val="E2D3A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9451" name="Oval 11"/>
          <p:cNvSpPr>
            <a:spLocks noChangeArrowheads="1"/>
          </p:cNvSpPr>
          <p:nvPr/>
        </p:nvSpPr>
        <p:spPr bwMode="gray">
          <a:xfrm>
            <a:off x="3563938" y="5060950"/>
            <a:ext cx="1833562" cy="1608138"/>
          </a:xfrm>
          <a:prstGeom prst="ellipse">
            <a:avLst/>
          </a:prstGeom>
          <a:gradFill rotWithShape="1">
            <a:gsLst>
              <a:gs pos="0">
                <a:srgbClr val="F8EDEB"/>
              </a:gs>
              <a:gs pos="100000">
                <a:srgbClr val="E3B7A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9453" name="Oval 13"/>
          <p:cNvSpPr>
            <a:spLocks noChangeArrowheads="1"/>
          </p:cNvSpPr>
          <p:nvPr/>
        </p:nvSpPr>
        <p:spPr bwMode="gray">
          <a:xfrm>
            <a:off x="179388" y="2220913"/>
            <a:ext cx="2016125" cy="1568450"/>
          </a:xfrm>
          <a:prstGeom prst="ellipse">
            <a:avLst/>
          </a:prstGeom>
          <a:gradFill rotWithShape="1">
            <a:gsLst>
              <a:gs pos="0">
                <a:srgbClr val="F1F5DF"/>
              </a:gs>
              <a:gs pos="100000">
                <a:srgbClr val="ABD37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1393825" y="1000125"/>
            <a:ext cx="2155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Сеть</a:t>
            </a:r>
            <a:b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электросиренного оповещения</a:t>
            </a: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3449638" y="192088"/>
            <a:ext cx="21558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FFFFFF"/>
                </a:solidFill>
                <a:latin typeface="Arial" charset="0"/>
                <a:cs typeface="+mn-cs"/>
              </a:rPr>
              <a:t>Сеть</a:t>
            </a:r>
            <a:br>
              <a:rPr lang="ru-RU" sz="1600" b="1" smtClean="0">
                <a:solidFill>
                  <a:srgbClr val="FFFFFF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FFFFFF"/>
                </a:solidFill>
                <a:latin typeface="Arial" charset="0"/>
                <a:cs typeface="+mn-cs"/>
              </a:rPr>
              <a:t>радиотрансляции</a:t>
            </a:r>
            <a:br>
              <a:rPr lang="ru-RU" sz="1600" b="1" smtClean="0">
                <a:solidFill>
                  <a:srgbClr val="FFFFFF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FFFFFF"/>
                </a:solidFill>
                <a:latin typeface="Arial" charset="0"/>
                <a:cs typeface="+mn-cs"/>
              </a:rPr>
              <a:t>(проводного</a:t>
            </a:r>
            <a:br>
              <a:rPr lang="ru-RU" sz="1600" b="1" smtClean="0">
                <a:solidFill>
                  <a:srgbClr val="FFFFFF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FFFFFF"/>
                </a:solidFill>
                <a:latin typeface="Arial" charset="0"/>
                <a:cs typeface="+mn-cs"/>
              </a:rPr>
              <a:t>радио-</a:t>
            </a:r>
            <a:br>
              <a:rPr lang="ru-RU" sz="1600" b="1" smtClean="0">
                <a:solidFill>
                  <a:srgbClr val="FFFFFF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FFFFFF"/>
                </a:solidFill>
                <a:latin typeface="Arial" charset="0"/>
                <a:cs typeface="+mn-cs"/>
              </a:rPr>
              <a:t>вещания)</a:t>
            </a: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5854700" y="400050"/>
            <a:ext cx="2155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Сеть</a:t>
            </a:r>
            <a:b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УКВ-</a:t>
            </a:r>
            <a:r>
              <a:rPr lang="en-US" sz="1600" b="1" smtClean="0">
                <a:solidFill>
                  <a:srgbClr val="0A1542"/>
                </a:solidFill>
                <a:latin typeface="Arial" charset="0"/>
                <a:cs typeface="+mn-cs"/>
              </a:rPr>
              <a:t>F</a:t>
            </a: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М</a:t>
            </a:r>
            <a:b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(радиовещания)</a:t>
            </a:r>
          </a:p>
        </p:txBody>
      </p:sp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7235825" y="2055813"/>
            <a:ext cx="2155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Сети </a:t>
            </a:r>
            <a:b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телевещания</a:t>
            </a:r>
          </a:p>
        </p:txBody>
      </p:sp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6227763" y="4365625"/>
            <a:ext cx="21558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Сети</a:t>
            </a:r>
            <a:b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кабельного</a:t>
            </a:r>
            <a:b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телевидения</a:t>
            </a:r>
            <a:b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города</a:t>
            </a:r>
          </a:p>
        </p:txBody>
      </p:sp>
      <p:sp>
        <p:nvSpPr>
          <p:cNvPr id="189459" name="Text Box 19"/>
          <p:cNvSpPr txBox="1">
            <a:spLocks noChangeArrowheads="1"/>
          </p:cNvSpPr>
          <p:nvPr/>
        </p:nvSpPr>
        <p:spPr bwMode="auto">
          <a:xfrm>
            <a:off x="3419475" y="5311775"/>
            <a:ext cx="21558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Сети </a:t>
            </a:r>
            <a:b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подвижной</a:t>
            </a:r>
            <a:b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радиотелефонной</a:t>
            </a:r>
            <a:b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связи</a:t>
            </a:r>
          </a:p>
        </p:txBody>
      </p:sp>
      <p:sp>
        <p:nvSpPr>
          <p:cNvPr id="189460" name="Text Box 20"/>
          <p:cNvSpPr txBox="1">
            <a:spLocks noChangeArrowheads="1"/>
          </p:cNvSpPr>
          <p:nvPr/>
        </p:nvSpPr>
        <p:spPr bwMode="auto">
          <a:xfrm>
            <a:off x="250825" y="5300663"/>
            <a:ext cx="2155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Телефонная</a:t>
            </a:r>
            <a:b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связь</a:t>
            </a:r>
            <a:b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города</a:t>
            </a:r>
          </a:p>
        </p:txBody>
      </p:sp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131763" y="2608263"/>
            <a:ext cx="22082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Территориальные</a:t>
            </a:r>
            <a:b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элементы</a:t>
            </a:r>
            <a:b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</a:br>
            <a:r>
              <a:rPr lang="ru-RU" sz="1600" b="1" smtClean="0">
                <a:solidFill>
                  <a:srgbClr val="0A1542"/>
                </a:solidFill>
                <a:latin typeface="Arial" charset="0"/>
                <a:cs typeface="+mn-cs"/>
              </a:rPr>
              <a:t>ОКСИОН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4643438" y="6308725"/>
            <a:ext cx="4500562" cy="369888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(ПП Москвы от 1.12.2015 г.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№ 795-ПП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)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4" grpId="0" animBg="1"/>
      <p:bldP spid="189445" grpId="0" animBg="1"/>
      <p:bldP spid="189446" grpId="0" animBg="1"/>
      <p:bldP spid="189448" grpId="0" animBg="1"/>
      <p:bldP spid="189449" grpId="0" animBg="1"/>
      <p:bldP spid="189450" grpId="0" animBg="1"/>
      <p:bldP spid="189451" grpId="0" animBg="1"/>
      <p:bldP spid="189453" grpId="0" animBg="1"/>
      <p:bldP spid="189454" grpId="0"/>
      <p:bldP spid="189455" grpId="0"/>
      <p:bldP spid="189456" grpId="0"/>
      <p:bldP spid="189457" grpId="0"/>
      <p:bldP spid="189458" grpId="0"/>
      <p:bldP spid="189459" grpId="0"/>
      <p:bldP spid="189460" grpId="0"/>
      <p:bldP spid="1894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3409" r="2667" b="3976"/>
          <a:stretch>
            <a:fillRect/>
          </a:stretch>
        </p:blipFill>
        <p:spPr bwMode="auto">
          <a:xfrm>
            <a:off x="2195513" y="549275"/>
            <a:ext cx="3600450" cy="274955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TextBox 2"/>
          <p:cNvSpPr txBox="1">
            <a:spLocks noChangeArrowheads="1"/>
          </p:cNvSpPr>
          <p:nvPr/>
        </p:nvSpPr>
        <p:spPr bwMode="auto">
          <a:xfrm>
            <a:off x="395288" y="3860800"/>
            <a:ext cx="7416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До населения сигнал  оповещения  «ВНИМАНИЕ ВСЕМ!»  доводится при помощи сирен. </a:t>
            </a:r>
          </a:p>
          <a:p>
            <a:pPr algn="just" eaLnBrk="1" hangingPunct="1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Сирены (типа С-40) устанавливаются в населенных пунктах с населением более 500 человек. Они размещаются на крышах высоких зданий и охватывают площадь звукопокрытия в городе 0,3-0,7 км². </a:t>
            </a:r>
          </a:p>
          <a:p>
            <a:pPr eaLnBrk="1" hangingPunct="1"/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плакат_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951" r="3934" b="2673"/>
          <a:stretch>
            <a:fillRect/>
          </a:stretch>
        </p:blipFill>
        <p:spPr>
          <a:xfrm>
            <a:off x="2339975" y="1196975"/>
            <a:ext cx="4248150" cy="5661025"/>
          </a:xfrm>
        </p:spPr>
      </p:pic>
      <p:pic>
        <p:nvPicPr>
          <p:cNvPr id="32773" name="Picture 5" descr="fl11067985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3388" y="2349500"/>
            <a:ext cx="328612" cy="1079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/>
            </a:r>
            <a:b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</a:b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rPr>
              <a:t>Оповещение по каналам телевизионного вещания </a:t>
            </a:r>
          </a:p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rPr>
              <a:t>1 и 3-му каналам ТВ и 4-м УКВ-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rPr>
              <a:t>FM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rPr>
              <a:t> каналам радиовещания</a:t>
            </a:r>
            <a:r>
              <a:rPr lang="ru-RU" sz="2000" b="1">
                <a:solidFill>
                  <a:srgbClr val="FFFFFF"/>
                </a:solidFill>
                <a:latin typeface="Verdana" pitchFamily="34" charset="0"/>
                <a:cs typeface="+mn-cs"/>
              </a:rPr>
              <a:t> </a:t>
            </a: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3779838" y="2347913"/>
            <a:ext cx="1223962" cy="1152525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3203575" y="1844675"/>
            <a:ext cx="2376488" cy="2232025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2700338" y="1412875"/>
            <a:ext cx="3384550" cy="3095625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2268538" y="981075"/>
            <a:ext cx="4319587" cy="40322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1835150" y="549275"/>
            <a:ext cx="5184775" cy="48958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418" name="Rectangle 21"/>
          <p:cNvSpPr>
            <a:spLocks noChangeArrowheads="1"/>
          </p:cNvSpPr>
          <p:nvPr/>
        </p:nvSpPr>
        <p:spPr bwMode="auto">
          <a:xfrm>
            <a:off x="6948488" y="1484313"/>
            <a:ext cx="21955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/>
            </a:r>
            <a:br>
              <a:rPr lang="ru-RU" b="1">
                <a:solidFill>
                  <a:srgbClr val="000000"/>
                </a:solidFill>
                <a:latin typeface="Times New Roman" pitchFamily="18" charset="0"/>
                <a:cs typeface="+mn-cs"/>
              </a:rPr>
            </a:b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b="1">
                <a:solidFill>
                  <a:srgbClr val="000000"/>
                </a:solidFill>
                <a:latin typeface="Verdana" pitchFamily="34" charset="0"/>
                <a:cs typeface="+mn-cs"/>
              </a:rPr>
              <a:t>РАДИО </a:t>
            </a:r>
          </a:p>
          <a:p>
            <a:pPr>
              <a:defRPr/>
            </a:pPr>
            <a:r>
              <a:rPr lang="ru-RU" b="1">
                <a:solidFill>
                  <a:srgbClr val="000000"/>
                </a:solidFill>
                <a:latin typeface="Verdana" pitchFamily="34" charset="0"/>
                <a:cs typeface="+mn-cs"/>
              </a:rPr>
              <a:t>Маяк</a:t>
            </a:r>
          </a:p>
          <a:p>
            <a:pPr>
              <a:defRPr/>
            </a:pPr>
            <a:r>
              <a:rPr lang="ru-RU" b="1">
                <a:solidFill>
                  <a:srgbClr val="000000"/>
                </a:solidFill>
                <a:latin typeface="Verdana" pitchFamily="34" charset="0"/>
                <a:cs typeface="+mn-cs"/>
              </a:rPr>
              <a:t>Радио России</a:t>
            </a:r>
          </a:p>
          <a:p>
            <a:pPr>
              <a:defRPr/>
            </a:pPr>
            <a:r>
              <a:rPr lang="ru-RU" b="1">
                <a:solidFill>
                  <a:srgbClr val="000000"/>
                </a:solidFill>
                <a:latin typeface="Verdana" pitchFamily="34" charset="0"/>
                <a:cs typeface="+mn-cs"/>
              </a:rPr>
              <a:t>Орфей</a:t>
            </a:r>
          </a:p>
          <a:p>
            <a:pPr>
              <a:defRPr/>
            </a:pPr>
            <a:r>
              <a:rPr lang="ru-RU" b="1">
                <a:solidFill>
                  <a:srgbClr val="000000"/>
                </a:solidFill>
                <a:latin typeface="Verdana" pitchFamily="34" charset="0"/>
                <a:cs typeface="+mn-cs"/>
              </a:rPr>
              <a:t>Юность</a:t>
            </a:r>
          </a:p>
        </p:txBody>
      </p:sp>
      <p:sp>
        <p:nvSpPr>
          <p:cNvPr id="17419" name="Rectangle 22"/>
          <p:cNvSpPr>
            <a:spLocks noChangeArrowheads="1"/>
          </p:cNvSpPr>
          <p:nvPr/>
        </p:nvSpPr>
        <p:spPr bwMode="auto">
          <a:xfrm>
            <a:off x="-107950" y="1412875"/>
            <a:ext cx="33115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FF3300"/>
                </a:solidFill>
                <a:latin typeface="Times New Roman" pitchFamily="18" charset="0"/>
                <a:cs typeface="+mn-cs"/>
              </a:rPr>
              <a:t/>
            </a:r>
            <a:br>
              <a:rPr lang="ru-RU" b="1">
                <a:solidFill>
                  <a:srgbClr val="FF3300"/>
                </a:solidFill>
                <a:latin typeface="Times New Roman" pitchFamily="18" charset="0"/>
                <a:cs typeface="+mn-cs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ТВ</a:t>
            </a:r>
          </a:p>
          <a:p>
            <a:pPr>
              <a:defRPr/>
            </a:pPr>
            <a:r>
              <a:rPr lang="ru-RU" sz="2400">
                <a:solidFill>
                  <a:srgbClr val="000000"/>
                </a:solidFill>
                <a:latin typeface="Verdana" pitchFamily="34" charset="0"/>
                <a:cs typeface="+mn-cs"/>
              </a:rPr>
              <a:t>1 канал </a:t>
            </a:r>
          </a:p>
          <a:p>
            <a:pPr>
              <a:defRPr/>
            </a:pPr>
            <a:r>
              <a:rPr lang="ru-RU" sz="2400">
                <a:solidFill>
                  <a:srgbClr val="000000"/>
                </a:solidFill>
                <a:latin typeface="Verdana" pitchFamily="34" charset="0"/>
                <a:cs typeface="+mn-cs"/>
              </a:rPr>
              <a:t>3 канал – ТВ Центр</a:t>
            </a:r>
            <a:r>
              <a:rPr lang="ru-RU">
                <a:solidFill>
                  <a:srgbClr val="FFFFFF"/>
                </a:solidFill>
                <a:latin typeface="Verdana" pitchFamily="34" charset="0"/>
                <a:cs typeface="+mn-cs"/>
              </a:rPr>
              <a:t> </a:t>
            </a:r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1403350" y="188913"/>
            <a:ext cx="6048375" cy="5688012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85" grpId="0" animBg="1"/>
      <p:bldP spid="32786" grpId="0" animBg="1"/>
      <p:bldP spid="32787" grpId="0" animBg="1"/>
      <p:bldP spid="32788" grpId="0" animBg="1"/>
      <p:bldP spid="3279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305</TotalTime>
  <Words>1231</Words>
  <Application>Microsoft Office PowerPoint</Application>
  <PresentationFormat>On-screen Show (4:3)</PresentationFormat>
  <Paragraphs>134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Trebuchet MS</vt:lpstr>
      <vt:lpstr>Wingdings 2</vt:lpstr>
      <vt:lpstr>Wingdings</vt:lpstr>
      <vt:lpstr>Calibri</vt:lpstr>
      <vt:lpstr>Times New Roman</vt:lpstr>
      <vt:lpstr>Verdana</vt:lpstr>
      <vt:lpstr>Изящная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 и с т е м а     о п о в е щ е н и я   –</vt:lpstr>
      <vt:lpstr>При проведении  оповещения  задействуются: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Сигналы  оповещения и информирования населения об  угрозе  и  возникновении  ЧС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Обучение работающего населения  города Москвы  в области безопасности жизнедеятельности</dc:title>
  <dc:creator>ЕЛЕНА</dc:creator>
  <cp:lastModifiedBy>word</cp:lastModifiedBy>
  <cp:revision>43</cp:revision>
  <dcterms:created xsi:type="dcterms:W3CDTF">2014-06-09T05:20:38Z</dcterms:created>
  <dcterms:modified xsi:type="dcterms:W3CDTF">2021-02-16T09:34:40Z</dcterms:modified>
</cp:coreProperties>
</file>