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45" r:id="rId2"/>
    <p:sldId id="333" r:id="rId3"/>
    <p:sldId id="336" r:id="rId4"/>
    <p:sldId id="301" r:id="rId5"/>
    <p:sldId id="302" r:id="rId6"/>
    <p:sldId id="303" r:id="rId7"/>
    <p:sldId id="306" r:id="rId8"/>
    <p:sldId id="305" r:id="rId9"/>
    <p:sldId id="304" r:id="rId10"/>
    <p:sldId id="307" r:id="rId11"/>
    <p:sldId id="308" r:id="rId12"/>
    <p:sldId id="309" r:id="rId13"/>
    <p:sldId id="344" r:id="rId14"/>
    <p:sldId id="338" r:id="rId15"/>
    <p:sldId id="339" r:id="rId16"/>
    <p:sldId id="341" r:id="rId17"/>
    <p:sldId id="343" r:id="rId18"/>
    <p:sldId id="340" r:id="rId19"/>
    <p:sldId id="310" r:id="rId20"/>
    <p:sldId id="280" r:id="rId21"/>
    <p:sldId id="311" r:id="rId22"/>
    <p:sldId id="312" r:id="rId23"/>
    <p:sldId id="313" r:id="rId24"/>
    <p:sldId id="288" r:id="rId25"/>
    <p:sldId id="314" r:id="rId26"/>
    <p:sldId id="315" r:id="rId27"/>
    <p:sldId id="316" r:id="rId28"/>
    <p:sldId id="317" r:id="rId29"/>
    <p:sldId id="318" r:id="rId30"/>
    <p:sldId id="320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30" r:id="rId40"/>
    <p:sldId id="328" r:id="rId41"/>
    <p:sldId id="32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137EC5-53DE-4BD3-AC61-6894BA2A61F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A839E0-032C-44FB-937E-9835D6890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76872"/>
            <a:ext cx="8398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ПРОЦЕССЫ</a:t>
            </a:r>
          </a:p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ВЫПАРИВАНИЕ 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414062"/>
            <a:ext cx="61926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Стефана-Больцмана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971600" y="2060848"/>
                <a:ext cx="7200800" cy="35283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 = </a:t>
                </a:r>
                <a:r>
                  <a:rPr lang="el-GR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𝑻</m:t>
                        </m:r>
                      </m:e>
                      <m:sup>
                        <m:r>
                          <a:rPr lang="ru-RU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ru-RU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Т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—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температура, К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σ </a:t>
                </a:r>
                <a:r>
                  <a:rPr lang="ru-RU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— постоянная Больцмана</a:t>
                </a: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60848"/>
                <a:ext cx="7200800" cy="352839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2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196752"/>
            <a:ext cx="712879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Теплообменники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аппараты, предназначенные для передачи тепла от одних веществ к другим</a:t>
            </a:r>
          </a:p>
        </p:txBody>
      </p:sp>
    </p:spTree>
    <p:extLst>
      <p:ext uri="{BB962C8B-B14F-4D97-AF65-F5344CB8AC3E}">
        <p14:creationId xmlns:p14="http://schemas.microsoft.com/office/powerpoint/2010/main" val="19851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1412776"/>
            <a:ext cx="5904656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Теплоносители - вещества, участвующие в процессе передачи тепла</a:t>
            </a:r>
          </a:p>
        </p:txBody>
      </p:sp>
    </p:spTree>
    <p:extLst>
      <p:ext uri="{BB962C8B-B14F-4D97-AF65-F5344CB8AC3E}">
        <p14:creationId xmlns:p14="http://schemas.microsoft.com/office/powerpoint/2010/main" val="24517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72002" y="2780962"/>
            <a:ext cx="30243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теплоносителям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746" y="225083"/>
            <a:ext cx="21602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Большая </a:t>
            </a:r>
            <a:r>
              <a:rPr lang="ru-RU" dirty="0"/>
              <a:t>термическая устойчивость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746" y="2564938"/>
            <a:ext cx="21602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Большая </a:t>
            </a:r>
            <a:r>
              <a:rPr lang="ru-RU" dirty="0"/>
              <a:t>удельная теплота испарения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254528"/>
            <a:ext cx="288032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Достижение </a:t>
            </a:r>
            <a:r>
              <a:rPr lang="ru-RU" dirty="0"/>
              <a:t>высоких температур при собственных низких давлениях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863110"/>
            <a:ext cx="21602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ысокий </a:t>
            </a:r>
            <a:r>
              <a:rPr lang="ru-RU" dirty="0"/>
              <a:t>КПД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4863110"/>
            <a:ext cx="27363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</a:t>
            </a:r>
            <a:r>
              <a:rPr lang="ru-RU" dirty="0"/>
              <a:t>токсических свойств, </a:t>
            </a:r>
            <a:r>
              <a:rPr lang="ru-RU" dirty="0" err="1"/>
              <a:t>взрыво</a:t>
            </a:r>
            <a:r>
              <a:rPr lang="ru-RU" dirty="0"/>
              <a:t>- и пожаробезопасность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82749" y="4863110"/>
            <a:ext cx="21602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Доступность </a:t>
            </a:r>
            <a:r>
              <a:rPr lang="ru-RU" dirty="0"/>
              <a:t>и низкая стоимость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69565" y="2533971"/>
            <a:ext cx="21602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Высокий </a:t>
            </a:r>
            <a:r>
              <a:rPr lang="ru-RU" dirty="0"/>
              <a:t>коэффициент теплоотдачи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278936"/>
            <a:ext cx="21602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</a:t>
            </a:r>
            <a:r>
              <a:rPr lang="ru-RU" dirty="0"/>
              <a:t>корродирующего действия на материал оборудования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83768" y="1881267"/>
            <a:ext cx="864096" cy="868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2"/>
          </p:cNvCxnSpPr>
          <p:nvPr/>
        </p:nvCxnSpPr>
        <p:spPr>
          <a:xfrm>
            <a:off x="4427984" y="1910712"/>
            <a:ext cx="0" cy="83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51174" y="2023795"/>
            <a:ext cx="533467" cy="72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27986" y="3974131"/>
            <a:ext cx="719878" cy="888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951174" y="1910712"/>
            <a:ext cx="618391" cy="83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99992" y="4005098"/>
            <a:ext cx="0" cy="85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8" idx="0"/>
          </p:cNvCxnSpPr>
          <p:nvPr/>
        </p:nvCxnSpPr>
        <p:spPr>
          <a:xfrm>
            <a:off x="6084168" y="4005098"/>
            <a:ext cx="978701" cy="85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3"/>
            <a:endCxn id="2" idx="1"/>
          </p:cNvCxnSpPr>
          <p:nvPr/>
        </p:nvCxnSpPr>
        <p:spPr>
          <a:xfrm>
            <a:off x="2627986" y="3393030"/>
            <a:ext cx="5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" idx="3"/>
          </p:cNvCxnSpPr>
          <p:nvPr/>
        </p:nvCxnSpPr>
        <p:spPr>
          <a:xfrm flipH="1">
            <a:off x="6196338" y="3393030"/>
            <a:ext cx="64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" idx="3"/>
            <a:endCxn id="9" idx="1"/>
          </p:cNvCxnSpPr>
          <p:nvPr/>
        </p:nvCxnSpPr>
        <p:spPr>
          <a:xfrm flipV="1">
            <a:off x="6196338" y="3362063"/>
            <a:ext cx="373227" cy="30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98675" y="260648"/>
            <a:ext cx="446449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теплоносители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1901" y="3625437"/>
            <a:ext cx="34923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590" y="3573016"/>
            <a:ext cx="3479162" cy="131685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235198">
            <a:off x="5637893" y="2701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44204">
            <a:off x="2792907" y="2485907"/>
            <a:ext cx="749873" cy="920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130" y="390982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9605" y="3908275"/>
            <a:ext cx="3341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901" y="5379848"/>
            <a:ext cx="255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ЭЛЕКТРОЭНЕРГИЯ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ТОПОЧНЫЕ ГАЗЫ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817" y="5241349"/>
            <a:ext cx="4245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-ПАР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-МИНЕРАЛЬНЫЕ МАСЛА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-ОРГАНИЧЕСКИЕ ЖИДКОСТИ и др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908720"/>
            <a:ext cx="6624736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 — газообразное состояние вещества в условиях, когда газовая фаза может находиться в равновесии с жидкой или твёрдой фазами того же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41638" y="614232"/>
            <a:ext cx="37444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43608" y="3933056"/>
            <a:ext cx="295232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933056"/>
            <a:ext cx="2981202" cy="1755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58300" y="4612486"/>
            <a:ext cx="1584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</a:t>
            </a:r>
          </a:p>
        </p:txBody>
      </p:sp>
      <p:sp>
        <p:nvSpPr>
          <p:cNvPr id="7" name="Стрелка вправо 6"/>
          <p:cNvSpPr/>
          <p:nvPr/>
        </p:nvSpPr>
        <p:spPr>
          <a:xfrm rot="3153654">
            <a:off x="5242477" y="3067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72702">
            <a:off x="2559932" y="2841138"/>
            <a:ext cx="896016" cy="10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338437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Влажный пар – насыщенный пар, содержащий в себе одноименную жидкость в виде взвешенных мелкодисперсных частиц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01" y="2415370"/>
            <a:ext cx="3479967" cy="2475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149080"/>
            <a:ext cx="3407959" cy="247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2775803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 насыщенный пар – пар, не содержащий одноименной жидкости и имеющий температуру кипения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данном давлении P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12740" y="4648011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Перегретый пар – пар, температура которого превышает температуру кипения при данном давлении Р</a:t>
            </a:r>
          </a:p>
        </p:txBody>
      </p:sp>
    </p:spTree>
    <p:extLst>
      <p:ext uri="{BB962C8B-B14F-4D97-AF65-F5344CB8AC3E}">
        <p14:creationId xmlns:p14="http://schemas.microsoft.com/office/powerpoint/2010/main" val="398482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268760"/>
            <a:ext cx="6408712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возникновения пара из жидкой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фазы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парообразованием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называется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5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1.Корпус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2.Штуцер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3.Поплавок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4.Стержень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5.Клапан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6.Трубка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7.Выходной канал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04664"/>
            <a:ext cx="68407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800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Поплавковый конденсатоотводчик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1772816"/>
            <a:ext cx="3456384" cy="4248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31" y="2420889"/>
            <a:ext cx="3197658" cy="305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980728"/>
            <a:ext cx="6552728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ТЕПЛООБМЕН - самопроизвольный необратимый перенос теплоты (точнее, энергии в форме теплоты) между телами или участками внутри тела с различной  температурой</a:t>
            </a:r>
          </a:p>
        </p:txBody>
      </p:sp>
    </p:spTree>
    <p:extLst>
      <p:ext uri="{BB962C8B-B14F-4D97-AF65-F5344CB8AC3E}">
        <p14:creationId xmlns:p14="http://schemas.microsoft.com/office/powerpoint/2010/main" val="34087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Схемы установок с естественной (а) и принудительной (б) циркуляцией жидкого промежуточного теплоносителя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8407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445224"/>
            <a:ext cx="8653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печь со змеевиком  2 – теплоиспользующий аппарат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3 – подъемный трубопровод  4 – отпускной трубопровод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– циркуляционный насос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700808"/>
            <a:ext cx="35283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РЕКУПЕРАТИВНЫЕ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59288"/>
            <a:ext cx="3384376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456384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00740" y="332656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ТЕПЛООБМЕННИКОВ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5825" y="3791025"/>
            <a:ext cx="241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РЕГЕНЕРАТИВНЫЕ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014009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СМЕСИТЕЛЬНЫЕ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18956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кожух;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трубная решетка; 3 – трубы;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патрубок;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крышка;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опорная лапа;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II – теплоносители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04664"/>
            <a:ext cx="66247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КОЖУХОТРУБЧАТЫЙ ТЕПЛООБМЕННИК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8" y="1770704"/>
            <a:ext cx="2664183" cy="42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32656"/>
            <a:ext cx="70567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 размещения труб в трубных решетках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0851"/>
            <a:ext cx="7467600" cy="329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71600" y="5135563"/>
            <a:ext cx="6984776" cy="1389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по сторонам и вершинам правильных шестиугольников;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по сторонам и вершинам квадратов;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по концентрическим окружностям</a:t>
            </a:r>
          </a:p>
        </p:txBody>
      </p:sp>
    </p:spTree>
    <p:extLst>
      <p:ext uri="{BB962C8B-B14F-4D97-AF65-F5344CB8AC3E}">
        <p14:creationId xmlns:p14="http://schemas.microsoft.com/office/powerpoint/2010/main" val="35235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60648"/>
            <a:ext cx="828092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Многоходовые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кожухотрубные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теплообменники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6984776" cy="432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4653136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– вертикальный (по трубному пространству):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днище; 2 – перегородки;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 – горизонтальный (по межтрубному пространству):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 – кожух; 2 – направляющие перегородки;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II – теплоносители</a:t>
            </a:r>
          </a:p>
        </p:txBody>
      </p:sp>
    </p:spTree>
    <p:extLst>
      <p:ext uri="{BB962C8B-B14F-4D97-AF65-F5344CB8AC3E}">
        <p14:creationId xmlns:p14="http://schemas.microsoft.com/office/powerpoint/2010/main" val="778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404664"/>
            <a:ext cx="72008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Теплообменник «труба в трубе»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9" y="2276872"/>
            <a:ext cx="4692215" cy="341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652120" y="2132856"/>
            <a:ext cx="2664296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внутренняя труба;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наружная труба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соединительное колено;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– соединительный патрубок;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II – теплоносители</a:t>
            </a:r>
          </a:p>
        </p:txBody>
      </p:sp>
    </p:spTree>
    <p:extLst>
      <p:ext uri="{BB962C8B-B14F-4D97-AF65-F5344CB8AC3E}">
        <p14:creationId xmlns:p14="http://schemas.microsoft.com/office/powerpoint/2010/main" val="5236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342054"/>
            <a:ext cx="70567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Пластинчатый теплообменник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6192688" cy="457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60232" y="3789040"/>
            <a:ext cx="1728192" cy="133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1-9 номера пластин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4005064"/>
            <a:ext cx="3657600" cy="216713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– корпус;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– стакан;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– змеевик из трубы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5942" y="332656"/>
            <a:ext cx="70567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Змеевиковый погружной теплообменник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9" y="1621339"/>
            <a:ext cx="2700762" cy="452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404664"/>
            <a:ext cx="70567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КОНДЕНСАЦИЯ НА ПОВЕРХНОСТИ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79803"/>
            <a:ext cx="6336703" cy="23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27784" y="5445224"/>
            <a:ext cx="381642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А- ПЛЕНОЧНАЯ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Б- КАПЕЛЬНАЯ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404664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Противоточный полочный барометрический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конденсатор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663675" cy="48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00192" y="2276872"/>
            <a:ext cx="201622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–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сегментными полками;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кольцевыми полками;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– корпус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сегментная полка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3– кольцевая полка</a:t>
            </a:r>
          </a:p>
        </p:txBody>
      </p:sp>
    </p:spTree>
    <p:extLst>
      <p:ext uri="{BB962C8B-B14F-4D97-AF65-F5344CB8AC3E}">
        <p14:creationId xmlns:p14="http://schemas.microsoft.com/office/powerpoint/2010/main" val="5879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9206" y="692696"/>
            <a:ext cx="6624736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Тепловые процессы протекают только при наличии разности температур между теплоносителями.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Разность температур – движущая сила теплообмена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259632" y="1340768"/>
            <a:ext cx="6624736" cy="39604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Выпариванием называют процесс концентрирования жидких растворов практически нелетучих веществ путем частичного удаления растворителя испарением при кипении жидкости</a:t>
            </a:r>
          </a:p>
        </p:txBody>
      </p:sp>
    </p:spTree>
    <p:extLst>
      <p:ext uri="{BB962C8B-B14F-4D97-AF65-F5344CB8AC3E}">
        <p14:creationId xmlns:p14="http://schemas.microsoft.com/office/powerpoint/2010/main" val="24435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8422" y="373866"/>
            <a:ext cx="66967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Выпарной аппарат с паровой рубашкой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188146" cy="48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796136" y="1916832"/>
            <a:ext cx="2520280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корпус;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паровая рубашка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смотровое окно;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датчик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 крышка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– сепаратор</a:t>
            </a:r>
          </a:p>
        </p:txBody>
      </p:sp>
    </p:spTree>
    <p:extLst>
      <p:ext uri="{BB962C8B-B14F-4D97-AF65-F5344CB8AC3E}">
        <p14:creationId xmlns:p14="http://schemas.microsoft.com/office/powerpoint/2010/main" val="37917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59866" y="3573016"/>
            <a:ext cx="3968518" cy="317524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корпус;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нагревательная камера;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кипятильные трубы;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циркуляционная труба;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сепарационное (паровое) пространство;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брызгоуловитель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32656"/>
            <a:ext cx="655272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Вакуум выпарной аппарат с центральной циркуляционной трубой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6" y="1600200"/>
            <a:ext cx="361532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4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332656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трехкорпусной выпарной установки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0" y="1556792"/>
            <a:ext cx="74676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5733256"/>
            <a:ext cx="75608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2, 3 – корпуса; 4 – подогреватель; 5 – барометрический конденсатор; 6 – ловушка-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брызгоулавливатель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7 – вакуум-насос</a:t>
            </a:r>
          </a:p>
        </p:txBody>
      </p:sp>
    </p:spTree>
    <p:extLst>
      <p:ext uri="{BB962C8B-B14F-4D97-AF65-F5344CB8AC3E}">
        <p14:creationId xmlns:p14="http://schemas.microsoft.com/office/powerpoint/2010/main" val="14417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056105" y="4437112"/>
            <a:ext cx="4476335" cy="1735088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нагревательная камера;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сепаратор;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необогреваемая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циркуляционная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труба;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брызгоуловитель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32656"/>
            <a:ext cx="72008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Выпарной аппарат с выносной нагревательной камерой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012497" cy="50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4077072"/>
            <a:ext cx="3657600" cy="223224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1 -  нагревательная камера;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– сепаратор;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– отбойник;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брызгоуловитель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69847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Выпарной прямоточный аппарат с поднимающейся пленкой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819516" cy="48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4149080"/>
            <a:ext cx="3240360" cy="202312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1 - корпус;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– паровая рубашка;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– ротор;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– скребки</a:t>
            </a:r>
          </a:p>
          <a:p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4" y="1600200"/>
            <a:ext cx="33121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332656"/>
            <a:ext cx="68407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Роторный прямоточный выпарной аппарат</a:t>
            </a:r>
          </a:p>
        </p:txBody>
      </p:sp>
    </p:spTree>
    <p:extLst>
      <p:ext uri="{BB962C8B-B14F-4D97-AF65-F5344CB8AC3E}">
        <p14:creationId xmlns:p14="http://schemas.microsoft.com/office/powerpoint/2010/main" val="10373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067944" y="4437112"/>
            <a:ext cx="3859904" cy="1735088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 нагревательная камера;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сепаратор;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циркуляционная труба;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циркуляционный насос</a:t>
            </a:r>
          </a:p>
          <a:p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1600200"/>
            <a:ext cx="28593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332656"/>
            <a:ext cx="72008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Выпарной аппарат с принудительной циркуляцией</a:t>
            </a:r>
          </a:p>
        </p:txBody>
      </p:sp>
    </p:spTree>
    <p:extLst>
      <p:ext uri="{BB962C8B-B14F-4D97-AF65-F5344CB8AC3E}">
        <p14:creationId xmlns:p14="http://schemas.microsoft.com/office/powerpoint/2010/main" val="24325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3501008"/>
            <a:ext cx="3744416" cy="267119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1.Теплообменник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2.Полые тарелки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3.Напорная труба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4.Распределительная труба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5.Патрубок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6.Вал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7.Труба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74168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центробежного роторно-пленочного вакуум - выпарного аппарата («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Центритерм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2816"/>
            <a:ext cx="3657600" cy="38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11960" y="2420888"/>
            <a:ext cx="3715888" cy="375131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1.Корпус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2.Поверхность нагрева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3.Вал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4.Полые барабаны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5.Кольцевой сборник с желобами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6,6а.Распределительные кольца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7.Штуцер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8.Патрубок ввода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9.Сепарационная камера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04664"/>
            <a:ext cx="72008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Центробежный вакуум-выпарной аппарат с гофрированным ротором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98" y="1853008"/>
            <a:ext cx="2450804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8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916832"/>
            <a:ext cx="633670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ТЕПЛООБМЕНА</a:t>
            </a:r>
          </a:p>
        </p:txBody>
      </p:sp>
    </p:spTree>
    <p:extLst>
      <p:ext uri="{BB962C8B-B14F-4D97-AF65-F5344CB8AC3E}">
        <p14:creationId xmlns:p14="http://schemas.microsoft.com/office/powerpoint/2010/main" val="37892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332656"/>
            <a:ext cx="73448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Вакуум выпарная установка с противоточным конденсатором смешения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348880"/>
            <a:ext cx="5815804" cy="331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99373" y="2276872"/>
            <a:ext cx="2249091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1.Вакуум - выпарной аппарат с выпарной рубашкой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2.Конденсатор  3.Сборник   4.Ресивер</a:t>
            </a:r>
          </a:p>
        </p:txBody>
      </p:sp>
    </p:spTree>
    <p:extLst>
      <p:ext uri="{BB962C8B-B14F-4D97-AF65-F5344CB8AC3E}">
        <p14:creationId xmlns:p14="http://schemas.microsoft.com/office/powerpoint/2010/main" val="33878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332656"/>
            <a:ext cx="73448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Вакуум-выпарная установка с прямоточным конденсатором смешения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7" y="2281360"/>
            <a:ext cx="4431134" cy="30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64088" y="2924944"/>
            <a:ext cx="3024336" cy="2423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1.Вакуум выпарной аппарат с паровой рубашкой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Конденсатор смешения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3.Насос</a:t>
            </a:r>
          </a:p>
        </p:txBody>
      </p:sp>
    </p:spTree>
    <p:extLst>
      <p:ext uri="{BB962C8B-B14F-4D97-AF65-F5344CB8AC3E}">
        <p14:creationId xmlns:p14="http://schemas.microsoft.com/office/powerpoint/2010/main" val="4046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404664"/>
            <a:ext cx="674380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132856"/>
            <a:ext cx="7344816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Теплопроводностью называют процесс распространения тепла между частицами тела, находящимися в соприкосновении</a:t>
            </a:r>
          </a:p>
        </p:txBody>
      </p:sp>
    </p:spTree>
    <p:extLst>
      <p:ext uri="{BB962C8B-B14F-4D97-AF65-F5344CB8AC3E}">
        <p14:creationId xmlns:p14="http://schemas.microsoft.com/office/powerpoint/2010/main" val="22502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60648"/>
            <a:ext cx="6840760" cy="1121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ФУРЬЕ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Уравнение теплопроводности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5304" y="2132856"/>
            <a:ext cx="7200800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λF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dt∕d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х,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- тепловой поток;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коэффициент пропорциональности, называемый коэффициентом теплопроводности, ккал/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м∙ч∙град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площадь тела, нормальная к направлению теплового потока, м2;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температурный градиент, т. е. перепад температуры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слое толщиной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минус в правой части уравнения указывает, что направление теплового потока и температурного градиента взаимно противоположны.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8686" y="404664"/>
            <a:ext cx="65527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КОНВЕКЦИЯ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916832"/>
            <a:ext cx="7056784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переноса тепла вследствие движения и перемешивания макроскопических объемов газа или жидкости называется конвекцией</a:t>
            </a:r>
          </a:p>
        </p:txBody>
      </p:sp>
    </p:spTree>
    <p:extLst>
      <p:ext uri="{BB962C8B-B14F-4D97-AF65-F5344CB8AC3E}">
        <p14:creationId xmlns:p14="http://schemas.microsoft.com/office/powerpoint/2010/main" val="6352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72" y="249813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60648"/>
            <a:ext cx="6840760" cy="1121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Ньютона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204864"/>
            <a:ext cx="720080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= α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F∆t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τ, 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α- коэффициент теплоотдачи</a:t>
            </a:r>
          </a:p>
        </p:txBody>
      </p:sp>
    </p:spTree>
    <p:extLst>
      <p:ext uri="{BB962C8B-B14F-4D97-AF65-F5344CB8AC3E}">
        <p14:creationId xmlns:p14="http://schemas.microsoft.com/office/powerpoint/2010/main" val="39430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2855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332656"/>
            <a:ext cx="68407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ЛУЧЕИСПУСКАНИЕ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916832"/>
            <a:ext cx="7488832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Лучистая энергия представляет собой энергию электромагнитных колебаний с различными длинами волн</a:t>
            </a:r>
          </a:p>
        </p:txBody>
      </p:sp>
    </p:spTree>
    <p:extLst>
      <p:ext uri="{BB962C8B-B14F-4D97-AF65-F5344CB8AC3E}">
        <p14:creationId xmlns:p14="http://schemas.microsoft.com/office/powerpoint/2010/main" val="37592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1249</TotalTime>
  <Words>813</Words>
  <Application>Microsoft Office PowerPoint</Application>
  <PresentationFormat>Экран (4:3)</PresentationFormat>
  <Paragraphs>179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Cambria Math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Схемы установок с естественной (а) и принудительной (б) циркуляцией жидкого промежуточного теплоносителя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теплоносителям</dc:title>
  <dc:creator>Snotra</dc:creator>
  <cp:lastModifiedBy>Natalia Solovyeva</cp:lastModifiedBy>
  <cp:revision>54</cp:revision>
  <dcterms:created xsi:type="dcterms:W3CDTF">2012-03-26T16:48:11Z</dcterms:created>
  <dcterms:modified xsi:type="dcterms:W3CDTF">2016-10-25T15:49:48Z</dcterms:modified>
</cp:coreProperties>
</file>