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98" r:id="rId2"/>
    <p:sldId id="295" r:id="rId3"/>
    <p:sldId id="287" r:id="rId4"/>
    <p:sldId id="288" r:id="rId5"/>
    <p:sldId id="289" r:id="rId6"/>
    <p:sldId id="290" r:id="rId7"/>
    <p:sldId id="291" r:id="rId8"/>
    <p:sldId id="292" r:id="rId9"/>
    <p:sldId id="299" r:id="rId10"/>
    <p:sldId id="300" r:id="rId11"/>
    <p:sldId id="266" r:id="rId12"/>
    <p:sldId id="268" r:id="rId13"/>
    <p:sldId id="286" r:id="rId14"/>
    <p:sldId id="296" r:id="rId15"/>
    <p:sldId id="274" r:id="rId16"/>
    <p:sldId id="29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97" r:id="rId28"/>
    <p:sldId id="256" r:id="rId29"/>
    <p:sldId id="29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563E7-E44B-45CE-8D68-B8AD30C11827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79014-AC6A-4FAB-9B16-E3160334E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23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39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15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484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765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623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84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10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4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6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86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22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9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12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13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39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1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3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nvs.ru/images/kniga/Rashkovskaya_Sushka_v_himicheskoi_promyshlennosti/image033.jpg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bestreferat.ru/images/paper/10/85/5098510.pn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xreferat.ru/image/76/1307074863_1.gi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xumuk.ru/bse/images/1509.jpg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12776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ТЕПЛОВЫЕ ПРОЦЕССЫ.</a:t>
            </a:r>
          </a:p>
          <a:p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СУШКА</a:t>
            </a:r>
          </a:p>
          <a:p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ФАРМАЦЕВТИЧЕСКОМ</a:t>
            </a:r>
          </a:p>
          <a:p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ПРОИЗВОДСТВЕ</a:t>
            </a:r>
            <a:endParaRPr lang="ru-RU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0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15616" y="1340768"/>
            <a:ext cx="5904656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Кинетика сушки устанавливает связь между изменением влажности материала во времени и параметрами процесса (свойства и структура материала, его размеры, гидродинамические условия обтекания материала сушильным агентом и др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307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Диаграмма состояния влажного материала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4902796" cy="4346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Кривая сушки материала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798912"/>
            <a:ext cx="5337641" cy="457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Кривые скорости сушки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" y="2636912"/>
            <a:ext cx="6945494" cy="300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1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91276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Интенсивность испарения влаги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2060848"/>
            <a:ext cx="6552728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 = W/F</a:t>
            </a:r>
            <a:r>
              <a:rPr lang="el-G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где W – количество влаги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– поверхность материала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время сушки</a:t>
            </a:r>
          </a:p>
        </p:txBody>
      </p:sp>
    </p:spTree>
    <p:extLst>
      <p:ext uri="{BB962C8B-B14F-4D97-AF65-F5344CB8AC3E}">
        <p14:creationId xmlns:p14="http://schemas.microsoft.com/office/powerpoint/2010/main" val="35571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194649" cy="80317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Явление </a:t>
            </a:r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влагопроводности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564904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27584" y="1903512"/>
            <a:ext cx="6696744" cy="3685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Явление переноса влаги внутри материала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-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Dм∂С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/∂n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 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∂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С/∂n -  градиент концентрации влаги</a:t>
            </a:r>
          </a:p>
          <a:p>
            <a:pPr algn="ctr"/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828836"/>
            <a:ext cx="5670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Контактные сушилки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9" y="609600"/>
            <a:ext cx="5985713" cy="80317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Вакуум-сушильный шкаф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Картинка 7 из 6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7128792" cy="3383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7" y="609600"/>
            <a:ext cx="5913705" cy="87518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Вальцовые сушилки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Картинка 8 из 1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628800"/>
            <a:ext cx="5217950" cy="4780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7992888" cy="13208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КОНВЕКТИВНЫЕ СУШИЛКИ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 descr="Картинка 37 из 306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628800"/>
            <a:ext cx="4824536" cy="48245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504" y="2780928"/>
            <a:ext cx="32403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1 - вагонетки;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2 - сушильная камера;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3 - корпус;4, 7 - воздухоподогреватели;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5 - воздуховод;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6 - вентилятор;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8 - сетка;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9 - вход воздуха;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10 - выход воздуха;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11 - шибер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1556792"/>
            <a:ext cx="6696744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Сушкой называется процесс удаления влаги из веществ путем ее испарения и отвода образующихся паров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985" y="188640"/>
            <a:ext cx="5985713" cy="64807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ЛЕНТОЧНАЯ СУШИЛКА</a:t>
            </a:r>
          </a:p>
        </p:txBody>
      </p:sp>
      <p:pic>
        <p:nvPicPr>
          <p:cNvPr id="40962" name="Picture 2" descr="Картинка 1 из 174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638" y="744462"/>
            <a:ext cx="5910516" cy="43407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5301208"/>
            <a:ext cx="6336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— камера сушки; 2 — бесконечная лента; 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3— ведущие барабаны;  4 — ведомые барабаны;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 — калорифер; 6 — питатель; 7 — опорные ролики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9" y="609600"/>
            <a:ext cx="5985713" cy="73116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Пневматическая сушилка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http://www.xumuk.ru/bse/images/15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29445"/>
            <a:ext cx="4248472" cy="50499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504" y="2348880"/>
            <a:ext cx="4752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— бункер;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 — питатель;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 — труба;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 — вентилятор;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— калорифер;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6 — сборник-амортизатор;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7 —циклон;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8 — разгрузочное устройство;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 —фильтр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1" y="609600"/>
            <a:ext cx="6057721" cy="87518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Распылительная сушилка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http://www.xumuk.ru/bse/images/15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7035346" cy="441819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4063" y="1916832"/>
            <a:ext cx="3006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— камера сушки;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— форсунка;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— шнек для выгрузки высушенного материала;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— циклон;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— рукавный фильтр;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— вентилятор;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— калорифер.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Барабанная сушилка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http://www.xumuk.ru/bse/images/1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700808"/>
            <a:ext cx="5400600" cy="462125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1988841"/>
            <a:ext cx="33843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— циклон;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 — вентилятор;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— разгрузочная камера;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— шнек;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 — бандажи;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 — опорные ролики;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— привод;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8 — зубчатый венец;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— винтовые лопасти;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— внутренняя насадка;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11 — барабан;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 — питатель.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Сушка с </a:t>
            </a:r>
            <a:r>
              <a:rPr lang="ru-RU" dirty="0" err="1" smtClean="0"/>
              <a:t>псевдоожижением</a:t>
            </a:r>
            <a:endParaRPr lang="ru-RU" dirty="0"/>
          </a:p>
        </p:txBody>
      </p:sp>
      <p:pic>
        <p:nvPicPr>
          <p:cNvPr id="45058" name="Picture 2" descr="http://фармоборуд.рф/Oborud_nov/syshil/farm_sysh_sloi_3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5544616" cy="4620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609600"/>
            <a:ext cx="6345753" cy="70887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Сушка 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псевдоожижением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6752"/>
            <a:ext cx="5905443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2239347"/>
            <a:ext cx="3744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1.Сушильная камера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2.Шнеком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3.Бункера подается в   сушильную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4. Газораспределительная решетка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5.Вентилятор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6. Калорифер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7.Сборник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8. Циклон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9.Сборник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10.Рукавный фильтр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5" y="609600"/>
            <a:ext cx="5841697" cy="76389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Радиационная сушка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33539"/>
            <a:ext cx="6408712" cy="349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7584" y="5589240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1.Транспортер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2.Лампы с отражателями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34771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Высокочастотная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диэлектрическая)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сушилка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9"/>
          <a:stretch>
            <a:fillRect/>
          </a:stretch>
        </p:blipFill>
        <p:spPr bwMode="auto">
          <a:xfrm>
            <a:off x="1014087" y="1340768"/>
            <a:ext cx="6192688" cy="267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4129664"/>
            <a:ext cx="80040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ламповый высокочастотный генератор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715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2 -  сушильная камера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715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 4 - пластины конденсаторов;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715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5,6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бесконечные ленты, на которых находится высушиваемый материал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5715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– выпрямитель.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8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Диаграмма состояния воды в системе Р-Т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7206"/>
            <a:ext cx="6945228" cy="390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9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4969"/>
            <a:ext cx="6633785" cy="115981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 сублимационной сушки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6522457" cy="439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907905"/>
            <a:ext cx="2160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1.Камера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2.Конденсатор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3.Вакуум насос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4.Холодильная установка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5.Циркуляционный насос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7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35696" y="2564904"/>
            <a:ext cx="5313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90C22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ВИДЫ СУШКИ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16043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79512" y="188640"/>
            <a:ext cx="432048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Конвективная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97" y="5128127"/>
            <a:ext cx="4340728" cy="160338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57" y="2792449"/>
            <a:ext cx="4340728" cy="160338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1313495"/>
            <a:ext cx="4340728" cy="160338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627" y="4041737"/>
            <a:ext cx="4340728" cy="16033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19495" y="1822800"/>
            <a:ext cx="2421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2701" y="330175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Радиационная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89341" y="4658764"/>
            <a:ext cx="3457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Диэлектрическая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1560" y="5645124"/>
            <a:ext cx="3797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Сублимационная</a:t>
            </a:r>
          </a:p>
        </p:txBody>
      </p:sp>
    </p:spTree>
    <p:extLst>
      <p:ext uri="{BB962C8B-B14F-4D97-AF65-F5344CB8AC3E}">
        <p14:creationId xmlns:p14="http://schemas.microsoft.com/office/powerpoint/2010/main" val="19531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1772816"/>
            <a:ext cx="712879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влажного воздуха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перфолента 7"/>
          <p:cNvSpPr/>
          <p:nvPr/>
        </p:nvSpPr>
        <p:spPr>
          <a:xfrm>
            <a:off x="323528" y="332656"/>
            <a:ext cx="3384376" cy="194421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Абсолютная влажность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344517"/>
            <a:ext cx="3401863" cy="196308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444057"/>
            <a:ext cx="3401863" cy="196308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29" y="4653136"/>
            <a:ext cx="3401863" cy="196308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4653136"/>
            <a:ext cx="3401863" cy="196308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364719" y="114139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Относительная влажность (</a:t>
            </a:r>
            <a:r>
              <a:rPr lang="el-GR" b="1" dirty="0"/>
              <a:t>φ) 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70457" y="3240932"/>
            <a:ext cx="2196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Влагосодержание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39773" y="5294134"/>
            <a:ext cx="2652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Удельная энтальпия влажного воздуха J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48065" y="5317821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Удельная объемная теплоемкость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2837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74963" y="2633570"/>
            <a:ext cx="244827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6978" y="696805"/>
            <a:ext cx="2469094" cy="18228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691" y="4865961"/>
            <a:ext cx="2574507" cy="19006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60890" y="1315848"/>
            <a:ext cx="13612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7073" y="5523915"/>
            <a:ext cx="13997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4250" y="1192737"/>
            <a:ext cx="310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увлажнение</a:t>
            </a:r>
            <a:endParaRPr lang="ru-RU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9508" y="3120436"/>
            <a:ext cx="2088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сушка</a:t>
            </a:r>
          </a:p>
        </p:txBody>
      </p:sp>
      <p:sp>
        <p:nvSpPr>
          <p:cNvPr id="24" name="Стрелка влево 23"/>
          <p:cNvSpPr/>
          <p:nvPr/>
        </p:nvSpPr>
        <p:spPr>
          <a:xfrm>
            <a:off x="4508209" y="541591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262410" y="14001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187740" y="33101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796136" y="5229449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равновесие</a:t>
            </a:r>
          </a:p>
        </p:txBody>
      </p:sp>
    </p:spTree>
    <p:extLst>
      <p:ext uri="{BB962C8B-B14F-4D97-AF65-F5344CB8AC3E}">
        <p14:creationId xmlns:p14="http://schemas.microsoft.com/office/powerpoint/2010/main" val="8602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7748" y="358509"/>
            <a:ext cx="521109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связи влаги </a:t>
            </a:r>
            <a:endParaRPr lang="ru-RU" sz="4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материалом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780928"/>
            <a:ext cx="2664296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Физико-химическая связь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098" y="3501008"/>
            <a:ext cx="2682472" cy="21093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368" y="2743520"/>
            <a:ext cx="2682472" cy="21093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410784" y="3940736"/>
            <a:ext cx="2412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Физико-механическая связь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8224" y="3501008"/>
            <a:ext cx="2187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472153" y="2215550"/>
            <a:ext cx="31199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97195">
            <a:off x="6405123" y="1723472"/>
            <a:ext cx="365792" cy="100592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866475">
            <a:off x="1679966" y="1808677"/>
            <a:ext cx="999831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908720"/>
            <a:ext cx="6552728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Статика сушки устанавливает связь между начальными и ко­нечными параметрами участвующих в сушке веществ (материала и су­шильного агента) на основе уравнений материального и теплового ба­лансов: из статики сушки определяют состав материала, расход сушиль­ного агента и расход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54198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473</TotalTime>
  <Words>534</Words>
  <Application>Microsoft Office PowerPoint</Application>
  <PresentationFormat>Экран (4:3)</PresentationFormat>
  <Paragraphs>122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Диаграмма состояния влажного материала</vt:lpstr>
      <vt:lpstr>Кривая сушки материала</vt:lpstr>
      <vt:lpstr>Кривые скорости сушки</vt:lpstr>
      <vt:lpstr>Интенсивность испарения влаги</vt:lpstr>
      <vt:lpstr>Явление влагопроводности</vt:lpstr>
      <vt:lpstr>Презентация PowerPoint</vt:lpstr>
      <vt:lpstr>Вакуум-сушильный шкаф</vt:lpstr>
      <vt:lpstr>Вальцовые сушилки</vt:lpstr>
      <vt:lpstr>КОНВЕКТИВНЫЕ СУШИЛКИ</vt:lpstr>
      <vt:lpstr>ЛЕНТОЧНАЯ СУШИЛКА</vt:lpstr>
      <vt:lpstr>Пневматическая сушилка</vt:lpstr>
      <vt:lpstr>Распылительная сушилка</vt:lpstr>
      <vt:lpstr>Барабанная сушилка</vt:lpstr>
      <vt:lpstr>Сушка с псевдоожижением</vt:lpstr>
      <vt:lpstr>Сушка с псевдоожижением</vt:lpstr>
      <vt:lpstr>Радиационная сушка</vt:lpstr>
      <vt:lpstr>Высокочастотная (диэлектрическая) сушилка </vt:lpstr>
      <vt:lpstr>Диаграмма состояния воды в системе Р-Т</vt:lpstr>
      <vt:lpstr>Схема сублимационной сушки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Диаграмма состояния воды в системе Р-Т</dc:title>
  <dc:creator>Snotra</dc:creator>
  <cp:lastModifiedBy>Natalia Solovyeva</cp:lastModifiedBy>
  <cp:revision>52</cp:revision>
  <dcterms:created xsi:type="dcterms:W3CDTF">2012-03-29T14:56:16Z</dcterms:created>
  <dcterms:modified xsi:type="dcterms:W3CDTF">2016-10-25T17:18:40Z</dcterms:modified>
</cp:coreProperties>
</file>