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9" r:id="rId12"/>
    <p:sldId id="267" r:id="rId13"/>
    <p:sldId id="266" r:id="rId14"/>
    <p:sldId id="282" r:id="rId15"/>
    <p:sldId id="280" r:id="rId16"/>
    <p:sldId id="268" r:id="rId17"/>
    <p:sldId id="272" r:id="rId18"/>
    <p:sldId id="276" r:id="rId19"/>
    <p:sldId id="279" r:id="rId20"/>
    <p:sldId id="277" r:id="rId21"/>
    <p:sldId id="278" r:id="rId22"/>
    <p:sldId id="273" r:id="rId23"/>
    <p:sldId id="274" r:id="rId24"/>
    <p:sldId id="270" r:id="rId25"/>
    <p:sldId id="283" r:id="rId26"/>
    <p:sldId id="27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5337" autoAdjust="0"/>
  </p:normalViewPr>
  <p:slideViewPr>
    <p:cSldViewPr>
      <p:cViewPr varScale="1">
        <p:scale>
          <a:sx n="85" d="100"/>
          <a:sy n="85" d="100"/>
        </p:scale>
        <p:origin x="138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9A8966-B88D-438D-AB51-180CFACEE040}" type="doc">
      <dgm:prSet loTypeId="urn:microsoft.com/office/officeart/2005/8/layout/hProcess9" loCatId="process" qsTypeId="urn:microsoft.com/office/officeart/2005/8/quickstyle/3d2" qsCatId="3D" csTypeId="urn:microsoft.com/office/officeart/2005/8/colors/colorful5" csCatId="colorful" phldr="1"/>
      <dgm:spPr/>
    </dgm:pt>
    <dgm:pt modelId="{861A0C07-1280-4BE5-9156-1D71B5AC24F2}">
      <dgm:prSet phldrT="[Текст]" custT="1"/>
      <dgm:spPr/>
      <dgm:t>
        <a:bodyPr/>
        <a:lstStyle/>
        <a:p>
          <a:r>
            <a:rPr lang="ru-RU" sz="3600" dirty="0" smtClean="0"/>
            <a:t>лекция</a:t>
          </a:r>
          <a:endParaRPr lang="ru-RU" sz="3600" dirty="0"/>
        </a:p>
      </dgm:t>
    </dgm:pt>
    <dgm:pt modelId="{649D8106-1C9B-4AA0-B5BB-D7925B05067D}" type="parTrans" cxnId="{F1883E2B-B3E6-4660-85E1-EACDC080D594}">
      <dgm:prSet/>
      <dgm:spPr/>
      <dgm:t>
        <a:bodyPr/>
        <a:lstStyle/>
        <a:p>
          <a:endParaRPr lang="ru-RU"/>
        </a:p>
      </dgm:t>
    </dgm:pt>
    <dgm:pt modelId="{6B5FA9E9-680A-4D75-8918-690C185EE3DD}" type="sibTrans" cxnId="{F1883E2B-B3E6-4660-85E1-EACDC080D594}">
      <dgm:prSet/>
      <dgm:spPr/>
      <dgm:t>
        <a:bodyPr/>
        <a:lstStyle/>
        <a:p>
          <a:endParaRPr lang="ru-RU"/>
        </a:p>
      </dgm:t>
    </dgm:pt>
    <dgm:pt modelId="{35F8C584-1373-4BCD-96E1-0D71D8B879FA}">
      <dgm:prSet phldrT="[Текст]" custT="1"/>
      <dgm:spPr/>
      <dgm:t>
        <a:bodyPr/>
        <a:lstStyle/>
        <a:p>
          <a:r>
            <a:rPr lang="ru-RU" sz="3600" dirty="0" smtClean="0"/>
            <a:t>практическое занятие</a:t>
          </a:r>
          <a:endParaRPr lang="ru-RU" sz="3600" dirty="0"/>
        </a:p>
      </dgm:t>
    </dgm:pt>
    <dgm:pt modelId="{C9AE1043-A530-47FD-8044-10F0F4D061C2}" type="parTrans" cxnId="{D4437D54-078F-4C2B-AFE0-6AC340331C6B}">
      <dgm:prSet/>
      <dgm:spPr/>
      <dgm:t>
        <a:bodyPr/>
        <a:lstStyle/>
        <a:p>
          <a:endParaRPr lang="ru-RU"/>
        </a:p>
      </dgm:t>
    </dgm:pt>
    <dgm:pt modelId="{90344406-325F-45E8-BAB0-548AF9119115}" type="sibTrans" cxnId="{D4437D54-078F-4C2B-AFE0-6AC340331C6B}">
      <dgm:prSet/>
      <dgm:spPr/>
      <dgm:t>
        <a:bodyPr/>
        <a:lstStyle/>
        <a:p>
          <a:endParaRPr lang="ru-RU"/>
        </a:p>
      </dgm:t>
    </dgm:pt>
    <dgm:pt modelId="{E66EA440-5346-49F7-A5E6-6A6F86BDE6D7}" type="pres">
      <dgm:prSet presAssocID="{789A8966-B88D-438D-AB51-180CFACEE040}" presName="CompostProcess" presStyleCnt="0">
        <dgm:presLayoutVars>
          <dgm:dir/>
          <dgm:resizeHandles val="exact"/>
        </dgm:presLayoutVars>
      </dgm:prSet>
      <dgm:spPr/>
    </dgm:pt>
    <dgm:pt modelId="{D29A2063-1CE3-477B-8373-EBAE55E5E6C3}" type="pres">
      <dgm:prSet presAssocID="{789A8966-B88D-438D-AB51-180CFACEE040}" presName="arrow" presStyleLbl="bgShp" presStyleIdx="0" presStyleCnt="1" custScaleX="117647" custLinFactNeighborX="1032" custLinFactNeighborY="-12543"/>
      <dgm:spPr/>
    </dgm:pt>
    <dgm:pt modelId="{C3A59D2B-0DB2-4BC6-BA78-B9495E8BA307}" type="pres">
      <dgm:prSet presAssocID="{789A8966-B88D-438D-AB51-180CFACEE040}" presName="linearProcess" presStyleCnt="0"/>
      <dgm:spPr/>
    </dgm:pt>
    <dgm:pt modelId="{65C4A727-931E-417B-A10B-D91E69BAE459}" type="pres">
      <dgm:prSet presAssocID="{861A0C07-1280-4BE5-9156-1D71B5AC24F2}" presName="textNode" presStyleLbl="node1" presStyleIdx="0" presStyleCnt="2" custScaleX="51383" custScaleY="67366" custLinFactX="-5120" custLinFactNeighborX="-100000" custLinFactNeighborY="-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18999-1956-4B9F-B710-1AC705AD51B1}" type="pres">
      <dgm:prSet presAssocID="{6B5FA9E9-680A-4D75-8918-690C185EE3DD}" presName="sibTrans" presStyleCnt="0"/>
      <dgm:spPr/>
    </dgm:pt>
    <dgm:pt modelId="{41CA973E-BDB5-484C-BBB2-16F0FEDF2CC4}" type="pres">
      <dgm:prSet presAssocID="{35F8C584-1373-4BCD-96E1-0D71D8B879FA}" presName="textNode" presStyleLbl="node1" presStyleIdx="1" presStyleCnt="2" custScaleX="142132" custScaleY="65910" custLinFactNeighborX="-71600" custLinFactNeighborY="-1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883E2B-B3E6-4660-85E1-EACDC080D594}" srcId="{789A8966-B88D-438D-AB51-180CFACEE040}" destId="{861A0C07-1280-4BE5-9156-1D71B5AC24F2}" srcOrd="0" destOrd="0" parTransId="{649D8106-1C9B-4AA0-B5BB-D7925B05067D}" sibTransId="{6B5FA9E9-680A-4D75-8918-690C185EE3DD}"/>
    <dgm:cxn modelId="{DF04B2A6-5810-4FF9-8A49-DA04322C8241}" type="presOf" srcId="{35F8C584-1373-4BCD-96E1-0D71D8B879FA}" destId="{41CA973E-BDB5-484C-BBB2-16F0FEDF2CC4}" srcOrd="0" destOrd="0" presId="urn:microsoft.com/office/officeart/2005/8/layout/hProcess9"/>
    <dgm:cxn modelId="{D4437D54-078F-4C2B-AFE0-6AC340331C6B}" srcId="{789A8966-B88D-438D-AB51-180CFACEE040}" destId="{35F8C584-1373-4BCD-96E1-0D71D8B879FA}" srcOrd="1" destOrd="0" parTransId="{C9AE1043-A530-47FD-8044-10F0F4D061C2}" sibTransId="{90344406-325F-45E8-BAB0-548AF9119115}"/>
    <dgm:cxn modelId="{9012C381-0212-433A-926F-1AC76A7A2BA1}" type="presOf" srcId="{861A0C07-1280-4BE5-9156-1D71B5AC24F2}" destId="{65C4A727-931E-417B-A10B-D91E69BAE459}" srcOrd="0" destOrd="0" presId="urn:microsoft.com/office/officeart/2005/8/layout/hProcess9"/>
    <dgm:cxn modelId="{7B9C9DA6-E3F6-4C7C-A5AB-429F70F4476B}" type="presOf" srcId="{789A8966-B88D-438D-AB51-180CFACEE040}" destId="{E66EA440-5346-49F7-A5E6-6A6F86BDE6D7}" srcOrd="0" destOrd="0" presId="urn:microsoft.com/office/officeart/2005/8/layout/hProcess9"/>
    <dgm:cxn modelId="{EDE5AF94-051B-45AF-A5EC-3F09C1288497}" type="presParOf" srcId="{E66EA440-5346-49F7-A5E6-6A6F86BDE6D7}" destId="{D29A2063-1CE3-477B-8373-EBAE55E5E6C3}" srcOrd="0" destOrd="0" presId="urn:microsoft.com/office/officeart/2005/8/layout/hProcess9"/>
    <dgm:cxn modelId="{AB0B4DE8-5267-490D-A7DF-20B7658F3690}" type="presParOf" srcId="{E66EA440-5346-49F7-A5E6-6A6F86BDE6D7}" destId="{C3A59D2B-0DB2-4BC6-BA78-B9495E8BA307}" srcOrd="1" destOrd="0" presId="urn:microsoft.com/office/officeart/2005/8/layout/hProcess9"/>
    <dgm:cxn modelId="{AD490541-186F-4C25-A7CC-7906F4F7BCD4}" type="presParOf" srcId="{C3A59D2B-0DB2-4BC6-BA78-B9495E8BA307}" destId="{65C4A727-931E-417B-A10B-D91E69BAE459}" srcOrd="0" destOrd="0" presId="urn:microsoft.com/office/officeart/2005/8/layout/hProcess9"/>
    <dgm:cxn modelId="{8C75EF2F-718F-4374-B5BF-0A5DA4F84147}" type="presParOf" srcId="{C3A59D2B-0DB2-4BC6-BA78-B9495E8BA307}" destId="{D0B18999-1956-4B9F-B710-1AC705AD51B1}" srcOrd="1" destOrd="0" presId="urn:microsoft.com/office/officeart/2005/8/layout/hProcess9"/>
    <dgm:cxn modelId="{99CAD5B3-C804-4E5C-A7F9-E5F78A2824CA}" type="presParOf" srcId="{C3A59D2B-0DB2-4BC6-BA78-B9495E8BA307}" destId="{41CA973E-BDB5-484C-BBB2-16F0FEDF2CC4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4B319-C1F0-4706-88EF-77FB207F5709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9FCAB-5699-41B1-89FD-1DAD19FBB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2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9FCAB-5699-41B1-89FD-1DAD19FBBF0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54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27.jpeg"/><Relationship Id="rId4" Type="http://schemas.openxmlformats.org/officeDocument/2006/relationships/image" Target="../media/image24.jpeg"/><Relationship Id="rId9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5.wdp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28.wdp"/><Relationship Id="rId4" Type="http://schemas.openxmlformats.org/officeDocument/2006/relationships/image" Target="../media/image32.jpeg"/><Relationship Id="rId9" Type="http://schemas.microsoft.com/office/2007/relationships/hdphoto" Target="../media/hdphoto3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32.wdp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-20762"/>
            <a:ext cx="6555830" cy="321297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>
                <a:solidFill>
                  <a:srgbClr val="0070C0"/>
                </a:solidFill>
                <a:effectLst/>
              </a:rPr>
              <a:t>ФГАОУ ВО Первый </a:t>
            </a:r>
            <a:r>
              <a:rPr lang="ru-RU" sz="2800" dirty="0" smtClean="0">
                <a:solidFill>
                  <a:srgbClr val="0070C0"/>
                </a:solidFill>
                <a:effectLst/>
              </a:rPr>
              <a:t>МГМУ</a:t>
            </a:r>
            <a:br>
              <a:rPr lang="ru-RU" sz="2800" dirty="0" smtClean="0">
                <a:solidFill>
                  <a:srgbClr val="0070C0"/>
                </a:solidFill>
                <a:effectLst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</a:rPr>
              <a:t>им</a:t>
            </a:r>
            <a:r>
              <a:rPr lang="ru-RU" sz="2800" dirty="0">
                <a:solidFill>
                  <a:srgbClr val="0070C0"/>
                </a:solidFill>
                <a:effectLst/>
              </a:rPr>
              <a:t>. И.М. </a:t>
            </a:r>
            <a:r>
              <a:rPr lang="ru-RU" sz="2800" dirty="0" smtClean="0">
                <a:solidFill>
                  <a:srgbClr val="0070C0"/>
                </a:solidFill>
                <a:effectLst/>
              </a:rPr>
              <a:t>Сеченова</a:t>
            </a:r>
            <a:br>
              <a:rPr lang="ru-RU" sz="2800" dirty="0" smtClean="0">
                <a:solidFill>
                  <a:srgbClr val="0070C0"/>
                </a:solidFill>
                <a:effectLst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</a:rPr>
              <a:t>Минздрава России</a:t>
            </a:r>
            <a:br>
              <a:rPr lang="ru-RU" sz="2800" dirty="0" smtClean="0">
                <a:solidFill>
                  <a:srgbClr val="0070C0"/>
                </a:solidFill>
                <a:effectLst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</a:rPr>
              <a:t>(</a:t>
            </a:r>
            <a:r>
              <a:rPr lang="ru-RU" sz="2800" dirty="0" err="1" smtClean="0">
                <a:solidFill>
                  <a:srgbClr val="0070C0"/>
                </a:solidFill>
                <a:effectLst/>
              </a:rPr>
              <a:t>Сеченовский</a:t>
            </a:r>
            <a:r>
              <a:rPr lang="ru-RU" sz="2800" dirty="0" smtClean="0">
                <a:solidFill>
                  <a:srgbClr val="0070C0"/>
                </a:solidFill>
                <a:effectLst/>
              </a:rPr>
              <a:t> </a:t>
            </a:r>
            <a:r>
              <a:rPr lang="ru-RU" sz="2800" dirty="0">
                <a:solidFill>
                  <a:srgbClr val="0070C0"/>
                </a:solidFill>
                <a:effectLst/>
              </a:rPr>
              <a:t>Университет</a:t>
            </a:r>
            <a:r>
              <a:rPr lang="ru-RU" sz="2800" dirty="0" smtClean="0">
                <a:solidFill>
                  <a:srgbClr val="0070C0"/>
                </a:solidFill>
                <a:effectLst/>
              </a:rPr>
              <a:t>)</a:t>
            </a:r>
            <a:br>
              <a:rPr lang="ru-RU" sz="2800" dirty="0" smtClean="0">
                <a:solidFill>
                  <a:srgbClr val="0070C0"/>
                </a:solidFill>
                <a:effectLst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</a:rPr>
              <a:t>Образовательный </a:t>
            </a:r>
            <a:r>
              <a:rPr lang="ru-RU" sz="2800" dirty="0">
                <a:solidFill>
                  <a:schemeClr val="tx1"/>
                </a:solidFill>
                <a:effectLst/>
              </a:rPr>
              <a:t>департамент Института фармации и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трансляционной </a:t>
            </a:r>
            <a:r>
              <a:rPr lang="ru-RU" sz="2800" dirty="0">
                <a:solidFill>
                  <a:schemeClr val="tx1"/>
                </a:solidFill>
                <a:effectLst/>
              </a:rPr>
              <a:t>медицины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2948" y="3171453"/>
            <a:ext cx="911160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Внедрение образовательного проекта «Лаборатория </a:t>
            </a:r>
            <a:r>
              <a:rPr lang="ru-RU" sz="3600" b="1" dirty="0" smtClean="0"/>
              <a:t>мастерства»</a:t>
            </a:r>
          </a:p>
          <a:p>
            <a:pPr algn="ctr"/>
            <a:r>
              <a:rPr lang="ru-RU" sz="3600" b="1" dirty="0" smtClean="0"/>
              <a:t>в </a:t>
            </a:r>
            <a:r>
              <a:rPr lang="ru-RU" sz="3600" b="1" dirty="0"/>
              <a:t>подготовку специалистов для практической фармации</a:t>
            </a:r>
            <a:r>
              <a:rPr lang="ru-RU" sz="3600" b="1" dirty="0" smtClean="0"/>
              <a:t>.</a:t>
            </a:r>
          </a:p>
          <a:p>
            <a:pPr algn="ctr"/>
            <a:r>
              <a:rPr lang="ru-RU" sz="2800" i="1" dirty="0"/>
              <a:t>з</a:t>
            </a:r>
            <a:r>
              <a:rPr lang="ru-RU" sz="2800" i="1" dirty="0" smtClean="0"/>
              <a:t>ав. кафедрой аналитической, физической</a:t>
            </a:r>
          </a:p>
          <a:p>
            <a:pPr algn="ctr"/>
            <a:r>
              <a:rPr lang="ru-RU" sz="2800" i="1" dirty="0" smtClean="0"/>
              <a:t>и коллоидной химии</a:t>
            </a:r>
          </a:p>
          <a:p>
            <a:pPr algn="ctr"/>
            <a:r>
              <a:rPr lang="ru-RU" sz="2800" i="1" dirty="0"/>
              <a:t>д</a:t>
            </a:r>
            <a:r>
              <a:rPr lang="ru-RU" sz="2800" i="1" dirty="0" smtClean="0"/>
              <a:t>.ф.н</a:t>
            </a:r>
            <a:r>
              <a:rPr lang="ru-RU" sz="2800" i="1" smtClean="0"/>
              <a:t>., доцент </a:t>
            </a:r>
            <a:r>
              <a:rPr lang="ru-RU" sz="2800" i="1" dirty="0" err="1" smtClean="0"/>
              <a:t>Краснюк</a:t>
            </a:r>
            <a:r>
              <a:rPr lang="ru-RU" sz="2800" i="1" dirty="0" smtClean="0"/>
              <a:t> Иван Иванович (мл.)</a:t>
            </a:r>
            <a:endParaRPr lang="ru-RU" sz="2800" i="1" dirty="0"/>
          </a:p>
        </p:txBody>
      </p:sp>
      <p:pic>
        <p:nvPicPr>
          <p:cNvPr id="3" name="Picture 2" descr="Логотип ПМГМУ им. И.М. Сеченов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8" y="-3432"/>
            <a:ext cx="2568724" cy="29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5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5"/>
          <a:stretch/>
        </p:blipFill>
        <p:spPr bwMode="auto">
          <a:xfrm>
            <a:off x="1308760" y="1913259"/>
            <a:ext cx="6228184" cy="4951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1850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/>
              <a:t>Кафедра аналитической токсикологии, фармацевтической химии и фармакогнозии И</a:t>
            </a:r>
            <a:r>
              <a:rPr lang="ru-RU" sz="2800" b="1" dirty="0" smtClean="0"/>
              <a:t>нститута профессионального образования</a:t>
            </a:r>
          </a:p>
          <a:p>
            <a:pPr algn="ctr"/>
            <a:r>
              <a:rPr lang="ru-RU" sz="2800" b="1" dirty="0" smtClean="0"/>
              <a:t>(ул. Складочная, д. 1, стр. 17)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5695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никитский бульвар дом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"/>
          <a:stretch/>
        </p:blipFill>
        <p:spPr bwMode="auto">
          <a:xfrm>
            <a:off x="1979712" y="2733650"/>
            <a:ext cx="5392181" cy="4111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5388"/>
            <a:ext cx="88924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/>
              <a:t>Часть занятий планируется провести на базе кафедры фармацевтической технологии Образовательного департамента Института фармации и трансляционной медицины Первого МГМУ им. И.М. Сеченова  в «Лаборатории разработки лекарственных препаратов</a:t>
            </a:r>
            <a:r>
              <a:rPr lang="ru-RU" sz="2500" b="1" dirty="0" smtClean="0"/>
              <a:t>»</a:t>
            </a:r>
          </a:p>
          <a:p>
            <a:pPr algn="ctr"/>
            <a:r>
              <a:rPr lang="ru-RU" sz="2500" b="1" dirty="0" smtClean="0"/>
              <a:t>( ул. Никитский бульвар, д. 13)  </a:t>
            </a:r>
            <a:endParaRPr lang="ru-RU" sz="2500" b="1" dirty="0"/>
          </a:p>
        </p:txBody>
      </p:sp>
    </p:spTree>
    <p:extLst>
      <p:ext uri="{BB962C8B-B14F-4D97-AF65-F5344CB8AC3E}">
        <p14:creationId xmlns:p14="http://schemas.microsoft.com/office/powerpoint/2010/main" val="37123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1440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dirty="0" smtClean="0"/>
              <a:t>Обучение </a:t>
            </a:r>
            <a:r>
              <a:rPr lang="ru-RU" sz="2900" dirty="0"/>
              <a:t>построено по </a:t>
            </a:r>
            <a:r>
              <a:rPr lang="ru-RU" sz="2900" dirty="0" smtClean="0"/>
              <a:t>схеме:</a:t>
            </a:r>
          </a:p>
          <a:p>
            <a:r>
              <a:rPr lang="ru-RU" sz="2900" dirty="0" smtClean="0"/>
              <a:t>на </a:t>
            </a:r>
            <a:r>
              <a:rPr lang="ru-RU" sz="2900" dirty="0"/>
              <a:t>каждый </a:t>
            </a:r>
            <a:r>
              <a:rPr lang="ru-RU" sz="2900" dirty="0" smtClean="0"/>
              <a:t>метод</a:t>
            </a:r>
          </a:p>
          <a:p>
            <a:endParaRPr lang="ru-RU" sz="2900" dirty="0"/>
          </a:p>
          <a:p>
            <a:endParaRPr lang="ru-RU" sz="2900" dirty="0" smtClean="0"/>
          </a:p>
          <a:p>
            <a:endParaRPr lang="ru-RU" sz="2900" dirty="0"/>
          </a:p>
          <a:p>
            <a:endParaRPr lang="ru-RU" sz="2900" dirty="0" smtClean="0"/>
          </a:p>
          <a:p>
            <a:r>
              <a:rPr lang="ru-RU" sz="2400" b="1" dirty="0" smtClean="0"/>
              <a:t>Практический </a:t>
            </a:r>
            <a:r>
              <a:rPr lang="ru-RU" sz="2400" b="1" dirty="0"/>
              <a:t>курс включает </a:t>
            </a:r>
            <a:r>
              <a:rPr lang="ru-RU" sz="2400" b="1" dirty="0" smtClean="0"/>
              <a:t>занятия </a:t>
            </a:r>
            <a:r>
              <a:rPr lang="ru-RU" sz="2400" b="1" dirty="0"/>
              <a:t>по </a:t>
            </a:r>
            <a:r>
              <a:rPr lang="ru-RU" sz="2400" b="1" dirty="0" smtClean="0"/>
              <a:t>темам:</a:t>
            </a:r>
            <a:endParaRPr lang="ru-RU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ru-RU" sz="2400" dirty="0" err="1"/>
              <a:t>Спектрофотометрия</a:t>
            </a:r>
            <a:r>
              <a:rPr lang="ru-RU" sz="2400" dirty="0"/>
              <a:t> растворов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dirty="0" err="1"/>
              <a:t>Фотоэлектроколориметрия</a:t>
            </a:r>
            <a:endParaRPr lang="ru-RU" sz="2400" dirty="0"/>
          </a:p>
          <a:p>
            <a:pPr marL="514350" lvl="0" indent="-514350">
              <a:buFont typeface="+mj-lt"/>
              <a:buAutoNum type="arabicPeriod"/>
            </a:pPr>
            <a:r>
              <a:rPr lang="ru-RU" sz="2400" dirty="0"/>
              <a:t>Люминесцентный анализ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dirty="0"/>
              <a:t>Инфракрасная спектроскопия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dirty="0"/>
              <a:t>Тонкослойная хроматография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dirty="0"/>
              <a:t>Газожидкостная хроматография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dirty="0"/>
              <a:t>Высокоэффективная жидкостная хроматография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dirty="0"/>
              <a:t>Прямая потенциометрия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dirty="0"/>
              <a:t>Потенциометрическое титрование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dirty="0"/>
              <a:t> </a:t>
            </a:r>
            <a:r>
              <a:rPr lang="ru-RU" sz="2400" dirty="0" err="1"/>
              <a:t>Кулонометрия</a:t>
            </a:r>
            <a:endParaRPr lang="ru-RU" sz="24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68289501"/>
              </p:ext>
            </p:extLst>
          </p:nvPr>
        </p:nvGraphicFramePr>
        <p:xfrm>
          <a:off x="611560" y="247969"/>
          <a:ext cx="8208912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09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6" r="2903"/>
          <a:stretch/>
        </p:blipFill>
        <p:spPr bwMode="auto">
          <a:xfrm>
            <a:off x="5379841" y="3068960"/>
            <a:ext cx="3750818" cy="3374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070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8525" y="3717032"/>
            <a:ext cx="51570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/>
              <a:t>Семинар по основам </a:t>
            </a:r>
            <a:r>
              <a:rPr lang="ru-RU" sz="3000" b="1" dirty="0" smtClean="0">
                <a:solidFill>
                  <a:srgbClr val="C00000"/>
                </a:solidFill>
              </a:rPr>
              <a:t>ФЛУОРИМЕТРИИ</a:t>
            </a:r>
            <a:endParaRPr lang="ru-RU" sz="3000" dirty="0">
              <a:solidFill>
                <a:srgbClr val="C00000"/>
              </a:solidFill>
            </a:endParaRPr>
          </a:p>
          <a:p>
            <a:pPr algn="ctr"/>
            <a:r>
              <a:rPr lang="ru-RU" sz="3000" dirty="0"/>
              <a:t>и практическим навыкам работы на приборе</a:t>
            </a:r>
          </a:p>
          <a:p>
            <a:pPr algn="ctr"/>
            <a:r>
              <a:rPr lang="ru-RU" sz="3000" dirty="0" smtClean="0"/>
              <a:t>проводит доцент кафедры,</a:t>
            </a:r>
            <a:endParaRPr lang="ru-RU" sz="3000" dirty="0"/>
          </a:p>
          <a:p>
            <a:pPr algn="ctr"/>
            <a:r>
              <a:rPr lang="ru-RU" sz="3000" dirty="0"/>
              <a:t>Григорьева В.Ю.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65411" y="689780"/>
            <a:ext cx="34254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prstClr val="black"/>
                </a:solidFill>
              </a:rPr>
              <a:t>ФЛЮОРАТ Марки</a:t>
            </a:r>
          </a:p>
          <a:p>
            <a:pPr lvl="0" algn="ctr"/>
            <a:r>
              <a:rPr lang="ru-RU" sz="4800" b="1" dirty="0" smtClean="0">
                <a:solidFill>
                  <a:prstClr val="black"/>
                </a:solidFill>
              </a:rPr>
              <a:t>02-3М</a:t>
            </a:r>
            <a:endParaRPr lang="ru-RU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8525" y="3501008"/>
            <a:ext cx="522859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/>
              <a:t>Семинар по основам </a:t>
            </a:r>
            <a:r>
              <a:rPr lang="ru-RU" sz="3000" b="1" dirty="0" smtClean="0">
                <a:solidFill>
                  <a:srgbClr val="C00000"/>
                </a:solidFill>
              </a:rPr>
              <a:t>ПОТЕНЦИОМЕТРИИ</a:t>
            </a:r>
            <a:endParaRPr lang="ru-RU" sz="3000" dirty="0">
              <a:solidFill>
                <a:srgbClr val="C00000"/>
              </a:solidFill>
            </a:endParaRPr>
          </a:p>
          <a:p>
            <a:pPr algn="ctr"/>
            <a:r>
              <a:rPr lang="ru-RU" sz="3000" dirty="0"/>
              <a:t>и практическим навыкам работы на </a:t>
            </a:r>
            <a:r>
              <a:rPr lang="ru-RU" sz="3000" dirty="0" smtClean="0"/>
              <a:t>различных марках </a:t>
            </a:r>
            <a:r>
              <a:rPr lang="ru-RU" sz="3000" dirty="0" err="1" smtClean="0"/>
              <a:t>иономеров</a:t>
            </a:r>
            <a:endParaRPr lang="ru-RU" sz="3000" dirty="0" smtClean="0"/>
          </a:p>
          <a:p>
            <a:pPr algn="ctr"/>
            <a:r>
              <a:rPr lang="ru-RU" sz="3000" dirty="0" smtClean="0"/>
              <a:t>проводит зав. кафедры,</a:t>
            </a:r>
            <a:endParaRPr lang="ru-RU" sz="3000" dirty="0"/>
          </a:p>
          <a:p>
            <a:pPr algn="ctr"/>
            <a:r>
              <a:rPr lang="ru-RU" sz="3000" dirty="0" smtClean="0"/>
              <a:t>Краснюк И.И. </a:t>
            </a:r>
            <a:endParaRPr lang="ru-RU" sz="3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65411" y="689780"/>
            <a:ext cx="34254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иономер</a:t>
            </a:r>
            <a:r>
              <a:rPr lang="ru-RU" sz="4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Марки</a:t>
            </a:r>
          </a:p>
          <a:p>
            <a:pPr algn="ctr"/>
            <a:r>
              <a:rPr lang="ru-RU" sz="4800" b="1" dirty="0">
                <a:latin typeface="Arial" pitchFamily="34" charset="0"/>
                <a:cs typeface="Arial" pitchFamily="34" charset="0"/>
              </a:rPr>
              <a:t>рН510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" y="1842"/>
            <a:ext cx="5537350" cy="3499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412835"/>
            <a:ext cx="4067944" cy="3445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1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495"/>
            <a:ext cx="4860032" cy="5125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Картинки по запросу И-160м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1" t="3551" r="14971" b="5298"/>
          <a:stretch/>
        </p:blipFill>
        <p:spPr bwMode="auto">
          <a:xfrm>
            <a:off x="-91725" y="1632304"/>
            <a:ext cx="4247396" cy="5291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8552" y="0"/>
            <a:ext cx="9209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Разобраны основы калибровки и работы на приборах: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34785" y="478334"/>
            <a:ext cx="4339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dirty="0"/>
              <a:t>рН </a:t>
            </a:r>
            <a:r>
              <a:rPr lang="ru-RU" sz="3100" dirty="0" smtClean="0"/>
              <a:t>метр-</a:t>
            </a:r>
          </a:p>
          <a:p>
            <a:pPr algn="ctr"/>
            <a:r>
              <a:rPr lang="ru-RU" sz="3100" dirty="0" smtClean="0"/>
              <a:t>рН410</a:t>
            </a:r>
            <a:endParaRPr lang="ru-RU" sz="3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23220"/>
            <a:ext cx="46918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dirty="0" err="1"/>
              <a:t>Иономер</a:t>
            </a:r>
            <a:endParaRPr lang="ru-RU" sz="3100" dirty="0"/>
          </a:p>
          <a:p>
            <a:pPr algn="ctr"/>
            <a:r>
              <a:rPr lang="ru-RU" sz="3100" dirty="0"/>
              <a:t>И-160 МИ лабораторный</a:t>
            </a:r>
          </a:p>
        </p:txBody>
      </p:sp>
    </p:spTree>
    <p:extLst>
      <p:ext uri="{BB962C8B-B14F-4D97-AF65-F5344CB8AC3E}">
        <p14:creationId xmlns:p14="http://schemas.microsoft.com/office/powerpoint/2010/main" val="39735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68" y="-15974"/>
            <a:ext cx="5943280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07" y="-30435"/>
            <a:ext cx="3367088" cy="3662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694" y="3507946"/>
            <a:ext cx="2808312" cy="3304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64" y="3689864"/>
            <a:ext cx="3455832" cy="3103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43" y="3528509"/>
            <a:ext cx="3548955" cy="3426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2980978"/>
            <a:ext cx="7092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ОЗНАКОМИТЕЛЬНЫЕ ЭКСКУРСИИ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9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компании КРКА Истр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8" r="50856" b="33993"/>
          <a:stretch/>
        </p:blipFill>
        <p:spPr bwMode="auto">
          <a:xfrm>
            <a:off x="0" y="4438708"/>
            <a:ext cx="4719782" cy="24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600"/>
            <a:ext cx="4572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П</a:t>
            </a:r>
            <a:r>
              <a:rPr lang="ru-RU" sz="2200" dirty="0" smtClean="0"/>
              <a:t>роведён </a:t>
            </a:r>
            <a:r>
              <a:rPr lang="ru-RU" sz="2200" dirty="0"/>
              <a:t>ряд ознакомительных экскурсий в ведущие научные лаборатории </a:t>
            </a:r>
            <a:r>
              <a:rPr lang="ru-RU" sz="2200" dirty="0" smtClean="0"/>
              <a:t>при </a:t>
            </a:r>
            <a:r>
              <a:rPr lang="ru-RU" sz="2200" dirty="0"/>
              <a:t>Первом МГМУ и заводы фармацевтических компаний.</a:t>
            </a:r>
          </a:p>
          <a:p>
            <a:pPr algn="ctr"/>
            <a:endParaRPr lang="ru-RU" sz="2200" dirty="0" smtClean="0"/>
          </a:p>
          <a:p>
            <a:pPr algn="ctr"/>
            <a:r>
              <a:rPr lang="ru-RU" sz="2200" dirty="0" smtClean="0"/>
              <a:t>Проведены </a:t>
            </a:r>
            <a:r>
              <a:rPr lang="ru-RU" sz="2200" dirty="0"/>
              <a:t>экскурсии на завод компании </a:t>
            </a:r>
            <a:r>
              <a:rPr lang="ru-RU" sz="2200" dirty="0" smtClean="0"/>
              <a:t>KRKА,</a:t>
            </a:r>
          </a:p>
          <a:p>
            <a:pPr algn="ctr"/>
            <a:r>
              <a:rPr lang="ru-RU" sz="2200" dirty="0" smtClean="0"/>
              <a:t>расположенный </a:t>
            </a:r>
            <a:r>
              <a:rPr lang="ru-RU" sz="2200" dirty="0"/>
              <a:t>в </a:t>
            </a:r>
            <a:r>
              <a:rPr lang="ru-RU" sz="2200" dirty="0" smtClean="0"/>
              <a:t>Истре</a:t>
            </a:r>
          </a:p>
          <a:p>
            <a:pPr algn="ctr"/>
            <a:r>
              <a:rPr lang="ru-RU" sz="2200" dirty="0" smtClean="0"/>
              <a:t>Запланирована экскурсия  </a:t>
            </a:r>
            <a:r>
              <a:rPr lang="ru-RU" sz="2200" dirty="0"/>
              <a:t>на базовую кафедру «</a:t>
            </a:r>
            <a:r>
              <a:rPr lang="ru-RU" sz="2200" dirty="0" smtClean="0"/>
              <a:t>Фармацевтические технологии</a:t>
            </a:r>
            <a:r>
              <a:rPr lang="ru-RU" sz="2200" dirty="0"/>
              <a:t>» </a:t>
            </a:r>
            <a:endParaRPr lang="ru-RU" sz="2200" dirty="0" smtClean="0"/>
          </a:p>
          <a:p>
            <a:pPr algn="ctr"/>
            <a:r>
              <a:rPr lang="ru-RU" sz="2200" dirty="0" smtClean="0"/>
              <a:t>Первого </a:t>
            </a:r>
            <a:r>
              <a:rPr lang="ru-RU" sz="2200" dirty="0"/>
              <a:t>МГМУ </a:t>
            </a:r>
            <a:r>
              <a:rPr lang="ru-RU" sz="2200" dirty="0" smtClean="0"/>
              <a:t>и АО </a:t>
            </a:r>
            <a:r>
              <a:rPr lang="ru-RU" sz="2200" dirty="0"/>
              <a:t>«</a:t>
            </a:r>
            <a:r>
              <a:rPr lang="ru-RU" sz="2200" dirty="0" err="1"/>
              <a:t>Рафарма</a:t>
            </a:r>
            <a:r>
              <a:rPr lang="ru-RU" sz="2200" dirty="0"/>
              <a:t>».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430"/>
          <a:stretch/>
        </p:blipFill>
        <p:spPr bwMode="auto">
          <a:xfrm>
            <a:off x="4325060" y="0"/>
            <a:ext cx="4932787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Картинки по запросу рафарма черноголовк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25" b="9690"/>
          <a:stretch/>
        </p:blipFill>
        <p:spPr bwMode="auto">
          <a:xfrm>
            <a:off x="4572000" y="3528392"/>
            <a:ext cx="4572000" cy="2668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7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509"/>
          <a:stretch/>
        </p:blipFill>
        <p:spPr bwMode="auto">
          <a:xfrm>
            <a:off x="4572000" y="-38014"/>
            <a:ext cx="4587457" cy="3309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9" t="4288" r="6352" b="3915"/>
          <a:stretch/>
        </p:blipFill>
        <p:spPr bwMode="auto">
          <a:xfrm>
            <a:off x="-1" y="-22193"/>
            <a:ext cx="4696304" cy="3293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5" r="6322"/>
          <a:stretch/>
        </p:blipFill>
        <p:spPr bwMode="auto">
          <a:xfrm>
            <a:off x="-1" y="3297891"/>
            <a:ext cx="4371742" cy="3596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" r="3467"/>
          <a:stretch/>
        </p:blipFill>
        <p:spPr bwMode="auto">
          <a:xfrm>
            <a:off x="4283968" y="3271555"/>
            <a:ext cx="4944798" cy="3550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5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6"/>
          <a:stretch/>
        </p:blipFill>
        <p:spPr bwMode="auto">
          <a:xfrm>
            <a:off x="0" y="-11329"/>
            <a:ext cx="4688378" cy="3364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1"/>
          <a:stretch/>
        </p:blipFill>
        <p:spPr bwMode="auto">
          <a:xfrm>
            <a:off x="4223794" y="3389729"/>
            <a:ext cx="4920206" cy="3521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24" r="6356"/>
          <a:stretch/>
        </p:blipFill>
        <p:spPr bwMode="auto">
          <a:xfrm>
            <a:off x="-41170" y="3353009"/>
            <a:ext cx="4399379" cy="3558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3009" r="10834"/>
          <a:stretch/>
        </p:blipFill>
        <p:spPr bwMode="auto">
          <a:xfrm>
            <a:off x="4653002" y="0"/>
            <a:ext cx="4472805" cy="3433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5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dirty="0">
                <a:solidFill>
                  <a:schemeClr val="tx1"/>
                </a:solidFill>
                <a:effectLst/>
              </a:rPr>
              <a:t>Повышение качества подготовки специалистов и исследовательских кадров международного уровня для фармацевтической отрасли являются приоритетными направлениями здравоохранения и медицинского </a:t>
            </a:r>
            <a:r>
              <a:rPr lang="ru-RU" sz="2200" dirty="0" smtClean="0">
                <a:solidFill>
                  <a:schemeClr val="tx1"/>
                </a:solidFill>
                <a:effectLst/>
              </a:rPr>
              <a:t>образования.</a:t>
            </a:r>
            <a:r>
              <a:rPr lang="ru-RU" sz="2200" dirty="0">
                <a:solidFill>
                  <a:schemeClr val="tx1"/>
                </a:solidFill>
                <a:effectLst/>
              </a:rPr>
              <a:t/>
            </a:r>
            <a:br>
              <a:rPr lang="ru-RU" sz="2200" dirty="0">
                <a:solidFill>
                  <a:schemeClr val="tx1"/>
                </a:solidFill>
                <a:effectLst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</a:rPr>
              <a:t>Образовательный департамент</a:t>
            </a:r>
            <a:br>
              <a:rPr lang="ru-RU" sz="2200" dirty="0" smtClean="0">
                <a:solidFill>
                  <a:schemeClr val="tx1"/>
                </a:solidFill>
                <a:effectLst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</a:rPr>
              <a:t>Института </a:t>
            </a:r>
            <a:r>
              <a:rPr lang="ru-RU" sz="2200" dirty="0">
                <a:solidFill>
                  <a:schemeClr val="tx1"/>
                </a:solidFill>
                <a:effectLst/>
              </a:rPr>
              <a:t>фармации и трансляционной </a:t>
            </a:r>
            <a:r>
              <a:rPr lang="ru-RU" sz="2200" dirty="0" smtClean="0">
                <a:solidFill>
                  <a:schemeClr val="tx1"/>
                </a:solidFill>
                <a:effectLst/>
              </a:rPr>
              <a:t>медицины</a:t>
            </a:r>
            <a:br>
              <a:rPr lang="ru-RU" sz="2200" dirty="0" smtClean="0">
                <a:solidFill>
                  <a:schemeClr val="tx1"/>
                </a:solidFill>
                <a:effectLst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</a:rPr>
              <a:t>Первого </a:t>
            </a:r>
            <a:r>
              <a:rPr lang="ru-RU" sz="2200" dirty="0">
                <a:solidFill>
                  <a:schemeClr val="tx1"/>
                </a:solidFill>
                <a:effectLst/>
              </a:rPr>
              <a:t>МГМУ им. И.М. </a:t>
            </a:r>
            <a:r>
              <a:rPr lang="ru-RU" sz="2200" dirty="0" smtClean="0">
                <a:solidFill>
                  <a:schemeClr val="tx1"/>
                </a:solidFill>
                <a:effectLst/>
              </a:rPr>
              <a:t>Сеченова</a:t>
            </a:r>
            <a:br>
              <a:rPr lang="ru-RU" sz="2200" dirty="0" smtClean="0">
                <a:solidFill>
                  <a:schemeClr val="tx1"/>
                </a:solidFill>
                <a:effectLst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</a:rPr>
              <a:t>интегрирует </a:t>
            </a:r>
            <a:r>
              <a:rPr lang="ru-RU" sz="2200" dirty="0">
                <a:solidFill>
                  <a:schemeClr val="tx1"/>
                </a:solidFill>
                <a:effectLst/>
              </a:rPr>
              <a:t>традиции классического фармацевтического образования с новыми возможностями научно-образовательной деятельности Института и организаций-партнеров на основе взаимодействия фундаментальной науки с фармацевтической индустрией</a:t>
            </a:r>
            <a:r>
              <a:rPr lang="ru-RU" sz="2200" dirty="0" smtClean="0">
                <a:solidFill>
                  <a:schemeClr val="tx1"/>
                </a:solidFill>
                <a:effectLst/>
              </a:rPr>
              <a:t>.</a:t>
            </a:r>
            <a:br>
              <a:rPr lang="ru-RU" sz="2200" dirty="0" smtClean="0">
                <a:solidFill>
                  <a:schemeClr val="tx1"/>
                </a:solidFill>
                <a:effectLst/>
              </a:rPr>
            </a:br>
            <a:r>
              <a:rPr lang="ru-RU" sz="2200" dirty="0">
                <a:solidFill>
                  <a:schemeClr val="tx1"/>
                </a:solidFill>
                <a:effectLst/>
              </a:rPr>
              <a:t/>
            </a:r>
            <a:br>
              <a:rPr lang="ru-RU" sz="2200" dirty="0">
                <a:solidFill>
                  <a:schemeClr val="tx1"/>
                </a:solidFill>
                <a:effectLst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</a:rPr>
              <a:t>  </a:t>
            </a:r>
            <a:r>
              <a:rPr lang="ru-RU" sz="13000" dirty="0" smtClean="0">
                <a:solidFill>
                  <a:srgbClr val="0070C0"/>
                </a:solidFill>
                <a:effectLst/>
              </a:rPr>
              <a:t>+</a:t>
            </a:r>
            <a:endParaRPr lang="ru-RU" sz="130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" b="14127"/>
          <a:stretch/>
        </p:blipFill>
        <p:spPr bwMode="auto">
          <a:xfrm>
            <a:off x="5436096" y="3925690"/>
            <a:ext cx="3684953" cy="2887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r="4871"/>
          <a:stretch/>
        </p:blipFill>
        <p:spPr bwMode="auto">
          <a:xfrm>
            <a:off x="0" y="3925690"/>
            <a:ext cx="3839298" cy="2932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Круговая стрелка 3"/>
          <p:cNvSpPr/>
          <p:nvPr/>
        </p:nvSpPr>
        <p:spPr>
          <a:xfrm>
            <a:off x="3714049" y="4221088"/>
            <a:ext cx="1829946" cy="1728192"/>
          </a:xfrm>
          <a:prstGeom prst="circular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Круговая стрелка 6"/>
          <p:cNvSpPr/>
          <p:nvPr/>
        </p:nvSpPr>
        <p:spPr>
          <a:xfrm flipH="1" flipV="1">
            <a:off x="3695754" y="4904619"/>
            <a:ext cx="1890170" cy="1908508"/>
          </a:xfrm>
          <a:prstGeom prst="circular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1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" y="332656"/>
            <a:ext cx="9150290" cy="6100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5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40" y="368823"/>
            <a:ext cx="9176425" cy="6117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5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«Виртуальный жидкостной хроматограф» ЗАО Институт хроматографии «ЭкоНов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9443"/>
            <a:ext cx="5680594" cy="3461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8964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Запланировано создание компьютерного класса на 10-20 мест для </a:t>
            </a:r>
            <a:r>
              <a:rPr lang="ru-RU" sz="2400" dirty="0" smtClean="0"/>
              <a:t>обучения методу </a:t>
            </a:r>
            <a:r>
              <a:rPr lang="ru-RU" sz="2400" dirty="0"/>
              <a:t>ВЭЖХ с использованием программы-тренажёра «Виртуальный жидкостной хроматограф» ЗАО Институт хроматографии «</a:t>
            </a:r>
            <a:r>
              <a:rPr lang="ru-RU" sz="2400" dirty="0" err="1"/>
              <a:t>ЭкоНова</a:t>
            </a:r>
            <a:r>
              <a:rPr lang="ru-RU" sz="2400" dirty="0" smtClean="0"/>
              <a:t>».</a:t>
            </a:r>
            <a:endParaRPr lang="ru-RU" sz="2400" b="1" dirty="0"/>
          </a:p>
          <a:p>
            <a:pPr algn="ctr"/>
            <a:r>
              <a:rPr lang="ru-RU" sz="2400" dirty="0" smtClean="0"/>
              <a:t>Программа </a:t>
            </a:r>
            <a:r>
              <a:rPr lang="ru-RU" sz="2400" b="1" dirty="0"/>
              <a:t>Виртуальный хроматограф</a:t>
            </a:r>
            <a:r>
              <a:rPr lang="ru-RU" sz="2400" dirty="0"/>
              <a:t> </a:t>
            </a:r>
            <a:r>
              <a:rPr lang="ru-RU" sz="2400" dirty="0" smtClean="0"/>
              <a:t>предназначена </a:t>
            </a:r>
            <a:r>
              <a:rPr lang="ru-RU" sz="2400" dirty="0"/>
              <a:t>для обучения работе на жидкостном хроматографе с использованием перспективной программы управления хроматографом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70927" y="305773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Тренажер эмулирует работу жидкостного хроматографа и позволяет </a:t>
            </a:r>
            <a:r>
              <a:rPr lang="ru-RU" dirty="0" err="1"/>
              <a:t>хроматографировать</a:t>
            </a:r>
            <a:r>
              <a:rPr lang="ru-RU" dirty="0"/>
              <a:t> пробы растворов, состав которых определяет сам пользователь согласно списку из 30 веществ. Тренажер дает возможность менять состав подвижной фазы, осуществлять </a:t>
            </a:r>
            <a:r>
              <a:rPr lang="ru-RU" dirty="0" err="1"/>
              <a:t>изократический</a:t>
            </a:r>
            <a:r>
              <a:rPr lang="ru-RU" dirty="0"/>
              <a:t> и градиентный режимы </a:t>
            </a:r>
            <a:r>
              <a:rPr lang="ru-RU" dirty="0" err="1"/>
              <a:t>элюции</a:t>
            </a:r>
            <a:r>
              <a:rPr lang="ru-RU" dirty="0"/>
              <a:t>, менять скорость потока, температуру, объем пробы и параметры детектора во всем диапазоне значений, реализуемых в хроматографе «</a:t>
            </a:r>
            <a:r>
              <a:rPr lang="ru-RU" dirty="0" err="1"/>
              <a:t>Милихром</a:t>
            </a:r>
            <a:r>
              <a:rPr lang="ru-RU" dirty="0"/>
              <a:t> А-02».</a:t>
            </a:r>
          </a:p>
        </p:txBody>
      </p:sp>
    </p:spTree>
    <p:extLst>
      <p:ext uri="{BB962C8B-B14F-4D97-AF65-F5344CB8AC3E}">
        <p14:creationId xmlns:p14="http://schemas.microsoft.com/office/powerpoint/2010/main" val="254468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pp.vk.me/c631916/v631916732/3306e/-apSP-aJC1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90"/>
          <a:stretch/>
        </p:blipFill>
        <p:spPr bwMode="auto">
          <a:xfrm>
            <a:off x="5169590" y="476672"/>
            <a:ext cx="4062733" cy="5900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8168" y="-15505"/>
            <a:ext cx="534274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Студенты из </a:t>
            </a:r>
            <a:r>
              <a:rPr lang="ru-RU" sz="2400" b="1" dirty="0" smtClean="0"/>
              <a:t>«Лаборатории </a:t>
            </a:r>
            <a:r>
              <a:rPr lang="ru-RU" sz="2400" b="1" dirty="0"/>
              <a:t>мастерства» принимают участие в работе различных научно-практических </a:t>
            </a:r>
            <a:r>
              <a:rPr lang="ru-RU" sz="2400" b="1" dirty="0" smtClean="0"/>
              <a:t>конференций.</a:t>
            </a:r>
            <a:endParaRPr lang="ru-RU" sz="2400" b="1" dirty="0"/>
          </a:p>
          <a:p>
            <a:pPr algn="ctr"/>
            <a:r>
              <a:rPr lang="ru-RU" sz="2400" dirty="0" smtClean="0"/>
              <a:t>Была </a:t>
            </a:r>
            <a:r>
              <a:rPr lang="ru-RU" sz="2400" dirty="0"/>
              <a:t>проведена историческая конференция «Исторические летописи» общества молодых учёных Первого МГМУ им. И.М. </a:t>
            </a:r>
            <a:r>
              <a:rPr lang="ru-RU" sz="2400" dirty="0" smtClean="0"/>
              <a:t>Сеченова.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Делегатами от секции фармация выступил староста СНК кафедры аналитической физической и коллоидной химии Козин </a:t>
            </a:r>
            <a:r>
              <a:rPr lang="ru-RU" sz="2400" dirty="0" smtClean="0"/>
              <a:t>Д.А. с </a:t>
            </a:r>
            <a:r>
              <a:rPr lang="ru-RU" sz="2400" dirty="0"/>
              <a:t>докладом о жизни и работе академика А.П. </a:t>
            </a:r>
            <a:r>
              <a:rPr lang="ru-RU" sz="2400" dirty="0" err="1"/>
              <a:t>Арзамасцева</a:t>
            </a:r>
            <a:r>
              <a:rPr lang="ru-RU" sz="2400" dirty="0"/>
              <a:t> </a:t>
            </a:r>
            <a:r>
              <a:rPr lang="ru-RU" sz="2400" dirty="0" smtClean="0"/>
              <a:t>и</a:t>
            </a:r>
          </a:p>
          <a:p>
            <a:pPr algn="ctr"/>
            <a:r>
              <a:rPr lang="ru-RU" sz="2400" dirty="0" smtClean="0"/>
              <a:t>член </a:t>
            </a:r>
            <a:r>
              <a:rPr lang="ru-RU" sz="2400" dirty="0"/>
              <a:t>СНК Галайко </a:t>
            </a:r>
            <a:r>
              <a:rPr lang="ru-RU" sz="2400" dirty="0" smtClean="0"/>
              <a:t>А.Н. </a:t>
            </a:r>
            <a:r>
              <a:rPr lang="ru-RU" sz="2400" dirty="0"/>
              <a:t>с докладом о почетном </a:t>
            </a:r>
            <a:r>
              <a:rPr lang="ru-RU" sz="2400" dirty="0" smtClean="0"/>
              <a:t>профессоре</a:t>
            </a:r>
          </a:p>
          <a:p>
            <a:pPr algn="ctr"/>
            <a:r>
              <a:rPr lang="ru-RU" sz="2400" dirty="0" smtClean="0"/>
              <a:t>Харитонове </a:t>
            </a:r>
            <a:r>
              <a:rPr lang="ru-RU" sz="2400" dirty="0"/>
              <a:t>Ю.Я.</a:t>
            </a:r>
          </a:p>
        </p:txBody>
      </p:sp>
    </p:spTree>
    <p:extLst>
      <p:ext uri="{BB962C8B-B14F-4D97-AF65-F5344CB8AC3E}">
        <p14:creationId xmlns:p14="http://schemas.microsoft.com/office/powerpoint/2010/main" val="11688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Реализация проекта «Лаборатория мастерства</a:t>
            </a:r>
            <a:r>
              <a:rPr lang="ru-RU" sz="3600" b="1" dirty="0" smtClean="0"/>
              <a:t>» </a:t>
            </a:r>
            <a:r>
              <a:rPr lang="ru-RU" sz="3600" b="1" dirty="0"/>
              <a:t>позволит получить в дальнейшем специалиста, владеющего всесторонними практическими </a:t>
            </a:r>
            <a:r>
              <a:rPr lang="ru-RU" sz="3600" b="1" dirty="0" smtClean="0"/>
              <a:t>навыками.</a:t>
            </a:r>
          </a:p>
          <a:p>
            <a:pPr algn="ctr"/>
            <a:r>
              <a:rPr lang="ru-RU" sz="3600" b="1" dirty="0" smtClean="0"/>
              <a:t>Начиная </a:t>
            </a:r>
            <a:r>
              <a:rPr lang="ru-RU" sz="3600" b="1" dirty="0"/>
              <a:t>проект на </a:t>
            </a:r>
            <a:r>
              <a:rPr lang="ru-RU" sz="3600" b="1" dirty="0">
                <a:solidFill>
                  <a:srgbClr val="FF0000"/>
                </a:solidFill>
              </a:rPr>
              <a:t>младших</a:t>
            </a:r>
            <a:r>
              <a:rPr lang="ru-RU" sz="3600" b="1" dirty="0"/>
              <a:t> курсах, мы готовим студента, владеющего аналитическими методами оценки качества лекарственных средств, </a:t>
            </a:r>
            <a:r>
              <a:rPr lang="ru-RU" sz="3600" b="1" dirty="0" smtClean="0"/>
              <a:t>необходимыми </a:t>
            </a:r>
            <a:r>
              <a:rPr lang="ru-RU" sz="3600" b="1" dirty="0"/>
              <a:t>ему на </a:t>
            </a:r>
            <a:r>
              <a:rPr lang="ru-RU" sz="3600" b="1" dirty="0">
                <a:solidFill>
                  <a:srgbClr val="FF0000"/>
                </a:solidFill>
              </a:rPr>
              <a:t>старших</a:t>
            </a:r>
            <a:r>
              <a:rPr lang="ru-RU" sz="3600" b="1" dirty="0"/>
              <a:t> курсах</a:t>
            </a:r>
            <a:r>
              <a:rPr lang="ru-RU" sz="3600" b="1"/>
              <a:t>, </a:t>
            </a:r>
            <a:r>
              <a:rPr lang="ru-RU" sz="3600" b="1" smtClean="0"/>
              <a:t>непосредственно уже </a:t>
            </a:r>
            <a:r>
              <a:rPr lang="ru-RU" sz="3600" b="1" dirty="0" smtClean="0"/>
              <a:t>при разработке актуальных лекарственных </a:t>
            </a:r>
            <a:r>
              <a:rPr lang="ru-RU" sz="3600" b="1" dirty="0"/>
              <a:t>форм!  </a:t>
            </a:r>
          </a:p>
        </p:txBody>
      </p:sp>
    </p:spTree>
    <p:extLst>
      <p:ext uri="{BB962C8B-B14F-4D97-AF65-F5344CB8AC3E}">
        <p14:creationId xmlns:p14="http://schemas.microsoft.com/office/powerpoint/2010/main" val="38701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09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Студенты из «Лаборатории мастерства» принимают участие в </a:t>
            </a:r>
            <a:r>
              <a:rPr lang="ru-RU" sz="1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публикационной активности кафедры</a:t>
            </a:r>
          </a:p>
          <a:p>
            <a:pPr algn="ctr"/>
            <a:r>
              <a:rPr lang="ru-RU" sz="1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аналитической, физической и коллоидной химии.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900" dirty="0" smtClean="0">
                <a:latin typeface="Arial" pitchFamily="34" charset="0"/>
                <a:cs typeface="Arial" pitchFamily="34" charset="0"/>
              </a:rPr>
              <a:t>В печать (в том числе и зарубежную) в соавторстве со студентами </a:t>
            </a:r>
            <a:r>
              <a:rPr lang="ru-RU" sz="1900" smtClean="0">
                <a:latin typeface="Arial" pitchFamily="34" charset="0"/>
                <a:cs typeface="Arial" pitchFamily="34" charset="0"/>
              </a:rPr>
              <a:t>и аспирантами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подан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ряд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статей:</a:t>
            </a:r>
          </a:p>
          <a:p>
            <a:pPr algn="ctr"/>
            <a:r>
              <a:rPr lang="ru-RU" sz="190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Перспективы </a:t>
            </a:r>
            <a:r>
              <a:rPr lang="ru-RU" sz="1900" b="1" dirty="0">
                <a:latin typeface="Arial" pitchFamily="34" charset="0"/>
                <a:cs typeface="Arial" pitchFamily="34" charset="0"/>
              </a:rPr>
              <a:t>применения лекарственных форм нифедипина в медицине и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фармации (Обзорная </a:t>
            </a:r>
            <a:r>
              <a:rPr lang="ru-RU" sz="1900" b="1" dirty="0">
                <a:latin typeface="Arial" pitchFamily="34" charset="0"/>
                <a:cs typeface="Arial" pitchFamily="34" charset="0"/>
              </a:rPr>
              <a:t>статья).</a:t>
            </a:r>
          </a:p>
          <a:p>
            <a:pPr algn="ctr"/>
            <a:r>
              <a:rPr lang="en-US" sz="1900" b="1" dirty="0" smtClean="0">
                <a:latin typeface="Arial" pitchFamily="34" charset="0"/>
                <a:cs typeface="Arial" pitchFamily="34" charset="0"/>
              </a:rPr>
              <a:t>Prospects 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for the use of medicinal forms of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nifedipine</a:t>
            </a:r>
            <a:endParaRPr lang="ru-RU" sz="19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900" b="1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Medicine and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Pharmacy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9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900" dirty="0">
                <a:latin typeface="Arial" pitchFamily="34" charset="0"/>
                <a:cs typeface="Arial" pitchFamily="34" charset="0"/>
              </a:rPr>
              <a:t>I.I. Krasnyuk (Jr.)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V.V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Grikh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O.I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Stepanova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V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Belyatskaya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Krasnyuk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19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V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Ovsyannikova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T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M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Kosheleva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А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А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Matyushin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D.A.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Kozin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>
                <a:latin typeface="Arial" pitchFamily="34" charset="0"/>
                <a:cs typeface="Arial" pitchFamily="34" charset="0"/>
              </a:rPr>
              <a:t>Специфические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вещества-маркеры</a:t>
            </a:r>
            <a:r>
              <a:rPr lang="ru-RU" sz="1900" b="1" dirty="0">
                <a:latin typeface="Arial" pitchFamily="34" charset="0"/>
                <a:cs typeface="Arial" pitchFamily="34" charset="0"/>
              </a:rPr>
              <a:t>, применяющиеся при изучении химического состава лекарственных растений методом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газо-жидкостной хроматографии. (Экспериментальная статья).</a:t>
            </a:r>
          </a:p>
          <a:p>
            <a:pPr algn="ctr"/>
            <a:r>
              <a:rPr lang="ru-RU" sz="19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Journal of Pharmacy and Pharmacology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2.363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ru-RU" sz="1900" dirty="0">
                <a:latin typeface="Arial" pitchFamily="34" charset="0"/>
                <a:cs typeface="Arial" pitchFamily="34" charset="0"/>
              </a:rPr>
              <a:t>И.И. Краснюк (мл.),</a:t>
            </a:r>
            <a:r>
              <a:rPr lang="ru-RU" sz="1900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И.И. Краснюк,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А.В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Беляцкая, А.Н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. Кузьменко,</a:t>
            </a:r>
          </a:p>
          <a:p>
            <a:pPr algn="ctr"/>
            <a:r>
              <a:rPr lang="ru-RU" sz="1900" dirty="0" smtClean="0">
                <a:latin typeface="Arial" pitchFamily="34" charset="0"/>
                <a:cs typeface="Arial" pitchFamily="34" charset="0"/>
              </a:rPr>
              <a:t>О.И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Степанова, Л.В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Овсянникова,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В.А.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Грих, Т.М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Кошелева, Д.А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Козин,</a:t>
            </a:r>
          </a:p>
          <a:p>
            <a:pPr algn="ctr"/>
            <a:r>
              <a:rPr lang="en-US" sz="19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Nesterenko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b="1" dirty="0">
                <a:latin typeface="Arial" pitchFamily="34" charset="0"/>
                <a:cs typeface="Arial" pitchFamily="34" charset="0"/>
              </a:rPr>
              <a:t>Изучение химического состава плодов яблони домашней методом </a:t>
            </a:r>
            <a:r>
              <a:rPr lang="ru-RU" sz="1900" b="1" dirty="0" smtClean="0">
                <a:latin typeface="Arial" pitchFamily="34" charset="0"/>
                <a:cs typeface="Arial" pitchFamily="34" charset="0"/>
              </a:rPr>
              <a:t>рентгенофлуоресцентного анализа </a:t>
            </a:r>
            <a:r>
              <a:rPr lang="ru-RU" sz="1900" b="1" dirty="0">
                <a:latin typeface="Arial" pitchFamily="34" charset="0"/>
                <a:cs typeface="Arial" pitchFamily="34" charset="0"/>
              </a:rPr>
              <a:t>(Экспериментальная статья).</a:t>
            </a:r>
          </a:p>
          <a:p>
            <a:pPr algn="ctr"/>
            <a:r>
              <a:rPr lang="ru-RU" sz="1900" dirty="0" smtClean="0">
                <a:latin typeface="Arial" pitchFamily="34" charset="0"/>
                <a:cs typeface="Arial" pitchFamily="34" charset="0"/>
              </a:rPr>
              <a:t>И.И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Краснюк (мл.), И.И. Краснюк,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А.Н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Кузьменко,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И.А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. Самылина,</a:t>
            </a:r>
          </a:p>
          <a:p>
            <a:pPr algn="ctr"/>
            <a:r>
              <a:rPr lang="ru-RU" sz="1900" dirty="0" smtClean="0">
                <a:latin typeface="Arial" pitchFamily="34" charset="0"/>
                <a:cs typeface="Arial" pitchFamily="34" charset="0"/>
              </a:rPr>
              <a:t>Н.В. Нестерова, В.В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Грих, Д.А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Козин, Ю.В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Сковпень</a:t>
            </a:r>
            <a:endParaRPr lang="en-US" b="1" dirty="0"/>
          </a:p>
          <a:p>
            <a:pPr algn="ctr"/>
            <a:r>
              <a:rPr lang="ru-RU" b="1" dirty="0" smtClean="0"/>
              <a:t> 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76256" y="3537234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428476" y="5301208"/>
            <a:ext cx="11759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572000" y="6741368"/>
            <a:ext cx="11759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570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/>
          <a:stretch/>
        </p:blipFill>
        <p:spPr bwMode="auto">
          <a:xfrm>
            <a:off x="107503" y="0"/>
            <a:ext cx="893568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3425839"/>
            <a:ext cx="46085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БЛАГОДАРЮ ЗА ВНИМАНИЕ!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5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5356"/>
            <a:ext cx="5596136" cy="6852643"/>
          </a:xfrm>
        </p:spPr>
        <p:txBody>
          <a:bodyPr/>
          <a:lstStyle/>
          <a:p>
            <a:pPr marL="0" indent="0" algn="ctr">
              <a:buNone/>
            </a:pPr>
            <a:r>
              <a:rPr lang="ru-RU" sz="3700" dirty="0" smtClean="0">
                <a:solidFill>
                  <a:schemeClr val="tx1"/>
                </a:solidFill>
                <a:effectLst/>
              </a:rPr>
              <a:t>Подготовка будущих </a:t>
            </a:r>
            <a:r>
              <a:rPr lang="ru-RU" sz="3700" dirty="0">
                <a:solidFill>
                  <a:schemeClr val="tx1"/>
                </a:solidFill>
                <a:effectLst/>
              </a:rPr>
              <a:t>специалистов в этой области подразумевает освоение </a:t>
            </a:r>
            <a:r>
              <a:rPr lang="ru-RU" sz="3700" dirty="0" smtClean="0">
                <a:solidFill>
                  <a:schemeClr val="tx1"/>
                </a:solidFill>
                <a:effectLst/>
              </a:rPr>
              <a:t>современных, </a:t>
            </a:r>
            <a:r>
              <a:rPr lang="ru-RU" sz="3700" dirty="0">
                <a:solidFill>
                  <a:schemeClr val="tx1"/>
                </a:solidFill>
                <a:effectLst/>
              </a:rPr>
              <a:t>передовых физико-химических методов анализа, широко востребованных в фармацевтической науке и </a:t>
            </a:r>
            <a:r>
              <a:rPr lang="ru-RU" sz="3700" dirty="0" smtClean="0">
                <a:solidFill>
                  <a:schemeClr val="tx1"/>
                </a:solidFill>
                <a:effectLst/>
              </a:rPr>
              <a:t>практике.</a:t>
            </a:r>
            <a:endParaRPr lang="ru-RU" sz="3700" dirty="0">
              <a:solidFill>
                <a:schemeClr val="tx1"/>
              </a:solidFill>
            </a:endParaRPr>
          </a:p>
        </p:txBody>
      </p:sp>
      <p:pic>
        <p:nvPicPr>
          <p:cNvPr id="3074" name="Picture 2" descr="Картинки по запросу фармацевтика производст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" y="44623"/>
            <a:ext cx="3988668" cy="3334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11615"/>
            <a:ext cx="2592288" cy="335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94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0737"/>
            <a:ext cx="4464496" cy="361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Картинки по запросу читающи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09"/>
          <a:stretch/>
        </p:blipFill>
        <p:spPr bwMode="auto">
          <a:xfrm>
            <a:off x="5890617" y="2780928"/>
            <a:ext cx="3217912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6176" y="554859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руководство</a:t>
            </a:r>
            <a:endParaRPr lang="ru-RU" sz="2800" b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4936" y="0"/>
            <a:ext cx="9148936" cy="23488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100" dirty="0" smtClean="0">
                <a:solidFill>
                  <a:schemeClr val="tx1"/>
                </a:solidFill>
                <a:effectLst/>
              </a:rPr>
              <a:t>Студент должен овладеть не только теоретическими основами методов анализа, их классификацией, достоинствами и недостатками каждого метода в отдельности, но и познакомиться с практическими навыками работы на широком спектре аналитического оборудования.</a:t>
            </a:r>
            <a:endParaRPr lang="ru-RU" sz="31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0617" y="3471962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43053" y="3367807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7342" y="481946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979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" y="0"/>
            <a:ext cx="41950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5800" y="12680"/>
            <a:ext cx="496819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/>
              <a:t>В связи с этим после предварительно проведённых отборочных испытаний из числа </a:t>
            </a:r>
            <a:r>
              <a:rPr lang="ru-RU" sz="2500" dirty="0" smtClean="0"/>
              <a:t>студентов, </a:t>
            </a:r>
            <a:r>
              <a:rPr lang="ru-RU" sz="2500" dirty="0"/>
              <a:t>обучающихся по специальностям «Фармация» и «Биотехнология</a:t>
            </a:r>
            <a:r>
              <a:rPr lang="ru-RU" sz="2500" dirty="0" smtClean="0"/>
              <a:t>», </a:t>
            </a:r>
            <a:r>
              <a:rPr lang="ru-RU" sz="2500" dirty="0"/>
              <a:t>по приказу ректора Первого </a:t>
            </a:r>
            <a:r>
              <a:rPr lang="ru-RU" sz="2500" dirty="0" smtClean="0"/>
              <a:t>МГМУ</a:t>
            </a:r>
          </a:p>
          <a:p>
            <a:pPr algn="ctr"/>
            <a:r>
              <a:rPr lang="ru-RU" sz="2500" dirty="0" smtClean="0"/>
              <a:t>им</a:t>
            </a:r>
            <a:r>
              <a:rPr lang="ru-RU" sz="2500" dirty="0"/>
              <a:t>. И.М. </a:t>
            </a:r>
            <a:r>
              <a:rPr lang="ru-RU" sz="2500" dirty="0" smtClean="0"/>
              <a:t>Сеченова</a:t>
            </a:r>
          </a:p>
          <a:p>
            <a:pPr algn="ctr"/>
            <a:r>
              <a:rPr lang="ru-RU" sz="2500" dirty="0" smtClean="0"/>
              <a:t>Петра </a:t>
            </a:r>
            <a:r>
              <a:rPr lang="ru-RU" sz="2500" dirty="0"/>
              <a:t>Витальевича </a:t>
            </a:r>
            <a:r>
              <a:rPr lang="ru-RU" sz="2500" dirty="0" err="1" smtClean="0"/>
              <a:t>Глыбочко</a:t>
            </a:r>
            <a:endParaRPr lang="ru-RU" sz="2500" dirty="0"/>
          </a:p>
          <a:p>
            <a:pPr algn="ctr"/>
            <a:r>
              <a:rPr lang="ru-RU" sz="2500" dirty="0" smtClean="0"/>
              <a:t>с </a:t>
            </a:r>
            <a:r>
              <a:rPr lang="ru-RU" sz="2500" dirty="0"/>
              <a:t>марта 2016 </a:t>
            </a:r>
            <a:r>
              <a:rPr lang="ru-RU" sz="2500" dirty="0" smtClean="0"/>
              <a:t>года</a:t>
            </a:r>
          </a:p>
          <a:p>
            <a:pPr algn="ctr"/>
            <a:r>
              <a:rPr lang="ru-RU" sz="2500" dirty="0" smtClean="0"/>
              <a:t>17 </a:t>
            </a:r>
            <a:r>
              <a:rPr lang="ru-RU" sz="2500" dirty="0"/>
              <a:t>человек было зачислено в </a:t>
            </a:r>
            <a:r>
              <a:rPr lang="ru-RU" sz="2500" b="1" dirty="0">
                <a:solidFill>
                  <a:srgbClr val="FF0000"/>
                </a:solidFill>
              </a:rPr>
              <a:t>образовательный проект «Лаборатория </a:t>
            </a:r>
            <a:r>
              <a:rPr lang="ru-RU" sz="2500" b="1" dirty="0" smtClean="0">
                <a:solidFill>
                  <a:srgbClr val="FF0000"/>
                </a:solidFill>
              </a:rPr>
              <a:t>мастерства»</a:t>
            </a:r>
          </a:p>
          <a:p>
            <a:pPr algn="ctr"/>
            <a:r>
              <a:rPr lang="ru-RU" sz="2500" dirty="0" smtClean="0"/>
              <a:t>по </a:t>
            </a:r>
            <a:r>
              <a:rPr lang="ru-RU" sz="2500" dirty="0"/>
              <a:t>направлению </a:t>
            </a:r>
            <a:endParaRPr lang="ru-RU" sz="2500" dirty="0" smtClean="0"/>
          </a:p>
          <a:p>
            <a:pPr algn="ctr"/>
            <a:r>
              <a:rPr lang="ru-RU" sz="2500" b="1" dirty="0" smtClean="0">
                <a:solidFill>
                  <a:srgbClr val="FF0000"/>
                </a:solidFill>
              </a:rPr>
              <a:t>«</a:t>
            </a:r>
            <a:r>
              <a:rPr lang="ru-RU" sz="2500" b="1" dirty="0">
                <a:solidFill>
                  <a:srgbClr val="FF0000"/>
                </a:solidFill>
              </a:rPr>
              <a:t>Обучение инструментальным методам анализа»</a:t>
            </a:r>
            <a:r>
              <a:rPr lang="ru-RU" sz="25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3370"/>
            <a:ext cx="4219522" cy="6844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1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181"/>
          <a:stretch/>
        </p:blipFill>
        <p:spPr bwMode="auto">
          <a:xfrm>
            <a:off x="4863190" y="-136991"/>
            <a:ext cx="4290045" cy="3713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8025"/>
            <a:ext cx="6660266" cy="3378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8539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Вступительные испытания состоялись 26 </a:t>
            </a:r>
            <a:r>
              <a:rPr lang="ru-RU" sz="2400" b="1" dirty="0" smtClean="0"/>
              <a:t>февраля 2016 г.</a:t>
            </a:r>
          </a:p>
          <a:p>
            <a:pPr algn="ctr"/>
            <a:r>
              <a:rPr lang="ru-RU" sz="2400" b="1" dirty="0" smtClean="0"/>
              <a:t>Набор </a:t>
            </a:r>
            <a:r>
              <a:rPr lang="ru-RU" sz="2400" b="1" dirty="0"/>
              <a:t>проходил на конкурсной </a:t>
            </a:r>
            <a:r>
              <a:rPr lang="ru-RU" sz="2400" b="1" dirty="0" smtClean="0"/>
              <a:t>основе.</a:t>
            </a:r>
          </a:p>
          <a:p>
            <a:pPr algn="ctr"/>
            <a:r>
              <a:rPr lang="ru-RU" sz="2400" b="1" dirty="0" smtClean="0"/>
              <a:t>К </a:t>
            </a:r>
            <a:r>
              <a:rPr lang="ru-RU" sz="2400" b="1" dirty="0"/>
              <a:t>тестированию и собеседованию приглашались </a:t>
            </a:r>
            <a:r>
              <a:rPr lang="ru-RU" sz="2400" b="1" dirty="0" smtClean="0"/>
              <a:t>студенты 1-5 курсов,</a:t>
            </a:r>
          </a:p>
          <a:p>
            <a:pPr algn="ctr"/>
            <a:r>
              <a:rPr lang="ru-RU" sz="2400" b="1" dirty="0" smtClean="0"/>
              <a:t>не имеющие </a:t>
            </a:r>
            <a:r>
              <a:rPr lang="ru-RU" sz="2400" b="1" dirty="0"/>
              <a:t>академической задолженности.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6920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40" y="0"/>
            <a:ext cx="914634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  <a:effectLst/>
              </a:rPr>
              <a:t>ЦЕЛЬ ПРОЕКТА</a:t>
            </a:r>
            <a:r>
              <a:rPr lang="ru-RU" sz="3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3600" dirty="0" smtClean="0">
                <a:solidFill>
                  <a:schemeClr val="tx1"/>
                </a:solidFill>
                <a:effectLst/>
              </a:rPr>
            </a:br>
            <a:r>
              <a:rPr lang="ru-RU" sz="3600" dirty="0" smtClean="0">
                <a:solidFill>
                  <a:schemeClr val="tx1"/>
                </a:solidFill>
                <a:effectLst/>
              </a:rPr>
              <a:t>углубленная подготовка специалиста, владеющего необходимыми знаниями, умениями и компетенциями,</a:t>
            </a:r>
            <a:br>
              <a:rPr lang="ru-RU" sz="3600" dirty="0" smtClean="0">
                <a:solidFill>
                  <a:schemeClr val="tx1"/>
                </a:solidFill>
                <a:effectLst/>
              </a:rPr>
            </a:br>
            <a:r>
              <a:rPr lang="ru-RU" sz="3600" dirty="0" smtClean="0">
                <a:solidFill>
                  <a:schemeClr val="tx1"/>
                </a:solidFill>
                <a:effectLst/>
              </a:rPr>
              <a:t>для проведения комплекса</a:t>
            </a:r>
            <a:br>
              <a:rPr lang="ru-RU" sz="3600" dirty="0" smtClean="0">
                <a:solidFill>
                  <a:schemeClr val="tx1"/>
                </a:solidFill>
                <a:effectLst/>
              </a:rPr>
            </a:br>
            <a:r>
              <a:rPr lang="ru-RU" sz="3600" dirty="0" smtClean="0">
                <a:solidFill>
                  <a:schemeClr val="tx1"/>
                </a:solidFill>
                <a:effectLst/>
              </a:rPr>
              <a:t>физико-химических методов анализа.</a:t>
            </a:r>
            <a:br>
              <a:rPr lang="ru-RU" sz="3600" dirty="0" smtClean="0">
                <a:solidFill>
                  <a:schemeClr val="tx1"/>
                </a:solidFill>
                <a:effectLst/>
              </a:rPr>
            </a:b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67064" y="331857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Руководитель проекта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i="1" dirty="0"/>
              <a:t>зав. кафедрой аналитической, физической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i="1" dirty="0"/>
              <a:t>и коллоидной химии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i="1" dirty="0" smtClean="0"/>
              <a:t>д.ф.н.</a:t>
            </a:r>
          </a:p>
          <a:p>
            <a:pPr algn="ctr"/>
            <a:r>
              <a:rPr lang="ru-RU" sz="3200" i="1" dirty="0" err="1" smtClean="0"/>
              <a:t>Краснюк</a:t>
            </a:r>
            <a:r>
              <a:rPr lang="ru-RU" sz="3200" i="1" dirty="0" smtClean="0"/>
              <a:t> И.И</a:t>
            </a:r>
            <a:r>
              <a:rPr lang="ru-RU" sz="3200" i="1" dirty="0"/>
              <a:t>.(мл</a:t>
            </a:r>
            <a:r>
              <a:rPr lang="ru-RU" sz="3200" i="1" dirty="0" smtClean="0"/>
              <a:t>.)</a:t>
            </a:r>
            <a:endParaRPr lang="ru-RU" sz="3200" dirty="0"/>
          </a:p>
        </p:txBody>
      </p:sp>
      <p:pic>
        <p:nvPicPr>
          <p:cNvPr id="6" name="Picture 2" descr="https://pp.vk.me/c630521/v630521732/2cfa1/27uK3sxPxV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08" r="13824" b="2168"/>
          <a:stretch/>
        </p:blipFill>
        <p:spPr bwMode="auto">
          <a:xfrm>
            <a:off x="251520" y="3273314"/>
            <a:ext cx="4432920" cy="3629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2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3" y="3490024"/>
            <a:ext cx="5579120" cy="3402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024"/>
            <a:ext cx="4812901" cy="3524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9237" y="-33486"/>
            <a:ext cx="458123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/>
              <a:t>При сохранении должного объёма теоретического курса, необходимого для лучшего освоения изучаемых методов на практике, основной упор лабораторно-практических занятий делается на подробное обучение практическим владением инструментальных методов анализа.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2204864"/>
            <a:ext cx="3024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Лекцию читает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профессор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Харитонов Ю.Я.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5" y="3760150"/>
            <a:ext cx="37079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/>
              <a:t>К процессу обучения активно </a:t>
            </a:r>
            <a:r>
              <a:rPr lang="ru-RU" sz="3000" dirty="0" smtClean="0"/>
              <a:t>привлекается </a:t>
            </a:r>
            <a:r>
              <a:rPr lang="ru-RU" sz="3000" dirty="0"/>
              <a:t>профессорско-преподавательский состав кафедры. </a:t>
            </a:r>
          </a:p>
        </p:txBody>
      </p:sp>
    </p:spTree>
    <p:extLst>
      <p:ext uri="{BB962C8B-B14F-4D97-AF65-F5344CB8AC3E}">
        <p14:creationId xmlns:p14="http://schemas.microsoft.com/office/powerpoint/2010/main" val="95169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5536454" cy="4342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/>
              <a:t>Теоретический курс представлен краткими лекциями по изучаемой группе методов. </a:t>
            </a:r>
          </a:p>
          <a:p>
            <a:pPr algn="ctr"/>
            <a:r>
              <a:rPr lang="ru-RU" sz="2500" dirty="0" smtClean="0"/>
              <a:t>Практические </a:t>
            </a:r>
            <a:r>
              <a:rPr lang="ru-RU" sz="2500" dirty="0"/>
              <a:t>занятия проходят на различных </a:t>
            </a:r>
            <a:r>
              <a:rPr lang="ru-RU" sz="2500" dirty="0" smtClean="0"/>
              <a:t>площадках</a:t>
            </a:r>
          </a:p>
          <a:p>
            <a:pPr algn="ctr"/>
            <a:r>
              <a:rPr lang="ru-RU" sz="2500" dirty="0" smtClean="0"/>
              <a:t>Первого </a:t>
            </a:r>
            <a:r>
              <a:rPr lang="ru-RU" sz="2500" dirty="0"/>
              <a:t>МГМУ им. И.М. </a:t>
            </a:r>
            <a:r>
              <a:rPr lang="ru-RU" sz="2500" dirty="0" smtClean="0"/>
              <a:t>Сеченова.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1628800"/>
            <a:ext cx="374940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/>
              <a:t>Кафедра </a:t>
            </a:r>
            <a:r>
              <a:rPr lang="ru-RU" sz="3500" b="1" dirty="0"/>
              <a:t>аналитической, физической и коллоидной </a:t>
            </a:r>
            <a:r>
              <a:rPr lang="ru-RU" sz="3500" b="1" dirty="0" smtClean="0"/>
              <a:t>химии.</a:t>
            </a:r>
          </a:p>
          <a:p>
            <a:pPr algn="ctr"/>
            <a:r>
              <a:rPr lang="ru-RU" sz="3500" b="1" dirty="0" smtClean="0"/>
              <a:t>«Химический корпус»</a:t>
            </a:r>
            <a:endParaRPr lang="ru-RU" sz="3500" b="1" dirty="0"/>
          </a:p>
          <a:p>
            <a:pPr algn="ctr"/>
            <a:r>
              <a:rPr lang="ru-RU" sz="3500" b="1" dirty="0"/>
              <a:t>(5-я Парковая ул. д. 21, стр.1) </a:t>
            </a:r>
          </a:p>
        </p:txBody>
      </p:sp>
    </p:spTree>
    <p:extLst>
      <p:ext uri="{BB962C8B-B14F-4D97-AF65-F5344CB8AC3E}">
        <p14:creationId xmlns:p14="http://schemas.microsoft.com/office/powerpoint/2010/main" val="13457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368</TotalTime>
  <Words>929</Words>
  <Application>Microsoft Office PowerPoint</Application>
  <PresentationFormat>Экран (4:3)</PresentationFormat>
  <Paragraphs>114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Georgia</vt:lpstr>
      <vt:lpstr>Trebuchet MS</vt:lpstr>
      <vt:lpstr>Воздушный поток</vt:lpstr>
      <vt:lpstr>ФГАОУ ВО Первый МГМУ им. И.М. Сеченова Минздрава России (Сеченовский Университет) Образовательный департамент Института фармации и трансляционной медицины </vt:lpstr>
      <vt:lpstr>Повышение качества подготовки специалистов и исследовательских кадров международного уровня для фармацевтической отрасли являются приоритетными направлениями здравоохранения и медицинского образования. Образовательный департамент Института фармации и трансляционной медицины Первого МГМУ им. И.М. Сеченова интегрирует традиции классического фармацевтического образования с новыми возможностями научно-образовательной деятельности Института и организаций-партнеров на основе взаимодействия фундаментальной науки с фармацевтической индустрией.    +</vt:lpstr>
      <vt:lpstr>Подготовка будущих специалистов в этой области подразумевает освоение современных, передовых физико-химических методов анализа, широко востребованных в фармацевтической науке и практике.</vt:lpstr>
      <vt:lpstr>Презентация PowerPoint</vt:lpstr>
      <vt:lpstr>Презентация PowerPoint</vt:lpstr>
      <vt:lpstr>Презентация PowerPoint</vt:lpstr>
      <vt:lpstr>ЦЕЛЬ ПРОЕКТА углубленная подготовка специалиста, владеющего необходимыми знаниями, умениями и компетенциями, для проведения комплекса физико-химических методов анализа.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Образовательный департамент Института фармации и трансляционной медицины</dc:title>
  <dc:creator>Админ</dc:creator>
  <cp:lastModifiedBy>Kirill Capote</cp:lastModifiedBy>
  <cp:revision>84</cp:revision>
  <dcterms:created xsi:type="dcterms:W3CDTF">2016-09-26T19:39:52Z</dcterms:created>
  <dcterms:modified xsi:type="dcterms:W3CDTF">2017-04-24T21:19:15Z</dcterms:modified>
</cp:coreProperties>
</file>