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9" r:id="rId2"/>
    <p:sldId id="260" r:id="rId3"/>
    <p:sldId id="261" r:id="rId4"/>
    <p:sldId id="257" r:id="rId5"/>
    <p:sldId id="258" r:id="rId6"/>
    <p:sldId id="267" r:id="rId7"/>
    <p:sldId id="268" r:id="rId8"/>
    <p:sldId id="262" r:id="rId9"/>
    <p:sldId id="269" r:id="rId10"/>
    <p:sldId id="263" r:id="rId11"/>
    <p:sldId id="270" r:id="rId12"/>
    <p:sldId id="264" r:id="rId13"/>
    <p:sldId id="265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8C751-F0DA-448D-9EFA-51C24ABA2B3D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1627A-24DA-4C14-93B2-45CDFE93B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8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B9349D-3B9B-4EBF-A936-405F2DFEAED4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14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5EA554-D7B2-4BF5-81CB-0916ABE8B5BE}" type="slidenum">
              <a:rPr lang="ru-RU" altLang="ru-RU" smtClean="0"/>
              <a:pPr>
                <a:spcBef>
                  <a:spcPct val="0"/>
                </a:spcBef>
              </a:pPr>
              <a:t>16</a:t>
            </a:fld>
            <a:endParaRPr lang="ru-RU" altLang="ru-RU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77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BCDE47-FD1B-40C7-ACB5-5B8A2633F3C0}" type="slidenum">
              <a:rPr lang="ru-RU" altLang="ru-RU" smtClean="0"/>
              <a:pPr>
                <a:spcBef>
                  <a:spcPct val="0"/>
                </a:spcBef>
              </a:pPr>
              <a:t>17</a:t>
            </a:fld>
            <a:endParaRPr lang="ru-RU" alt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04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C59075-719F-432C-8726-2A83D67FEDB9}" type="slidenum">
              <a:rPr lang="ru-RU" altLang="ru-RU" smtClean="0"/>
              <a:pPr>
                <a:spcBef>
                  <a:spcPct val="0"/>
                </a:spcBef>
              </a:pPr>
              <a:t>18</a:t>
            </a:fld>
            <a:endParaRPr lang="ru-RU" alt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88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4AD22A-523F-40AE-A494-0BDFF4DED54B}" type="slidenum">
              <a:rPr lang="ru-RU" altLang="ru-RU" smtClean="0"/>
              <a:pPr>
                <a:spcBef>
                  <a:spcPct val="0"/>
                </a:spcBef>
              </a:pPr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91315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93E377-EC30-4FEA-B818-7B020FD5E831}" type="slidenum">
              <a:rPr lang="ru-RU" altLang="ru-RU" smtClean="0"/>
              <a:pPr>
                <a:spcBef>
                  <a:spcPct val="0"/>
                </a:spcBef>
              </a:pPr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59038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A48C33-9641-4E41-A234-554A41D87C32}" type="slidenum">
              <a:rPr lang="ru-RU" altLang="ru-RU" smtClean="0"/>
              <a:pPr>
                <a:spcBef>
                  <a:spcPct val="0"/>
                </a:spcBef>
              </a:pPr>
              <a:t>21</a:t>
            </a:fld>
            <a:endParaRPr lang="ru-RU" altLang="ru-RU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58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B97D9C-7682-4953-80CA-C4B1DF7A7080}" type="slidenum">
              <a:rPr lang="ru-RU" altLang="ru-RU" smtClean="0"/>
              <a:pPr>
                <a:spcBef>
                  <a:spcPct val="0"/>
                </a:spcBef>
              </a:pPr>
              <a:t>22</a:t>
            </a:fld>
            <a:endParaRPr lang="ru-RU" altLang="ru-RU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67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D8646-0DBE-4CD9-A971-2C9D4F159586}" type="slidenum">
              <a:rPr lang="ru-RU" altLang="ru-RU" smtClean="0"/>
              <a:pPr>
                <a:spcBef>
                  <a:spcPct val="0"/>
                </a:spcBef>
              </a:pPr>
              <a:t>23</a:t>
            </a:fld>
            <a:endParaRPr lang="ru-RU" altLang="ru-RU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82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B18F54-A409-4F7E-8F3D-BF39FC37798C}" type="slidenum">
              <a:rPr lang="ru-RU" altLang="ru-RU" smtClean="0"/>
              <a:pPr>
                <a:spcBef>
                  <a:spcPct val="0"/>
                </a:spcBef>
              </a:pPr>
              <a:t>25</a:t>
            </a:fld>
            <a:endParaRPr lang="ru-RU" altLang="ru-RU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21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ECAF21-D32A-4DBA-8AD2-01664685B301}" type="slidenum">
              <a:rPr lang="ru-RU" altLang="ru-RU" smtClean="0"/>
              <a:pPr>
                <a:spcBef>
                  <a:spcPct val="0"/>
                </a:spcBef>
              </a:pPr>
              <a:t>26</a:t>
            </a:fld>
            <a:endParaRPr lang="ru-RU" altLang="ru-RU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1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5555-8C75-422E-8801-5A795177B7BE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85363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770C44-323F-495C-BB3E-68116E90A555}" type="slidenum">
              <a:rPr lang="ru-RU" altLang="ru-RU" smtClean="0"/>
              <a:pPr>
                <a:spcBef>
                  <a:spcPct val="0"/>
                </a:spcBef>
              </a:pPr>
              <a:t>27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6082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546756-518E-4BA9-AB4B-EBA98D6092A8}" type="slidenum">
              <a:rPr lang="ru-RU" altLang="ru-RU" smtClean="0"/>
              <a:pPr>
                <a:spcBef>
                  <a:spcPct val="0"/>
                </a:spcBef>
              </a:pPr>
              <a:t>28</a:t>
            </a:fld>
            <a:endParaRPr lang="ru-RU" altLang="ru-RU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51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F3D985-4AA6-4800-AD69-E35409F09428}" type="slidenum">
              <a:rPr lang="ru-RU">
                <a:solidFill>
                  <a:prstClr val="black"/>
                </a:solidFill>
              </a:rPr>
              <a:pPr eaLnBrk="1" hangingPunct="1"/>
              <a:t>29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85787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BF43B8-9099-40B9-B61A-D00FA25ABF63}" type="slidenum">
              <a:rPr lang="ru-RU">
                <a:solidFill>
                  <a:prstClr val="black"/>
                </a:solidFill>
              </a:rPr>
              <a:pPr eaLnBrk="1" hangingPunct="1"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79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F1AE69-F0A1-4EBE-BC53-06A9E083A421}" type="slidenum">
              <a:rPr lang="ru-RU">
                <a:solidFill>
                  <a:prstClr val="black"/>
                </a:solidFill>
              </a:rPr>
              <a:pPr eaLnBrk="1" hangingPunct="1"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18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646D8-44F6-45C1-952C-83575DEFC8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67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45E3-F67A-4080-B792-BFFFA2100DA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51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F655E2-0B86-4B5F-9368-7F0A186A7F11}" type="slidenum">
              <a:rPr lang="ru-RU" altLang="ru-RU"/>
              <a:pPr eaLnBrk="1" hangingPunct="1"/>
              <a:t>34</a:t>
            </a:fld>
            <a:endParaRPr lang="ru-RU" altLang="ru-RU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67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02947A-13F3-4BC6-9FD6-68B44593B9EA}" type="slidenum">
              <a:rPr lang="ru-RU" altLang="ru-RU"/>
              <a:pPr eaLnBrk="1" hangingPunct="1"/>
              <a:t>35</a:t>
            </a:fld>
            <a:endParaRPr lang="ru-RU" altLang="ru-RU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84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8DC96F-0324-4D74-A053-0E59BCE9D919}" type="slidenum">
              <a:rPr lang="ru-RU" altLang="ru-RU"/>
              <a:pPr eaLnBrk="1" hangingPunct="1"/>
              <a:t>36</a:t>
            </a:fld>
            <a:endParaRPr lang="ru-RU" altLang="ru-RU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5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EE1E40-F8A8-4183-9606-AFAB13BF9E20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90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B6553A-3EF1-4873-BD3D-750161167953}" type="slidenum">
              <a:rPr lang="ru-RU" altLang="ru-RU"/>
              <a:pPr eaLnBrk="1" hangingPunct="1"/>
              <a:t>37</a:t>
            </a:fld>
            <a:endParaRPr lang="ru-RU" altLang="ru-RU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66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B75B42-2530-47D4-9DBB-8D09059B1347}" type="slidenum">
              <a:rPr lang="ru-RU" altLang="ru-RU"/>
              <a:pPr eaLnBrk="1" hangingPunct="1"/>
              <a:t>38</a:t>
            </a:fld>
            <a:endParaRPr lang="ru-RU" altLang="ru-RU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995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92EA3E-912B-442A-AF7B-6274D06C4583}" type="slidenum">
              <a:rPr lang="ru-RU" altLang="ru-RU"/>
              <a:pPr eaLnBrk="1" hangingPunct="1"/>
              <a:t>39</a:t>
            </a:fld>
            <a:endParaRPr lang="ru-RU" altLang="ru-RU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20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326554-EB39-42AD-8666-C260749F163D}" type="slidenum">
              <a:rPr lang="ru-RU" altLang="ru-RU"/>
              <a:pPr eaLnBrk="1" hangingPunct="1"/>
              <a:t>40</a:t>
            </a:fld>
            <a:endParaRPr lang="ru-RU" altLang="ru-RU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64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324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616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916AF2-B178-43D2-8A46-8550C5C1F5F7}" type="slidenum">
              <a:rPr lang="ru-RU" altLang="ru-RU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9808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553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057552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7E4665-3B38-4CFD-B854-176F8E19CF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6981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F8218F-9728-48E1-977B-F5467BE60679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767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6AAAA-07BE-43A1-A153-62D2CAC18A49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114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091C4-23AE-4ECA-A21A-C0FF1D672CF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419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A6806-D453-428A-A63B-698AAB00A2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148507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D48E2-1AF1-4FBD-8A7F-3F6A23B497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419299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7EE80-5D0A-426C-9329-83F971B379B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346939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3CB76-12DC-40CC-96EF-FEFB6D842335}" type="slidenum">
              <a:rPr lang="ru-RU"/>
              <a:pPr/>
              <a:t>52</a:t>
            </a:fld>
            <a:endParaRPr lang="ru-RU"/>
          </a:p>
        </p:txBody>
      </p:sp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7A87198-BB9E-4E78-B114-093BAB636F26}" type="slidenum">
              <a:rPr lang="ru-RU" sz="1200">
                <a:latin typeface="+mn-lt"/>
              </a:rPr>
              <a:pPr algn="r">
                <a:defRPr/>
              </a:pPr>
              <a:t>52</a:t>
            </a:fld>
            <a:endParaRPr lang="ru-RU" sz="1200">
              <a:latin typeface="+mn-lt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365135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E1D542-FE90-42E5-91F9-229BABF2842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ru-RU" smtClean="0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106963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D987A-5AB8-4EE0-AF7F-BA13D21EAB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 smtClean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070963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4D28-DADF-4D15-ADAE-7837B6E6CBD8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805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9E4A5-F5D6-45D9-A392-088D7C0D54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ru-RU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7791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CCF387-468B-4BAF-81BD-D9FF98561C4B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631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4D28-DADF-4D15-ADAE-7837B6E6CBD8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4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699654-E1AA-43AF-94F6-2D8AB6A8B6AD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13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5C5C6B-4C05-4668-8504-58768E250844}" type="slidenum">
              <a:rPr lang="ru-RU" altLang="ru-RU" smtClean="0"/>
              <a:pPr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5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798047-27B6-43A3-A718-6AED47441351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03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8F7303-7248-44F6-BF50-CF66D98F470B}" type="slidenum">
              <a:rPr lang="ru-RU" altLang="ru-RU" smtClean="0"/>
              <a:pPr>
                <a:spcBef>
                  <a:spcPct val="0"/>
                </a:spcBef>
              </a:pPr>
              <a:t>15</a:t>
            </a:fld>
            <a:endParaRPr lang="ru-RU" altLang="ru-RU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7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C7FB-39EF-4C0B-A9E0-5B283EEBD6D9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76B-AA39-4D52-B2F3-5B86A62DD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1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C7FB-39EF-4C0B-A9E0-5B283EEBD6D9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76B-AA39-4D52-B2F3-5B86A62DD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5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C7FB-39EF-4C0B-A9E0-5B283EEBD6D9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76B-AA39-4D52-B2F3-5B86A62DD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5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AF07-70BC-42A7-8BAB-7BFD036916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06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E77DD-0728-43DB-91DB-F63F75E586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118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9B363-0360-450F-A780-6F78EBA9D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3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C7FB-39EF-4C0B-A9E0-5B283EEBD6D9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76B-AA39-4D52-B2F3-5B86A62DD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8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C7FB-39EF-4C0B-A9E0-5B283EEBD6D9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76B-AA39-4D52-B2F3-5B86A62DD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C7FB-39EF-4C0B-A9E0-5B283EEBD6D9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76B-AA39-4D52-B2F3-5B86A62DD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7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C7FB-39EF-4C0B-A9E0-5B283EEBD6D9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76B-AA39-4D52-B2F3-5B86A62DD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7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C7FB-39EF-4C0B-A9E0-5B283EEBD6D9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76B-AA39-4D52-B2F3-5B86A62DD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1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C7FB-39EF-4C0B-A9E0-5B283EEBD6D9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76B-AA39-4D52-B2F3-5B86A62DD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C7FB-39EF-4C0B-A9E0-5B283EEBD6D9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76B-AA39-4D52-B2F3-5B86A62DD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6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C7FB-39EF-4C0B-A9E0-5B283EEBD6D9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76B-AA39-4D52-B2F3-5B86A62DD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6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DC7FB-39EF-4C0B-A9E0-5B283EEBD6D9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6676B-AA39-4D52-B2F3-5B86A62DD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0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&#1044;&#1056;&#1054;&#1058;/PP%20ampules.files/s_pw_0500_006.jpg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hyperlink" Target="http://www.capitalus.eu/images/baltrub2.jpg" TargetMode="Externa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9.png"/><Relationship Id="rId4" Type="http://schemas.openxmlformats.org/officeDocument/2006/relationships/oleObject" Target="../embeddings/oleObject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844675"/>
            <a:ext cx="7921625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774032" y="1136650"/>
            <a:ext cx="8643938" cy="1416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800" b="1" dirty="0"/>
              <a:t>Стерильные и </a:t>
            </a:r>
            <a:r>
              <a:rPr lang="ru-RU" altLang="ru-RU" sz="4800" b="1" dirty="0" err="1"/>
              <a:t>асептически</a:t>
            </a:r>
            <a:r>
              <a:rPr lang="ru-RU" altLang="ru-RU" sz="4800" b="1" dirty="0"/>
              <a:t> приготовленные </a:t>
            </a:r>
            <a:r>
              <a:rPr lang="ru-RU" altLang="ru-RU" sz="4800" b="1" dirty="0" smtClean="0"/>
              <a:t/>
            </a:r>
            <a:br>
              <a:rPr lang="ru-RU" altLang="ru-RU" sz="4800" b="1" dirty="0" smtClean="0"/>
            </a:br>
            <a:r>
              <a:rPr lang="ru-RU" altLang="ru-RU" sz="4800" b="1" dirty="0" smtClean="0">
                <a:solidFill>
                  <a:schemeClr val="bg1"/>
                </a:solidFill>
              </a:rPr>
              <a:t>лекарственные </a:t>
            </a:r>
            <a:r>
              <a:rPr lang="ru-RU" altLang="ru-RU" sz="4800" b="1" dirty="0">
                <a:solidFill>
                  <a:schemeClr val="bg1"/>
                </a:solidFill>
              </a:rPr>
              <a:t>средства</a:t>
            </a:r>
            <a:endParaRPr lang="ru-RU" altLang="ru-RU" sz="4800" b="1" dirty="0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809751" y="4572000"/>
            <a:ext cx="8429625" cy="915988"/>
          </a:xfrm>
        </p:spPr>
        <p:txBody>
          <a:bodyPr/>
          <a:lstStyle/>
          <a:p>
            <a:pPr eaLnBrk="1" hangingPunct="1"/>
            <a:r>
              <a:rPr lang="ru-RU" altLang="ru-RU" sz="6000" b="1">
                <a:solidFill>
                  <a:schemeClr val="bg1"/>
                </a:solidFill>
              </a:rPr>
              <a:t>Основы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8473064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1" y="2371725"/>
            <a:ext cx="4176713" cy="4078288"/>
          </a:xfrm>
          <a:noFill/>
        </p:spPr>
      </p:pic>
      <p:pic>
        <p:nvPicPr>
          <p:cNvPr id="1126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76250"/>
            <a:ext cx="15621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11"/>
          <p:cNvSpPr>
            <a:spLocks noChangeArrowheads="1"/>
          </p:cNvSpPr>
          <p:nvPr/>
        </p:nvSpPr>
        <p:spPr bwMode="auto">
          <a:xfrm>
            <a:off x="6311900" y="3573464"/>
            <a:ext cx="3816350" cy="26638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6456364" y="3644900"/>
            <a:ext cx="3527425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0" name="AutoShape 7"/>
          <p:cNvSpPr>
            <a:spLocks noChangeArrowheads="1"/>
          </p:cNvSpPr>
          <p:nvPr/>
        </p:nvSpPr>
        <p:spPr bwMode="auto">
          <a:xfrm>
            <a:off x="6456364" y="4797426"/>
            <a:ext cx="3527425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1" name="AutoShape 5"/>
          <p:cNvSpPr>
            <a:spLocks noChangeArrowheads="1"/>
          </p:cNvSpPr>
          <p:nvPr/>
        </p:nvSpPr>
        <p:spPr bwMode="auto">
          <a:xfrm>
            <a:off x="7680326" y="2492375"/>
            <a:ext cx="2232025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2" name="AutoShape 4"/>
          <p:cNvSpPr>
            <a:spLocks noChangeArrowheads="1"/>
          </p:cNvSpPr>
          <p:nvPr/>
        </p:nvSpPr>
        <p:spPr bwMode="auto">
          <a:xfrm>
            <a:off x="2279651" y="2492375"/>
            <a:ext cx="2087563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/>
              <a:t>таблетки</a:t>
            </a:r>
            <a:r>
              <a:rPr lang="en-US" altLang="ru-RU" sz="4000" b="1"/>
              <a:t>,</a:t>
            </a:r>
            <a:r>
              <a:rPr lang="ru-RU" altLang="ru-RU" sz="4000" b="1"/>
              <a:t> порошки,лиофилизат и концентраты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9651" y="1773238"/>
            <a:ext cx="7777163" cy="4525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400"/>
              <a:t>                     </a:t>
            </a:r>
            <a:r>
              <a:rPr lang="ru-RU" altLang="ru-RU" sz="2400" b="1"/>
              <a:t>(для приготовления)</a:t>
            </a:r>
          </a:p>
          <a:p>
            <a:pPr eaLnBrk="1" hangingPunct="1"/>
            <a:endParaRPr lang="ru-RU" altLang="ru-RU" sz="2400" b="1"/>
          </a:p>
          <a:p>
            <a:pPr eaLnBrk="1" hangingPunct="1">
              <a:buFontTx/>
              <a:buNone/>
            </a:pPr>
            <a:r>
              <a:rPr lang="ru-RU" altLang="ru-RU" sz="2400" b="1"/>
              <a:t>   растворы                                           суспензии</a:t>
            </a:r>
          </a:p>
          <a:p>
            <a:pPr eaLnBrk="1" hangingPunct="1"/>
            <a:endParaRPr lang="ru-RU" altLang="ru-RU" sz="2400" b="1"/>
          </a:p>
          <a:p>
            <a:pPr eaLnBrk="1" hangingPunct="1"/>
            <a:endParaRPr lang="ru-RU" altLang="ru-RU" sz="2400" b="1"/>
          </a:p>
          <a:p>
            <a:pPr eaLnBrk="1" hangingPunct="1"/>
            <a:r>
              <a:rPr lang="ru-RU" altLang="ru-RU" sz="2400" b="1"/>
              <a:t>                                              диагностические</a:t>
            </a:r>
          </a:p>
          <a:p>
            <a:pPr eaLnBrk="1" hangingPunct="1"/>
            <a:endParaRPr lang="ru-RU" altLang="ru-RU" sz="2400" b="1"/>
          </a:p>
          <a:p>
            <a:pPr eaLnBrk="1" hangingPunct="1"/>
            <a:r>
              <a:rPr lang="ru-RU" altLang="ru-RU" sz="2400" b="1"/>
              <a:t>                                              лечебные:</a:t>
            </a:r>
          </a:p>
          <a:p>
            <a:pPr eaLnBrk="1" hangingPunct="1"/>
            <a:r>
              <a:rPr lang="ru-RU" altLang="ru-RU" sz="2400" b="1"/>
              <a:t>                                              «цефисорб»</a:t>
            </a:r>
          </a:p>
          <a:p>
            <a:pPr eaLnBrk="1" hangingPunct="1"/>
            <a:r>
              <a:rPr lang="ru-RU" altLang="ru-RU" sz="2400" b="1"/>
              <a:t>                                              «микроэмблы»</a:t>
            </a:r>
          </a:p>
          <a:p>
            <a:pPr eaLnBrk="1" hangingPunct="1"/>
            <a:endParaRPr lang="ru-RU" altLang="ru-RU" sz="2400"/>
          </a:p>
        </p:txBody>
      </p:sp>
      <p:sp>
        <p:nvSpPr>
          <p:cNvPr id="11275" name="AutoShape 8"/>
          <p:cNvSpPr>
            <a:spLocks noChangeArrowheads="1"/>
          </p:cNvSpPr>
          <p:nvPr/>
        </p:nvSpPr>
        <p:spPr bwMode="auto">
          <a:xfrm rot="7675211">
            <a:off x="3063082" y="1637507"/>
            <a:ext cx="1223962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AutoShape 9"/>
          <p:cNvSpPr>
            <a:spLocks noChangeArrowheads="1"/>
          </p:cNvSpPr>
          <p:nvPr/>
        </p:nvSpPr>
        <p:spPr bwMode="auto">
          <a:xfrm rot="2949967">
            <a:off x="7958932" y="1710532"/>
            <a:ext cx="1223962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AutoShape 10"/>
          <p:cNvSpPr>
            <a:spLocks noChangeArrowheads="1"/>
          </p:cNvSpPr>
          <p:nvPr/>
        </p:nvSpPr>
        <p:spPr bwMode="auto">
          <a:xfrm rot="5400000">
            <a:off x="8067676" y="3257551"/>
            <a:ext cx="574675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9565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9" y="950890"/>
            <a:ext cx="10522941" cy="34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Implantant_VeriChip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628776"/>
            <a:ext cx="4157663" cy="2189163"/>
          </a:xfrm>
          <a:noFill/>
        </p:spPr>
      </p:pic>
      <p:graphicFrame>
        <p:nvGraphicFramePr>
          <p:cNvPr id="13315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7596188" y="9525"/>
          <a:ext cx="2857500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Точечный рисунок" r:id="rId5" imgW="1467055" imgH="2295238" progId="Paint.Picture">
                  <p:embed/>
                </p:oleObj>
              </mc:Choice>
              <mc:Fallback>
                <p:oleObj name="Точечный рисунок" r:id="rId5" imgW="1467055" imgH="22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9525"/>
                        <a:ext cx="2857500" cy="377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Имплантанты</a:t>
            </a:r>
          </a:p>
        </p:txBody>
      </p:sp>
      <p:sp>
        <p:nvSpPr>
          <p:cNvPr id="13317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85875"/>
            <a:ext cx="8002588" cy="4840288"/>
          </a:xfrm>
        </p:spPr>
        <p:txBody>
          <a:bodyPr/>
          <a:lstStyle/>
          <a:p>
            <a:pPr eaLnBrk="1" hangingPunct="1"/>
            <a:r>
              <a:rPr lang="ru-RU" altLang="ru-RU" b="1"/>
              <a:t>микрочипы                   микродозаторы</a:t>
            </a:r>
          </a:p>
        </p:txBody>
      </p:sp>
      <p:pic>
        <p:nvPicPr>
          <p:cNvPr id="13318" name="Picture 4" descr="implantchip2a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101" y="4143376"/>
            <a:ext cx="3922713" cy="2714625"/>
          </a:xfrm>
          <a:noFill/>
        </p:spPr>
      </p:pic>
      <p:pic>
        <p:nvPicPr>
          <p:cNvPr id="13319" name="Picture 6" descr="[Image] Rod shaped implant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6" y="3284538"/>
            <a:ext cx="3190875" cy="3281362"/>
          </a:xfrm>
          <a:noFill/>
        </p:spPr>
      </p:pic>
      <p:pic>
        <p:nvPicPr>
          <p:cNvPr id="13320" name="Picture 10" descr="pain-drugs-implant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4775" y="1790700"/>
            <a:ext cx="2840038" cy="4165600"/>
          </a:xfrm>
          <a:noFill/>
        </p:spPr>
      </p:pic>
    </p:spTree>
    <p:extLst>
      <p:ext uri="{BB962C8B-B14F-4D97-AF65-F5344CB8AC3E}">
        <p14:creationId xmlns:p14="http://schemas.microsoft.com/office/powerpoint/2010/main" val="198028789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9"/>
          <p:cNvGraphicFramePr>
            <a:graphicFrameLocks noChangeAspect="1"/>
          </p:cNvGraphicFramePr>
          <p:nvPr>
            <p:ph idx="1"/>
          </p:nvPr>
        </p:nvGraphicFramePr>
        <p:xfrm>
          <a:off x="1524001" y="-42863"/>
          <a:ext cx="9001125" cy="690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Точечный рисунок" r:id="rId4" imgW="6516010" imgH="5001323" progId="Paint.Picture">
                  <p:embed/>
                </p:oleObj>
              </mc:Choice>
              <mc:Fallback>
                <p:oleObj name="Точечный рисунок" r:id="rId4" imgW="6516010" imgH="50013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-42863"/>
                        <a:ext cx="9001125" cy="690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</a:rPr>
              <a:t>Подкожный имплантант</a:t>
            </a:r>
          </a:p>
        </p:txBody>
      </p:sp>
    </p:spTree>
    <p:extLst>
      <p:ext uri="{BB962C8B-B14F-4D97-AF65-F5344CB8AC3E}">
        <p14:creationId xmlns:p14="http://schemas.microsoft.com/office/powerpoint/2010/main" val="44005346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1313" y="1557339"/>
            <a:ext cx="7389812" cy="5278437"/>
          </a:xfrm>
          <a:noFill/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Глазные лекарственные формы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b="1" smtClean="0"/>
          </a:p>
          <a:p>
            <a:pPr eaLnBrk="1" hangingPunct="1"/>
            <a:r>
              <a:rPr lang="ru-RU" altLang="ru-RU" sz="4400" b="1"/>
              <a:t>Мази</a:t>
            </a:r>
          </a:p>
          <a:p>
            <a:pPr eaLnBrk="1" hangingPunct="1"/>
            <a:r>
              <a:rPr lang="ru-RU" altLang="ru-RU" sz="4400" b="1"/>
              <a:t>Капли</a:t>
            </a:r>
          </a:p>
          <a:p>
            <a:pPr eaLnBrk="1" hangingPunct="1"/>
            <a:r>
              <a:rPr lang="ru-RU" altLang="ru-RU" sz="4400" b="1"/>
              <a:t>Гели</a:t>
            </a:r>
          </a:p>
          <a:p>
            <a:pPr eaLnBrk="1" hangingPunct="1"/>
            <a:r>
              <a:rPr lang="ru-RU" altLang="ru-RU" sz="4400" b="1"/>
              <a:t>Пленки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2688332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/>
              <a:t>Общие требования к лекарственным формам для инъекций</a:t>
            </a:r>
            <a:r>
              <a:rPr lang="ru-RU" altLang="ru-RU" sz="2800"/>
              <a:t/>
            </a:r>
            <a:br>
              <a:rPr lang="ru-RU" altLang="ru-RU" sz="2800"/>
            </a:br>
            <a:endParaRPr lang="ru-RU" altLang="ru-RU" sz="28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b="1"/>
              <a:t>химическая чистота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/>
              <a:t>стерильность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/>
              <a:t>апирогенность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/>
              <a:t>отсутствие механических включений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/>
              <a:t>стабильность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/>
              <a:t>вязкость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/>
              <a:t>изотоничность (0</a:t>
            </a:r>
            <a:r>
              <a:rPr lang="en-US" altLang="ru-RU" b="1"/>
              <a:t>,</a:t>
            </a:r>
            <a:r>
              <a:rPr lang="ru-RU" altLang="ru-RU" b="1"/>
              <a:t>9% </a:t>
            </a:r>
            <a:r>
              <a:rPr lang="en-US" altLang="ru-RU" b="1"/>
              <a:t>NaCl)</a:t>
            </a:r>
            <a:endParaRPr lang="ru-RU" altLang="ru-RU" b="1"/>
          </a:p>
          <a:p>
            <a:pPr eaLnBrk="1" hangingPunct="1">
              <a:lnSpc>
                <a:spcPct val="80000"/>
              </a:lnSpc>
            </a:pPr>
            <a:r>
              <a:rPr lang="ru-RU" altLang="ru-RU" b="1"/>
              <a:t>изогидричность (рН= 7</a:t>
            </a:r>
            <a:r>
              <a:rPr lang="en-US" altLang="ru-RU" b="1"/>
              <a:t>,</a:t>
            </a:r>
            <a:r>
              <a:rPr lang="ru-RU" altLang="ru-RU" b="1"/>
              <a:t>4)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/>
              <a:t>изоионичность ( при больших объемах вводимого раствора)</a:t>
            </a:r>
          </a:p>
        </p:txBody>
      </p:sp>
    </p:spTree>
    <p:extLst>
      <p:ext uri="{BB962C8B-B14F-4D97-AF65-F5344CB8AC3E}">
        <p14:creationId xmlns:p14="http://schemas.microsoft.com/office/powerpoint/2010/main" val="3976571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1764" y="1196975"/>
            <a:ext cx="2447925" cy="2389188"/>
          </a:xfr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2060576"/>
            <a:ext cx="18192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663" y="4581525"/>
            <a:ext cx="920750" cy="1970088"/>
          </a:xfrm>
          <a:noFill/>
        </p:spPr>
      </p:pic>
      <p:pic>
        <p:nvPicPr>
          <p:cNvPr id="31749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1268413"/>
            <a:ext cx="1244600" cy="5256212"/>
          </a:xfrm>
          <a:noFill/>
        </p:spPr>
      </p:pic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Варианты первичной упаковки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640013" y="1700213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>
                <a:solidFill>
                  <a:schemeClr val="tx2"/>
                </a:solidFill>
              </a:rPr>
              <a:t>стеклянные и полимерные ампулы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>
                <a:solidFill>
                  <a:schemeClr val="tx2"/>
                </a:solidFill>
              </a:rPr>
              <a:t>полимерные емкости (флаконы, шприц-тюбики, пакеты, картриджи)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>
                <a:solidFill>
                  <a:schemeClr val="tx2"/>
                </a:solidFill>
              </a:rPr>
              <a:t>стеклянные флаконы с пробкой под обкатку</a:t>
            </a:r>
          </a:p>
        </p:txBody>
      </p:sp>
      <p:pic>
        <p:nvPicPr>
          <p:cNvPr id="31752" name="Picture 8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963" y="4292601"/>
            <a:ext cx="2927350" cy="2187575"/>
          </a:xfrm>
          <a:noFill/>
        </p:spPr>
      </p:pic>
    </p:spTree>
    <p:extLst>
      <p:ext uri="{BB962C8B-B14F-4D97-AF65-F5344CB8AC3E}">
        <p14:creationId xmlns:p14="http://schemas.microsoft.com/office/powerpoint/2010/main" val="1830532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 descr="D:\ampu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6" y="1125538"/>
            <a:ext cx="2695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Упаковка из стекла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25" y="1268414"/>
            <a:ext cx="8229600" cy="48291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b="1" dirty="0"/>
              <a:t>Ампула - </a:t>
            </a:r>
            <a:r>
              <a:rPr lang="ru-RU" altLang="ru-RU" sz="2400" b="1" dirty="0" err="1"/>
              <a:t>однодозовая</a:t>
            </a:r>
            <a:r>
              <a:rPr lang="ru-RU" altLang="ru-RU" sz="2400" b="1" dirty="0"/>
              <a:t> упаковка</a:t>
            </a:r>
            <a:r>
              <a:rPr lang="ru-RU" altLang="ru-RU" sz="2000" b="1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/>
              <a:t>     </a:t>
            </a:r>
            <a:endParaRPr lang="ru-RU" altLang="ru-RU" sz="2000" b="1" u="sng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i="1" dirty="0">
                <a:solidFill>
                  <a:schemeClr val="accent2"/>
                </a:solidFill>
              </a:rPr>
              <a:t>Преимущества</a:t>
            </a:r>
            <a:r>
              <a:rPr lang="ru-RU" altLang="ru-RU" sz="2000" b="1" i="1" dirty="0"/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/>
              <a:t>герметичность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/>
              <a:t>высокая совместимость с лекарственными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000" b="1" dirty="0"/>
              <a:t>веществами и растворителями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/>
              <a:t>низкая стоимость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/>
              <a:t>    </a:t>
            </a:r>
            <a:endParaRPr lang="ru-RU" altLang="ru-RU" sz="2000" b="1" u="sng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i="1" dirty="0">
                <a:solidFill>
                  <a:schemeClr val="accent2"/>
                </a:solidFill>
              </a:rPr>
              <a:t>Недостатки</a:t>
            </a:r>
            <a:r>
              <a:rPr lang="ru-RU" altLang="ru-RU" sz="2000" b="1" i="1" dirty="0"/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/>
              <a:t>хрупкость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/>
              <a:t>возникновение внутренних напряжений в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000" b="1" dirty="0"/>
              <a:t>стекле, что ведет к потере герметичности или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000" b="1" dirty="0"/>
              <a:t>разрушению ампулы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/>
              <a:t>необходимость дорогой вторичной упаковки для предотвращения разрушения ампул при транспортировке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/>
              <a:t>опасность поражения медперсонала или загрязнения раствора стеклянной пылью при вскрытии ампул</a:t>
            </a:r>
            <a:endParaRPr lang="ru-RU" altLang="ru-RU" sz="2000" b="1" dirty="0"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78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ТИПЫ АМПУЛ</a:t>
            </a:r>
          </a:p>
        </p:txBody>
      </p:sp>
      <p:sp>
        <p:nvSpPr>
          <p:cNvPr id="35843" name="Прямоугольник 5"/>
          <p:cNvSpPr>
            <a:spLocks noChangeArrowheads="1"/>
          </p:cNvSpPr>
          <p:nvPr/>
        </p:nvSpPr>
        <p:spPr bwMode="auto">
          <a:xfrm>
            <a:off x="1952626" y="5103814"/>
            <a:ext cx="81438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Стандартные типы ампул: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тип В (с прямым раструбом),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тип С (с расширенным раструбом),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тип D (запаянные ампулы),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тип Fine &amp; Double tip (остроконечные ампулы, запаянные с одной или двух сторон). 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419226"/>
            <a:ext cx="8713788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92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Как безопасно вскрыть</a:t>
            </a:r>
            <a:r>
              <a:rPr lang="en-US" altLang="ru-RU" b="1" smtClean="0"/>
              <a:t>?</a:t>
            </a:r>
            <a:endParaRPr lang="ru-RU" altLang="ru-RU" b="1" smtClean="0"/>
          </a:p>
        </p:txBody>
      </p:sp>
      <p:pic>
        <p:nvPicPr>
          <p:cNvPr id="39939" name="Picture 2" descr="C:\Users\Compyou\Documents\УЧЕБНИК по ИНЪЕКЦИИ\Bleeding_finger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1597025"/>
            <a:ext cx="3989387" cy="2984500"/>
          </a:xfrm>
          <a:noFill/>
        </p:spPr>
      </p:pic>
      <p:pic>
        <p:nvPicPr>
          <p:cNvPr id="39940" name="Picture 3" descr="C:\Users\Compyou\Documents\УЧЕБНИК по ИНЪЕКЦИИ\a792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8638"/>
            <a:ext cx="38862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5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063751" y="0"/>
            <a:ext cx="81883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/>
              <a:t>Асептическое производство – свободное от живых микроорганизмов, стерильное, не загрязняющее ГП, в т.ч. механическими частицами.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4000" b="1"/>
          </a:p>
        </p:txBody>
      </p:sp>
      <p:pic>
        <p:nvPicPr>
          <p:cNvPr id="5123" name="Picture 2" descr="f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92" y="3786188"/>
            <a:ext cx="496887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7948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1987" name="Picture 2" descr="C:\Users\Compyou\Documents\УЧЕБНИК по ИНЪЕКЦИИ\пилка скарификато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4639" y="0"/>
            <a:ext cx="9151937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407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6" y="1"/>
            <a:ext cx="2189163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2" descr="ДРОТ/PP%20ampules.files/s_pw_0500_006.jpg"/>
          <p:cNvPicPr>
            <a:picLocks noChangeAspect="1" noChangeArrowheads="1"/>
          </p:cNvPicPr>
          <p:nvPr>
            <p:ph sz="quarter" idx="3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4" y="1268414"/>
            <a:ext cx="3076575" cy="3914775"/>
          </a:xfrm>
          <a:noFill/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4283075"/>
            <a:ext cx="2608262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b="1" smtClean="0">
                <a:solidFill>
                  <a:schemeClr val="tx1"/>
                </a:solidFill>
              </a:rPr>
              <a:t>Полимерная упаковка</a:t>
            </a:r>
          </a:p>
        </p:txBody>
      </p:sp>
      <p:sp>
        <p:nvSpPr>
          <p:cNvPr id="5223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252538"/>
            <a:ext cx="4038600" cy="4527550"/>
          </a:xfrm>
        </p:spPr>
        <p:txBody>
          <a:bodyPr/>
          <a:lstStyle/>
          <a:p>
            <a:pPr eaLnBrk="1" hangingPunct="1"/>
            <a:r>
              <a:rPr lang="ru-RU" altLang="ru-RU" b="1"/>
              <a:t>- Флаконы</a:t>
            </a:r>
            <a:r>
              <a:rPr lang="en-US" altLang="ru-RU" b="1"/>
              <a:t>,</a:t>
            </a:r>
            <a:r>
              <a:rPr lang="ru-RU" altLang="ru-RU" b="1"/>
              <a:t> ампулы</a:t>
            </a:r>
          </a:p>
          <a:p>
            <a:pPr eaLnBrk="1" hangingPunct="1"/>
            <a:r>
              <a:rPr lang="ru-RU" altLang="ru-RU" b="1"/>
              <a:t>- Сосуды большой емкости</a:t>
            </a:r>
          </a:p>
          <a:p>
            <a:pPr eaLnBrk="1" hangingPunct="1"/>
            <a:r>
              <a:rPr lang="ru-RU" altLang="ru-RU" b="1"/>
              <a:t>- Шприц-тюбики</a:t>
            </a:r>
          </a:p>
          <a:p>
            <a:pPr eaLnBrk="1" hangingPunct="1"/>
            <a:r>
              <a:rPr lang="ru-RU" altLang="ru-RU" b="1"/>
              <a:t>- Пакеты</a:t>
            </a:r>
          </a:p>
          <a:p>
            <a:pPr eaLnBrk="1" hangingPunct="1"/>
            <a:r>
              <a:rPr lang="ru-RU" altLang="ru-RU" b="1"/>
              <a:t>- Картриджи</a:t>
            </a:r>
          </a:p>
        </p:txBody>
      </p:sp>
      <p:pic>
        <p:nvPicPr>
          <p:cNvPr id="52231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088" y="4254500"/>
            <a:ext cx="1966912" cy="2616200"/>
          </a:xfrm>
          <a:noFill/>
        </p:spPr>
      </p:pic>
      <p:pic>
        <p:nvPicPr>
          <p:cNvPr id="5223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4887913"/>
            <a:ext cx="238125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13251"/>
            <a:ext cx="12763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570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ВИДЫ СТЕКЛА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1800" b="1" dirty="0"/>
              <a:t>Стекло: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/>
              <a:t>Оконное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/>
              <a:t>Тарное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/>
              <a:t>Посудное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/>
              <a:t>Хрусталь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i="1" dirty="0"/>
              <a:t>Кварцевое стекло</a:t>
            </a:r>
            <a:endParaRPr lang="ru-RU" altLang="ru-RU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/>
              <a:t>Химико-лабораторное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/>
              <a:t>Оптическое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 err="1"/>
              <a:t>Электроколбочное</a:t>
            </a:r>
            <a:endParaRPr lang="ru-RU" altLang="ru-RU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/>
              <a:t>Электровакуумное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i="1" u="sng" dirty="0">
                <a:solidFill>
                  <a:srgbClr val="F20E24"/>
                </a:solidFill>
              </a:rPr>
              <a:t>Медицинское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/>
              <a:t>Жаростойкое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/>
              <a:t>Термостойкое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/>
              <a:t>Термометрическое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/>
              <a:t>Защитное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b="1" i="1">
                <a:solidFill>
                  <a:srgbClr val="F20E24"/>
                </a:solidFill>
              </a:rPr>
              <a:t>Медицинкое</a:t>
            </a:r>
            <a:r>
              <a:rPr lang="ru-RU" altLang="ru-RU" sz="1800" b="1"/>
              <a:t> - Силикатное стекло - это аморфный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/>
              <a:t>материал, не имеющий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/>
              <a:t>кристаллическойструктуры.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852738"/>
            <a:ext cx="350043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260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/>
              <a:t>ОТЕЧЕСТВЕННЫЕ МАРКИ </a:t>
            </a:r>
            <a:r>
              <a:rPr lang="ru-RU" altLang="ru-RU" sz="4000" b="1" dirty="0"/>
              <a:t>МЕДИЦИНСКОГО СТЕКЛА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 dirty="0" smtClean="0"/>
              <a:t>НС-1  </a:t>
            </a:r>
            <a:r>
              <a:rPr lang="ru-RU" altLang="zh-CN" b="1" dirty="0" smtClean="0"/>
              <a:t>Для нечувствительных к рН растворов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zh-CN" b="1" dirty="0" smtClean="0"/>
              <a:t>НС-2  Для препаратов крови, </a:t>
            </a:r>
            <a:r>
              <a:rPr lang="ru-RU" altLang="zh-CN" b="1" dirty="0" err="1" smtClean="0"/>
              <a:t>инфузионных</a:t>
            </a:r>
            <a:r>
              <a:rPr lang="ru-RU" altLang="zh-CN" b="1" dirty="0" smtClean="0"/>
              <a:t> растворов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zh-CN" b="1" dirty="0" smtClean="0"/>
              <a:t>НС-3  Для чувствительных к изменению рН растворов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zh-CN" b="1" dirty="0" smtClean="0"/>
              <a:t>СНС-1  Для светочувствительных растворов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zh-CN" b="1" dirty="0" smtClean="0"/>
              <a:t>АБ-1  Для масляных растворов </a:t>
            </a:r>
            <a:endParaRPr lang="ru-RU" alt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06990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914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806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/>
              <a:t>Требования к медицинскому стеклу: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b="1"/>
              <a:t>термическая стойкость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/>
              <a:t>химическая стойкость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/>
              <a:t>прозрачность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/>
              <a:t>бесцветность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/>
              <a:t>легкоплавкость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/>
              <a:t>механическая прочность: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/>
              <a:t>   - высокая ударная прочность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/>
              <a:t>   - определенная хрупкость </a:t>
            </a:r>
          </a:p>
        </p:txBody>
      </p:sp>
      <p:pic>
        <p:nvPicPr>
          <p:cNvPr id="81924" name="Picture 4" descr="HotLadle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6" y="1196975"/>
            <a:ext cx="3171825" cy="2806700"/>
          </a:xfrm>
          <a:noFill/>
        </p:spPr>
      </p:pic>
      <p:pic>
        <p:nvPicPr>
          <p:cNvPr id="81925" name="Picture 5" descr="stirrinBay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1" y="3573464"/>
            <a:ext cx="4246563" cy="2922587"/>
          </a:xfrm>
          <a:noFill/>
        </p:spPr>
      </p:pic>
    </p:spTree>
    <p:extLst>
      <p:ext uri="{BB962C8B-B14F-4D97-AF65-F5344CB8AC3E}">
        <p14:creationId xmlns:p14="http://schemas.microsoft.com/office/powerpoint/2010/main" val="3472697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8" y="1965034"/>
            <a:ext cx="7988300" cy="435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/>
              <a:t>Технология изготовления ампул</a:t>
            </a:r>
            <a:endParaRPr lang="ru-RU" altLang="ru-RU" sz="4000" b="1">
              <a:sym typeface="Times New Roman" panose="02020603050405020304" pitchFamily="18" charset="0"/>
            </a:endParaRPr>
          </a:p>
        </p:txBody>
      </p:sp>
      <p:sp>
        <p:nvSpPr>
          <p:cNvPr id="921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3389" y="1125538"/>
            <a:ext cx="2890837" cy="747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/>
              <a:t>ПРОИЗВОДСТВО СТЕКЛОДРОТА</a:t>
            </a:r>
          </a:p>
        </p:txBody>
      </p:sp>
    </p:spTree>
    <p:extLst>
      <p:ext uri="{BB962C8B-B14F-4D97-AF65-F5344CB8AC3E}">
        <p14:creationId xmlns:p14="http://schemas.microsoft.com/office/powerpoint/2010/main" val="2632152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ТИПЫ УПАКОВКИ</a:t>
            </a:r>
          </a:p>
        </p:txBody>
      </p:sp>
      <p:pic>
        <p:nvPicPr>
          <p:cNvPr id="100355" name="Picture 5" descr="C:\Documents and Settings\Сергей\Мои документы\ИНЪЕКЦИИ лекция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2143126"/>
            <a:ext cx="50006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Рисунок 2" descr="Raw glass tubing prior to manufa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1143000"/>
            <a:ext cx="46434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10" descr="стандартная упаковка стеклотрубки">
            <a:hlinkClick r:id="rId5" tooltip="стандартная упаковка стеклотрубки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779838"/>
            <a:ext cx="410527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4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/>
              <a:t>Камерный способ мойки стеклодрота</a:t>
            </a:r>
          </a:p>
        </p:txBody>
      </p:sp>
      <p:pic>
        <p:nvPicPr>
          <p:cNvPr id="108547" name="Picture 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719264"/>
            <a:ext cx="8229600" cy="4287837"/>
          </a:xfrm>
          <a:noFill/>
        </p:spPr>
      </p:pic>
    </p:spTree>
    <p:extLst>
      <p:ext uri="{BB962C8B-B14F-4D97-AF65-F5344CB8AC3E}">
        <p14:creationId xmlns:p14="http://schemas.microsoft.com/office/powerpoint/2010/main" val="2454876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/>
              <a:t>Организация </a:t>
            </a:r>
            <a:r>
              <a:rPr lang="ru-RU" sz="3200" b="1" dirty="0"/>
              <a:t>производства</a:t>
            </a:r>
            <a:endParaRPr lang="ru-RU" sz="3200" b="1" dirty="0"/>
          </a:p>
        </p:txBody>
      </p:sp>
      <p:graphicFrame>
        <p:nvGraphicFramePr>
          <p:cNvPr id="3072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74826" y="1431935"/>
          <a:ext cx="8569325" cy="502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Точечный рисунок" r:id="rId4" imgW="6961905" imgH="3323810" progId="Paint.Picture">
                  <p:embed/>
                </p:oleObj>
              </mc:Choice>
              <mc:Fallback>
                <p:oleObj name="Точечный рисунок" r:id="rId4" imgW="6961905" imgH="33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1431935"/>
                        <a:ext cx="8569325" cy="502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07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_clean_room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260351"/>
            <a:ext cx="6134100" cy="6264275"/>
          </a:xfrm>
          <a:noFill/>
        </p:spPr>
      </p:pic>
      <p:sp>
        <p:nvSpPr>
          <p:cNvPr id="717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302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/>
              <a:t>ВИДЫ ЛЕКАРСТВЕННЫХ ФОРМ</a:t>
            </a:r>
            <a:r>
              <a:rPr lang="en-US" altLang="ru-RU" b="1"/>
              <a:t>,</a:t>
            </a:r>
            <a:r>
              <a:rPr lang="ru-RU" altLang="ru-RU" b="1"/>
              <a:t> ИЗГОТОВЛЯЕМЫХ В АСЕТИЧЕСКИХ УСЛОВИЯХ </a:t>
            </a:r>
            <a:r>
              <a:rPr lang="en-US" altLang="ru-RU" b="1"/>
              <a:t>(</a:t>
            </a:r>
            <a:r>
              <a:rPr lang="ru-RU" altLang="ru-RU" b="1"/>
              <a:t>ГФ Х</a:t>
            </a:r>
            <a:r>
              <a:rPr lang="en-US" altLang="ru-RU" b="1"/>
              <a:t>III)</a:t>
            </a:r>
            <a:endParaRPr lang="ru-RU" altLang="ru-RU" b="1"/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561516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sz="3200" b="1" dirty="0"/>
              <a:t>Нормы содержания аэрозольных частиц в чистых зонах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600201"/>
          <a:ext cx="9144000" cy="3413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465"/>
                <a:gridCol w="1988333"/>
                <a:gridCol w="2076876"/>
                <a:gridCol w="2050697"/>
                <a:gridCol w="2123629"/>
              </a:tblGrid>
              <a:tr h="437304"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Зона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7" marR="91437" marT="45712" marB="45712"/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о</a:t>
                      </a: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снащенном состоянии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7" marR="91437" marT="45712" marB="4571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 эксплуатируемом состоянии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7" marR="91437" marT="45712" marB="4571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0,5 мкм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5,0 мкм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0,5 мкм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5,0 мкм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</a:tr>
              <a:tr h="4433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3520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3520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</a:tr>
              <a:tr h="4433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3520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29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352000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2900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</a:tr>
              <a:tr h="4433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352000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2900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3520000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29000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</a:tr>
              <a:tr h="4433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3520000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29000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/>
                        <a:t>Не регламентируется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5299">
                <a:tc gridSpan="5">
                  <a:txBody>
                    <a:bodyPr/>
                    <a:lstStyle/>
                    <a:p>
                      <a:r>
                        <a:rPr lang="ru-RU" sz="1800" dirty="0" smtClean="0"/>
                        <a:t>Оснащенное</a:t>
                      </a:r>
                      <a:r>
                        <a:rPr lang="ru-RU" sz="1800" baseline="0" dirty="0" smtClean="0"/>
                        <a:t> состояние – персонал отсутствует</a:t>
                      </a:r>
                    </a:p>
                    <a:p>
                      <a:r>
                        <a:rPr lang="ru-RU" sz="1800" baseline="0" dirty="0" smtClean="0"/>
                        <a:t>Эксплуатируемое состояние – с заданным числом работающего персонала</a:t>
                      </a:r>
                      <a:endParaRPr lang="ru-RU" sz="1800" dirty="0"/>
                    </a:p>
                  </a:txBody>
                  <a:tcPr marL="91437" marR="91437" marT="45712" marB="45712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78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ru-RU" sz="3600" b="1" dirty="0"/>
              <a:t>Предельные значения микробного загрязнения чистых зон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571627"/>
          <a:ext cx="9144000" cy="4810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02335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зона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 воздухе КОЕ/куб.м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Седиментация на чашку диаметром 90 мм, КОЕ за 4 ч (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*</a:t>
                      </a: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Контактные пластины диаметром 55 мм, КОЕ/пластина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Отпечаток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перчатки (5 пальцев) КОЕ/перчатка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28" marB="45728"/>
                </a:tc>
              </a:tr>
              <a:tr h="7455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Менее 1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Менее 1</a:t>
                      </a:r>
                    </a:p>
                    <a:p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Менее 1</a:t>
                      </a:r>
                    </a:p>
                    <a:p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Менее 1</a:t>
                      </a:r>
                      <a:endParaRPr lang="ru-RU" sz="1800" dirty="0"/>
                    </a:p>
                  </a:txBody>
                  <a:tcPr marT="45728" marB="45728"/>
                </a:tc>
              </a:tr>
              <a:tr h="431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28" marB="45728"/>
                </a:tc>
              </a:tr>
              <a:tr h="431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50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25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T="45728" marB="45728"/>
                </a:tc>
              </a:tr>
              <a:tr h="4319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200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50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T="45728" marB="45728"/>
                </a:tc>
              </a:tr>
              <a:tr h="745504">
                <a:tc gridSpan="5">
                  <a:txBody>
                    <a:bodyPr/>
                    <a:lstStyle/>
                    <a:p>
                      <a:r>
                        <a:rPr lang="ru-RU" sz="1800" dirty="0" smtClean="0"/>
                        <a:t>(</a:t>
                      </a:r>
                      <a:r>
                        <a:rPr lang="en-US" sz="1800" dirty="0" smtClean="0"/>
                        <a:t>*</a:t>
                      </a:r>
                      <a:r>
                        <a:rPr lang="ru-RU" sz="1800" dirty="0" smtClean="0"/>
                        <a:t>) допускается</a:t>
                      </a:r>
                      <a:r>
                        <a:rPr lang="ru-RU" sz="1800" baseline="0" dirty="0" smtClean="0"/>
                        <a:t> менее 4 ч для некоторых образцов</a:t>
                      </a:r>
                    </a:p>
                    <a:p>
                      <a:endParaRPr lang="ru-RU" sz="1800" dirty="0"/>
                    </a:p>
                  </a:txBody>
                  <a:tcPr marT="45728" marB="4572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20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60648"/>
            <a:ext cx="6336704" cy="289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3157796"/>
            <a:ext cx="6336704" cy="266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65984" y="609329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/>
                <a:ea typeface="Calibri"/>
              </a:rPr>
              <a:t>Typical suite of rooms for terminally sterilized</a:t>
            </a:r>
            <a:r>
              <a:rPr lang="ru-RU" b="1" dirty="0">
                <a:latin typeface="Times New Roman"/>
                <a:ea typeface="Calibri"/>
              </a:rPr>
              <a:t> </a:t>
            </a:r>
            <a:r>
              <a:rPr lang="en-US" b="1" dirty="0">
                <a:latin typeface="Times New Roman"/>
                <a:ea typeface="Calibri"/>
              </a:rPr>
              <a:t>product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135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Проектирование </a:t>
            </a:r>
            <a:r>
              <a:rPr lang="ru-RU" b="1" dirty="0" err="1" smtClean="0"/>
              <a:t>воздухообеспечения</a:t>
            </a:r>
            <a:endParaRPr lang="ru-RU" b="1" dirty="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03" y="1844824"/>
            <a:ext cx="844185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23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Неводные растворители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b="1"/>
              <a:t>Жирные масла </a:t>
            </a:r>
          </a:p>
          <a:p>
            <a:pPr eaLnBrk="1" hangingPunct="1">
              <a:lnSpc>
                <a:spcPct val="90000"/>
              </a:lnSpc>
            </a:pPr>
            <a:endParaRPr lang="ru-RU" altLang="ru-RU" b="1"/>
          </a:p>
          <a:p>
            <a:pPr eaLnBrk="1" hangingPunct="1">
              <a:lnSpc>
                <a:spcPct val="90000"/>
              </a:lnSpc>
            </a:pPr>
            <a:endParaRPr lang="ru-RU" altLang="ru-RU" b="1"/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- персиковое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- абрикосовое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- миндальное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- подсолнечное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- земляного ореха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- хлопковое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750" y="1600201"/>
            <a:ext cx="33655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303233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Вода как растворитель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1"/>
            <a:ext cx="5051425" cy="4525963"/>
          </a:xfrm>
        </p:spPr>
        <p:txBody>
          <a:bodyPr/>
          <a:lstStyle/>
          <a:p>
            <a:pPr eaLnBrk="1" hangingPunct="1"/>
            <a:r>
              <a:rPr lang="ru-RU" altLang="ru-RU" b="1" u="sng" dirty="0"/>
              <a:t>Достоинства:</a:t>
            </a:r>
            <a:endParaRPr lang="ru-RU" altLang="ru-RU" b="1" dirty="0"/>
          </a:p>
          <a:p>
            <a:pPr eaLnBrk="1" hangingPunct="1"/>
            <a:r>
              <a:rPr lang="ru-RU" altLang="ru-RU" b="1" dirty="0"/>
              <a:t>высокая биологическая доступность ЛВ в водных растворах</a:t>
            </a:r>
          </a:p>
          <a:p>
            <a:pPr eaLnBrk="1" hangingPunct="1"/>
            <a:r>
              <a:rPr lang="ru-RU" altLang="ru-RU" b="1" dirty="0"/>
              <a:t>дешевизна</a:t>
            </a:r>
          </a:p>
          <a:p>
            <a:pPr eaLnBrk="1" hangingPunct="1"/>
            <a:r>
              <a:rPr lang="ru-RU" altLang="ru-RU" b="1" dirty="0"/>
              <a:t>простота получения </a:t>
            </a:r>
            <a:endParaRPr lang="ru-RU" altLang="ru-RU" b="1" dirty="0" smtClean="0"/>
          </a:p>
          <a:p>
            <a:pPr eaLnBrk="1" hangingPunct="1"/>
            <a:endParaRPr lang="ru-RU" altLang="ru-RU" b="1" u="sng" dirty="0"/>
          </a:p>
          <a:p>
            <a:pPr eaLnBrk="1" hangingPunct="1"/>
            <a:r>
              <a:rPr lang="ru-RU" altLang="ru-RU" b="1" dirty="0" smtClean="0"/>
              <a:t>Вода для инъекций</a:t>
            </a:r>
          </a:p>
          <a:p>
            <a:pPr marL="0" indent="0" eaLnBrk="1" hangingPunct="1">
              <a:buNone/>
            </a:pPr>
            <a:r>
              <a:rPr lang="ru-RU" altLang="ru-RU" b="1" dirty="0" smtClean="0"/>
              <a:t>ФС.2.2.0019.15 (ГФ Х!!!)</a:t>
            </a:r>
            <a:endParaRPr lang="ru-RU" altLang="ru-RU" b="1" dirty="0"/>
          </a:p>
        </p:txBody>
      </p:sp>
      <p:pic>
        <p:nvPicPr>
          <p:cNvPr id="13316" name="Picture 4" descr="vodichk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1773238"/>
            <a:ext cx="3238500" cy="3238500"/>
          </a:xfrm>
          <a:noFill/>
        </p:spPr>
      </p:pic>
    </p:spTree>
    <p:extLst>
      <p:ext uri="{BB962C8B-B14F-4D97-AF65-F5344CB8AC3E}">
        <p14:creationId xmlns:p14="http://schemas.microsoft.com/office/powerpoint/2010/main" val="152355655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Методы очистки воды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 dirty="0" smtClean="0"/>
              <a:t>Удаление хлора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 smtClean="0"/>
              <a:t>Удаление механических примесей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 err="1" smtClean="0"/>
              <a:t>Безреагентное</a:t>
            </a:r>
            <a:r>
              <a:rPr lang="ru-RU" altLang="ru-RU" b="1" dirty="0" smtClean="0"/>
              <a:t> удаление железа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 smtClean="0"/>
              <a:t>Умягчение воды (</a:t>
            </a:r>
            <a:r>
              <a:rPr lang="ru-RU" altLang="ru-RU" b="1" dirty="0" err="1" smtClean="0"/>
              <a:t>деионизация</a:t>
            </a:r>
            <a:r>
              <a:rPr lang="ru-RU" altLang="ru-RU" b="1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 smtClean="0"/>
              <a:t>Ультрафиолетовая стерилизация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 smtClean="0"/>
              <a:t> Стерилизующая фильтрация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 smtClean="0"/>
              <a:t>Обратный осмос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 smtClean="0"/>
              <a:t>Дистилляция</a:t>
            </a:r>
          </a:p>
        </p:txBody>
      </p:sp>
    </p:spTree>
    <p:extLst>
      <p:ext uri="{BB962C8B-B14F-4D97-AF65-F5344CB8AC3E}">
        <p14:creationId xmlns:p14="http://schemas.microsoft.com/office/powerpoint/2010/main" val="653148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-315913"/>
            <a:ext cx="8229600" cy="1143001"/>
          </a:xfrm>
        </p:spPr>
        <p:txBody>
          <a:bodyPr/>
          <a:lstStyle/>
          <a:p>
            <a:pPr eaLnBrk="1" hangingPunct="1"/>
            <a:r>
              <a:rPr lang="ru-RU" altLang="ru-RU" smtClean="0"/>
              <a:t>Виды загрязнений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20714"/>
            <a:ext cx="9144000" cy="6237287"/>
          </a:xfrm>
          <a:noFill/>
        </p:spPr>
      </p:pic>
    </p:spTree>
    <p:extLst>
      <p:ext uri="{BB962C8B-B14F-4D97-AF65-F5344CB8AC3E}">
        <p14:creationId xmlns:p14="http://schemas.microsoft.com/office/powerpoint/2010/main" val="6780663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/>
              <a:t>Трехкорпусный аквадистиллятор</a:t>
            </a:r>
            <a:r>
              <a:rPr lang="ru-RU" altLang="ru-RU" sz="3200" b="1">
                <a:sym typeface="Times New Roman" panose="02020603050405020304" pitchFamily="18" charset="0"/>
              </a:rPr>
              <a:t>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262063"/>
            <a:ext cx="8496300" cy="5207000"/>
          </a:xfrm>
          <a:noFill/>
        </p:spPr>
      </p:pic>
    </p:spTree>
    <p:extLst>
      <p:ext uri="{BB962C8B-B14F-4D97-AF65-F5344CB8AC3E}">
        <p14:creationId xmlns:p14="http://schemas.microsoft.com/office/powerpoint/2010/main" val="31308770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/>
              <a:t>Термокомпрессионный аквадистиллятор</a:t>
            </a:r>
            <a:r>
              <a:rPr lang="ru-RU" altLang="ru-RU" sz="2800" b="1">
                <a:sym typeface="Times New Roman" panose="02020603050405020304" pitchFamily="18" charset="0"/>
              </a:rPr>
              <a:t>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2855914" y="1341438"/>
          <a:ext cx="6637337" cy="522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Точечный рисунок" r:id="rId4" imgW="4342857" imgH="3419952" progId="Paint.Picture">
                  <p:embed/>
                </p:oleObj>
              </mc:Choice>
              <mc:Fallback>
                <p:oleObj name="Точечный рисунок" r:id="rId4" imgW="4342857" imgH="3419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1341438"/>
                        <a:ext cx="6637337" cy="522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7350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189"/>
            <a:ext cx="12176003" cy="39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35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4" y="147639"/>
            <a:ext cx="867727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74826" y="4868864"/>
            <a:ext cx="32416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1  Удаление мехпримесей.</a:t>
            </a:r>
          </a:p>
          <a:p>
            <a:pPr eaLnBrk="1" hangingPunct="1"/>
            <a:r>
              <a:rPr lang="ru-RU" altLang="ru-RU" sz="1400" b="1"/>
              <a:t>2-3  Удаление бактерий.</a:t>
            </a:r>
          </a:p>
          <a:p>
            <a:pPr eaLnBrk="1" hangingPunct="1"/>
            <a:r>
              <a:rPr lang="ru-RU" altLang="ru-RU" sz="1400" b="1"/>
              <a:t>4  Стерильная вентиляция емкостей (гидрофобные фильтры).</a:t>
            </a:r>
          </a:p>
        </p:txBody>
      </p:sp>
    </p:spTree>
    <p:extLst>
      <p:ext uri="{BB962C8B-B14F-4D97-AF65-F5344CB8AC3E}">
        <p14:creationId xmlns:p14="http://schemas.microsoft.com/office/powerpoint/2010/main" val="413787109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Карусельный полуавтомат</a:t>
            </a:r>
          </a:p>
        </p:txBody>
      </p:sp>
      <p:pic>
        <p:nvPicPr>
          <p:cNvPr id="43011" name="Picture 4" descr="Рисунок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484314"/>
            <a:ext cx="678815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08213" y="538797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b="1" kern="0"/>
              <a:t>ПРОИЗВОДСТВО АМПУЛ</a:t>
            </a:r>
          </a:p>
        </p:txBody>
      </p:sp>
    </p:spTree>
    <p:extLst>
      <p:ext uri="{BB962C8B-B14F-4D97-AF65-F5344CB8AC3E}">
        <p14:creationId xmlns:p14="http://schemas.microsoft.com/office/powerpoint/2010/main" val="1404116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Отжиг ампул</a:t>
            </a:r>
          </a:p>
        </p:txBody>
      </p:sp>
      <p:pic>
        <p:nvPicPr>
          <p:cNvPr id="50179" name="Picture 3" descr="мойка ампул 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60451"/>
            <a:ext cx="9144000" cy="5605463"/>
          </a:xfrm>
        </p:spPr>
      </p:pic>
    </p:spTree>
    <p:extLst>
      <p:ext uri="{BB962C8B-B14F-4D97-AF65-F5344CB8AC3E}">
        <p14:creationId xmlns:p14="http://schemas.microsoft.com/office/powerpoint/2010/main" val="3442495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r4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0"/>
            <a:ext cx="4967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Шприцевая мойка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3051" y="1600201"/>
            <a:ext cx="6564313" cy="4525963"/>
          </a:xfrm>
        </p:spPr>
      </p:pic>
    </p:spTree>
    <p:extLst>
      <p:ext uri="{BB962C8B-B14F-4D97-AF65-F5344CB8AC3E}">
        <p14:creationId xmlns:p14="http://schemas.microsoft.com/office/powerpoint/2010/main" val="3716110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Стадии приготовления раствора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idx="1"/>
          </p:nvPr>
        </p:nvSpPr>
        <p:spPr>
          <a:xfrm>
            <a:off x="1981201" y="1600201"/>
            <a:ext cx="3902075" cy="4525963"/>
          </a:xfrm>
        </p:spPr>
        <p:txBody>
          <a:bodyPr/>
          <a:lstStyle/>
          <a:p>
            <a:pPr eaLnBrk="1" hangingPunct="1"/>
            <a:r>
              <a:rPr lang="ru-RU" b="1"/>
              <a:t>Растворение</a:t>
            </a:r>
          </a:p>
          <a:p>
            <a:pPr eaLnBrk="1" hangingPunct="1"/>
            <a:r>
              <a:rPr lang="ru-RU" b="1"/>
              <a:t>Фильтрование</a:t>
            </a:r>
          </a:p>
          <a:p>
            <a:pPr eaLnBrk="1" hangingPunct="1"/>
            <a:r>
              <a:rPr lang="ru-RU" b="1"/>
              <a:t>Наполнение </a:t>
            </a:r>
          </a:p>
          <a:p>
            <a:pPr eaLnBrk="1" hangingPunct="1"/>
            <a:r>
              <a:rPr lang="ru-RU" b="1"/>
              <a:t>Запайка </a:t>
            </a:r>
          </a:p>
          <a:p>
            <a:pPr eaLnBrk="1" hangingPunct="1"/>
            <a:r>
              <a:rPr lang="ru-RU" b="1"/>
              <a:t>Стерилизация</a:t>
            </a:r>
          </a:p>
          <a:p>
            <a:pPr eaLnBrk="1" hangingPunct="1"/>
            <a:r>
              <a:rPr lang="ru-RU" b="1"/>
              <a:t>Оценка качества</a:t>
            </a:r>
          </a:p>
          <a:p>
            <a:pPr eaLnBrk="1" hangingPunct="1"/>
            <a:r>
              <a:rPr lang="ru-RU" b="1"/>
              <a:t>Маркировка</a:t>
            </a:r>
          </a:p>
          <a:p>
            <a:pPr eaLnBrk="1" hangingPunct="1"/>
            <a:r>
              <a:rPr lang="ru-RU" b="1"/>
              <a:t>Упаковка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286000"/>
            <a:ext cx="4692352" cy="351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9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Растворение</a:t>
            </a:r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073968" y="1484785"/>
          <a:ext cx="5594033" cy="537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Точечный рисунок" r:id="rId4" imgW="3619048" imgH="3476190" progId="PBrush">
                  <p:embed/>
                </p:oleObj>
              </mc:Choice>
              <mc:Fallback>
                <p:oleObj name="Точечный рисунок" r:id="rId4" imgW="3619048" imgH="34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968" y="1484785"/>
                        <a:ext cx="5594033" cy="5373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74826" y="1356142"/>
            <a:ext cx="417715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zh-CN" sz="3600" b="1" dirty="0">
                <a:latin typeface="Tahoma" pitchFamily="34" charset="0"/>
              </a:rPr>
              <a:t>МЕШАЛКИ:</a:t>
            </a:r>
          </a:p>
          <a:p>
            <a:pPr>
              <a:buFontTx/>
              <a:buChar char="-"/>
            </a:pPr>
            <a:r>
              <a:rPr lang="ru-RU" altLang="zh-CN" sz="3600" b="1" dirty="0">
                <a:latin typeface="Tahoma" pitchFamily="34" charset="0"/>
              </a:rPr>
              <a:t> Пропеллерные</a:t>
            </a:r>
          </a:p>
          <a:p>
            <a:pPr>
              <a:buFontTx/>
              <a:buChar char="-"/>
            </a:pPr>
            <a:r>
              <a:rPr lang="ru-RU" altLang="zh-CN" sz="3600" b="1" dirty="0">
                <a:latin typeface="Tahoma" pitchFamily="34" charset="0"/>
              </a:rPr>
              <a:t> Рамные </a:t>
            </a:r>
          </a:p>
          <a:p>
            <a:pPr>
              <a:buFontTx/>
              <a:buChar char="-"/>
            </a:pPr>
            <a:r>
              <a:rPr lang="ru-RU" altLang="zh-CN" sz="3600" b="1" dirty="0">
                <a:latin typeface="Tahoma" pitchFamily="34" charset="0"/>
              </a:rPr>
              <a:t> Лопастные</a:t>
            </a:r>
          </a:p>
          <a:p>
            <a:pPr>
              <a:buFontTx/>
              <a:buChar char="-"/>
            </a:pPr>
            <a:r>
              <a:rPr lang="ru-RU" altLang="zh-CN" sz="3600" b="1" dirty="0">
                <a:latin typeface="Tahoma" pitchFamily="34" charset="0"/>
              </a:rPr>
              <a:t> </a:t>
            </a:r>
            <a:r>
              <a:rPr lang="ru-RU" altLang="zh-CN" sz="3600" b="1" dirty="0">
                <a:latin typeface="Tahoma" pitchFamily="34" charset="0"/>
              </a:rPr>
              <a:t>Якорные</a:t>
            </a:r>
          </a:p>
          <a:p>
            <a:pPr>
              <a:buFontTx/>
              <a:buChar char="-"/>
            </a:pPr>
            <a:endParaRPr lang="ru-RU" altLang="zh-CN" sz="3600" b="1" dirty="0">
              <a:latin typeface="Tahoma" pitchFamily="34" charset="0"/>
            </a:endParaRPr>
          </a:p>
          <a:p>
            <a:pPr>
              <a:buFontTx/>
              <a:buChar char="-"/>
            </a:pPr>
            <a:r>
              <a:rPr lang="ru-RU" altLang="zh-CN" b="1" dirty="0">
                <a:latin typeface="Tahoma" pitchFamily="34" charset="0"/>
              </a:rPr>
              <a:t>Определение последовательности растворения компонентов</a:t>
            </a:r>
            <a:endParaRPr lang="ru-RU" altLang="zh-CN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8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rka.biz/media/si/img/mediji/fotoarhiv/p_injekcij/v/priprava_raztopin_injiciran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51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869281" y="1"/>
            <a:ext cx="57057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chemeClr val="accent1"/>
                </a:solidFill>
              </a:rPr>
              <a:t>Растворное отделение</a:t>
            </a:r>
          </a:p>
        </p:txBody>
      </p:sp>
    </p:spTree>
    <p:extLst>
      <p:ext uri="{BB962C8B-B14F-4D97-AF65-F5344CB8AC3E}">
        <p14:creationId xmlns:p14="http://schemas.microsoft.com/office/powerpoint/2010/main" val="11404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Стерилизующее фильтрование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Размер пор фильтра – 0,22-0,45 мкм (несколько устарело)</a:t>
            </a:r>
          </a:p>
          <a:p>
            <a:endParaRPr lang="ru-RU" dirty="0" smtClean="0"/>
          </a:p>
          <a:p>
            <a:r>
              <a:rPr lang="ru-RU" dirty="0" smtClean="0"/>
              <a:t>Фильтр должен выдержать нагрузку </a:t>
            </a:r>
            <a:r>
              <a:rPr lang="en-US" i="1" dirty="0" err="1" smtClean="0"/>
              <a:t>Psewdomonas</a:t>
            </a:r>
            <a:r>
              <a:rPr lang="en-US" i="1" dirty="0" smtClean="0"/>
              <a:t> </a:t>
            </a:r>
            <a:r>
              <a:rPr lang="en-US" i="1" dirty="0" err="1" smtClean="0"/>
              <a:t>diminuta</a:t>
            </a:r>
            <a:r>
              <a:rPr lang="en-US" i="1" dirty="0" smtClean="0"/>
              <a:t> </a:t>
            </a:r>
            <a:r>
              <a:rPr lang="ru-RU" i="1" dirty="0" smtClean="0"/>
              <a:t>: </a:t>
            </a:r>
            <a:r>
              <a:rPr lang="ru-RU" dirty="0" smtClean="0">
                <a:solidFill>
                  <a:srgbClr val="FF0000"/>
                </a:solidFill>
              </a:rPr>
              <a:t>10 </a:t>
            </a:r>
            <a:r>
              <a:rPr lang="ru-RU" baseline="30000" dirty="0" smtClean="0">
                <a:solidFill>
                  <a:srgbClr val="FF0000"/>
                </a:solidFill>
              </a:rPr>
              <a:t>7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КОЕ </a:t>
            </a:r>
            <a:r>
              <a:rPr lang="en-US" dirty="0" smtClean="0"/>
              <a:t>/</a:t>
            </a:r>
            <a:r>
              <a:rPr lang="ru-RU" dirty="0" smtClean="0">
                <a:solidFill>
                  <a:srgbClr val="FF0000"/>
                </a:solidFill>
              </a:rPr>
              <a:t>см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 (1987г)</a:t>
            </a:r>
            <a:endParaRPr lang="ru-RU" i="1" dirty="0" smtClean="0"/>
          </a:p>
          <a:p>
            <a:endParaRPr lang="ru-RU" dirty="0" smtClean="0"/>
          </a:p>
          <a:p>
            <a:r>
              <a:rPr lang="ru-RU" dirty="0" smtClean="0"/>
              <a:t>По конструкции фильтры бывают </a:t>
            </a:r>
            <a:r>
              <a:rPr lang="ru-RU" u="sng" dirty="0" smtClean="0"/>
              <a:t>дисковые</a:t>
            </a:r>
            <a:r>
              <a:rPr lang="ru-RU" dirty="0" smtClean="0"/>
              <a:t> и </a:t>
            </a:r>
            <a:r>
              <a:rPr lang="ru-RU" u="sng" dirty="0" smtClean="0"/>
              <a:t>патронные</a:t>
            </a:r>
            <a:r>
              <a:rPr lang="ru-RU" dirty="0" smtClean="0"/>
              <a:t>, </a:t>
            </a:r>
          </a:p>
          <a:p>
            <a:endParaRPr lang="ru-RU" dirty="0" smtClean="0"/>
          </a:p>
          <a:p>
            <a:r>
              <a:rPr lang="ru-RU" dirty="0" smtClean="0"/>
              <a:t>Толщина мембраны 50-120 мкм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27057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Picture 6" descr="!004STA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04113" y="1074392"/>
            <a:ext cx="3384375" cy="423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11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Вакуумный способ наполнения</a:t>
            </a:r>
            <a:endParaRPr lang="ru-RU" b="1" dirty="0" smtClean="0">
              <a:solidFill>
                <a:schemeClr val="accent1"/>
              </a:solidFill>
              <a:sym typeface="Times New Roman" pitchFamily="18" charset="0"/>
            </a:endParaRPr>
          </a:p>
        </p:txBody>
      </p:sp>
      <p:pic>
        <p:nvPicPr>
          <p:cNvPr id="1003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63750" y="2133600"/>
            <a:ext cx="4248150" cy="3430588"/>
          </a:xfrm>
          <a:noFill/>
        </p:spPr>
      </p:pic>
      <p:pic>
        <p:nvPicPr>
          <p:cNvPr id="1003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6884062" y="2132857"/>
            <a:ext cx="3755047" cy="3516379"/>
          </a:xfrm>
          <a:noFill/>
        </p:spPr>
      </p:pic>
      <p:sp>
        <p:nvSpPr>
          <p:cNvPr id="100357" name="Freeform 5"/>
          <p:cNvSpPr>
            <a:spLocks/>
          </p:cNvSpPr>
          <p:nvPr/>
        </p:nvSpPr>
        <p:spPr bwMode="auto">
          <a:xfrm>
            <a:off x="6024563" y="3644901"/>
            <a:ext cx="976312" cy="485775"/>
          </a:xfrm>
          <a:custGeom>
            <a:avLst/>
            <a:gdLst>
              <a:gd name="T0" fmla="*/ 35761135 w 20000"/>
              <a:gd name="T1" fmla="*/ 0 h 20000"/>
              <a:gd name="T2" fmla="*/ 35761135 w 20000"/>
              <a:gd name="T3" fmla="*/ 2945593 h 20000"/>
              <a:gd name="T4" fmla="*/ 7437203 w 20000"/>
              <a:gd name="T5" fmla="*/ 2945593 h 20000"/>
              <a:gd name="T6" fmla="*/ 7437203 w 20000"/>
              <a:gd name="T7" fmla="*/ 8853273 h 20000"/>
              <a:gd name="T8" fmla="*/ 35761135 w 20000"/>
              <a:gd name="T9" fmla="*/ 8853273 h 20000"/>
              <a:gd name="T10" fmla="*/ 35761135 w 20000"/>
              <a:gd name="T11" fmla="*/ 11798866 h 20000"/>
              <a:gd name="T12" fmla="*/ 47659250 w 20000"/>
              <a:gd name="T13" fmla="*/ 5907096 h 20000"/>
              <a:gd name="T14" fmla="*/ 35761135 w 20000"/>
              <a:gd name="T15" fmla="*/ 0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5007" y="0"/>
                </a:moveTo>
                <a:lnTo>
                  <a:pt x="15007" y="4993"/>
                </a:lnTo>
                <a:lnTo>
                  <a:pt x="3121" y="4993"/>
                </a:lnTo>
                <a:lnTo>
                  <a:pt x="3121" y="15007"/>
                </a:lnTo>
                <a:lnTo>
                  <a:pt x="15007" y="15007"/>
                </a:lnTo>
                <a:lnTo>
                  <a:pt x="15007" y="20000"/>
                </a:lnTo>
                <a:lnTo>
                  <a:pt x="20000" y="10013"/>
                </a:lnTo>
                <a:lnTo>
                  <a:pt x="15007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5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93" y="707910"/>
            <a:ext cx="5393675" cy="60056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707909"/>
            <a:ext cx="4872819" cy="584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92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/>
              <a:t>Шприцевой способ наполнения</a:t>
            </a:r>
            <a:r>
              <a:rPr lang="ru-RU" sz="3200" b="1" i="1">
                <a:sym typeface="Times New Roman" pitchFamily="18" charset="0"/>
              </a:rPr>
              <a:t></a:t>
            </a:r>
          </a:p>
        </p:txBody>
      </p:sp>
      <p:pic>
        <p:nvPicPr>
          <p:cNvPr id="1054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7176" y="350839"/>
            <a:ext cx="9140825" cy="6499225"/>
          </a:xfrm>
          <a:noFill/>
        </p:spPr>
      </p:pic>
    </p:spTree>
    <p:extLst>
      <p:ext uri="{BB962C8B-B14F-4D97-AF65-F5344CB8AC3E}">
        <p14:creationId xmlns:p14="http://schemas.microsoft.com/office/powerpoint/2010/main" val="35074443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4800" b="1" dirty="0">
                <a:solidFill>
                  <a:schemeClr val="accent1"/>
                </a:solidFill>
              </a:rPr>
              <a:t>Запайка с закаткой капилляра</a:t>
            </a:r>
            <a:endParaRPr lang="ru-RU" sz="4800" b="1" dirty="0">
              <a:solidFill>
                <a:schemeClr val="accent1"/>
              </a:solidFill>
              <a:sym typeface="Times New Roman" pitchFamily="18" charset="0"/>
            </a:endParaRPr>
          </a:p>
        </p:txBody>
      </p:sp>
      <p:pic>
        <p:nvPicPr>
          <p:cNvPr id="112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9617" y="1343770"/>
            <a:ext cx="7056783" cy="5143800"/>
          </a:xfrm>
          <a:noFill/>
        </p:spPr>
      </p:pic>
    </p:spTree>
    <p:extLst>
      <p:ext uri="{BB962C8B-B14F-4D97-AF65-F5344CB8AC3E}">
        <p14:creationId xmlns:p14="http://schemas.microsoft.com/office/powerpoint/2010/main" val="775058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Запайка с оттяжкой капилляра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8988" y="1504950"/>
            <a:ext cx="5791200" cy="535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5226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8" y="1"/>
            <a:ext cx="7543800" cy="1431925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chemeClr val="accent1"/>
                </a:solidFill>
              </a:rPr>
              <a:t>Термическая стерилизация</a:t>
            </a:r>
          </a:p>
        </p:txBody>
      </p:sp>
      <p:pic>
        <p:nvPicPr>
          <p:cNvPr id="1177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03389" y="1196976"/>
            <a:ext cx="8713787" cy="5400675"/>
          </a:xfrm>
          <a:noFill/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7535864" y="2133124"/>
            <a:ext cx="29352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zh-CN" b="1">
                <a:latin typeface="Tahoma" pitchFamily="34" charset="0"/>
              </a:rPr>
              <a:t>Осуществляется в проходных автоклавах при давлении 2 атм и температуре 120 С</a:t>
            </a:r>
            <a:r>
              <a:rPr lang="ru-RU" altLang="zh-CN" b="1">
                <a:latin typeface="Tahoma" pitchFamily="34" charset="0"/>
                <a:sym typeface="Times New Roman" pitchFamily="18" charset="0"/>
              </a:rPr>
              <a:t></a:t>
            </a:r>
            <a:r>
              <a:rPr lang="ru-RU" altLang="zh-CN"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135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5400" b="1" dirty="0">
                <a:solidFill>
                  <a:schemeClr val="accent1"/>
                </a:solidFill>
              </a:rPr>
              <a:t>ОК в растворе метиленовой сини</a:t>
            </a:r>
          </a:p>
        </p:txBody>
      </p:sp>
      <p:pic>
        <p:nvPicPr>
          <p:cNvPr id="1249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0124" y="1600201"/>
            <a:ext cx="6991753" cy="4525963"/>
          </a:xfrm>
        </p:spPr>
      </p:pic>
    </p:spTree>
    <p:extLst>
      <p:ext uri="{BB962C8B-B14F-4D97-AF65-F5344CB8AC3E}">
        <p14:creationId xmlns:p14="http://schemas.microsoft.com/office/powerpoint/2010/main" val="23631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0051" name="Picture 2" descr="G:\С фотокамеры\IMG_0854!!!!!!!!!!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55576"/>
            <a:ext cx="9144000" cy="6702425"/>
          </a:xfrm>
          <a:noFill/>
        </p:spPr>
      </p:pic>
    </p:spTree>
    <p:extLst>
      <p:ext uri="{BB962C8B-B14F-4D97-AF65-F5344CB8AC3E}">
        <p14:creationId xmlns:p14="http://schemas.microsoft.com/office/powerpoint/2010/main" val="24892123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>
                <a:solidFill>
                  <a:schemeClr val="accent1"/>
                </a:solidFill>
              </a:rPr>
              <a:t>Телеметрический метод контроля качества</a:t>
            </a:r>
          </a:p>
        </p:txBody>
      </p:sp>
      <p:pic>
        <p:nvPicPr>
          <p:cNvPr id="134148" name="Picture 4" descr="C:\Documents and Settings\Сергей Скатков\Мои документы\Downloads\MS-Monitorbil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699" y="2308717"/>
            <a:ext cx="79565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080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1"/>
                </a:solidFill>
              </a:rPr>
              <a:t>Упаковка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Блистеры</a:t>
            </a:r>
          </a:p>
          <a:p>
            <a:r>
              <a:rPr lang="ru-RU"/>
              <a:t>Картонные коробки с гофрированными ячейками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9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54" y="41080"/>
            <a:ext cx="6864439" cy="663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9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30" y="618187"/>
            <a:ext cx="8489226" cy="385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9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5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963" y="2997200"/>
            <a:ext cx="3097212" cy="2616200"/>
          </a:xfrm>
          <a:noFill/>
        </p:spPr>
      </p:pic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76250"/>
            <a:ext cx="10271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24"/>
          <p:cNvSpPr>
            <a:spLocks noChangeArrowheads="1"/>
          </p:cNvSpPr>
          <p:nvPr/>
        </p:nvSpPr>
        <p:spPr bwMode="auto">
          <a:xfrm>
            <a:off x="5375276" y="3213101"/>
            <a:ext cx="3457575" cy="33115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1" name="AutoShape 21"/>
          <p:cNvSpPr>
            <a:spLocks noChangeArrowheads="1"/>
          </p:cNvSpPr>
          <p:nvPr/>
        </p:nvSpPr>
        <p:spPr bwMode="auto">
          <a:xfrm rot="5400000">
            <a:off x="2170907" y="3320257"/>
            <a:ext cx="1368425" cy="57626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AutoShape 16"/>
          <p:cNvSpPr>
            <a:spLocks noChangeArrowheads="1"/>
          </p:cNvSpPr>
          <p:nvPr/>
        </p:nvSpPr>
        <p:spPr bwMode="auto">
          <a:xfrm>
            <a:off x="2495551" y="4365625"/>
            <a:ext cx="2282825" cy="431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3" name="AutoShape 17"/>
          <p:cNvSpPr>
            <a:spLocks noChangeArrowheads="1"/>
          </p:cNvSpPr>
          <p:nvPr/>
        </p:nvSpPr>
        <p:spPr bwMode="auto">
          <a:xfrm>
            <a:off x="5591175" y="3429000"/>
            <a:ext cx="2808288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4" name="AutoShape 18"/>
          <p:cNvSpPr>
            <a:spLocks noChangeArrowheads="1"/>
          </p:cNvSpPr>
          <p:nvPr/>
        </p:nvSpPr>
        <p:spPr bwMode="auto">
          <a:xfrm>
            <a:off x="5591176" y="4149725"/>
            <a:ext cx="3097213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5" name="AutoShape 19"/>
          <p:cNvSpPr>
            <a:spLocks noChangeArrowheads="1"/>
          </p:cNvSpPr>
          <p:nvPr/>
        </p:nvSpPr>
        <p:spPr bwMode="auto">
          <a:xfrm>
            <a:off x="5591176" y="5084764"/>
            <a:ext cx="3097213" cy="1150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6" name="AutoShape 15"/>
          <p:cNvSpPr>
            <a:spLocks noChangeArrowheads="1"/>
          </p:cNvSpPr>
          <p:nvPr/>
        </p:nvSpPr>
        <p:spPr bwMode="auto">
          <a:xfrm>
            <a:off x="2495551" y="3429000"/>
            <a:ext cx="2282825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5664200" y="1700214"/>
            <a:ext cx="3671888" cy="108108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8" name="AutoShape 10"/>
          <p:cNvSpPr>
            <a:spLocks noChangeArrowheads="1"/>
          </p:cNvSpPr>
          <p:nvPr/>
        </p:nvSpPr>
        <p:spPr bwMode="auto">
          <a:xfrm>
            <a:off x="2495550" y="1700214"/>
            <a:ext cx="3024188" cy="86518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/>
              <a:t>РАСТВОРЫ </a:t>
            </a:r>
          </a:p>
        </p:txBody>
      </p:sp>
      <p:sp>
        <p:nvSpPr>
          <p:cNvPr id="923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424114" y="1700214"/>
            <a:ext cx="6911975" cy="49688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/>
              <a:t>        для инъекций                    инфузионные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/>
              <a:t>        </a:t>
            </a:r>
            <a:r>
              <a:rPr lang="en-US" altLang="ru-RU" sz="2000"/>
              <a:t>&lt; 10 </a:t>
            </a:r>
            <a:r>
              <a:rPr lang="ru-RU" altLang="ru-RU" sz="2000"/>
              <a:t>мл                              растворы (</a:t>
            </a:r>
            <a:r>
              <a:rPr lang="en-US" altLang="ru-RU" sz="2000"/>
              <a:t>&gt;</a:t>
            </a:r>
            <a:r>
              <a:rPr lang="ru-RU" altLang="ru-RU" sz="2000"/>
              <a:t>100 мл)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/>
          </a:p>
          <a:p>
            <a:pPr eaLnBrk="1" hangingPunct="1">
              <a:lnSpc>
                <a:spcPct val="90000"/>
              </a:lnSpc>
            </a:pPr>
            <a:endParaRPr lang="ru-RU" altLang="ru-RU" sz="2000"/>
          </a:p>
          <a:p>
            <a:pPr eaLnBrk="1" hangingPunct="1">
              <a:lnSpc>
                <a:spcPct val="90000"/>
              </a:lnSpc>
            </a:pPr>
            <a:endParaRPr lang="ru-RU" altLang="ru-RU" sz="2000"/>
          </a:p>
          <a:p>
            <a:pPr eaLnBrk="1" hangingPunct="1">
              <a:lnSpc>
                <a:spcPct val="90000"/>
              </a:lnSpc>
            </a:pPr>
            <a:r>
              <a:rPr lang="ru-RU" altLang="ru-RU" sz="2000"/>
              <a:t>масляные                        плазмозамещающие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/>
          </a:p>
          <a:p>
            <a:pPr eaLnBrk="1" hangingPunct="1">
              <a:lnSpc>
                <a:spcPct val="90000"/>
              </a:lnSpc>
            </a:pPr>
            <a:r>
              <a:rPr lang="ru-RU" altLang="ru-RU" sz="2000"/>
              <a:t>                                         для парентерального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/>
              <a:t>водные                            питания (в т.ч. эмульсии)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/>
          </a:p>
          <a:p>
            <a:pPr eaLnBrk="1" hangingPunct="1">
              <a:lnSpc>
                <a:spcPct val="90000"/>
              </a:lnSpc>
            </a:pPr>
            <a:r>
              <a:rPr lang="ru-RU" altLang="ru-RU" sz="2000"/>
              <a:t>                                         орошающие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/>
              <a:t>                                         операционное</a:t>
            </a:r>
            <a:r>
              <a:rPr lang="en-US" altLang="ru-RU" sz="2000"/>
              <a:t>,</a:t>
            </a:r>
            <a:r>
              <a:rPr lang="ru-RU" altLang="ru-RU" sz="2000"/>
              <a:t> раневое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/>
              <a:t>                                         поле</a:t>
            </a:r>
          </a:p>
        </p:txBody>
      </p:sp>
      <p:graphicFrame>
        <p:nvGraphicFramePr>
          <p:cNvPr id="9231" name="Object 12"/>
          <p:cNvGraphicFramePr>
            <a:graphicFrameLocks noChangeAspect="1"/>
          </p:cNvGraphicFramePr>
          <p:nvPr>
            <p:ph sz="quarter" idx="2"/>
          </p:nvPr>
        </p:nvGraphicFramePr>
        <p:xfrm>
          <a:off x="8328025" y="333376"/>
          <a:ext cx="1625600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Точечный рисунок" r:id="rId6" imgW="895238" imgH="971686" progId="Paint.Picture">
                  <p:embed/>
                </p:oleObj>
              </mc:Choice>
              <mc:Fallback>
                <p:oleObj name="Точечный рисунок" r:id="rId6" imgW="895238" imgH="9716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025" y="333376"/>
                        <a:ext cx="1625600" cy="176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AutoShape 8"/>
          <p:cNvSpPr>
            <a:spLocks noChangeArrowheads="1"/>
          </p:cNvSpPr>
          <p:nvPr/>
        </p:nvSpPr>
        <p:spPr bwMode="auto">
          <a:xfrm rot="7510616">
            <a:off x="4511676" y="981076"/>
            <a:ext cx="720725" cy="6477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9"/>
          <p:cNvSpPr>
            <a:spLocks noChangeArrowheads="1"/>
          </p:cNvSpPr>
          <p:nvPr/>
        </p:nvSpPr>
        <p:spPr bwMode="auto">
          <a:xfrm rot="3719596">
            <a:off x="6275388" y="1017588"/>
            <a:ext cx="720725" cy="6477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20"/>
          <p:cNvSpPr>
            <a:spLocks noChangeArrowheads="1"/>
          </p:cNvSpPr>
          <p:nvPr/>
        </p:nvSpPr>
        <p:spPr bwMode="auto">
          <a:xfrm rot="5400000">
            <a:off x="3179763" y="2673351"/>
            <a:ext cx="720725" cy="6477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22"/>
          <p:cNvSpPr>
            <a:spLocks noChangeArrowheads="1"/>
          </p:cNvSpPr>
          <p:nvPr/>
        </p:nvSpPr>
        <p:spPr bwMode="auto">
          <a:xfrm rot="7510616">
            <a:off x="4425951" y="3340101"/>
            <a:ext cx="1728787" cy="44926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3"/>
          <p:cNvSpPr>
            <a:spLocks noChangeArrowheads="1"/>
          </p:cNvSpPr>
          <p:nvPr/>
        </p:nvSpPr>
        <p:spPr bwMode="auto">
          <a:xfrm rot="5400000">
            <a:off x="6960394" y="2420144"/>
            <a:ext cx="431800" cy="129698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6699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8" y="334851"/>
            <a:ext cx="6857653" cy="3167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631" y="3502789"/>
            <a:ext cx="7802298" cy="26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31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795</Words>
  <Application>Microsoft Office PowerPoint</Application>
  <PresentationFormat>Широкоэкранный</PresentationFormat>
  <Paragraphs>300</Paragraphs>
  <Slides>57</Slides>
  <Notes>50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6" baseType="lpstr">
      <vt:lpstr>宋体</vt:lpstr>
      <vt:lpstr>Arial</vt:lpstr>
      <vt:lpstr>Calibri</vt:lpstr>
      <vt:lpstr>Calibri Light</vt:lpstr>
      <vt:lpstr>Symbol</vt:lpstr>
      <vt:lpstr>Tahoma</vt:lpstr>
      <vt:lpstr>Times New Roman</vt:lpstr>
      <vt:lpstr>Тема Office</vt:lpstr>
      <vt:lpstr>Точечный рисунок</vt:lpstr>
      <vt:lpstr>Стерильные и асептически приготовленные  лекарственные средства</vt:lpstr>
      <vt:lpstr>Презентация PowerPoint</vt:lpstr>
      <vt:lpstr>ВИДЫ ЛЕКАРСТВЕННЫХ ФОРМ, ИЗГОТОВЛЯЕМЫХ В АСЕТИЧЕСКИХ УСЛОВИЯХ (ГФ ХIII)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РАСТВОРЫ </vt:lpstr>
      <vt:lpstr>Презентация PowerPoint</vt:lpstr>
      <vt:lpstr>таблетки, порошки,лиофилизат и концентраты</vt:lpstr>
      <vt:lpstr>Презентация PowerPoint</vt:lpstr>
      <vt:lpstr>Имплантанты</vt:lpstr>
      <vt:lpstr>Подкожный имплантант</vt:lpstr>
      <vt:lpstr>Глазные лекарственные формы</vt:lpstr>
      <vt:lpstr>Общие требования к лекарственным формам для инъекций </vt:lpstr>
      <vt:lpstr>Варианты первичной упаковки</vt:lpstr>
      <vt:lpstr>Упаковка из стекла</vt:lpstr>
      <vt:lpstr>ТИПЫ АМПУЛ</vt:lpstr>
      <vt:lpstr>Как безопасно вскрыть?</vt:lpstr>
      <vt:lpstr>Презентация PowerPoint</vt:lpstr>
      <vt:lpstr>Полимерная упаковка</vt:lpstr>
      <vt:lpstr>ВИДЫ СТЕКЛА</vt:lpstr>
      <vt:lpstr>ОТЕЧЕСТВЕННЫЕ МАРКИ МЕДИЦИНСКОГО СТЕКЛА</vt:lpstr>
      <vt:lpstr>Презентация PowerPoint</vt:lpstr>
      <vt:lpstr>Требования к медицинскому стеклу:</vt:lpstr>
      <vt:lpstr>Технология изготовления ампул</vt:lpstr>
      <vt:lpstr>ТИПЫ УПАКОВКИ</vt:lpstr>
      <vt:lpstr>Камерный способ мойки стеклодрота</vt:lpstr>
      <vt:lpstr>Организация производства</vt:lpstr>
      <vt:lpstr>Нормы содержания аэрозольных частиц в чистых зонах</vt:lpstr>
      <vt:lpstr>Предельные значения микробного загрязнения чистых зон</vt:lpstr>
      <vt:lpstr>Презентация PowerPoint</vt:lpstr>
      <vt:lpstr>Проектирование воздухообеспечения</vt:lpstr>
      <vt:lpstr>Неводные растворители</vt:lpstr>
      <vt:lpstr>Вода как растворитель</vt:lpstr>
      <vt:lpstr>Методы очистки воды</vt:lpstr>
      <vt:lpstr>Виды загрязнений</vt:lpstr>
      <vt:lpstr>Трехкорпусный аквадистиллятор</vt:lpstr>
      <vt:lpstr>Термокомпрессионный аквадистиллятор</vt:lpstr>
      <vt:lpstr>Презентация PowerPoint</vt:lpstr>
      <vt:lpstr>Карусельный полуавтомат</vt:lpstr>
      <vt:lpstr>Отжиг ампул</vt:lpstr>
      <vt:lpstr>Презентация PowerPoint</vt:lpstr>
      <vt:lpstr>Шприцевая мойка</vt:lpstr>
      <vt:lpstr>Стадии приготовления раствора</vt:lpstr>
      <vt:lpstr>Растворение</vt:lpstr>
      <vt:lpstr>Презентация PowerPoint</vt:lpstr>
      <vt:lpstr>Стерилизующее фильтрование  </vt:lpstr>
      <vt:lpstr>Вакуумный способ наполнения</vt:lpstr>
      <vt:lpstr>Шприцевой способ наполнения</vt:lpstr>
      <vt:lpstr>Запайка с закаткой капилляра</vt:lpstr>
      <vt:lpstr>Запайка с оттяжкой капилляра</vt:lpstr>
      <vt:lpstr>Термическая стерилизация</vt:lpstr>
      <vt:lpstr>ОК в растворе метиленовой сини</vt:lpstr>
      <vt:lpstr>Презентация PowerPoint</vt:lpstr>
      <vt:lpstr>Телеметрический метод контроля качества</vt:lpstr>
      <vt:lpstr>Упаковка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Скатков</dc:creator>
  <cp:lastModifiedBy>Сергей Скатков</cp:lastModifiedBy>
  <cp:revision>11</cp:revision>
  <dcterms:created xsi:type="dcterms:W3CDTF">2016-10-23T08:34:11Z</dcterms:created>
  <dcterms:modified xsi:type="dcterms:W3CDTF">2016-10-23T13:35:30Z</dcterms:modified>
</cp:coreProperties>
</file>