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22" r:id="rId2"/>
    <p:sldId id="308" r:id="rId3"/>
    <p:sldId id="309" r:id="rId4"/>
    <p:sldId id="318" r:id="rId5"/>
    <p:sldId id="257" r:id="rId6"/>
    <p:sldId id="258" r:id="rId7"/>
    <p:sldId id="314" r:id="rId8"/>
    <p:sldId id="315" r:id="rId9"/>
    <p:sldId id="259" r:id="rId10"/>
    <p:sldId id="260" r:id="rId11"/>
    <p:sldId id="261" r:id="rId12"/>
    <p:sldId id="262" r:id="rId13"/>
    <p:sldId id="311" r:id="rId14"/>
    <p:sldId id="310" r:id="rId15"/>
    <p:sldId id="312" r:id="rId16"/>
    <p:sldId id="297" r:id="rId17"/>
    <p:sldId id="263" r:id="rId18"/>
    <p:sldId id="264" r:id="rId19"/>
    <p:sldId id="265" r:id="rId20"/>
    <p:sldId id="266" r:id="rId21"/>
    <p:sldId id="267" r:id="rId22"/>
    <p:sldId id="268" r:id="rId23"/>
    <p:sldId id="313" r:id="rId24"/>
    <p:sldId id="269" r:id="rId25"/>
    <p:sldId id="270" r:id="rId26"/>
    <p:sldId id="271" r:id="rId27"/>
    <p:sldId id="316" r:id="rId28"/>
    <p:sldId id="317" r:id="rId29"/>
    <p:sldId id="305" r:id="rId30"/>
    <p:sldId id="306" r:id="rId31"/>
    <p:sldId id="319" r:id="rId32"/>
    <p:sldId id="320" r:id="rId33"/>
    <p:sldId id="321" r:id="rId34"/>
    <p:sldId id="272" r:id="rId35"/>
    <p:sldId id="307" r:id="rId36"/>
    <p:sldId id="296" r:id="rId37"/>
    <p:sldId id="299" r:id="rId38"/>
    <p:sldId id="300" r:id="rId39"/>
    <p:sldId id="301" r:id="rId40"/>
    <p:sldId id="302" r:id="rId41"/>
    <p:sldId id="303" r:id="rId42"/>
    <p:sldId id="323" r:id="rId43"/>
    <p:sldId id="324" r:id="rId44"/>
    <p:sldId id="275" r:id="rId45"/>
    <p:sldId id="298" r:id="rId46"/>
    <p:sldId id="276" r:id="rId47"/>
    <p:sldId id="277" r:id="rId48"/>
    <p:sldId id="278" r:id="rId49"/>
    <p:sldId id="279" r:id="rId50"/>
    <p:sldId id="280" r:id="rId51"/>
    <p:sldId id="281" r:id="rId52"/>
    <p:sldId id="282" r:id="rId53"/>
    <p:sldId id="283" r:id="rId54"/>
    <p:sldId id="284" r:id="rId55"/>
    <p:sldId id="325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976AC9-EC96-40E3-BC33-0E9EA5188AC0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739D457-B677-4F0C-A511-1A150B6A78A5}">
      <dgm:prSet/>
      <dgm:spPr/>
      <dgm:t>
        <a:bodyPr/>
        <a:lstStyle/>
        <a:p>
          <a:r>
            <a:rPr lang="ru-RU"/>
            <a:t>В антральном отделе и теле желудка на малой кривизне – до 70%;</a:t>
          </a:r>
          <a:endParaRPr lang="en-US"/>
        </a:p>
      </dgm:t>
    </dgm:pt>
    <dgm:pt modelId="{DEF6CBAA-FCE8-4928-9CE8-90CD5A0D1039}" type="parTrans" cxnId="{72E7BE14-69B2-4686-8B28-EC207D4A1F99}">
      <dgm:prSet/>
      <dgm:spPr/>
      <dgm:t>
        <a:bodyPr/>
        <a:lstStyle/>
        <a:p>
          <a:endParaRPr lang="en-US"/>
        </a:p>
      </dgm:t>
    </dgm:pt>
    <dgm:pt modelId="{95EA9452-722D-4997-AA6A-545B906DEBCE}" type="sibTrans" cxnId="{72E7BE14-69B2-4686-8B28-EC207D4A1F99}">
      <dgm:prSet/>
      <dgm:spPr/>
      <dgm:t>
        <a:bodyPr/>
        <a:lstStyle/>
        <a:p>
          <a:endParaRPr lang="en-US"/>
        </a:p>
      </dgm:t>
    </dgm:pt>
    <dgm:pt modelId="{9A38AF89-7A57-4093-AB3F-07C890EA86D7}">
      <dgm:prSet/>
      <dgm:spPr/>
      <dgm:t>
        <a:bodyPr/>
        <a:lstStyle/>
        <a:p>
          <a:r>
            <a:rPr lang="ru-RU"/>
            <a:t>В области кардии – около 20%;</a:t>
          </a:r>
          <a:endParaRPr lang="en-US"/>
        </a:p>
      </dgm:t>
    </dgm:pt>
    <dgm:pt modelId="{A57AF3D1-D391-4B36-8521-E1D4BA6D3DB9}" type="parTrans" cxnId="{E0DD91CA-19FF-4912-A797-2E3F7ACDBBE3}">
      <dgm:prSet/>
      <dgm:spPr/>
      <dgm:t>
        <a:bodyPr/>
        <a:lstStyle/>
        <a:p>
          <a:endParaRPr lang="en-US"/>
        </a:p>
      </dgm:t>
    </dgm:pt>
    <dgm:pt modelId="{EADA76CC-7F75-403D-8B31-5EF2A31BC49C}" type="sibTrans" cxnId="{E0DD91CA-19FF-4912-A797-2E3F7ACDBBE3}">
      <dgm:prSet/>
      <dgm:spPr/>
      <dgm:t>
        <a:bodyPr/>
        <a:lstStyle/>
        <a:p>
          <a:endParaRPr lang="en-US"/>
        </a:p>
      </dgm:t>
    </dgm:pt>
    <dgm:pt modelId="{9FC3A1B1-D615-4F0A-BE27-C7B1FD0BE0BD}">
      <dgm:prSet/>
      <dgm:spPr/>
      <dgm:t>
        <a:bodyPr/>
        <a:lstStyle/>
        <a:p>
          <a:r>
            <a:rPr lang="ru-RU"/>
            <a:t>В области дна – 1%;</a:t>
          </a:r>
          <a:endParaRPr lang="en-US"/>
        </a:p>
      </dgm:t>
    </dgm:pt>
    <dgm:pt modelId="{C8B15E2D-4579-4B71-8C4E-E9B79789DBCB}" type="parTrans" cxnId="{18F20C95-2093-4272-8A2F-CD04461DEAAD}">
      <dgm:prSet/>
      <dgm:spPr/>
      <dgm:t>
        <a:bodyPr/>
        <a:lstStyle/>
        <a:p>
          <a:endParaRPr lang="en-US"/>
        </a:p>
      </dgm:t>
    </dgm:pt>
    <dgm:pt modelId="{EBF3C8B0-AA84-4193-B63C-B409DCCDEDD7}" type="sibTrans" cxnId="{18F20C95-2093-4272-8A2F-CD04461DEAAD}">
      <dgm:prSet/>
      <dgm:spPr/>
      <dgm:t>
        <a:bodyPr/>
        <a:lstStyle/>
        <a:p>
          <a:endParaRPr lang="en-US"/>
        </a:p>
      </dgm:t>
    </dgm:pt>
    <dgm:pt modelId="{46D5172E-D26A-4CB7-B9CC-CE7B5D97B0EC}">
      <dgm:prSet/>
      <dgm:spPr/>
      <dgm:t>
        <a:bodyPr/>
        <a:lstStyle/>
        <a:p>
          <a:r>
            <a:rPr lang="ru-RU"/>
            <a:t>На большой кривизне – 1%.</a:t>
          </a:r>
          <a:endParaRPr lang="en-US"/>
        </a:p>
      </dgm:t>
    </dgm:pt>
    <dgm:pt modelId="{080A34DD-9121-4839-BEED-16478FF00748}" type="parTrans" cxnId="{EAAA3694-8558-4D9A-9646-EFB6048E130C}">
      <dgm:prSet/>
      <dgm:spPr/>
      <dgm:t>
        <a:bodyPr/>
        <a:lstStyle/>
        <a:p>
          <a:endParaRPr lang="en-US"/>
        </a:p>
      </dgm:t>
    </dgm:pt>
    <dgm:pt modelId="{B6AC11AA-DFE7-4907-A1D8-75E56722FA47}" type="sibTrans" cxnId="{EAAA3694-8558-4D9A-9646-EFB6048E130C}">
      <dgm:prSet/>
      <dgm:spPr/>
      <dgm:t>
        <a:bodyPr/>
        <a:lstStyle/>
        <a:p>
          <a:endParaRPr lang="en-US"/>
        </a:p>
      </dgm:t>
    </dgm:pt>
    <dgm:pt modelId="{6B2C1396-D1F5-441D-B879-586EB393AA33}" type="pres">
      <dgm:prSet presAssocID="{E8976AC9-EC96-40E3-BC33-0E9EA5188AC0}" presName="Name0" presStyleCnt="0">
        <dgm:presLayoutVars>
          <dgm:dir/>
          <dgm:animLvl val="lvl"/>
          <dgm:resizeHandles val="exact"/>
        </dgm:presLayoutVars>
      </dgm:prSet>
      <dgm:spPr/>
    </dgm:pt>
    <dgm:pt modelId="{B037CBD9-A878-4297-92A6-CBC203D3D54B}" type="pres">
      <dgm:prSet presAssocID="{6739D457-B677-4F0C-A511-1A150B6A78A5}" presName="linNode" presStyleCnt="0"/>
      <dgm:spPr/>
    </dgm:pt>
    <dgm:pt modelId="{5E8D7623-3113-41A8-85C5-516F64256495}" type="pres">
      <dgm:prSet presAssocID="{6739D457-B677-4F0C-A511-1A150B6A78A5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64EE316E-7966-41DD-B27D-5A02996CDC76}" type="pres">
      <dgm:prSet presAssocID="{95EA9452-722D-4997-AA6A-545B906DEBCE}" presName="sp" presStyleCnt="0"/>
      <dgm:spPr/>
    </dgm:pt>
    <dgm:pt modelId="{F89B7274-B02A-4554-BE81-D4E18DBD0BCD}" type="pres">
      <dgm:prSet presAssocID="{9A38AF89-7A57-4093-AB3F-07C890EA86D7}" presName="linNode" presStyleCnt="0"/>
      <dgm:spPr/>
    </dgm:pt>
    <dgm:pt modelId="{893575A1-E12A-47E8-895D-78E475BA2543}" type="pres">
      <dgm:prSet presAssocID="{9A38AF89-7A57-4093-AB3F-07C890EA86D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71E3670C-2A09-4552-A2AF-EDF35850E9EC}" type="pres">
      <dgm:prSet presAssocID="{EADA76CC-7F75-403D-8B31-5EF2A31BC49C}" presName="sp" presStyleCnt="0"/>
      <dgm:spPr/>
    </dgm:pt>
    <dgm:pt modelId="{4552FDE5-1AA4-4D24-94D6-61FF09ECE6BD}" type="pres">
      <dgm:prSet presAssocID="{9FC3A1B1-D615-4F0A-BE27-C7B1FD0BE0BD}" presName="linNode" presStyleCnt="0"/>
      <dgm:spPr/>
    </dgm:pt>
    <dgm:pt modelId="{5B21282F-F1D4-4C93-B5C1-550CA9B2357C}" type="pres">
      <dgm:prSet presAssocID="{9FC3A1B1-D615-4F0A-BE27-C7B1FD0BE0B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569D1AFA-0AEF-4D2E-91A3-026BB585E116}" type="pres">
      <dgm:prSet presAssocID="{EBF3C8B0-AA84-4193-B63C-B409DCCDEDD7}" presName="sp" presStyleCnt="0"/>
      <dgm:spPr/>
    </dgm:pt>
    <dgm:pt modelId="{4D13C708-CE08-49BB-9C01-22B6C9CF4034}" type="pres">
      <dgm:prSet presAssocID="{46D5172E-D26A-4CB7-B9CC-CE7B5D97B0EC}" presName="linNode" presStyleCnt="0"/>
      <dgm:spPr/>
    </dgm:pt>
    <dgm:pt modelId="{2CFC4DFD-66E4-4EA5-90E8-0C7C72D56E8F}" type="pres">
      <dgm:prSet presAssocID="{46D5172E-D26A-4CB7-B9CC-CE7B5D97B0EC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72E7BE14-69B2-4686-8B28-EC207D4A1F99}" srcId="{E8976AC9-EC96-40E3-BC33-0E9EA5188AC0}" destId="{6739D457-B677-4F0C-A511-1A150B6A78A5}" srcOrd="0" destOrd="0" parTransId="{DEF6CBAA-FCE8-4928-9CE8-90CD5A0D1039}" sibTransId="{95EA9452-722D-4997-AA6A-545B906DEBCE}"/>
    <dgm:cxn modelId="{4608CF37-1D92-4877-A16E-5A81122E6F3B}" type="presOf" srcId="{9A38AF89-7A57-4093-AB3F-07C890EA86D7}" destId="{893575A1-E12A-47E8-895D-78E475BA2543}" srcOrd="0" destOrd="0" presId="urn:microsoft.com/office/officeart/2005/8/layout/vList5"/>
    <dgm:cxn modelId="{D620AF58-1012-4E13-90C6-41B7681A7345}" type="presOf" srcId="{9FC3A1B1-D615-4F0A-BE27-C7B1FD0BE0BD}" destId="{5B21282F-F1D4-4C93-B5C1-550CA9B2357C}" srcOrd="0" destOrd="0" presId="urn:microsoft.com/office/officeart/2005/8/layout/vList5"/>
    <dgm:cxn modelId="{4613A68F-4276-412B-AB2A-62EDA13D2CB5}" type="presOf" srcId="{6739D457-B677-4F0C-A511-1A150B6A78A5}" destId="{5E8D7623-3113-41A8-85C5-516F64256495}" srcOrd="0" destOrd="0" presId="urn:microsoft.com/office/officeart/2005/8/layout/vList5"/>
    <dgm:cxn modelId="{EAAA3694-8558-4D9A-9646-EFB6048E130C}" srcId="{E8976AC9-EC96-40E3-BC33-0E9EA5188AC0}" destId="{46D5172E-D26A-4CB7-B9CC-CE7B5D97B0EC}" srcOrd="3" destOrd="0" parTransId="{080A34DD-9121-4839-BEED-16478FF00748}" sibTransId="{B6AC11AA-DFE7-4907-A1D8-75E56722FA47}"/>
    <dgm:cxn modelId="{18F20C95-2093-4272-8A2F-CD04461DEAAD}" srcId="{E8976AC9-EC96-40E3-BC33-0E9EA5188AC0}" destId="{9FC3A1B1-D615-4F0A-BE27-C7B1FD0BE0BD}" srcOrd="2" destOrd="0" parTransId="{C8B15E2D-4579-4B71-8C4E-E9B79789DBCB}" sibTransId="{EBF3C8B0-AA84-4193-B63C-B409DCCDEDD7}"/>
    <dgm:cxn modelId="{FB6D28A7-767A-4EEB-85E3-5866D883C797}" type="presOf" srcId="{E8976AC9-EC96-40E3-BC33-0E9EA5188AC0}" destId="{6B2C1396-D1F5-441D-B879-586EB393AA33}" srcOrd="0" destOrd="0" presId="urn:microsoft.com/office/officeart/2005/8/layout/vList5"/>
    <dgm:cxn modelId="{898CABB2-0E3F-4572-B4CB-E5DE47B98C7F}" type="presOf" srcId="{46D5172E-D26A-4CB7-B9CC-CE7B5D97B0EC}" destId="{2CFC4DFD-66E4-4EA5-90E8-0C7C72D56E8F}" srcOrd="0" destOrd="0" presId="urn:microsoft.com/office/officeart/2005/8/layout/vList5"/>
    <dgm:cxn modelId="{E0DD91CA-19FF-4912-A797-2E3F7ACDBBE3}" srcId="{E8976AC9-EC96-40E3-BC33-0E9EA5188AC0}" destId="{9A38AF89-7A57-4093-AB3F-07C890EA86D7}" srcOrd="1" destOrd="0" parTransId="{A57AF3D1-D391-4B36-8521-E1D4BA6D3DB9}" sibTransId="{EADA76CC-7F75-403D-8B31-5EF2A31BC49C}"/>
    <dgm:cxn modelId="{762D29E7-8E00-4ED6-85AE-A368D597E897}" type="presParOf" srcId="{6B2C1396-D1F5-441D-B879-586EB393AA33}" destId="{B037CBD9-A878-4297-92A6-CBC203D3D54B}" srcOrd="0" destOrd="0" presId="urn:microsoft.com/office/officeart/2005/8/layout/vList5"/>
    <dgm:cxn modelId="{D9797ACC-5FED-4CED-B2F4-2BBCCFE6A182}" type="presParOf" srcId="{B037CBD9-A878-4297-92A6-CBC203D3D54B}" destId="{5E8D7623-3113-41A8-85C5-516F64256495}" srcOrd="0" destOrd="0" presId="urn:microsoft.com/office/officeart/2005/8/layout/vList5"/>
    <dgm:cxn modelId="{1EC22781-77D9-42D3-9EAE-7FF7CC439E61}" type="presParOf" srcId="{6B2C1396-D1F5-441D-B879-586EB393AA33}" destId="{64EE316E-7966-41DD-B27D-5A02996CDC76}" srcOrd="1" destOrd="0" presId="urn:microsoft.com/office/officeart/2005/8/layout/vList5"/>
    <dgm:cxn modelId="{6C1AF17A-D33F-4B8D-8DC6-2F3225556E6B}" type="presParOf" srcId="{6B2C1396-D1F5-441D-B879-586EB393AA33}" destId="{F89B7274-B02A-4554-BE81-D4E18DBD0BCD}" srcOrd="2" destOrd="0" presId="urn:microsoft.com/office/officeart/2005/8/layout/vList5"/>
    <dgm:cxn modelId="{8E714D50-8BCC-4876-95EA-01D3654CA64E}" type="presParOf" srcId="{F89B7274-B02A-4554-BE81-D4E18DBD0BCD}" destId="{893575A1-E12A-47E8-895D-78E475BA2543}" srcOrd="0" destOrd="0" presId="urn:microsoft.com/office/officeart/2005/8/layout/vList5"/>
    <dgm:cxn modelId="{AFCE7B37-D3F7-4A9E-96C1-3FCA0CAFCEFD}" type="presParOf" srcId="{6B2C1396-D1F5-441D-B879-586EB393AA33}" destId="{71E3670C-2A09-4552-A2AF-EDF35850E9EC}" srcOrd="3" destOrd="0" presId="urn:microsoft.com/office/officeart/2005/8/layout/vList5"/>
    <dgm:cxn modelId="{95DCE11F-8099-4A8B-B69F-ACC4D726923C}" type="presParOf" srcId="{6B2C1396-D1F5-441D-B879-586EB393AA33}" destId="{4552FDE5-1AA4-4D24-94D6-61FF09ECE6BD}" srcOrd="4" destOrd="0" presId="urn:microsoft.com/office/officeart/2005/8/layout/vList5"/>
    <dgm:cxn modelId="{6DD44BF5-3D37-412F-A623-8CB0AB9CC03D}" type="presParOf" srcId="{4552FDE5-1AA4-4D24-94D6-61FF09ECE6BD}" destId="{5B21282F-F1D4-4C93-B5C1-550CA9B2357C}" srcOrd="0" destOrd="0" presId="urn:microsoft.com/office/officeart/2005/8/layout/vList5"/>
    <dgm:cxn modelId="{9108D4AC-41DA-406D-892A-23528B4CCAAB}" type="presParOf" srcId="{6B2C1396-D1F5-441D-B879-586EB393AA33}" destId="{569D1AFA-0AEF-4D2E-91A3-026BB585E116}" srcOrd="5" destOrd="0" presId="urn:microsoft.com/office/officeart/2005/8/layout/vList5"/>
    <dgm:cxn modelId="{4297138F-EC69-47B1-8FBB-2356A9AE7902}" type="presParOf" srcId="{6B2C1396-D1F5-441D-B879-586EB393AA33}" destId="{4D13C708-CE08-49BB-9C01-22B6C9CF4034}" srcOrd="6" destOrd="0" presId="urn:microsoft.com/office/officeart/2005/8/layout/vList5"/>
    <dgm:cxn modelId="{2FE16E84-0630-4263-8435-4F57BE8C8D68}" type="presParOf" srcId="{4D13C708-CE08-49BB-9C01-22B6C9CF4034}" destId="{2CFC4DFD-66E4-4EA5-90E8-0C7C72D56E8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E66035-1DE7-41EB-8A99-541C8D788E57}" type="doc">
      <dgm:prSet loTypeId="urn:microsoft.com/office/officeart/2005/8/layout/vList5" loCatId="list" qsTypeId="urn:microsoft.com/office/officeart/2005/8/quickstyle/simple1" qsCatId="simple" csTypeId="urn:microsoft.com/office/officeart/2005/8/colors/accent2_4" csCatId="accent2"/>
      <dgm:spPr/>
      <dgm:t>
        <a:bodyPr/>
        <a:lstStyle/>
        <a:p>
          <a:endParaRPr lang="en-US"/>
        </a:p>
      </dgm:t>
    </dgm:pt>
    <dgm:pt modelId="{0717E98D-7AD2-4167-A7DA-2FFCEEAD3760}">
      <dgm:prSet/>
      <dgm:spPr/>
      <dgm:t>
        <a:bodyPr/>
        <a:lstStyle/>
        <a:p>
          <a:r>
            <a:rPr lang="ru-RU" dirty="0" err="1"/>
            <a:t>Траузе</a:t>
          </a:r>
          <a:r>
            <a:rPr lang="ru-RU" dirty="0"/>
            <a:t>–Вирхова – метастазы в лимфоузлах, расположенных в левой надключичной области – между ножками </a:t>
          </a:r>
          <a:r>
            <a:rPr lang="en-US" dirty="0"/>
            <a:t>m. </a:t>
          </a:r>
          <a:r>
            <a:rPr lang="en-US" dirty="0" err="1"/>
            <a:t>sternocleidomastoideus</a:t>
          </a:r>
          <a:r>
            <a:rPr lang="ru-RU" dirty="0"/>
            <a:t>;</a:t>
          </a:r>
          <a:endParaRPr lang="en-US" dirty="0"/>
        </a:p>
      </dgm:t>
    </dgm:pt>
    <dgm:pt modelId="{E648E0B6-B9D5-46B5-A99B-28B8F0B5F951}" type="parTrans" cxnId="{E6310997-1707-4A2F-8983-3D3567398018}">
      <dgm:prSet/>
      <dgm:spPr/>
      <dgm:t>
        <a:bodyPr/>
        <a:lstStyle/>
        <a:p>
          <a:endParaRPr lang="en-US"/>
        </a:p>
      </dgm:t>
    </dgm:pt>
    <dgm:pt modelId="{25DE0420-B638-4B25-B1CD-BF136FDB2AF3}" type="sibTrans" cxnId="{E6310997-1707-4A2F-8983-3D3567398018}">
      <dgm:prSet/>
      <dgm:spPr/>
      <dgm:t>
        <a:bodyPr/>
        <a:lstStyle/>
        <a:p>
          <a:endParaRPr lang="en-US"/>
        </a:p>
      </dgm:t>
    </dgm:pt>
    <dgm:pt modelId="{79EA91AA-5A55-4A3B-9A98-EB3A94D16523}">
      <dgm:prSet/>
      <dgm:spPr/>
      <dgm:t>
        <a:bodyPr/>
        <a:lstStyle/>
        <a:p>
          <a:r>
            <a:rPr lang="ru-RU" dirty="0" err="1"/>
            <a:t>Крукенберга</a:t>
          </a:r>
          <a:r>
            <a:rPr lang="ru-RU" dirty="0"/>
            <a:t> – метастазы в яичниках;</a:t>
          </a:r>
          <a:endParaRPr lang="en-US" dirty="0"/>
        </a:p>
      </dgm:t>
    </dgm:pt>
    <dgm:pt modelId="{1EE4CB41-C7D5-4FFA-81CE-AFD7A19B72E0}" type="parTrans" cxnId="{41980AC2-92D1-45FF-9BD8-A886D7E2AEAD}">
      <dgm:prSet/>
      <dgm:spPr/>
      <dgm:t>
        <a:bodyPr/>
        <a:lstStyle/>
        <a:p>
          <a:endParaRPr lang="en-US"/>
        </a:p>
      </dgm:t>
    </dgm:pt>
    <dgm:pt modelId="{C2A8123E-D8DE-4B0A-99CC-A3A4F294FC6B}" type="sibTrans" cxnId="{41980AC2-92D1-45FF-9BD8-A886D7E2AEAD}">
      <dgm:prSet/>
      <dgm:spPr/>
      <dgm:t>
        <a:bodyPr/>
        <a:lstStyle/>
        <a:p>
          <a:endParaRPr lang="en-US"/>
        </a:p>
      </dgm:t>
    </dgm:pt>
    <dgm:pt modelId="{096A0CA0-DC03-46BA-8351-B78431916C11}">
      <dgm:prSet/>
      <dgm:spPr/>
      <dgm:t>
        <a:bodyPr/>
        <a:lstStyle/>
        <a:p>
          <a:r>
            <a:rPr lang="ru-RU"/>
            <a:t>Шнитцлера (имлантационный) – метастазы в Дугласовом пространстве в параректальную клетчатку (в прямокишечно-пузырной складке – у мужчин, в пузырно-влагалищной складке – у женщин);</a:t>
          </a:r>
          <a:endParaRPr lang="en-US"/>
        </a:p>
      </dgm:t>
    </dgm:pt>
    <dgm:pt modelId="{2BAE98FD-3BFD-4C4E-8AE8-6A25A1574A9B}" type="parTrans" cxnId="{66335B51-4B7A-45CB-8308-7CA5372DD257}">
      <dgm:prSet/>
      <dgm:spPr/>
      <dgm:t>
        <a:bodyPr/>
        <a:lstStyle/>
        <a:p>
          <a:endParaRPr lang="en-US"/>
        </a:p>
      </dgm:t>
    </dgm:pt>
    <dgm:pt modelId="{D2B6D2FD-3F83-482B-9E29-D0BFC9F3FE7B}" type="sibTrans" cxnId="{66335B51-4B7A-45CB-8308-7CA5372DD257}">
      <dgm:prSet/>
      <dgm:spPr/>
      <dgm:t>
        <a:bodyPr/>
        <a:lstStyle/>
        <a:p>
          <a:endParaRPr lang="en-US"/>
        </a:p>
      </dgm:t>
    </dgm:pt>
    <dgm:pt modelId="{D39997F8-2D62-427D-8B68-EAE7AF2C2892}">
      <dgm:prSet/>
      <dgm:spPr/>
      <dgm:t>
        <a:bodyPr/>
        <a:lstStyle/>
        <a:p>
          <a:r>
            <a:rPr lang="ru-RU"/>
            <a:t>Айриша – в подмышечные лимфоузлы;</a:t>
          </a:r>
          <a:endParaRPr lang="en-US"/>
        </a:p>
      </dgm:t>
    </dgm:pt>
    <dgm:pt modelId="{E6B98F8C-24B9-48DD-830B-26B1FF04382E}" type="parTrans" cxnId="{002D1982-E457-4D4B-A64B-1C4B942D6F49}">
      <dgm:prSet/>
      <dgm:spPr/>
      <dgm:t>
        <a:bodyPr/>
        <a:lstStyle/>
        <a:p>
          <a:endParaRPr lang="en-US"/>
        </a:p>
      </dgm:t>
    </dgm:pt>
    <dgm:pt modelId="{FF7DAE8B-A751-46EF-8E91-B22806F6DAC3}" type="sibTrans" cxnId="{002D1982-E457-4D4B-A64B-1C4B942D6F49}">
      <dgm:prSet/>
      <dgm:spPr/>
      <dgm:t>
        <a:bodyPr/>
        <a:lstStyle/>
        <a:p>
          <a:endParaRPr lang="en-US"/>
        </a:p>
      </dgm:t>
    </dgm:pt>
    <dgm:pt modelId="{52B6CF26-CE87-44AB-B345-8470E06650DC}">
      <dgm:prSet/>
      <dgm:spPr/>
      <dgm:t>
        <a:bodyPr/>
        <a:lstStyle/>
        <a:p>
          <a:r>
            <a:rPr lang="ru-RU"/>
            <a:t>Марии Джозеф – в пупок по ходу круглой связки печени.</a:t>
          </a:r>
          <a:endParaRPr lang="en-US"/>
        </a:p>
      </dgm:t>
    </dgm:pt>
    <dgm:pt modelId="{027BB69D-6CFE-42C1-B643-56C23F4602E5}" type="parTrans" cxnId="{D9D34086-53F1-4309-9A96-8A3687ACD8A0}">
      <dgm:prSet/>
      <dgm:spPr/>
      <dgm:t>
        <a:bodyPr/>
        <a:lstStyle/>
        <a:p>
          <a:endParaRPr lang="en-US"/>
        </a:p>
      </dgm:t>
    </dgm:pt>
    <dgm:pt modelId="{184CD1F0-F2D0-43EE-A6F0-FF02867AA1B9}" type="sibTrans" cxnId="{D9D34086-53F1-4309-9A96-8A3687ACD8A0}">
      <dgm:prSet/>
      <dgm:spPr/>
      <dgm:t>
        <a:bodyPr/>
        <a:lstStyle/>
        <a:p>
          <a:endParaRPr lang="en-US"/>
        </a:p>
      </dgm:t>
    </dgm:pt>
    <dgm:pt modelId="{235C756E-4BEB-4BD2-A64A-F0B749A0CE40}" type="pres">
      <dgm:prSet presAssocID="{FFE66035-1DE7-41EB-8A99-541C8D788E57}" presName="Name0" presStyleCnt="0">
        <dgm:presLayoutVars>
          <dgm:dir/>
          <dgm:animLvl val="lvl"/>
          <dgm:resizeHandles val="exact"/>
        </dgm:presLayoutVars>
      </dgm:prSet>
      <dgm:spPr/>
    </dgm:pt>
    <dgm:pt modelId="{F75B2830-8318-4798-841C-FE02AC1D27DA}" type="pres">
      <dgm:prSet presAssocID="{0717E98D-7AD2-4167-A7DA-2FFCEEAD3760}" presName="linNode" presStyleCnt="0"/>
      <dgm:spPr/>
    </dgm:pt>
    <dgm:pt modelId="{7387E155-E89A-4DC9-A761-CDFE730614F2}" type="pres">
      <dgm:prSet presAssocID="{0717E98D-7AD2-4167-A7DA-2FFCEEAD3760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662ACF2E-DF64-4AAF-85A7-40E38C76A516}" type="pres">
      <dgm:prSet presAssocID="{25DE0420-B638-4B25-B1CD-BF136FDB2AF3}" presName="sp" presStyleCnt="0"/>
      <dgm:spPr/>
    </dgm:pt>
    <dgm:pt modelId="{AECB68A8-EED3-4096-9D04-3721B6B035EF}" type="pres">
      <dgm:prSet presAssocID="{79EA91AA-5A55-4A3B-9A98-EB3A94D16523}" presName="linNode" presStyleCnt="0"/>
      <dgm:spPr/>
    </dgm:pt>
    <dgm:pt modelId="{FC591BEB-3602-49DA-B0D0-FBE3409521AA}" type="pres">
      <dgm:prSet presAssocID="{79EA91AA-5A55-4A3B-9A98-EB3A94D16523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CF3FAFA4-AF5C-4D33-B489-DAF0A9BC9447}" type="pres">
      <dgm:prSet presAssocID="{C2A8123E-D8DE-4B0A-99CC-A3A4F294FC6B}" presName="sp" presStyleCnt="0"/>
      <dgm:spPr/>
    </dgm:pt>
    <dgm:pt modelId="{DCCD3790-A3EA-4900-B40A-63D501BC4CFB}" type="pres">
      <dgm:prSet presAssocID="{096A0CA0-DC03-46BA-8351-B78431916C11}" presName="linNode" presStyleCnt="0"/>
      <dgm:spPr/>
    </dgm:pt>
    <dgm:pt modelId="{2764A266-D1FC-4484-98AC-BF37488DC4D1}" type="pres">
      <dgm:prSet presAssocID="{096A0CA0-DC03-46BA-8351-B78431916C11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E95864F4-ADDA-4126-BF9A-379D8A9785C6}" type="pres">
      <dgm:prSet presAssocID="{D2B6D2FD-3F83-482B-9E29-D0BFC9F3FE7B}" presName="sp" presStyleCnt="0"/>
      <dgm:spPr/>
    </dgm:pt>
    <dgm:pt modelId="{846990ED-F5A6-48A1-8DA5-3B400758E5BC}" type="pres">
      <dgm:prSet presAssocID="{D39997F8-2D62-427D-8B68-EAE7AF2C2892}" presName="linNode" presStyleCnt="0"/>
      <dgm:spPr/>
    </dgm:pt>
    <dgm:pt modelId="{870780E2-33A4-4D09-AEF2-EF316D6DD63B}" type="pres">
      <dgm:prSet presAssocID="{D39997F8-2D62-427D-8B68-EAE7AF2C2892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732AADED-57BA-4DE7-A73A-2174E33C7A6E}" type="pres">
      <dgm:prSet presAssocID="{FF7DAE8B-A751-46EF-8E91-B22806F6DAC3}" presName="sp" presStyleCnt="0"/>
      <dgm:spPr/>
    </dgm:pt>
    <dgm:pt modelId="{9A14EDF8-21C1-43DC-AF59-50FE29BA57A3}" type="pres">
      <dgm:prSet presAssocID="{52B6CF26-CE87-44AB-B345-8470E06650DC}" presName="linNode" presStyleCnt="0"/>
      <dgm:spPr/>
    </dgm:pt>
    <dgm:pt modelId="{9A119D37-389A-443D-BFFC-F534A8E89B1F}" type="pres">
      <dgm:prSet presAssocID="{52B6CF26-CE87-44AB-B345-8470E06650DC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E1082314-6A2C-4341-90C6-67A14CF5039C}" type="presOf" srcId="{D39997F8-2D62-427D-8B68-EAE7AF2C2892}" destId="{870780E2-33A4-4D09-AEF2-EF316D6DD63B}" srcOrd="0" destOrd="0" presId="urn:microsoft.com/office/officeart/2005/8/layout/vList5"/>
    <dgm:cxn modelId="{8AE1731F-76FF-4564-A3C4-B0F2011990CD}" type="presOf" srcId="{096A0CA0-DC03-46BA-8351-B78431916C11}" destId="{2764A266-D1FC-4484-98AC-BF37488DC4D1}" srcOrd="0" destOrd="0" presId="urn:microsoft.com/office/officeart/2005/8/layout/vList5"/>
    <dgm:cxn modelId="{F7BF4F39-FA15-4B15-ACE7-E74F244B93E0}" type="presOf" srcId="{52B6CF26-CE87-44AB-B345-8470E06650DC}" destId="{9A119D37-389A-443D-BFFC-F534A8E89B1F}" srcOrd="0" destOrd="0" presId="urn:microsoft.com/office/officeart/2005/8/layout/vList5"/>
    <dgm:cxn modelId="{66335B51-4B7A-45CB-8308-7CA5372DD257}" srcId="{FFE66035-1DE7-41EB-8A99-541C8D788E57}" destId="{096A0CA0-DC03-46BA-8351-B78431916C11}" srcOrd="2" destOrd="0" parTransId="{2BAE98FD-3BFD-4C4E-8AE8-6A25A1574A9B}" sibTransId="{D2B6D2FD-3F83-482B-9E29-D0BFC9F3FE7B}"/>
    <dgm:cxn modelId="{002D1982-E457-4D4B-A64B-1C4B942D6F49}" srcId="{FFE66035-1DE7-41EB-8A99-541C8D788E57}" destId="{D39997F8-2D62-427D-8B68-EAE7AF2C2892}" srcOrd="3" destOrd="0" parTransId="{E6B98F8C-24B9-48DD-830B-26B1FF04382E}" sibTransId="{FF7DAE8B-A751-46EF-8E91-B22806F6DAC3}"/>
    <dgm:cxn modelId="{D9D34086-53F1-4309-9A96-8A3687ACD8A0}" srcId="{FFE66035-1DE7-41EB-8A99-541C8D788E57}" destId="{52B6CF26-CE87-44AB-B345-8470E06650DC}" srcOrd="4" destOrd="0" parTransId="{027BB69D-6CFE-42C1-B643-56C23F4602E5}" sibTransId="{184CD1F0-F2D0-43EE-A6F0-FF02867AA1B9}"/>
    <dgm:cxn modelId="{05F9B094-5373-4FFD-9050-497A62C88948}" type="presOf" srcId="{79EA91AA-5A55-4A3B-9A98-EB3A94D16523}" destId="{FC591BEB-3602-49DA-B0D0-FBE3409521AA}" srcOrd="0" destOrd="0" presId="urn:microsoft.com/office/officeart/2005/8/layout/vList5"/>
    <dgm:cxn modelId="{E6310997-1707-4A2F-8983-3D3567398018}" srcId="{FFE66035-1DE7-41EB-8A99-541C8D788E57}" destId="{0717E98D-7AD2-4167-A7DA-2FFCEEAD3760}" srcOrd="0" destOrd="0" parTransId="{E648E0B6-B9D5-46B5-A99B-28B8F0B5F951}" sibTransId="{25DE0420-B638-4B25-B1CD-BF136FDB2AF3}"/>
    <dgm:cxn modelId="{3E0568B6-A6D6-495E-B73C-B62DA6A03F66}" type="presOf" srcId="{FFE66035-1DE7-41EB-8A99-541C8D788E57}" destId="{235C756E-4BEB-4BD2-A64A-F0B749A0CE40}" srcOrd="0" destOrd="0" presId="urn:microsoft.com/office/officeart/2005/8/layout/vList5"/>
    <dgm:cxn modelId="{41980AC2-92D1-45FF-9BD8-A886D7E2AEAD}" srcId="{FFE66035-1DE7-41EB-8A99-541C8D788E57}" destId="{79EA91AA-5A55-4A3B-9A98-EB3A94D16523}" srcOrd="1" destOrd="0" parTransId="{1EE4CB41-C7D5-4FFA-81CE-AFD7A19B72E0}" sibTransId="{C2A8123E-D8DE-4B0A-99CC-A3A4F294FC6B}"/>
    <dgm:cxn modelId="{F9D7A9F1-DBBD-452B-B21F-71CA0EEFB8D0}" type="presOf" srcId="{0717E98D-7AD2-4167-A7DA-2FFCEEAD3760}" destId="{7387E155-E89A-4DC9-A761-CDFE730614F2}" srcOrd="0" destOrd="0" presId="urn:microsoft.com/office/officeart/2005/8/layout/vList5"/>
    <dgm:cxn modelId="{11DAF1EA-E882-42F2-BA03-91AD2D2E317C}" type="presParOf" srcId="{235C756E-4BEB-4BD2-A64A-F0B749A0CE40}" destId="{F75B2830-8318-4798-841C-FE02AC1D27DA}" srcOrd="0" destOrd="0" presId="urn:microsoft.com/office/officeart/2005/8/layout/vList5"/>
    <dgm:cxn modelId="{27A545E0-933B-4867-9B48-FC629FCA5EB5}" type="presParOf" srcId="{F75B2830-8318-4798-841C-FE02AC1D27DA}" destId="{7387E155-E89A-4DC9-A761-CDFE730614F2}" srcOrd="0" destOrd="0" presId="urn:microsoft.com/office/officeart/2005/8/layout/vList5"/>
    <dgm:cxn modelId="{A8F0706A-51CE-4067-9A83-9F909505F6DF}" type="presParOf" srcId="{235C756E-4BEB-4BD2-A64A-F0B749A0CE40}" destId="{662ACF2E-DF64-4AAF-85A7-40E38C76A516}" srcOrd="1" destOrd="0" presId="urn:microsoft.com/office/officeart/2005/8/layout/vList5"/>
    <dgm:cxn modelId="{4BE31413-F1C3-47A8-9A95-1D374F8B5F46}" type="presParOf" srcId="{235C756E-4BEB-4BD2-A64A-F0B749A0CE40}" destId="{AECB68A8-EED3-4096-9D04-3721B6B035EF}" srcOrd="2" destOrd="0" presId="urn:microsoft.com/office/officeart/2005/8/layout/vList5"/>
    <dgm:cxn modelId="{975ED5B4-C70A-4146-8368-756562C4ED0D}" type="presParOf" srcId="{AECB68A8-EED3-4096-9D04-3721B6B035EF}" destId="{FC591BEB-3602-49DA-B0D0-FBE3409521AA}" srcOrd="0" destOrd="0" presId="urn:microsoft.com/office/officeart/2005/8/layout/vList5"/>
    <dgm:cxn modelId="{DF18CF7E-3C59-467A-99DA-4982F9DBEBE7}" type="presParOf" srcId="{235C756E-4BEB-4BD2-A64A-F0B749A0CE40}" destId="{CF3FAFA4-AF5C-4D33-B489-DAF0A9BC9447}" srcOrd="3" destOrd="0" presId="urn:microsoft.com/office/officeart/2005/8/layout/vList5"/>
    <dgm:cxn modelId="{DBD5303D-ED23-4A27-BE29-3B3EED2F2C04}" type="presParOf" srcId="{235C756E-4BEB-4BD2-A64A-F0B749A0CE40}" destId="{DCCD3790-A3EA-4900-B40A-63D501BC4CFB}" srcOrd="4" destOrd="0" presId="urn:microsoft.com/office/officeart/2005/8/layout/vList5"/>
    <dgm:cxn modelId="{C57B5996-C3D7-431E-93BF-0513CB4FCC6E}" type="presParOf" srcId="{DCCD3790-A3EA-4900-B40A-63D501BC4CFB}" destId="{2764A266-D1FC-4484-98AC-BF37488DC4D1}" srcOrd="0" destOrd="0" presId="urn:microsoft.com/office/officeart/2005/8/layout/vList5"/>
    <dgm:cxn modelId="{EEBCE8BB-0E87-4769-A7DE-8154C0DA5919}" type="presParOf" srcId="{235C756E-4BEB-4BD2-A64A-F0B749A0CE40}" destId="{E95864F4-ADDA-4126-BF9A-379D8A9785C6}" srcOrd="5" destOrd="0" presId="urn:microsoft.com/office/officeart/2005/8/layout/vList5"/>
    <dgm:cxn modelId="{FC6EB2D8-71CB-44F1-B82B-EBCEC43073D0}" type="presParOf" srcId="{235C756E-4BEB-4BD2-A64A-F0B749A0CE40}" destId="{846990ED-F5A6-48A1-8DA5-3B400758E5BC}" srcOrd="6" destOrd="0" presId="urn:microsoft.com/office/officeart/2005/8/layout/vList5"/>
    <dgm:cxn modelId="{35FC3809-F7E4-41AC-8DF2-D3D5FD194513}" type="presParOf" srcId="{846990ED-F5A6-48A1-8DA5-3B400758E5BC}" destId="{870780E2-33A4-4D09-AEF2-EF316D6DD63B}" srcOrd="0" destOrd="0" presId="urn:microsoft.com/office/officeart/2005/8/layout/vList5"/>
    <dgm:cxn modelId="{B372E31E-C923-49D1-9D9F-BFDF6010FB6D}" type="presParOf" srcId="{235C756E-4BEB-4BD2-A64A-F0B749A0CE40}" destId="{732AADED-57BA-4DE7-A73A-2174E33C7A6E}" srcOrd="7" destOrd="0" presId="urn:microsoft.com/office/officeart/2005/8/layout/vList5"/>
    <dgm:cxn modelId="{CDA2AA35-71F5-4B08-A997-3338BB6B532B}" type="presParOf" srcId="{235C756E-4BEB-4BD2-A64A-F0B749A0CE40}" destId="{9A14EDF8-21C1-43DC-AF59-50FE29BA57A3}" srcOrd="8" destOrd="0" presId="urn:microsoft.com/office/officeart/2005/8/layout/vList5"/>
    <dgm:cxn modelId="{A4EE96D5-B293-442A-851D-4D59683EEF33}" type="presParOf" srcId="{9A14EDF8-21C1-43DC-AF59-50FE29BA57A3}" destId="{9A119D37-389A-443D-BFFC-F534A8E89B1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2F2B8D-985E-495A-A1C3-2684B74C0C8B}" type="doc">
      <dgm:prSet loTypeId="urn:microsoft.com/office/officeart/2008/layout/LinedList" loCatId="list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7FCD847E-28B8-41EC-86A9-2229B1F017FF}">
      <dgm:prSet/>
      <dgm:spPr/>
      <dgm:t>
        <a:bodyPr/>
        <a:lstStyle/>
        <a:p>
          <a:r>
            <a:rPr lang="ru-RU"/>
            <a:t>Анамнез и физикальный осмотр;</a:t>
          </a:r>
          <a:endParaRPr lang="en-US"/>
        </a:p>
      </dgm:t>
    </dgm:pt>
    <dgm:pt modelId="{8D344E31-14DC-4241-BFC3-9BB7D4F57168}" type="parTrans" cxnId="{4678C36B-586D-4F82-9278-5051DBFD6AD2}">
      <dgm:prSet/>
      <dgm:spPr/>
      <dgm:t>
        <a:bodyPr/>
        <a:lstStyle/>
        <a:p>
          <a:endParaRPr lang="en-US"/>
        </a:p>
      </dgm:t>
    </dgm:pt>
    <dgm:pt modelId="{45F74D2E-E451-4960-B755-67EEB8F3D1DE}" type="sibTrans" cxnId="{4678C36B-586D-4F82-9278-5051DBFD6AD2}">
      <dgm:prSet/>
      <dgm:spPr/>
      <dgm:t>
        <a:bodyPr/>
        <a:lstStyle/>
        <a:p>
          <a:endParaRPr lang="en-US"/>
        </a:p>
      </dgm:t>
    </dgm:pt>
    <dgm:pt modelId="{29797792-7539-4B0D-8E29-7C4C78C3D647}">
      <dgm:prSet/>
      <dgm:spPr/>
      <dgm:t>
        <a:bodyPr/>
        <a:lstStyle/>
        <a:p>
          <a:r>
            <a:rPr lang="ru-RU"/>
            <a:t>Осмотр гинекологом у женщин и пальцевое ректальное исследование у мужчин;</a:t>
          </a:r>
          <a:endParaRPr lang="en-US"/>
        </a:p>
      </dgm:t>
    </dgm:pt>
    <dgm:pt modelId="{5B4D3B51-0E14-4595-922D-9647AEC64008}" type="parTrans" cxnId="{AF7B7BB4-C877-4356-BC0F-3961F9055314}">
      <dgm:prSet/>
      <dgm:spPr/>
      <dgm:t>
        <a:bodyPr/>
        <a:lstStyle/>
        <a:p>
          <a:endParaRPr lang="en-US"/>
        </a:p>
      </dgm:t>
    </dgm:pt>
    <dgm:pt modelId="{96981FB4-375C-4D35-807D-09FF387A1335}" type="sibTrans" cxnId="{AF7B7BB4-C877-4356-BC0F-3961F9055314}">
      <dgm:prSet/>
      <dgm:spPr/>
      <dgm:t>
        <a:bodyPr/>
        <a:lstStyle/>
        <a:p>
          <a:endParaRPr lang="en-US"/>
        </a:p>
      </dgm:t>
    </dgm:pt>
    <dgm:pt modelId="{3CFA5868-4E0E-49B3-95E7-186BFB38F7D5}">
      <dgm:prSet/>
      <dgm:spPr/>
      <dgm:t>
        <a:bodyPr/>
        <a:lstStyle/>
        <a:p>
          <a:r>
            <a:rPr lang="ru-RU"/>
            <a:t>Эндоскопия верхних отделов ЖКТ с биопсией;</a:t>
          </a:r>
          <a:endParaRPr lang="en-US"/>
        </a:p>
      </dgm:t>
    </dgm:pt>
    <dgm:pt modelId="{794B232E-C034-4294-99F0-F3DB7F072D42}" type="parTrans" cxnId="{5DB3C3A1-DF96-4183-AD7A-2C0E182FB83D}">
      <dgm:prSet/>
      <dgm:spPr/>
      <dgm:t>
        <a:bodyPr/>
        <a:lstStyle/>
        <a:p>
          <a:endParaRPr lang="en-US"/>
        </a:p>
      </dgm:t>
    </dgm:pt>
    <dgm:pt modelId="{B756D730-E18D-4353-BB49-F9C5BE188B7D}" type="sibTrans" cxnId="{5DB3C3A1-DF96-4183-AD7A-2C0E182FB83D}">
      <dgm:prSet/>
      <dgm:spPr/>
      <dgm:t>
        <a:bodyPr/>
        <a:lstStyle/>
        <a:p>
          <a:endParaRPr lang="en-US"/>
        </a:p>
      </dgm:t>
    </dgm:pt>
    <dgm:pt modelId="{EB489356-EFA1-405F-B741-7954F705018C}">
      <dgm:prSet/>
      <dgm:spPr/>
      <dgm:t>
        <a:bodyPr/>
        <a:lstStyle/>
        <a:p>
          <a:r>
            <a:rPr lang="ru-RU" dirty="0"/>
            <a:t>Гистологическое, цитологическое исследование биопсийного материла;</a:t>
          </a:r>
          <a:endParaRPr lang="en-US" dirty="0"/>
        </a:p>
      </dgm:t>
    </dgm:pt>
    <dgm:pt modelId="{0D37C84B-BE01-47DB-A180-E8B89DF3D057}" type="parTrans" cxnId="{41727337-1373-4362-B6E2-6BDF412073DC}">
      <dgm:prSet/>
      <dgm:spPr/>
      <dgm:t>
        <a:bodyPr/>
        <a:lstStyle/>
        <a:p>
          <a:endParaRPr lang="en-US"/>
        </a:p>
      </dgm:t>
    </dgm:pt>
    <dgm:pt modelId="{CAF1F298-8F07-483A-A767-EA70C88ACD6E}" type="sibTrans" cxnId="{41727337-1373-4362-B6E2-6BDF412073DC}">
      <dgm:prSet/>
      <dgm:spPr/>
      <dgm:t>
        <a:bodyPr/>
        <a:lstStyle/>
        <a:p>
          <a:endParaRPr lang="en-US"/>
        </a:p>
      </dgm:t>
    </dgm:pt>
    <dgm:pt modelId="{09691802-8126-4542-9755-5BBBF6BD6333}">
      <dgm:prSet/>
      <dgm:spPr/>
      <dgm:t>
        <a:bodyPr/>
        <a:lstStyle/>
        <a:p>
          <a:r>
            <a:rPr lang="ru-RU"/>
            <a:t>Рентгенография желудка;</a:t>
          </a:r>
          <a:endParaRPr lang="en-US"/>
        </a:p>
      </dgm:t>
    </dgm:pt>
    <dgm:pt modelId="{EB138D8E-4454-49EA-BD52-88240988FF00}" type="parTrans" cxnId="{5608FB3E-C404-4E43-A014-214D5A3757B7}">
      <dgm:prSet/>
      <dgm:spPr/>
      <dgm:t>
        <a:bodyPr/>
        <a:lstStyle/>
        <a:p>
          <a:endParaRPr lang="en-US"/>
        </a:p>
      </dgm:t>
    </dgm:pt>
    <dgm:pt modelId="{03367EF8-82A7-485B-928D-4A7B4D1343D1}" type="sibTrans" cxnId="{5608FB3E-C404-4E43-A014-214D5A3757B7}">
      <dgm:prSet/>
      <dgm:spPr/>
      <dgm:t>
        <a:bodyPr/>
        <a:lstStyle/>
        <a:p>
          <a:endParaRPr lang="en-US"/>
        </a:p>
      </dgm:t>
    </dgm:pt>
    <dgm:pt modelId="{4A44F00A-A636-4AA1-94A9-E405031AB6CF}">
      <dgm:prSet/>
      <dgm:spPr/>
      <dgm:t>
        <a:bodyPr/>
        <a:lstStyle/>
        <a:p>
          <a:r>
            <a:rPr lang="ru-RU" dirty="0"/>
            <a:t>УЗИ органов брюшной полости, забрюшинного пространства, малого таза либо КТ с пероральным и внутривенным контрастированием;</a:t>
          </a:r>
          <a:endParaRPr lang="en-US" dirty="0"/>
        </a:p>
      </dgm:t>
    </dgm:pt>
    <dgm:pt modelId="{F7AF1F8D-C357-46B8-98B5-CE460CBE6A06}" type="parTrans" cxnId="{2CAE6EC9-C324-4BB0-B010-9942A57ECDCB}">
      <dgm:prSet/>
      <dgm:spPr/>
      <dgm:t>
        <a:bodyPr/>
        <a:lstStyle/>
        <a:p>
          <a:endParaRPr lang="en-US"/>
        </a:p>
      </dgm:t>
    </dgm:pt>
    <dgm:pt modelId="{006FF9A5-97E1-4532-9E6D-85DD1B7E46EB}" type="sibTrans" cxnId="{2CAE6EC9-C324-4BB0-B010-9942A57ECDCB}">
      <dgm:prSet/>
      <dgm:spPr/>
      <dgm:t>
        <a:bodyPr/>
        <a:lstStyle/>
        <a:p>
          <a:endParaRPr lang="en-US"/>
        </a:p>
      </dgm:t>
    </dgm:pt>
    <dgm:pt modelId="{A6A3DA8C-5E1E-4F58-A9AF-D7C261095B36}">
      <dgm:prSet custT="1"/>
      <dgm:spPr/>
      <dgm:t>
        <a:bodyPr vert="vert270"/>
        <a:lstStyle/>
        <a:p>
          <a:pPr algn="ctr"/>
          <a:r>
            <a:rPr lang="ru-RU" sz="1800" i="1" dirty="0">
              <a:solidFill>
                <a:srgbClr val="FF0000"/>
              </a:solidFill>
            </a:rPr>
            <a:t>Необходимый минимум исследования</a:t>
          </a:r>
          <a:endParaRPr lang="en-US" sz="1800" dirty="0">
            <a:solidFill>
              <a:srgbClr val="FF0000"/>
            </a:solidFill>
          </a:endParaRPr>
        </a:p>
      </dgm:t>
    </dgm:pt>
    <dgm:pt modelId="{D5F6A5E8-5ABA-4FA5-989C-2D7D241BF6B4}" type="sibTrans" cxnId="{F0593B9E-03EA-4361-B421-6A4F4C0EBB65}">
      <dgm:prSet/>
      <dgm:spPr/>
      <dgm:t>
        <a:bodyPr/>
        <a:lstStyle/>
        <a:p>
          <a:endParaRPr lang="en-US"/>
        </a:p>
      </dgm:t>
    </dgm:pt>
    <dgm:pt modelId="{3CAE0227-95B6-4E9A-9E1E-7BF5C4137ADB}" type="parTrans" cxnId="{F0593B9E-03EA-4361-B421-6A4F4C0EBB65}">
      <dgm:prSet/>
      <dgm:spPr/>
      <dgm:t>
        <a:bodyPr/>
        <a:lstStyle/>
        <a:p>
          <a:endParaRPr lang="en-US"/>
        </a:p>
      </dgm:t>
    </dgm:pt>
    <dgm:pt modelId="{0420F109-55FF-441B-9145-A70EE3C18DEE}" type="pres">
      <dgm:prSet presAssocID="{772F2B8D-985E-495A-A1C3-2684B74C0C8B}" presName="vert0" presStyleCnt="0">
        <dgm:presLayoutVars>
          <dgm:dir/>
          <dgm:animOne val="branch"/>
          <dgm:animLvl val="lvl"/>
        </dgm:presLayoutVars>
      </dgm:prSet>
      <dgm:spPr/>
    </dgm:pt>
    <dgm:pt modelId="{81CE3B59-1D84-49BA-9507-D91A10FE5464}" type="pres">
      <dgm:prSet presAssocID="{A6A3DA8C-5E1E-4F58-A9AF-D7C261095B36}" presName="thickLine" presStyleLbl="alignNode1" presStyleIdx="0" presStyleCnt="1"/>
      <dgm:spPr/>
    </dgm:pt>
    <dgm:pt modelId="{0C3808CD-C885-4996-9ED8-83198D5E5FA1}" type="pres">
      <dgm:prSet presAssocID="{A6A3DA8C-5E1E-4F58-A9AF-D7C261095B36}" presName="horz1" presStyleCnt="0"/>
      <dgm:spPr/>
    </dgm:pt>
    <dgm:pt modelId="{04FF006C-DFC6-437B-B834-684570F27296}" type="pres">
      <dgm:prSet presAssocID="{A6A3DA8C-5E1E-4F58-A9AF-D7C261095B36}" presName="tx1" presStyleLbl="revTx" presStyleIdx="0" presStyleCnt="7" custScaleX="43653"/>
      <dgm:spPr/>
    </dgm:pt>
    <dgm:pt modelId="{361A2B28-ED65-4E15-9254-631BFA8EBA59}" type="pres">
      <dgm:prSet presAssocID="{A6A3DA8C-5E1E-4F58-A9AF-D7C261095B36}" presName="vert1" presStyleCnt="0"/>
      <dgm:spPr/>
    </dgm:pt>
    <dgm:pt modelId="{2A9623DC-64EB-419D-92F5-B1C4F1CD2459}" type="pres">
      <dgm:prSet presAssocID="{7FCD847E-28B8-41EC-86A9-2229B1F017FF}" presName="vertSpace2a" presStyleCnt="0"/>
      <dgm:spPr/>
    </dgm:pt>
    <dgm:pt modelId="{713040E3-99A7-421D-A915-E5BA65930425}" type="pres">
      <dgm:prSet presAssocID="{7FCD847E-28B8-41EC-86A9-2229B1F017FF}" presName="horz2" presStyleCnt="0"/>
      <dgm:spPr/>
    </dgm:pt>
    <dgm:pt modelId="{2A0D8466-A43F-4095-A7D8-B45F287BFEB5}" type="pres">
      <dgm:prSet presAssocID="{7FCD847E-28B8-41EC-86A9-2229B1F017FF}" presName="horzSpace2" presStyleCnt="0"/>
      <dgm:spPr/>
    </dgm:pt>
    <dgm:pt modelId="{EE172CFD-87F5-4BED-8C43-636192F83D21}" type="pres">
      <dgm:prSet presAssocID="{7FCD847E-28B8-41EC-86A9-2229B1F017FF}" presName="tx2" presStyleLbl="revTx" presStyleIdx="1" presStyleCnt="7"/>
      <dgm:spPr/>
    </dgm:pt>
    <dgm:pt modelId="{BC8C0443-53E7-4EA7-A532-4E63F3900A0E}" type="pres">
      <dgm:prSet presAssocID="{7FCD847E-28B8-41EC-86A9-2229B1F017FF}" presName="vert2" presStyleCnt="0"/>
      <dgm:spPr/>
    </dgm:pt>
    <dgm:pt modelId="{8A6ACBB8-381D-431D-8648-032C5FFA469F}" type="pres">
      <dgm:prSet presAssocID="{7FCD847E-28B8-41EC-86A9-2229B1F017FF}" presName="thinLine2b" presStyleLbl="callout" presStyleIdx="0" presStyleCnt="6"/>
      <dgm:spPr/>
    </dgm:pt>
    <dgm:pt modelId="{31413C88-B7DE-4C1E-9C85-F5606BB227F1}" type="pres">
      <dgm:prSet presAssocID="{7FCD847E-28B8-41EC-86A9-2229B1F017FF}" presName="vertSpace2b" presStyleCnt="0"/>
      <dgm:spPr/>
    </dgm:pt>
    <dgm:pt modelId="{2FA22457-1AEB-40FF-B5E5-81A69E40C934}" type="pres">
      <dgm:prSet presAssocID="{29797792-7539-4B0D-8E29-7C4C78C3D647}" presName="horz2" presStyleCnt="0"/>
      <dgm:spPr/>
    </dgm:pt>
    <dgm:pt modelId="{6D3A0A8F-E595-47B2-A8E9-5284C492F329}" type="pres">
      <dgm:prSet presAssocID="{29797792-7539-4B0D-8E29-7C4C78C3D647}" presName="horzSpace2" presStyleCnt="0"/>
      <dgm:spPr/>
    </dgm:pt>
    <dgm:pt modelId="{BFDED914-A665-43FC-A418-F2B03E43228C}" type="pres">
      <dgm:prSet presAssocID="{29797792-7539-4B0D-8E29-7C4C78C3D647}" presName="tx2" presStyleLbl="revTx" presStyleIdx="2" presStyleCnt="7"/>
      <dgm:spPr/>
    </dgm:pt>
    <dgm:pt modelId="{7AE9D1D5-8E84-4ED9-B311-A2A8E634B9F4}" type="pres">
      <dgm:prSet presAssocID="{29797792-7539-4B0D-8E29-7C4C78C3D647}" presName="vert2" presStyleCnt="0"/>
      <dgm:spPr/>
    </dgm:pt>
    <dgm:pt modelId="{FF5C5201-97DA-4215-A05E-3701C6D5DE15}" type="pres">
      <dgm:prSet presAssocID="{29797792-7539-4B0D-8E29-7C4C78C3D647}" presName="thinLine2b" presStyleLbl="callout" presStyleIdx="1" presStyleCnt="6"/>
      <dgm:spPr/>
    </dgm:pt>
    <dgm:pt modelId="{CD42E847-8074-4ABE-85DD-FF1E13688FBD}" type="pres">
      <dgm:prSet presAssocID="{29797792-7539-4B0D-8E29-7C4C78C3D647}" presName="vertSpace2b" presStyleCnt="0"/>
      <dgm:spPr/>
    </dgm:pt>
    <dgm:pt modelId="{1F76A0DC-D889-4167-9ACE-5F75BB640761}" type="pres">
      <dgm:prSet presAssocID="{3CFA5868-4E0E-49B3-95E7-186BFB38F7D5}" presName="horz2" presStyleCnt="0"/>
      <dgm:spPr/>
    </dgm:pt>
    <dgm:pt modelId="{21D62B25-B3BF-4520-9BA2-6A4E7E2F82A0}" type="pres">
      <dgm:prSet presAssocID="{3CFA5868-4E0E-49B3-95E7-186BFB38F7D5}" presName="horzSpace2" presStyleCnt="0"/>
      <dgm:spPr/>
    </dgm:pt>
    <dgm:pt modelId="{B036743F-225D-4E60-AF6F-C75495C935D7}" type="pres">
      <dgm:prSet presAssocID="{3CFA5868-4E0E-49B3-95E7-186BFB38F7D5}" presName="tx2" presStyleLbl="revTx" presStyleIdx="3" presStyleCnt="7"/>
      <dgm:spPr/>
    </dgm:pt>
    <dgm:pt modelId="{0DCC47CE-37E0-4880-B82F-CDCBF1A27E6D}" type="pres">
      <dgm:prSet presAssocID="{3CFA5868-4E0E-49B3-95E7-186BFB38F7D5}" presName="vert2" presStyleCnt="0"/>
      <dgm:spPr/>
    </dgm:pt>
    <dgm:pt modelId="{DFD1C7AD-7434-41BB-926A-50AA25BAA3EF}" type="pres">
      <dgm:prSet presAssocID="{3CFA5868-4E0E-49B3-95E7-186BFB38F7D5}" presName="thinLine2b" presStyleLbl="callout" presStyleIdx="2" presStyleCnt="6"/>
      <dgm:spPr/>
    </dgm:pt>
    <dgm:pt modelId="{B565A6E5-AC3E-4C0F-95EC-EFF92D79ECDD}" type="pres">
      <dgm:prSet presAssocID="{3CFA5868-4E0E-49B3-95E7-186BFB38F7D5}" presName="vertSpace2b" presStyleCnt="0"/>
      <dgm:spPr/>
    </dgm:pt>
    <dgm:pt modelId="{30F14D08-F1B7-466B-A655-C46408F28C21}" type="pres">
      <dgm:prSet presAssocID="{EB489356-EFA1-405F-B741-7954F705018C}" presName="horz2" presStyleCnt="0"/>
      <dgm:spPr/>
    </dgm:pt>
    <dgm:pt modelId="{94366409-6D35-4B8B-A16F-C2DE089EAFC5}" type="pres">
      <dgm:prSet presAssocID="{EB489356-EFA1-405F-B741-7954F705018C}" presName="horzSpace2" presStyleCnt="0"/>
      <dgm:spPr/>
    </dgm:pt>
    <dgm:pt modelId="{669A6C03-EE14-40FE-9920-13059767FBA0}" type="pres">
      <dgm:prSet presAssocID="{EB489356-EFA1-405F-B741-7954F705018C}" presName="tx2" presStyleLbl="revTx" presStyleIdx="4" presStyleCnt="7"/>
      <dgm:spPr/>
    </dgm:pt>
    <dgm:pt modelId="{4B56870A-C7F8-4ACF-AA52-B7E37BCA2595}" type="pres">
      <dgm:prSet presAssocID="{EB489356-EFA1-405F-B741-7954F705018C}" presName="vert2" presStyleCnt="0"/>
      <dgm:spPr/>
    </dgm:pt>
    <dgm:pt modelId="{7179612F-3341-4366-87B8-5430D8DD8154}" type="pres">
      <dgm:prSet presAssocID="{EB489356-EFA1-405F-B741-7954F705018C}" presName="thinLine2b" presStyleLbl="callout" presStyleIdx="3" presStyleCnt="6"/>
      <dgm:spPr/>
    </dgm:pt>
    <dgm:pt modelId="{E7CB624B-CF98-47B2-8D1D-757BB92C44BC}" type="pres">
      <dgm:prSet presAssocID="{EB489356-EFA1-405F-B741-7954F705018C}" presName="vertSpace2b" presStyleCnt="0"/>
      <dgm:spPr/>
    </dgm:pt>
    <dgm:pt modelId="{4082921B-0C33-4058-9FE8-433B158D6378}" type="pres">
      <dgm:prSet presAssocID="{09691802-8126-4542-9755-5BBBF6BD6333}" presName="horz2" presStyleCnt="0"/>
      <dgm:spPr/>
    </dgm:pt>
    <dgm:pt modelId="{EC2FBE6D-ED9C-44B5-A316-283C9E25E281}" type="pres">
      <dgm:prSet presAssocID="{09691802-8126-4542-9755-5BBBF6BD6333}" presName="horzSpace2" presStyleCnt="0"/>
      <dgm:spPr/>
    </dgm:pt>
    <dgm:pt modelId="{AD9E9A85-F149-4BD0-9A2C-44631F6AFD88}" type="pres">
      <dgm:prSet presAssocID="{09691802-8126-4542-9755-5BBBF6BD6333}" presName="tx2" presStyleLbl="revTx" presStyleIdx="5" presStyleCnt="7"/>
      <dgm:spPr/>
    </dgm:pt>
    <dgm:pt modelId="{3115C70C-1A8A-4952-9E91-EB221C24BD9D}" type="pres">
      <dgm:prSet presAssocID="{09691802-8126-4542-9755-5BBBF6BD6333}" presName="vert2" presStyleCnt="0"/>
      <dgm:spPr/>
    </dgm:pt>
    <dgm:pt modelId="{915230FA-B21E-46E5-A0BF-8F7A8FE14819}" type="pres">
      <dgm:prSet presAssocID="{09691802-8126-4542-9755-5BBBF6BD6333}" presName="thinLine2b" presStyleLbl="callout" presStyleIdx="4" presStyleCnt="6"/>
      <dgm:spPr/>
    </dgm:pt>
    <dgm:pt modelId="{E7C7123F-7573-4EFC-B78C-8000242FEDE3}" type="pres">
      <dgm:prSet presAssocID="{09691802-8126-4542-9755-5BBBF6BD6333}" presName="vertSpace2b" presStyleCnt="0"/>
      <dgm:spPr/>
    </dgm:pt>
    <dgm:pt modelId="{AB799687-74E9-47CE-943D-F19017714DED}" type="pres">
      <dgm:prSet presAssocID="{4A44F00A-A636-4AA1-94A9-E405031AB6CF}" presName="horz2" presStyleCnt="0"/>
      <dgm:spPr/>
    </dgm:pt>
    <dgm:pt modelId="{9EFFD668-E4D0-4D29-93CC-A9B08954CEFF}" type="pres">
      <dgm:prSet presAssocID="{4A44F00A-A636-4AA1-94A9-E405031AB6CF}" presName="horzSpace2" presStyleCnt="0"/>
      <dgm:spPr/>
    </dgm:pt>
    <dgm:pt modelId="{241E355B-F5DC-4567-8224-CDF8A8F48166}" type="pres">
      <dgm:prSet presAssocID="{4A44F00A-A636-4AA1-94A9-E405031AB6CF}" presName="tx2" presStyleLbl="revTx" presStyleIdx="6" presStyleCnt="7"/>
      <dgm:spPr/>
    </dgm:pt>
    <dgm:pt modelId="{1F0214C9-F89E-4FAD-8AF7-08413867D130}" type="pres">
      <dgm:prSet presAssocID="{4A44F00A-A636-4AA1-94A9-E405031AB6CF}" presName="vert2" presStyleCnt="0"/>
      <dgm:spPr/>
    </dgm:pt>
    <dgm:pt modelId="{1BD5273C-91CF-41EA-A959-4CB122DEBA2D}" type="pres">
      <dgm:prSet presAssocID="{4A44F00A-A636-4AA1-94A9-E405031AB6CF}" presName="thinLine2b" presStyleLbl="callout" presStyleIdx="5" presStyleCnt="6"/>
      <dgm:spPr/>
    </dgm:pt>
    <dgm:pt modelId="{575E1724-113B-4CD9-B434-8DA535B325AA}" type="pres">
      <dgm:prSet presAssocID="{4A44F00A-A636-4AA1-94A9-E405031AB6CF}" presName="vertSpace2b" presStyleCnt="0"/>
      <dgm:spPr/>
    </dgm:pt>
  </dgm:ptLst>
  <dgm:cxnLst>
    <dgm:cxn modelId="{CF2A9307-C60B-4376-8B24-3852E6CC1CAE}" type="presOf" srcId="{EB489356-EFA1-405F-B741-7954F705018C}" destId="{669A6C03-EE14-40FE-9920-13059767FBA0}" srcOrd="0" destOrd="0" presId="urn:microsoft.com/office/officeart/2008/layout/LinedList"/>
    <dgm:cxn modelId="{35425509-C6C3-40C5-8BFA-3FF2EC843F9F}" type="presOf" srcId="{3CFA5868-4E0E-49B3-95E7-186BFB38F7D5}" destId="{B036743F-225D-4E60-AF6F-C75495C935D7}" srcOrd="0" destOrd="0" presId="urn:microsoft.com/office/officeart/2008/layout/LinedList"/>
    <dgm:cxn modelId="{41727337-1373-4362-B6E2-6BDF412073DC}" srcId="{A6A3DA8C-5E1E-4F58-A9AF-D7C261095B36}" destId="{EB489356-EFA1-405F-B741-7954F705018C}" srcOrd="3" destOrd="0" parTransId="{0D37C84B-BE01-47DB-A180-E8B89DF3D057}" sibTransId="{CAF1F298-8F07-483A-A767-EA70C88ACD6E}"/>
    <dgm:cxn modelId="{5608FB3E-C404-4E43-A014-214D5A3757B7}" srcId="{A6A3DA8C-5E1E-4F58-A9AF-D7C261095B36}" destId="{09691802-8126-4542-9755-5BBBF6BD6333}" srcOrd="4" destOrd="0" parTransId="{EB138D8E-4454-49EA-BD52-88240988FF00}" sibTransId="{03367EF8-82A7-485B-928D-4A7B4D1343D1}"/>
    <dgm:cxn modelId="{8E1E2640-CCD8-482E-8ED0-4B894E348478}" type="presOf" srcId="{A6A3DA8C-5E1E-4F58-A9AF-D7C261095B36}" destId="{04FF006C-DFC6-437B-B834-684570F27296}" srcOrd="0" destOrd="0" presId="urn:microsoft.com/office/officeart/2008/layout/LinedList"/>
    <dgm:cxn modelId="{A794295E-50F2-4F02-AD32-393F4E8F4DAB}" type="presOf" srcId="{4A44F00A-A636-4AA1-94A9-E405031AB6CF}" destId="{241E355B-F5DC-4567-8224-CDF8A8F48166}" srcOrd="0" destOrd="0" presId="urn:microsoft.com/office/officeart/2008/layout/LinedList"/>
    <dgm:cxn modelId="{4678C36B-586D-4F82-9278-5051DBFD6AD2}" srcId="{A6A3DA8C-5E1E-4F58-A9AF-D7C261095B36}" destId="{7FCD847E-28B8-41EC-86A9-2229B1F017FF}" srcOrd="0" destOrd="0" parTransId="{8D344E31-14DC-4241-BFC3-9BB7D4F57168}" sibTransId="{45F74D2E-E451-4960-B755-67EEB8F3D1DE}"/>
    <dgm:cxn modelId="{86ADA658-048E-48F7-A2C4-866FCCA5328D}" type="presOf" srcId="{772F2B8D-985E-495A-A1C3-2684B74C0C8B}" destId="{0420F109-55FF-441B-9145-A70EE3C18DEE}" srcOrd="0" destOrd="0" presId="urn:microsoft.com/office/officeart/2008/layout/LinedList"/>
    <dgm:cxn modelId="{0DAA3281-939F-438D-8A78-82A186A655BE}" type="presOf" srcId="{09691802-8126-4542-9755-5BBBF6BD6333}" destId="{AD9E9A85-F149-4BD0-9A2C-44631F6AFD88}" srcOrd="0" destOrd="0" presId="urn:microsoft.com/office/officeart/2008/layout/LinedList"/>
    <dgm:cxn modelId="{6822C68D-A344-46BB-81F5-89C0E76FE17E}" type="presOf" srcId="{7FCD847E-28B8-41EC-86A9-2229B1F017FF}" destId="{EE172CFD-87F5-4BED-8C43-636192F83D21}" srcOrd="0" destOrd="0" presId="urn:microsoft.com/office/officeart/2008/layout/LinedList"/>
    <dgm:cxn modelId="{6C07E096-81A3-4772-AF93-1038112A0643}" type="presOf" srcId="{29797792-7539-4B0D-8E29-7C4C78C3D647}" destId="{BFDED914-A665-43FC-A418-F2B03E43228C}" srcOrd="0" destOrd="0" presId="urn:microsoft.com/office/officeart/2008/layout/LinedList"/>
    <dgm:cxn modelId="{F0593B9E-03EA-4361-B421-6A4F4C0EBB65}" srcId="{772F2B8D-985E-495A-A1C3-2684B74C0C8B}" destId="{A6A3DA8C-5E1E-4F58-A9AF-D7C261095B36}" srcOrd="0" destOrd="0" parTransId="{3CAE0227-95B6-4E9A-9E1E-7BF5C4137ADB}" sibTransId="{D5F6A5E8-5ABA-4FA5-989C-2D7D241BF6B4}"/>
    <dgm:cxn modelId="{5DB3C3A1-DF96-4183-AD7A-2C0E182FB83D}" srcId="{A6A3DA8C-5E1E-4F58-A9AF-D7C261095B36}" destId="{3CFA5868-4E0E-49B3-95E7-186BFB38F7D5}" srcOrd="2" destOrd="0" parTransId="{794B232E-C034-4294-99F0-F3DB7F072D42}" sibTransId="{B756D730-E18D-4353-BB49-F9C5BE188B7D}"/>
    <dgm:cxn modelId="{AF7B7BB4-C877-4356-BC0F-3961F9055314}" srcId="{A6A3DA8C-5E1E-4F58-A9AF-D7C261095B36}" destId="{29797792-7539-4B0D-8E29-7C4C78C3D647}" srcOrd="1" destOrd="0" parTransId="{5B4D3B51-0E14-4595-922D-9647AEC64008}" sibTransId="{96981FB4-375C-4D35-807D-09FF387A1335}"/>
    <dgm:cxn modelId="{2CAE6EC9-C324-4BB0-B010-9942A57ECDCB}" srcId="{A6A3DA8C-5E1E-4F58-A9AF-D7C261095B36}" destId="{4A44F00A-A636-4AA1-94A9-E405031AB6CF}" srcOrd="5" destOrd="0" parTransId="{F7AF1F8D-C357-46B8-98B5-CE460CBE6A06}" sibTransId="{006FF9A5-97E1-4532-9E6D-85DD1B7E46EB}"/>
    <dgm:cxn modelId="{EAF28224-85AF-493E-B424-1B5D4F996650}" type="presParOf" srcId="{0420F109-55FF-441B-9145-A70EE3C18DEE}" destId="{81CE3B59-1D84-49BA-9507-D91A10FE5464}" srcOrd="0" destOrd="0" presId="urn:microsoft.com/office/officeart/2008/layout/LinedList"/>
    <dgm:cxn modelId="{9AD72EDB-2747-45C9-9D86-8107F16C8517}" type="presParOf" srcId="{0420F109-55FF-441B-9145-A70EE3C18DEE}" destId="{0C3808CD-C885-4996-9ED8-83198D5E5FA1}" srcOrd="1" destOrd="0" presId="urn:microsoft.com/office/officeart/2008/layout/LinedList"/>
    <dgm:cxn modelId="{32DC7655-20BA-451E-8117-4B8978A0B91C}" type="presParOf" srcId="{0C3808CD-C885-4996-9ED8-83198D5E5FA1}" destId="{04FF006C-DFC6-437B-B834-684570F27296}" srcOrd="0" destOrd="0" presId="urn:microsoft.com/office/officeart/2008/layout/LinedList"/>
    <dgm:cxn modelId="{46A3C876-5027-4808-9E96-8B5813D3DDBC}" type="presParOf" srcId="{0C3808CD-C885-4996-9ED8-83198D5E5FA1}" destId="{361A2B28-ED65-4E15-9254-631BFA8EBA59}" srcOrd="1" destOrd="0" presId="urn:microsoft.com/office/officeart/2008/layout/LinedList"/>
    <dgm:cxn modelId="{F4A9E8CF-B56C-4929-8608-C3CE3AA9B197}" type="presParOf" srcId="{361A2B28-ED65-4E15-9254-631BFA8EBA59}" destId="{2A9623DC-64EB-419D-92F5-B1C4F1CD2459}" srcOrd="0" destOrd="0" presId="urn:microsoft.com/office/officeart/2008/layout/LinedList"/>
    <dgm:cxn modelId="{9C5B10DD-E12F-4F7D-87B1-31D2714A7E5E}" type="presParOf" srcId="{361A2B28-ED65-4E15-9254-631BFA8EBA59}" destId="{713040E3-99A7-421D-A915-E5BA65930425}" srcOrd="1" destOrd="0" presId="urn:microsoft.com/office/officeart/2008/layout/LinedList"/>
    <dgm:cxn modelId="{7216DCEC-6913-46EE-AC0E-5AB8B4CD859B}" type="presParOf" srcId="{713040E3-99A7-421D-A915-E5BA65930425}" destId="{2A0D8466-A43F-4095-A7D8-B45F287BFEB5}" srcOrd="0" destOrd="0" presId="urn:microsoft.com/office/officeart/2008/layout/LinedList"/>
    <dgm:cxn modelId="{E7EA7F1F-A35C-449F-A104-613B78821834}" type="presParOf" srcId="{713040E3-99A7-421D-A915-E5BA65930425}" destId="{EE172CFD-87F5-4BED-8C43-636192F83D21}" srcOrd="1" destOrd="0" presId="urn:microsoft.com/office/officeart/2008/layout/LinedList"/>
    <dgm:cxn modelId="{E2D725B9-4A51-4A37-9282-38B9E9A1B50E}" type="presParOf" srcId="{713040E3-99A7-421D-A915-E5BA65930425}" destId="{BC8C0443-53E7-4EA7-A532-4E63F3900A0E}" srcOrd="2" destOrd="0" presId="urn:microsoft.com/office/officeart/2008/layout/LinedList"/>
    <dgm:cxn modelId="{66BA6F61-008C-4D53-A6D0-02CC772C85F3}" type="presParOf" srcId="{361A2B28-ED65-4E15-9254-631BFA8EBA59}" destId="{8A6ACBB8-381D-431D-8648-032C5FFA469F}" srcOrd="2" destOrd="0" presId="urn:microsoft.com/office/officeart/2008/layout/LinedList"/>
    <dgm:cxn modelId="{A831C601-6B07-4922-A9DC-D2E7083A9B38}" type="presParOf" srcId="{361A2B28-ED65-4E15-9254-631BFA8EBA59}" destId="{31413C88-B7DE-4C1E-9C85-F5606BB227F1}" srcOrd="3" destOrd="0" presId="urn:microsoft.com/office/officeart/2008/layout/LinedList"/>
    <dgm:cxn modelId="{12FB2D32-2510-46CD-93D0-21214305C484}" type="presParOf" srcId="{361A2B28-ED65-4E15-9254-631BFA8EBA59}" destId="{2FA22457-1AEB-40FF-B5E5-81A69E40C934}" srcOrd="4" destOrd="0" presId="urn:microsoft.com/office/officeart/2008/layout/LinedList"/>
    <dgm:cxn modelId="{E9025AE0-662B-4248-A05B-74D56292907B}" type="presParOf" srcId="{2FA22457-1AEB-40FF-B5E5-81A69E40C934}" destId="{6D3A0A8F-E595-47B2-A8E9-5284C492F329}" srcOrd="0" destOrd="0" presId="urn:microsoft.com/office/officeart/2008/layout/LinedList"/>
    <dgm:cxn modelId="{94BF1E51-BFA4-4112-A5E1-98AB4D02A098}" type="presParOf" srcId="{2FA22457-1AEB-40FF-B5E5-81A69E40C934}" destId="{BFDED914-A665-43FC-A418-F2B03E43228C}" srcOrd="1" destOrd="0" presId="urn:microsoft.com/office/officeart/2008/layout/LinedList"/>
    <dgm:cxn modelId="{C6CC5FDE-8C85-4DF2-BA53-77A4CF5A2D54}" type="presParOf" srcId="{2FA22457-1AEB-40FF-B5E5-81A69E40C934}" destId="{7AE9D1D5-8E84-4ED9-B311-A2A8E634B9F4}" srcOrd="2" destOrd="0" presId="urn:microsoft.com/office/officeart/2008/layout/LinedList"/>
    <dgm:cxn modelId="{42E92C49-5B9D-471E-840D-A9652ECA6C30}" type="presParOf" srcId="{361A2B28-ED65-4E15-9254-631BFA8EBA59}" destId="{FF5C5201-97DA-4215-A05E-3701C6D5DE15}" srcOrd="5" destOrd="0" presId="urn:microsoft.com/office/officeart/2008/layout/LinedList"/>
    <dgm:cxn modelId="{97118187-5FCF-4B73-A370-C6ABD0DC8D47}" type="presParOf" srcId="{361A2B28-ED65-4E15-9254-631BFA8EBA59}" destId="{CD42E847-8074-4ABE-85DD-FF1E13688FBD}" srcOrd="6" destOrd="0" presId="urn:microsoft.com/office/officeart/2008/layout/LinedList"/>
    <dgm:cxn modelId="{77A12ED6-2D7E-4E69-8FCA-452B619AEB8C}" type="presParOf" srcId="{361A2B28-ED65-4E15-9254-631BFA8EBA59}" destId="{1F76A0DC-D889-4167-9ACE-5F75BB640761}" srcOrd="7" destOrd="0" presId="urn:microsoft.com/office/officeart/2008/layout/LinedList"/>
    <dgm:cxn modelId="{DF114A76-451B-47DB-B00F-9A68F95F0761}" type="presParOf" srcId="{1F76A0DC-D889-4167-9ACE-5F75BB640761}" destId="{21D62B25-B3BF-4520-9BA2-6A4E7E2F82A0}" srcOrd="0" destOrd="0" presId="urn:microsoft.com/office/officeart/2008/layout/LinedList"/>
    <dgm:cxn modelId="{338626A3-496E-4FFC-A900-2965399D9F07}" type="presParOf" srcId="{1F76A0DC-D889-4167-9ACE-5F75BB640761}" destId="{B036743F-225D-4E60-AF6F-C75495C935D7}" srcOrd="1" destOrd="0" presId="urn:microsoft.com/office/officeart/2008/layout/LinedList"/>
    <dgm:cxn modelId="{DF2C5F11-2AD3-48BC-812A-9B0EDE93263A}" type="presParOf" srcId="{1F76A0DC-D889-4167-9ACE-5F75BB640761}" destId="{0DCC47CE-37E0-4880-B82F-CDCBF1A27E6D}" srcOrd="2" destOrd="0" presId="urn:microsoft.com/office/officeart/2008/layout/LinedList"/>
    <dgm:cxn modelId="{DDECA5E0-DBFA-4196-9B9F-8328A20351A9}" type="presParOf" srcId="{361A2B28-ED65-4E15-9254-631BFA8EBA59}" destId="{DFD1C7AD-7434-41BB-926A-50AA25BAA3EF}" srcOrd="8" destOrd="0" presId="urn:microsoft.com/office/officeart/2008/layout/LinedList"/>
    <dgm:cxn modelId="{CB7970EF-EF51-4C7A-BB98-29C6D0DE3F01}" type="presParOf" srcId="{361A2B28-ED65-4E15-9254-631BFA8EBA59}" destId="{B565A6E5-AC3E-4C0F-95EC-EFF92D79ECDD}" srcOrd="9" destOrd="0" presId="urn:microsoft.com/office/officeart/2008/layout/LinedList"/>
    <dgm:cxn modelId="{17A6E7A0-9458-458B-8FE6-6D51F59DF7ED}" type="presParOf" srcId="{361A2B28-ED65-4E15-9254-631BFA8EBA59}" destId="{30F14D08-F1B7-466B-A655-C46408F28C21}" srcOrd="10" destOrd="0" presId="urn:microsoft.com/office/officeart/2008/layout/LinedList"/>
    <dgm:cxn modelId="{D0413C03-A0EA-4990-90CE-6F2B70BEEF38}" type="presParOf" srcId="{30F14D08-F1B7-466B-A655-C46408F28C21}" destId="{94366409-6D35-4B8B-A16F-C2DE089EAFC5}" srcOrd="0" destOrd="0" presId="urn:microsoft.com/office/officeart/2008/layout/LinedList"/>
    <dgm:cxn modelId="{8329D3E3-04BD-4BC5-814A-879F43FC935C}" type="presParOf" srcId="{30F14D08-F1B7-466B-A655-C46408F28C21}" destId="{669A6C03-EE14-40FE-9920-13059767FBA0}" srcOrd="1" destOrd="0" presId="urn:microsoft.com/office/officeart/2008/layout/LinedList"/>
    <dgm:cxn modelId="{8948EBFA-A11C-4916-B7BE-1128A375F1C5}" type="presParOf" srcId="{30F14D08-F1B7-466B-A655-C46408F28C21}" destId="{4B56870A-C7F8-4ACF-AA52-B7E37BCA2595}" srcOrd="2" destOrd="0" presId="urn:microsoft.com/office/officeart/2008/layout/LinedList"/>
    <dgm:cxn modelId="{0B2D4914-3E2C-4E5F-9C9B-853ADCED25DC}" type="presParOf" srcId="{361A2B28-ED65-4E15-9254-631BFA8EBA59}" destId="{7179612F-3341-4366-87B8-5430D8DD8154}" srcOrd="11" destOrd="0" presId="urn:microsoft.com/office/officeart/2008/layout/LinedList"/>
    <dgm:cxn modelId="{0D5C924A-54BE-4747-A4E9-AE71A6568785}" type="presParOf" srcId="{361A2B28-ED65-4E15-9254-631BFA8EBA59}" destId="{E7CB624B-CF98-47B2-8D1D-757BB92C44BC}" srcOrd="12" destOrd="0" presId="urn:microsoft.com/office/officeart/2008/layout/LinedList"/>
    <dgm:cxn modelId="{37EE7681-545D-4E98-966C-38302096CCE2}" type="presParOf" srcId="{361A2B28-ED65-4E15-9254-631BFA8EBA59}" destId="{4082921B-0C33-4058-9FE8-433B158D6378}" srcOrd="13" destOrd="0" presId="urn:microsoft.com/office/officeart/2008/layout/LinedList"/>
    <dgm:cxn modelId="{242D46BA-5653-4F34-8E9F-7434FF149C65}" type="presParOf" srcId="{4082921B-0C33-4058-9FE8-433B158D6378}" destId="{EC2FBE6D-ED9C-44B5-A316-283C9E25E281}" srcOrd="0" destOrd="0" presId="urn:microsoft.com/office/officeart/2008/layout/LinedList"/>
    <dgm:cxn modelId="{21428088-A2D5-44AE-BCE6-063C12821032}" type="presParOf" srcId="{4082921B-0C33-4058-9FE8-433B158D6378}" destId="{AD9E9A85-F149-4BD0-9A2C-44631F6AFD88}" srcOrd="1" destOrd="0" presId="urn:microsoft.com/office/officeart/2008/layout/LinedList"/>
    <dgm:cxn modelId="{CDF57941-2098-41EC-8AB6-2BA22C25597B}" type="presParOf" srcId="{4082921B-0C33-4058-9FE8-433B158D6378}" destId="{3115C70C-1A8A-4952-9E91-EB221C24BD9D}" srcOrd="2" destOrd="0" presId="urn:microsoft.com/office/officeart/2008/layout/LinedList"/>
    <dgm:cxn modelId="{C3015F0F-0D88-4B30-891E-A085666FB9FE}" type="presParOf" srcId="{361A2B28-ED65-4E15-9254-631BFA8EBA59}" destId="{915230FA-B21E-46E5-A0BF-8F7A8FE14819}" srcOrd="14" destOrd="0" presId="urn:microsoft.com/office/officeart/2008/layout/LinedList"/>
    <dgm:cxn modelId="{6210AA1A-E969-4A94-8BBD-28A4D1DE7E77}" type="presParOf" srcId="{361A2B28-ED65-4E15-9254-631BFA8EBA59}" destId="{E7C7123F-7573-4EFC-B78C-8000242FEDE3}" srcOrd="15" destOrd="0" presId="urn:microsoft.com/office/officeart/2008/layout/LinedList"/>
    <dgm:cxn modelId="{A7F864F3-3B39-435B-87A9-C1AC111A68CD}" type="presParOf" srcId="{361A2B28-ED65-4E15-9254-631BFA8EBA59}" destId="{AB799687-74E9-47CE-943D-F19017714DED}" srcOrd="16" destOrd="0" presId="urn:microsoft.com/office/officeart/2008/layout/LinedList"/>
    <dgm:cxn modelId="{38DA7EEB-D462-4E2C-B0E1-F0B9AE054633}" type="presParOf" srcId="{AB799687-74E9-47CE-943D-F19017714DED}" destId="{9EFFD668-E4D0-4D29-93CC-A9B08954CEFF}" srcOrd="0" destOrd="0" presId="urn:microsoft.com/office/officeart/2008/layout/LinedList"/>
    <dgm:cxn modelId="{A26AC9EB-9C8C-4824-8061-3D36A4472193}" type="presParOf" srcId="{AB799687-74E9-47CE-943D-F19017714DED}" destId="{241E355B-F5DC-4567-8224-CDF8A8F48166}" srcOrd="1" destOrd="0" presId="urn:microsoft.com/office/officeart/2008/layout/LinedList"/>
    <dgm:cxn modelId="{D57C839A-2A97-4DD5-A9A1-C8DF6E431643}" type="presParOf" srcId="{AB799687-74E9-47CE-943D-F19017714DED}" destId="{1F0214C9-F89E-4FAD-8AF7-08413867D130}" srcOrd="2" destOrd="0" presId="urn:microsoft.com/office/officeart/2008/layout/LinedList"/>
    <dgm:cxn modelId="{4BA4E149-47DF-4D6E-A7B3-70FC699ED001}" type="presParOf" srcId="{361A2B28-ED65-4E15-9254-631BFA8EBA59}" destId="{1BD5273C-91CF-41EA-A959-4CB122DEBA2D}" srcOrd="17" destOrd="0" presId="urn:microsoft.com/office/officeart/2008/layout/LinedList"/>
    <dgm:cxn modelId="{0A807F8F-A13D-47AC-9A35-63C04DE5DB8D}" type="presParOf" srcId="{361A2B28-ED65-4E15-9254-631BFA8EBA59}" destId="{575E1724-113B-4CD9-B434-8DA535B325AA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54BDD0-9BD1-4B1F-BF5F-E10301C5553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38B3960-3614-47A9-A0B6-529C4F27416D}">
      <dgm:prSet/>
      <dgm:spPr/>
      <dgm:t>
        <a:bodyPr/>
        <a:lstStyle/>
        <a:p>
          <a:r>
            <a:rPr lang="ru-RU"/>
            <a:t>Рентгенография органов грудной клетки;</a:t>
          </a:r>
          <a:endParaRPr lang="en-US"/>
        </a:p>
      </dgm:t>
    </dgm:pt>
    <dgm:pt modelId="{286A3A9A-8922-4A2A-B7DF-8F1675F1B167}" type="parTrans" cxnId="{9BFB0F0E-1964-4C47-8FFD-F67DB3539DDA}">
      <dgm:prSet/>
      <dgm:spPr/>
      <dgm:t>
        <a:bodyPr/>
        <a:lstStyle/>
        <a:p>
          <a:endParaRPr lang="en-US"/>
        </a:p>
      </dgm:t>
    </dgm:pt>
    <dgm:pt modelId="{95BA5011-F128-49A0-B142-B0922527C15B}" type="sibTrans" cxnId="{9BFB0F0E-1964-4C47-8FFD-F67DB3539DDA}">
      <dgm:prSet/>
      <dgm:spPr/>
      <dgm:t>
        <a:bodyPr/>
        <a:lstStyle/>
        <a:p>
          <a:endParaRPr lang="en-US"/>
        </a:p>
      </dgm:t>
    </dgm:pt>
    <dgm:pt modelId="{3C1244EA-98ED-42C8-9F4C-1722B94E378B}">
      <dgm:prSet/>
      <dgm:spPr/>
      <dgm:t>
        <a:bodyPr/>
        <a:lstStyle/>
        <a:p>
          <a:r>
            <a:rPr lang="ru-RU"/>
            <a:t>Эндосонография (обязательна при планировании эндоскопического лечения или распространении опухоли на кардию и пищевод для объективной оценки уровня верхней границы поражения);</a:t>
          </a:r>
          <a:endParaRPr lang="en-US"/>
        </a:p>
      </dgm:t>
    </dgm:pt>
    <dgm:pt modelId="{C850712A-E2AF-4322-B385-7C1D819A2E30}" type="parTrans" cxnId="{0C3F7308-3015-406B-8158-B735E69EA260}">
      <dgm:prSet/>
      <dgm:spPr/>
      <dgm:t>
        <a:bodyPr/>
        <a:lstStyle/>
        <a:p>
          <a:endParaRPr lang="en-US"/>
        </a:p>
      </dgm:t>
    </dgm:pt>
    <dgm:pt modelId="{5E6E66F0-B84E-45A7-B40D-8CCA8F9ADCFE}" type="sibTrans" cxnId="{0C3F7308-3015-406B-8158-B735E69EA260}">
      <dgm:prSet/>
      <dgm:spPr/>
      <dgm:t>
        <a:bodyPr/>
        <a:lstStyle/>
        <a:p>
          <a:endParaRPr lang="en-US"/>
        </a:p>
      </dgm:t>
    </dgm:pt>
    <dgm:pt modelId="{CB1F3216-7CC1-42D4-BB26-9ECAAA75A070}">
      <dgm:prSet/>
      <dgm:spPr/>
      <dgm:t>
        <a:bodyPr/>
        <a:lstStyle/>
        <a:p>
          <a:r>
            <a:rPr lang="ru-RU"/>
            <a:t>УЗИ шейно-надключичных областей;</a:t>
          </a:r>
          <a:endParaRPr lang="en-US"/>
        </a:p>
      </dgm:t>
    </dgm:pt>
    <dgm:pt modelId="{24705359-09B4-4EC2-A4D3-67139AF3C7B6}" type="parTrans" cxnId="{4557C785-BA3C-4454-B838-7C30CA9A208E}">
      <dgm:prSet/>
      <dgm:spPr/>
      <dgm:t>
        <a:bodyPr/>
        <a:lstStyle/>
        <a:p>
          <a:endParaRPr lang="en-US"/>
        </a:p>
      </dgm:t>
    </dgm:pt>
    <dgm:pt modelId="{FA57CD82-0B08-4719-8313-381147F7E43E}" type="sibTrans" cxnId="{4557C785-BA3C-4454-B838-7C30CA9A208E}">
      <dgm:prSet/>
      <dgm:spPr/>
      <dgm:t>
        <a:bodyPr/>
        <a:lstStyle/>
        <a:p>
          <a:endParaRPr lang="en-US"/>
        </a:p>
      </dgm:t>
    </dgm:pt>
    <dgm:pt modelId="{E17A90C7-81AC-47B1-80D5-413E7704604B}">
      <dgm:prSet/>
      <dgm:spPr/>
      <dgm:t>
        <a:bodyPr/>
        <a:lstStyle/>
        <a:p>
          <a:r>
            <a:rPr lang="ru-RU"/>
            <a:t>Развернутый клинический и биохимический анализы крови;</a:t>
          </a:r>
          <a:endParaRPr lang="en-US"/>
        </a:p>
      </dgm:t>
    </dgm:pt>
    <dgm:pt modelId="{B90FD687-F98D-494D-AF1B-733F176E5B3E}" type="parTrans" cxnId="{67CFB47E-9B4D-4926-938B-D1923FF09C32}">
      <dgm:prSet/>
      <dgm:spPr/>
      <dgm:t>
        <a:bodyPr/>
        <a:lstStyle/>
        <a:p>
          <a:endParaRPr lang="en-US"/>
        </a:p>
      </dgm:t>
    </dgm:pt>
    <dgm:pt modelId="{B960ECB0-A09B-4880-84C8-6AB5173FCD12}" type="sibTrans" cxnId="{67CFB47E-9B4D-4926-938B-D1923FF09C32}">
      <dgm:prSet/>
      <dgm:spPr/>
      <dgm:t>
        <a:bodyPr/>
        <a:lstStyle/>
        <a:p>
          <a:endParaRPr lang="en-US"/>
        </a:p>
      </dgm:t>
    </dgm:pt>
    <dgm:pt modelId="{B1FED29F-4FA3-4A41-9A6E-F8B23B9843B3}">
      <dgm:prSet/>
      <dgm:spPr/>
      <dgm:t>
        <a:bodyPr/>
        <a:lstStyle/>
        <a:p>
          <a:r>
            <a:rPr lang="ru-RU"/>
            <a:t>ЭКГ;</a:t>
          </a:r>
          <a:endParaRPr lang="en-US"/>
        </a:p>
      </dgm:t>
    </dgm:pt>
    <dgm:pt modelId="{C596D87E-EA82-411B-9CDF-57D04D60929A}" type="parTrans" cxnId="{31AEC3F1-6A86-4ECE-8CB2-E5FF0A7F2F94}">
      <dgm:prSet/>
      <dgm:spPr/>
      <dgm:t>
        <a:bodyPr/>
        <a:lstStyle/>
        <a:p>
          <a:endParaRPr lang="en-US"/>
        </a:p>
      </dgm:t>
    </dgm:pt>
    <dgm:pt modelId="{B2A91E99-B27A-43E2-B57B-0C54FD8BA033}" type="sibTrans" cxnId="{31AEC3F1-6A86-4ECE-8CB2-E5FF0A7F2F94}">
      <dgm:prSet/>
      <dgm:spPr/>
      <dgm:t>
        <a:bodyPr/>
        <a:lstStyle/>
        <a:p>
          <a:endParaRPr lang="en-US"/>
        </a:p>
      </dgm:t>
    </dgm:pt>
    <dgm:pt modelId="{C75F3DCA-143B-42C0-AEEC-DE15AB8D0086}">
      <dgm:prSet/>
      <dgm:spPr/>
      <dgm:t>
        <a:bodyPr/>
        <a:lstStyle/>
        <a:p>
          <a:r>
            <a:rPr lang="ru-RU"/>
            <a:t>Онкомаркеры РЭА, СА 72-4, Са 19.9;</a:t>
          </a:r>
          <a:endParaRPr lang="en-US"/>
        </a:p>
      </dgm:t>
    </dgm:pt>
    <dgm:pt modelId="{B0C1FF4C-DC83-4AD9-B54E-8A90162837D3}" type="parTrans" cxnId="{5EED1359-5D6A-4DA1-B50C-AE1EC44E2789}">
      <dgm:prSet/>
      <dgm:spPr/>
      <dgm:t>
        <a:bodyPr/>
        <a:lstStyle/>
        <a:p>
          <a:endParaRPr lang="en-US"/>
        </a:p>
      </dgm:t>
    </dgm:pt>
    <dgm:pt modelId="{2BE7FB39-1CCF-4EDE-AAD9-FB3C15802075}" type="sibTrans" cxnId="{5EED1359-5D6A-4DA1-B50C-AE1EC44E2789}">
      <dgm:prSet/>
      <dgm:spPr/>
      <dgm:t>
        <a:bodyPr/>
        <a:lstStyle/>
        <a:p>
          <a:endParaRPr lang="en-US"/>
        </a:p>
      </dgm:t>
    </dgm:pt>
    <dgm:pt modelId="{508C903E-DDDF-4390-90D5-CAFCE59B42A9}">
      <dgm:prSet/>
      <dgm:spPr/>
      <dgm:t>
        <a:bodyPr/>
        <a:lstStyle/>
        <a:p>
          <a:r>
            <a:rPr lang="ru-RU"/>
            <a:t>Анализ биоптата опухоли на HER2-neu, если диагностированы или заподозрены отдаленные метастазы;</a:t>
          </a:r>
          <a:endParaRPr lang="en-US"/>
        </a:p>
      </dgm:t>
    </dgm:pt>
    <dgm:pt modelId="{13702C33-BDA4-422C-B253-FEA717C1D60E}" type="parTrans" cxnId="{3112E591-E418-412A-AA96-4E744A2E318C}">
      <dgm:prSet/>
      <dgm:spPr/>
      <dgm:t>
        <a:bodyPr/>
        <a:lstStyle/>
        <a:p>
          <a:endParaRPr lang="en-US"/>
        </a:p>
      </dgm:t>
    </dgm:pt>
    <dgm:pt modelId="{BDB40134-19DD-42C4-9A44-1D629D402BA3}" type="sibTrans" cxnId="{3112E591-E418-412A-AA96-4E744A2E318C}">
      <dgm:prSet/>
      <dgm:spPr/>
      <dgm:t>
        <a:bodyPr/>
        <a:lstStyle/>
        <a:p>
          <a:endParaRPr lang="en-US"/>
        </a:p>
      </dgm:t>
    </dgm:pt>
    <dgm:pt modelId="{9DF97C63-25B3-43C9-AFE0-EE9BE22DA3B0}">
      <dgm:prSet/>
      <dgm:spPr/>
      <dgm:t>
        <a:bodyPr/>
        <a:lstStyle/>
        <a:p>
          <a:r>
            <a:rPr lang="ru-RU" dirty="0"/>
            <a:t>Колоноскопия.</a:t>
          </a:r>
          <a:endParaRPr lang="en-US" dirty="0"/>
        </a:p>
      </dgm:t>
    </dgm:pt>
    <dgm:pt modelId="{3699EA5C-7B30-4166-B93F-524EE7C93026}" type="parTrans" cxnId="{3C9CFD25-8114-4984-9755-4584A79F942E}">
      <dgm:prSet/>
      <dgm:spPr/>
      <dgm:t>
        <a:bodyPr/>
        <a:lstStyle/>
        <a:p>
          <a:endParaRPr lang="en-US"/>
        </a:p>
      </dgm:t>
    </dgm:pt>
    <dgm:pt modelId="{00FB6E2A-0075-4C81-8238-C12FAA00A7E9}" type="sibTrans" cxnId="{3C9CFD25-8114-4984-9755-4584A79F942E}">
      <dgm:prSet/>
      <dgm:spPr/>
      <dgm:t>
        <a:bodyPr/>
        <a:lstStyle/>
        <a:p>
          <a:endParaRPr lang="en-US"/>
        </a:p>
      </dgm:t>
    </dgm:pt>
    <dgm:pt modelId="{7EAA75DA-9147-4DB0-B8A9-AEA1368B3253}" type="pres">
      <dgm:prSet presAssocID="{9D54BDD0-9BD1-4B1F-BF5F-E10301C55536}" presName="vert0" presStyleCnt="0">
        <dgm:presLayoutVars>
          <dgm:dir/>
          <dgm:animOne val="branch"/>
          <dgm:animLvl val="lvl"/>
        </dgm:presLayoutVars>
      </dgm:prSet>
      <dgm:spPr/>
    </dgm:pt>
    <dgm:pt modelId="{870734B4-1D92-41EF-A82A-466E04CF026F}" type="pres">
      <dgm:prSet presAssocID="{538B3960-3614-47A9-A0B6-529C4F27416D}" presName="thickLine" presStyleLbl="alignNode1" presStyleIdx="0" presStyleCnt="8"/>
      <dgm:spPr/>
    </dgm:pt>
    <dgm:pt modelId="{C9D61385-E725-45A4-B07A-35F11F16AE95}" type="pres">
      <dgm:prSet presAssocID="{538B3960-3614-47A9-A0B6-529C4F27416D}" presName="horz1" presStyleCnt="0"/>
      <dgm:spPr/>
    </dgm:pt>
    <dgm:pt modelId="{0EEC2991-6632-40CB-9DEF-C4F84B0C86BC}" type="pres">
      <dgm:prSet presAssocID="{538B3960-3614-47A9-A0B6-529C4F27416D}" presName="tx1" presStyleLbl="revTx" presStyleIdx="0" presStyleCnt="8"/>
      <dgm:spPr/>
    </dgm:pt>
    <dgm:pt modelId="{DCA0F06E-3D2A-405B-AE37-36312DDBC30C}" type="pres">
      <dgm:prSet presAssocID="{538B3960-3614-47A9-A0B6-529C4F27416D}" presName="vert1" presStyleCnt="0"/>
      <dgm:spPr/>
    </dgm:pt>
    <dgm:pt modelId="{9AE69D87-59C1-4010-9F90-9494F68FBF49}" type="pres">
      <dgm:prSet presAssocID="{3C1244EA-98ED-42C8-9F4C-1722B94E378B}" presName="thickLine" presStyleLbl="alignNode1" presStyleIdx="1" presStyleCnt="8"/>
      <dgm:spPr/>
    </dgm:pt>
    <dgm:pt modelId="{BAA16794-CF43-4B09-BE27-6AD98D2DCC7A}" type="pres">
      <dgm:prSet presAssocID="{3C1244EA-98ED-42C8-9F4C-1722B94E378B}" presName="horz1" presStyleCnt="0"/>
      <dgm:spPr/>
    </dgm:pt>
    <dgm:pt modelId="{F73F6356-5B6E-43BA-AABB-E3AF691F9AC9}" type="pres">
      <dgm:prSet presAssocID="{3C1244EA-98ED-42C8-9F4C-1722B94E378B}" presName="tx1" presStyleLbl="revTx" presStyleIdx="1" presStyleCnt="8"/>
      <dgm:spPr/>
    </dgm:pt>
    <dgm:pt modelId="{7015EA76-EF18-458F-A219-8F2BA67A90DA}" type="pres">
      <dgm:prSet presAssocID="{3C1244EA-98ED-42C8-9F4C-1722B94E378B}" presName="vert1" presStyleCnt="0"/>
      <dgm:spPr/>
    </dgm:pt>
    <dgm:pt modelId="{2571E87D-D829-4121-BA22-C87ABB9BE9AF}" type="pres">
      <dgm:prSet presAssocID="{CB1F3216-7CC1-42D4-BB26-9ECAAA75A070}" presName="thickLine" presStyleLbl="alignNode1" presStyleIdx="2" presStyleCnt="8"/>
      <dgm:spPr/>
    </dgm:pt>
    <dgm:pt modelId="{693597A0-C9BF-4408-90CA-1A698E53B6EA}" type="pres">
      <dgm:prSet presAssocID="{CB1F3216-7CC1-42D4-BB26-9ECAAA75A070}" presName="horz1" presStyleCnt="0"/>
      <dgm:spPr/>
    </dgm:pt>
    <dgm:pt modelId="{AB7C7170-30EA-43B3-95EE-1B6AEEA85E48}" type="pres">
      <dgm:prSet presAssocID="{CB1F3216-7CC1-42D4-BB26-9ECAAA75A070}" presName="tx1" presStyleLbl="revTx" presStyleIdx="2" presStyleCnt="8"/>
      <dgm:spPr/>
    </dgm:pt>
    <dgm:pt modelId="{300CD395-5CCA-4708-AA84-66D3F40865FA}" type="pres">
      <dgm:prSet presAssocID="{CB1F3216-7CC1-42D4-BB26-9ECAAA75A070}" presName="vert1" presStyleCnt="0"/>
      <dgm:spPr/>
    </dgm:pt>
    <dgm:pt modelId="{89735EE3-06BF-476A-BC60-7BC956019FF4}" type="pres">
      <dgm:prSet presAssocID="{E17A90C7-81AC-47B1-80D5-413E7704604B}" presName="thickLine" presStyleLbl="alignNode1" presStyleIdx="3" presStyleCnt="8"/>
      <dgm:spPr/>
    </dgm:pt>
    <dgm:pt modelId="{D34C819E-2F1D-4A46-92D7-B886BF11FC69}" type="pres">
      <dgm:prSet presAssocID="{E17A90C7-81AC-47B1-80D5-413E7704604B}" presName="horz1" presStyleCnt="0"/>
      <dgm:spPr/>
    </dgm:pt>
    <dgm:pt modelId="{1375270E-27F2-4AAB-8AE3-53842ACCB148}" type="pres">
      <dgm:prSet presAssocID="{E17A90C7-81AC-47B1-80D5-413E7704604B}" presName="tx1" presStyleLbl="revTx" presStyleIdx="3" presStyleCnt="8"/>
      <dgm:spPr/>
    </dgm:pt>
    <dgm:pt modelId="{B51C5B0E-D3F1-4B2B-B102-8DECC7C398EF}" type="pres">
      <dgm:prSet presAssocID="{E17A90C7-81AC-47B1-80D5-413E7704604B}" presName="vert1" presStyleCnt="0"/>
      <dgm:spPr/>
    </dgm:pt>
    <dgm:pt modelId="{7ABDDC02-161B-4A42-805F-51C331786C4C}" type="pres">
      <dgm:prSet presAssocID="{B1FED29F-4FA3-4A41-9A6E-F8B23B9843B3}" presName="thickLine" presStyleLbl="alignNode1" presStyleIdx="4" presStyleCnt="8"/>
      <dgm:spPr/>
    </dgm:pt>
    <dgm:pt modelId="{B69CE4FB-6A15-460D-955A-E7B57D87193E}" type="pres">
      <dgm:prSet presAssocID="{B1FED29F-4FA3-4A41-9A6E-F8B23B9843B3}" presName="horz1" presStyleCnt="0"/>
      <dgm:spPr/>
    </dgm:pt>
    <dgm:pt modelId="{3AD4601B-CA52-488E-9535-ADD18026BCC0}" type="pres">
      <dgm:prSet presAssocID="{B1FED29F-4FA3-4A41-9A6E-F8B23B9843B3}" presName="tx1" presStyleLbl="revTx" presStyleIdx="4" presStyleCnt="8"/>
      <dgm:spPr/>
    </dgm:pt>
    <dgm:pt modelId="{6F736090-7257-4685-8E46-0F45A2F89D80}" type="pres">
      <dgm:prSet presAssocID="{B1FED29F-4FA3-4A41-9A6E-F8B23B9843B3}" presName="vert1" presStyleCnt="0"/>
      <dgm:spPr/>
    </dgm:pt>
    <dgm:pt modelId="{9B411BD6-F5C4-403B-909C-2CD5C3AF14FC}" type="pres">
      <dgm:prSet presAssocID="{C75F3DCA-143B-42C0-AEEC-DE15AB8D0086}" presName="thickLine" presStyleLbl="alignNode1" presStyleIdx="5" presStyleCnt="8"/>
      <dgm:spPr/>
    </dgm:pt>
    <dgm:pt modelId="{C2280B81-56A2-4726-A324-1755B1B595E3}" type="pres">
      <dgm:prSet presAssocID="{C75F3DCA-143B-42C0-AEEC-DE15AB8D0086}" presName="horz1" presStyleCnt="0"/>
      <dgm:spPr/>
    </dgm:pt>
    <dgm:pt modelId="{158075F2-991D-4E1F-9957-0CE9A78E7F05}" type="pres">
      <dgm:prSet presAssocID="{C75F3DCA-143B-42C0-AEEC-DE15AB8D0086}" presName="tx1" presStyleLbl="revTx" presStyleIdx="5" presStyleCnt="8"/>
      <dgm:spPr/>
    </dgm:pt>
    <dgm:pt modelId="{40A9A7D5-D949-4EAB-990D-F6AB19C598D7}" type="pres">
      <dgm:prSet presAssocID="{C75F3DCA-143B-42C0-AEEC-DE15AB8D0086}" presName="vert1" presStyleCnt="0"/>
      <dgm:spPr/>
    </dgm:pt>
    <dgm:pt modelId="{E22C8068-045B-4A71-B3FB-31AE9A16075D}" type="pres">
      <dgm:prSet presAssocID="{508C903E-DDDF-4390-90D5-CAFCE59B42A9}" presName="thickLine" presStyleLbl="alignNode1" presStyleIdx="6" presStyleCnt="8"/>
      <dgm:spPr/>
    </dgm:pt>
    <dgm:pt modelId="{E762C570-99CE-4710-853B-513DA9B45BA1}" type="pres">
      <dgm:prSet presAssocID="{508C903E-DDDF-4390-90D5-CAFCE59B42A9}" presName="horz1" presStyleCnt="0"/>
      <dgm:spPr/>
    </dgm:pt>
    <dgm:pt modelId="{9D9B0B53-7DCD-4961-8BEA-A3123AC0D4B8}" type="pres">
      <dgm:prSet presAssocID="{508C903E-DDDF-4390-90D5-CAFCE59B42A9}" presName="tx1" presStyleLbl="revTx" presStyleIdx="6" presStyleCnt="8"/>
      <dgm:spPr/>
    </dgm:pt>
    <dgm:pt modelId="{F9AE19D6-5929-46B9-8917-7872D0B3B7CE}" type="pres">
      <dgm:prSet presAssocID="{508C903E-DDDF-4390-90D5-CAFCE59B42A9}" presName="vert1" presStyleCnt="0"/>
      <dgm:spPr/>
    </dgm:pt>
    <dgm:pt modelId="{AD78792A-9227-42C3-9E2D-744D783151F7}" type="pres">
      <dgm:prSet presAssocID="{9DF97C63-25B3-43C9-AFE0-EE9BE22DA3B0}" presName="thickLine" presStyleLbl="alignNode1" presStyleIdx="7" presStyleCnt="8"/>
      <dgm:spPr/>
    </dgm:pt>
    <dgm:pt modelId="{E711D801-EB3A-4906-92F4-CDE5D7D08C15}" type="pres">
      <dgm:prSet presAssocID="{9DF97C63-25B3-43C9-AFE0-EE9BE22DA3B0}" presName="horz1" presStyleCnt="0"/>
      <dgm:spPr/>
    </dgm:pt>
    <dgm:pt modelId="{B30401F3-E8C9-4E67-BE9A-CB89FBC3CBCF}" type="pres">
      <dgm:prSet presAssocID="{9DF97C63-25B3-43C9-AFE0-EE9BE22DA3B0}" presName="tx1" presStyleLbl="revTx" presStyleIdx="7" presStyleCnt="8"/>
      <dgm:spPr/>
    </dgm:pt>
    <dgm:pt modelId="{D2796DDB-6C23-4BBD-AA3A-49C6D51B7020}" type="pres">
      <dgm:prSet presAssocID="{9DF97C63-25B3-43C9-AFE0-EE9BE22DA3B0}" presName="vert1" presStyleCnt="0"/>
      <dgm:spPr/>
    </dgm:pt>
  </dgm:ptLst>
  <dgm:cxnLst>
    <dgm:cxn modelId="{0C3F7308-3015-406B-8158-B735E69EA260}" srcId="{9D54BDD0-9BD1-4B1F-BF5F-E10301C55536}" destId="{3C1244EA-98ED-42C8-9F4C-1722B94E378B}" srcOrd="1" destOrd="0" parTransId="{C850712A-E2AF-4322-B385-7C1D819A2E30}" sibTransId="{5E6E66F0-B84E-45A7-B40D-8CCA8F9ADCFE}"/>
    <dgm:cxn modelId="{9BFB0F0E-1964-4C47-8FFD-F67DB3539DDA}" srcId="{9D54BDD0-9BD1-4B1F-BF5F-E10301C55536}" destId="{538B3960-3614-47A9-A0B6-529C4F27416D}" srcOrd="0" destOrd="0" parTransId="{286A3A9A-8922-4A2A-B7DF-8F1675F1B167}" sibTransId="{95BA5011-F128-49A0-B142-B0922527C15B}"/>
    <dgm:cxn modelId="{E5695B15-2F56-4ECC-8671-09B17E2D4BBB}" type="presOf" srcId="{3C1244EA-98ED-42C8-9F4C-1722B94E378B}" destId="{F73F6356-5B6E-43BA-AABB-E3AF691F9AC9}" srcOrd="0" destOrd="0" presId="urn:microsoft.com/office/officeart/2008/layout/LinedList"/>
    <dgm:cxn modelId="{3C9CFD25-8114-4984-9755-4584A79F942E}" srcId="{9D54BDD0-9BD1-4B1F-BF5F-E10301C55536}" destId="{9DF97C63-25B3-43C9-AFE0-EE9BE22DA3B0}" srcOrd="7" destOrd="0" parTransId="{3699EA5C-7B30-4166-B93F-524EE7C93026}" sibTransId="{00FB6E2A-0075-4C81-8238-C12FAA00A7E9}"/>
    <dgm:cxn modelId="{53C12E62-FB19-4F4B-B76C-E2AFD81C8BDC}" type="presOf" srcId="{9DF97C63-25B3-43C9-AFE0-EE9BE22DA3B0}" destId="{B30401F3-E8C9-4E67-BE9A-CB89FBC3CBCF}" srcOrd="0" destOrd="0" presId="urn:microsoft.com/office/officeart/2008/layout/LinedList"/>
    <dgm:cxn modelId="{89948A55-57EF-41DA-96B1-C8281A0B90C6}" type="presOf" srcId="{538B3960-3614-47A9-A0B6-529C4F27416D}" destId="{0EEC2991-6632-40CB-9DEF-C4F84B0C86BC}" srcOrd="0" destOrd="0" presId="urn:microsoft.com/office/officeart/2008/layout/LinedList"/>
    <dgm:cxn modelId="{3C030959-ACF5-4E85-978A-1CB70215D8F9}" type="presOf" srcId="{E17A90C7-81AC-47B1-80D5-413E7704604B}" destId="{1375270E-27F2-4AAB-8AE3-53842ACCB148}" srcOrd="0" destOrd="0" presId="urn:microsoft.com/office/officeart/2008/layout/LinedList"/>
    <dgm:cxn modelId="{5EED1359-5D6A-4DA1-B50C-AE1EC44E2789}" srcId="{9D54BDD0-9BD1-4B1F-BF5F-E10301C55536}" destId="{C75F3DCA-143B-42C0-AEEC-DE15AB8D0086}" srcOrd="5" destOrd="0" parTransId="{B0C1FF4C-DC83-4AD9-B54E-8A90162837D3}" sibTransId="{2BE7FB39-1CCF-4EDE-AAD9-FB3C15802075}"/>
    <dgm:cxn modelId="{B95AB279-746B-494B-8916-16533D85BB86}" type="presOf" srcId="{508C903E-DDDF-4390-90D5-CAFCE59B42A9}" destId="{9D9B0B53-7DCD-4961-8BEA-A3123AC0D4B8}" srcOrd="0" destOrd="0" presId="urn:microsoft.com/office/officeart/2008/layout/LinedList"/>
    <dgm:cxn modelId="{67CFB47E-9B4D-4926-938B-D1923FF09C32}" srcId="{9D54BDD0-9BD1-4B1F-BF5F-E10301C55536}" destId="{E17A90C7-81AC-47B1-80D5-413E7704604B}" srcOrd="3" destOrd="0" parTransId="{B90FD687-F98D-494D-AF1B-733F176E5B3E}" sibTransId="{B960ECB0-A09B-4880-84C8-6AB5173FCD12}"/>
    <dgm:cxn modelId="{4557C785-BA3C-4454-B838-7C30CA9A208E}" srcId="{9D54BDD0-9BD1-4B1F-BF5F-E10301C55536}" destId="{CB1F3216-7CC1-42D4-BB26-9ECAAA75A070}" srcOrd="2" destOrd="0" parTransId="{24705359-09B4-4EC2-A4D3-67139AF3C7B6}" sibTransId="{FA57CD82-0B08-4719-8313-381147F7E43E}"/>
    <dgm:cxn modelId="{3112E591-E418-412A-AA96-4E744A2E318C}" srcId="{9D54BDD0-9BD1-4B1F-BF5F-E10301C55536}" destId="{508C903E-DDDF-4390-90D5-CAFCE59B42A9}" srcOrd="6" destOrd="0" parTransId="{13702C33-BDA4-422C-B253-FEA717C1D60E}" sibTransId="{BDB40134-19DD-42C4-9A44-1D629D402BA3}"/>
    <dgm:cxn modelId="{256F66A0-727F-4C1A-A0A8-F7918DEF5909}" type="presOf" srcId="{C75F3DCA-143B-42C0-AEEC-DE15AB8D0086}" destId="{158075F2-991D-4E1F-9957-0CE9A78E7F05}" srcOrd="0" destOrd="0" presId="urn:microsoft.com/office/officeart/2008/layout/LinedList"/>
    <dgm:cxn modelId="{7C8BE9C0-4421-4441-8B47-6DBB5008E4C4}" type="presOf" srcId="{9D54BDD0-9BD1-4B1F-BF5F-E10301C55536}" destId="{7EAA75DA-9147-4DB0-B8A9-AEA1368B3253}" srcOrd="0" destOrd="0" presId="urn:microsoft.com/office/officeart/2008/layout/LinedList"/>
    <dgm:cxn modelId="{734D97F0-1983-498F-B9B4-DD3F0D9ECEB2}" type="presOf" srcId="{CB1F3216-7CC1-42D4-BB26-9ECAAA75A070}" destId="{AB7C7170-30EA-43B3-95EE-1B6AEEA85E48}" srcOrd="0" destOrd="0" presId="urn:microsoft.com/office/officeart/2008/layout/LinedList"/>
    <dgm:cxn modelId="{31AEC3F1-6A86-4ECE-8CB2-E5FF0A7F2F94}" srcId="{9D54BDD0-9BD1-4B1F-BF5F-E10301C55536}" destId="{B1FED29F-4FA3-4A41-9A6E-F8B23B9843B3}" srcOrd="4" destOrd="0" parTransId="{C596D87E-EA82-411B-9CDF-57D04D60929A}" sibTransId="{B2A91E99-B27A-43E2-B57B-0C54FD8BA033}"/>
    <dgm:cxn modelId="{2D5E4DF4-7E19-4B70-83EA-53D888B70206}" type="presOf" srcId="{B1FED29F-4FA3-4A41-9A6E-F8B23B9843B3}" destId="{3AD4601B-CA52-488E-9535-ADD18026BCC0}" srcOrd="0" destOrd="0" presId="urn:microsoft.com/office/officeart/2008/layout/LinedList"/>
    <dgm:cxn modelId="{BF24E3A2-145A-4A4E-B21B-F37D96A7432A}" type="presParOf" srcId="{7EAA75DA-9147-4DB0-B8A9-AEA1368B3253}" destId="{870734B4-1D92-41EF-A82A-466E04CF026F}" srcOrd="0" destOrd="0" presId="urn:microsoft.com/office/officeart/2008/layout/LinedList"/>
    <dgm:cxn modelId="{9EC05DAC-E44F-411E-98CC-B65C5AF4A81A}" type="presParOf" srcId="{7EAA75DA-9147-4DB0-B8A9-AEA1368B3253}" destId="{C9D61385-E725-45A4-B07A-35F11F16AE95}" srcOrd="1" destOrd="0" presId="urn:microsoft.com/office/officeart/2008/layout/LinedList"/>
    <dgm:cxn modelId="{1248E4A2-2AE9-4DD9-9BAB-84F6D9A87CEC}" type="presParOf" srcId="{C9D61385-E725-45A4-B07A-35F11F16AE95}" destId="{0EEC2991-6632-40CB-9DEF-C4F84B0C86BC}" srcOrd="0" destOrd="0" presId="urn:microsoft.com/office/officeart/2008/layout/LinedList"/>
    <dgm:cxn modelId="{6D992048-134F-47CC-8723-EE6645226D73}" type="presParOf" srcId="{C9D61385-E725-45A4-B07A-35F11F16AE95}" destId="{DCA0F06E-3D2A-405B-AE37-36312DDBC30C}" srcOrd="1" destOrd="0" presId="urn:microsoft.com/office/officeart/2008/layout/LinedList"/>
    <dgm:cxn modelId="{E248693A-F55C-4833-838D-EFDA3255CA9D}" type="presParOf" srcId="{7EAA75DA-9147-4DB0-B8A9-AEA1368B3253}" destId="{9AE69D87-59C1-4010-9F90-9494F68FBF49}" srcOrd="2" destOrd="0" presId="urn:microsoft.com/office/officeart/2008/layout/LinedList"/>
    <dgm:cxn modelId="{EC2EC143-A179-472D-9315-C53D6F6ED2F6}" type="presParOf" srcId="{7EAA75DA-9147-4DB0-B8A9-AEA1368B3253}" destId="{BAA16794-CF43-4B09-BE27-6AD98D2DCC7A}" srcOrd="3" destOrd="0" presId="urn:microsoft.com/office/officeart/2008/layout/LinedList"/>
    <dgm:cxn modelId="{C10A9E4B-915E-4C29-8587-56218434DCF6}" type="presParOf" srcId="{BAA16794-CF43-4B09-BE27-6AD98D2DCC7A}" destId="{F73F6356-5B6E-43BA-AABB-E3AF691F9AC9}" srcOrd="0" destOrd="0" presId="urn:microsoft.com/office/officeart/2008/layout/LinedList"/>
    <dgm:cxn modelId="{8FC7AE64-75A8-4333-951B-3F0C7F59F763}" type="presParOf" srcId="{BAA16794-CF43-4B09-BE27-6AD98D2DCC7A}" destId="{7015EA76-EF18-458F-A219-8F2BA67A90DA}" srcOrd="1" destOrd="0" presId="urn:microsoft.com/office/officeart/2008/layout/LinedList"/>
    <dgm:cxn modelId="{89A191F1-5827-4A2F-A7BF-B6BEBBBB2F2B}" type="presParOf" srcId="{7EAA75DA-9147-4DB0-B8A9-AEA1368B3253}" destId="{2571E87D-D829-4121-BA22-C87ABB9BE9AF}" srcOrd="4" destOrd="0" presId="urn:microsoft.com/office/officeart/2008/layout/LinedList"/>
    <dgm:cxn modelId="{0C057382-CCB7-4316-B18B-B632F1819922}" type="presParOf" srcId="{7EAA75DA-9147-4DB0-B8A9-AEA1368B3253}" destId="{693597A0-C9BF-4408-90CA-1A698E53B6EA}" srcOrd="5" destOrd="0" presId="urn:microsoft.com/office/officeart/2008/layout/LinedList"/>
    <dgm:cxn modelId="{ABBF7F9D-5BD2-4CD6-897E-C4935E6ABE67}" type="presParOf" srcId="{693597A0-C9BF-4408-90CA-1A698E53B6EA}" destId="{AB7C7170-30EA-43B3-95EE-1B6AEEA85E48}" srcOrd="0" destOrd="0" presId="urn:microsoft.com/office/officeart/2008/layout/LinedList"/>
    <dgm:cxn modelId="{63E8FC23-35E1-488C-AAE8-382364F5AF57}" type="presParOf" srcId="{693597A0-C9BF-4408-90CA-1A698E53B6EA}" destId="{300CD395-5CCA-4708-AA84-66D3F40865FA}" srcOrd="1" destOrd="0" presId="urn:microsoft.com/office/officeart/2008/layout/LinedList"/>
    <dgm:cxn modelId="{E2CDD2AA-BA73-4EE8-B4D7-FD75D41DBA79}" type="presParOf" srcId="{7EAA75DA-9147-4DB0-B8A9-AEA1368B3253}" destId="{89735EE3-06BF-476A-BC60-7BC956019FF4}" srcOrd="6" destOrd="0" presId="urn:microsoft.com/office/officeart/2008/layout/LinedList"/>
    <dgm:cxn modelId="{C32D9DC7-32E3-4D96-A3BE-F9A76EE3DC8C}" type="presParOf" srcId="{7EAA75DA-9147-4DB0-B8A9-AEA1368B3253}" destId="{D34C819E-2F1D-4A46-92D7-B886BF11FC69}" srcOrd="7" destOrd="0" presId="urn:microsoft.com/office/officeart/2008/layout/LinedList"/>
    <dgm:cxn modelId="{04F8B037-3BE7-44C3-B8B9-63FE2C8BE770}" type="presParOf" srcId="{D34C819E-2F1D-4A46-92D7-B886BF11FC69}" destId="{1375270E-27F2-4AAB-8AE3-53842ACCB148}" srcOrd="0" destOrd="0" presId="urn:microsoft.com/office/officeart/2008/layout/LinedList"/>
    <dgm:cxn modelId="{80427261-542B-4561-BF68-9DF9DC821207}" type="presParOf" srcId="{D34C819E-2F1D-4A46-92D7-B886BF11FC69}" destId="{B51C5B0E-D3F1-4B2B-B102-8DECC7C398EF}" srcOrd="1" destOrd="0" presId="urn:microsoft.com/office/officeart/2008/layout/LinedList"/>
    <dgm:cxn modelId="{831E0C34-78CC-47BC-A918-BEA6DF7437AA}" type="presParOf" srcId="{7EAA75DA-9147-4DB0-B8A9-AEA1368B3253}" destId="{7ABDDC02-161B-4A42-805F-51C331786C4C}" srcOrd="8" destOrd="0" presId="urn:microsoft.com/office/officeart/2008/layout/LinedList"/>
    <dgm:cxn modelId="{346978DA-D25C-4012-80D7-D6362633FDC7}" type="presParOf" srcId="{7EAA75DA-9147-4DB0-B8A9-AEA1368B3253}" destId="{B69CE4FB-6A15-460D-955A-E7B57D87193E}" srcOrd="9" destOrd="0" presId="urn:microsoft.com/office/officeart/2008/layout/LinedList"/>
    <dgm:cxn modelId="{0AF4E929-25C9-4D63-880B-8101C133173A}" type="presParOf" srcId="{B69CE4FB-6A15-460D-955A-E7B57D87193E}" destId="{3AD4601B-CA52-488E-9535-ADD18026BCC0}" srcOrd="0" destOrd="0" presId="urn:microsoft.com/office/officeart/2008/layout/LinedList"/>
    <dgm:cxn modelId="{621F14BA-C52B-48B5-9955-77B08A77B569}" type="presParOf" srcId="{B69CE4FB-6A15-460D-955A-E7B57D87193E}" destId="{6F736090-7257-4685-8E46-0F45A2F89D80}" srcOrd="1" destOrd="0" presId="urn:microsoft.com/office/officeart/2008/layout/LinedList"/>
    <dgm:cxn modelId="{81BB216A-A892-4ED6-A171-0E4E773B158A}" type="presParOf" srcId="{7EAA75DA-9147-4DB0-B8A9-AEA1368B3253}" destId="{9B411BD6-F5C4-403B-909C-2CD5C3AF14FC}" srcOrd="10" destOrd="0" presId="urn:microsoft.com/office/officeart/2008/layout/LinedList"/>
    <dgm:cxn modelId="{D81E414F-435D-46C4-8E39-9B034F030D03}" type="presParOf" srcId="{7EAA75DA-9147-4DB0-B8A9-AEA1368B3253}" destId="{C2280B81-56A2-4726-A324-1755B1B595E3}" srcOrd="11" destOrd="0" presId="urn:microsoft.com/office/officeart/2008/layout/LinedList"/>
    <dgm:cxn modelId="{9ED4F520-A635-4DBF-99D8-C76383E75FD9}" type="presParOf" srcId="{C2280B81-56A2-4726-A324-1755B1B595E3}" destId="{158075F2-991D-4E1F-9957-0CE9A78E7F05}" srcOrd="0" destOrd="0" presId="urn:microsoft.com/office/officeart/2008/layout/LinedList"/>
    <dgm:cxn modelId="{DBAF274C-0EBF-4995-AC50-E26782F38941}" type="presParOf" srcId="{C2280B81-56A2-4726-A324-1755B1B595E3}" destId="{40A9A7D5-D949-4EAB-990D-F6AB19C598D7}" srcOrd="1" destOrd="0" presId="urn:microsoft.com/office/officeart/2008/layout/LinedList"/>
    <dgm:cxn modelId="{A8FDC04A-4E46-4ABC-8DC6-6DD1E5EA51EE}" type="presParOf" srcId="{7EAA75DA-9147-4DB0-B8A9-AEA1368B3253}" destId="{E22C8068-045B-4A71-B3FB-31AE9A16075D}" srcOrd="12" destOrd="0" presId="urn:microsoft.com/office/officeart/2008/layout/LinedList"/>
    <dgm:cxn modelId="{C2A6EDC2-FAEA-49CC-817C-D1674799E7F8}" type="presParOf" srcId="{7EAA75DA-9147-4DB0-B8A9-AEA1368B3253}" destId="{E762C570-99CE-4710-853B-513DA9B45BA1}" srcOrd="13" destOrd="0" presId="urn:microsoft.com/office/officeart/2008/layout/LinedList"/>
    <dgm:cxn modelId="{49D3549F-2811-4E92-A365-F961E1CEB316}" type="presParOf" srcId="{E762C570-99CE-4710-853B-513DA9B45BA1}" destId="{9D9B0B53-7DCD-4961-8BEA-A3123AC0D4B8}" srcOrd="0" destOrd="0" presId="urn:microsoft.com/office/officeart/2008/layout/LinedList"/>
    <dgm:cxn modelId="{E4019106-42D4-4B95-83C9-49675708C912}" type="presParOf" srcId="{E762C570-99CE-4710-853B-513DA9B45BA1}" destId="{F9AE19D6-5929-46B9-8917-7872D0B3B7CE}" srcOrd="1" destOrd="0" presId="urn:microsoft.com/office/officeart/2008/layout/LinedList"/>
    <dgm:cxn modelId="{28471240-37CD-45FC-95C7-02AAB8E7E6FF}" type="presParOf" srcId="{7EAA75DA-9147-4DB0-B8A9-AEA1368B3253}" destId="{AD78792A-9227-42C3-9E2D-744D783151F7}" srcOrd="14" destOrd="0" presId="urn:microsoft.com/office/officeart/2008/layout/LinedList"/>
    <dgm:cxn modelId="{C713B181-57DA-492B-ACA0-D3738F37BF95}" type="presParOf" srcId="{7EAA75DA-9147-4DB0-B8A9-AEA1368B3253}" destId="{E711D801-EB3A-4906-92F4-CDE5D7D08C15}" srcOrd="15" destOrd="0" presId="urn:microsoft.com/office/officeart/2008/layout/LinedList"/>
    <dgm:cxn modelId="{E9D71E7F-09EA-450D-8F96-26BC7B105FBF}" type="presParOf" srcId="{E711D801-EB3A-4906-92F4-CDE5D7D08C15}" destId="{B30401F3-E8C9-4E67-BE9A-CB89FBC3CBCF}" srcOrd="0" destOrd="0" presId="urn:microsoft.com/office/officeart/2008/layout/LinedList"/>
    <dgm:cxn modelId="{3705F3BB-3992-4A18-AE9A-F942366530DB}" type="presParOf" srcId="{E711D801-EB3A-4906-92F4-CDE5D7D08C15}" destId="{D2796DDB-6C23-4BBD-AA3A-49C6D51B702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24C621-ECBA-415E-B65F-89D41505EA8A}" type="doc">
      <dgm:prSet loTypeId="urn:microsoft.com/office/officeart/2008/layout/LinedList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BDF88D0A-20E4-4E6F-94B2-BD368D086BB4}">
      <dgm:prSet custT="1"/>
      <dgm:spPr/>
      <dgm:t>
        <a:bodyPr vert="vert270"/>
        <a:lstStyle/>
        <a:p>
          <a:pPr algn="ctr"/>
          <a:r>
            <a:rPr lang="ru-RU" sz="2000" i="1" dirty="0"/>
            <a:t>При наличии клинических показаний</a:t>
          </a:r>
          <a:endParaRPr lang="en-US" sz="2000" dirty="0"/>
        </a:p>
      </dgm:t>
    </dgm:pt>
    <dgm:pt modelId="{0C944EB5-C75E-4C18-B52D-6582CF2069B2}" type="parTrans" cxnId="{E9633966-9031-4E15-A9C1-B79A49064CEB}">
      <dgm:prSet/>
      <dgm:spPr/>
      <dgm:t>
        <a:bodyPr/>
        <a:lstStyle/>
        <a:p>
          <a:endParaRPr lang="en-US"/>
        </a:p>
      </dgm:t>
    </dgm:pt>
    <dgm:pt modelId="{D64AF80F-F76E-4A71-892E-2D145B7D6890}" type="sibTrans" cxnId="{E9633966-9031-4E15-A9C1-B79A49064CEB}">
      <dgm:prSet/>
      <dgm:spPr/>
      <dgm:t>
        <a:bodyPr/>
        <a:lstStyle/>
        <a:p>
          <a:endParaRPr lang="en-US"/>
        </a:p>
      </dgm:t>
    </dgm:pt>
    <dgm:pt modelId="{9E481C1C-50FD-44D0-BADD-64D44EBA8FBE}">
      <dgm:prSet/>
      <dgm:spPr/>
      <dgm:t>
        <a:bodyPr/>
        <a:lstStyle/>
        <a:p>
          <a:r>
            <a:rPr lang="ru-RU"/>
            <a:t>Биопсия метастазов под контролем УЗИ/КТ;</a:t>
          </a:r>
          <a:endParaRPr lang="en-US"/>
        </a:p>
      </dgm:t>
    </dgm:pt>
    <dgm:pt modelId="{1B0EF23D-A4CB-4659-BB37-7B2F5466CB09}" type="parTrans" cxnId="{FC1019AC-FC40-4D86-81EE-6891E44B6ACC}">
      <dgm:prSet/>
      <dgm:spPr/>
      <dgm:t>
        <a:bodyPr/>
        <a:lstStyle/>
        <a:p>
          <a:endParaRPr lang="en-US"/>
        </a:p>
      </dgm:t>
    </dgm:pt>
    <dgm:pt modelId="{29FDC4F1-54F7-46F2-A8D7-8A2704276565}" type="sibTrans" cxnId="{FC1019AC-FC40-4D86-81EE-6891E44B6ACC}">
      <dgm:prSet/>
      <dgm:spPr/>
      <dgm:t>
        <a:bodyPr/>
        <a:lstStyle/>
        <a:p>
          <a:endParaRPr lang="en-US"/>
        </a:p>
      </dgm:t>
    </dgm:pt>
    <dgm:pt modelId="{7BE918E3-11EA-411D-8F13-0BB42CBCBF96}">
      <dgm:prSet/>
      <dgm:spPr/>
      <dgm:t>
        <a:bodyPr/>
        <a:lstStyle/>
        <a:p>
          <a:r>
            <a:rPr lang="ru-RU"/>
            <a:t>Остеосцинтиграфия;</a:t>
          </a:r>
          <a:endParaRPr lang="en-US"/>
        </a:p>
      </dgm:t>
    </dgm:pt>
    <dgm:pt modelId="{F59F5FD0-B211-4264-9BD2-542915CD7DF8}" type="parTrans" cxnId="{D0A203F9-C1A4-4C91-BD6F-D9E8E45EDD03}">
      <dgm:prSet/>
      <dgm:spPr/>
      <dgm:t>
        <a:bodyPr/>
        <a:lstStyle/>
        <a:p>
          <a:endParaRPr lang="en-US"/>
        </a:p>
      </dgm:t>
    </dgm:pt>
    <dgm:pt modelId="{F3B1B361-15D0-4729-96E5-9FCD989A8FF1}" type="sibTrans" cxnId="{D0A203F9-C1A4-4C91-BD6F-D9E8E45EDD03}">
      <dgm:prSet/>
      <dgm:spPr/>
      <dgm:t>
        <a:bodyPr/>
        <a:lstStyle/>
        <a:p>
          <a:endParaRPr lang="en-US"/>
        </a:p>
      </dgm:t>
    </dgm:pt>
    <dgm:pt modelId="{282B710B-F372-4A56-BF4D-F7EF37DBCBBF}">
      <dgm:prSet/>
      <dgm:spPr/>
      <dgm:t>
        <a:bodyPr/>
        <a:lstStyle/>
        <a:p>
          <a:r>
            <a:rPr lang="ru-RU" dirty="0"/>
            <a:t>Стернальная пункция или </a:t>
          </a:r>
          <a:r>
            <a:rPr lang="ru-RU" dirty="0" err="1"/>
            <a:t>трепанобиопсия</a:t>
          </a:r>
          <a:r>
            <a:rPr lang="ru-RU" dirty="0"/>
            <a:t> подвздошной кости (при подозрении на метастатическое поражение костного мозга);</a:t>
          </a:r>
          <a:endParaRPr lang="en-US" dirty="0"/>
        </a:p>
      </dgm:t>
    </dgm:pt>
    <dgm:pt modelId="{250553C9-A232-42B9-9F20-BCBD186A0A67}" type="parTrans" cxnId="{6F7A36C8-B71F-41B7-BC75-748DAE2C2FD6}">
      <dgm:prSet/>
      <dgm:spPr/>
      <dgm:t>
        <a:bodyPr/>
        <a:lstStyle/>
        <a:p>
          <a:endParaRPr lang="en-US"/>
        </a:p>
      </dgm:t>
    </dgm:pt>
    <dgm:pt modelId="{282F27EF-D467-4E11-9A64-739ABA06CE38}" type="sibTrans" cxnId="{6F7A36C8-B71F-41B7-BC75-748DAE2C2FD6}">
      <dgm:prSet/>
      <dgm:spPr/>
      <dgm:t>
        <a:bodyPr/>
        <a:lstStyle/>
        <a:p>
          <a:endParaRPr lang="en-US"/>
        </a:p>
      </dgm:t>
    </dgm:pt>
    <dgm:pt modelId="{7EB15F34-1B18-407A-8638-83718DE069A0}">
      <dgm:prSet/>
      <dgm:spPr/>
      <dgm:t>
        <a:bodyPr/>
        <a:lstStyle/>
        <a:p>
          <a:r>
            <a:rPr lang="ru-RU"/>
            <a:t>Лапароскопия; </a:t>
          </a:r>
          <a:endParaRPr lang="en-US"/>
        </a:p>
      </dgm:t>
    </dgm:pt>
    <dgm:pt modelId="{6E1E96A7-047B-4E1B-87E9-DF20B07270D0}" type="parTrans" cxnId="{AE9D84A8-9C9A-4260-858A-F5C99D27F9B2}">
      <dgm:prSet/>
      <dgm:spPr/>
      <dgm:t>
        <a:bodyPr/>
        <a:lstStyle/>
        <a:p>
          <a:endParaRPr lang="en-US"/>
        </a:p>
      </dgm:t>
    </dgm:pt>
    <dgm:pt modelId="{F9CAA6D2-0CBE-4F22-B15F-0043D9EAECCA}" type="sibTrans" cxnId="{AE9D84A8-9C9A-4260-858A-F5C99D27F9B2}">
      <dgm:prSet/>
      <dgm:spPr/>
      <dgm:t>
        <a:bodyPr/>
        <a:lstStyle/>
        <a:p>
          <a:endParaRPr lang="en-US"/>
        </a:p>
      </dgm:t>
    </dgm:pt>
    <dgm:pt modelId="{12AB0BA8-CB40-445A-B2EB-4C34247D3307}">
      <dgm:prSet/>
      <dgm:spPr/>
      <dgm:t>
        <a:bodyPr/>
        <a:lstStyle/>
        <a:p>
          <a:r>
            <a:rPr lang="ru-RU"/>
            <a:t>ПЭТ-КТ</a:t>
          </a:r>
          <a:endParaRPr lang="en-US"/>
        </a:p>
      </dgm:t>
    </dgm:pt>
    <dgm:pt modelId="{AA470C1B-64D6-4C3A-AD87-DC54B18FAFC8}" type="parTrans" cxnId="{CF11A9F7-5117-4A7A-BC2A-AB404A45624E}">
      <dgm:prSet/>
      <dgm:spPr/>
      <dgm:t>
        <a:bodyPr/>
        <a:lstStyle/>
        <a:p>
          <a:endParaRPr lang="en-US"/>
        </a:p>
      </dgm:t>
    </dgm:pt>
    <dgm:pt modelId="{46A819C9-B766-4A06-8C46-F831FACBE64A}" type="sibTrans" cxnId="{CF11A9F7-5117-4A7A-BC2A-AB404A45624E}">
      <dgm:prSet/>
      <dgm:spPr/>
      <dgm:t>
        <a:bodyPr/>
        <a:lstStyle/>
        <a:p>
          <a:endParaRPr lang="en-US"/>
        </a:p>
      </dgm:t>
    </dgm:pt>
    <dgm:pt modelId="{38146F15-BA5A-4E20-B04E-688B1507F4DE}" type="pres">
      <dgm:prSet presAssocID="{5624C621-ECBA-415E-B65F-89D41505EA8A}" presName="vert0" presStyleCnt="0">
        <dgm:presLayoutVars>
          <dgm:dir/>
          <dgm:animOne val="branch"/>
          <dgm:animLvl val="lvl"/>
        </dgm:presLayoutVars>
      </dgm:prSet>
      <dgm:spPr/>
    </dgm:pt>
    <dgm:pt modelId="{7A83BF3C-2640-48D9-9E0C-FB89932CFF9C}" type="pres">
      <dgm:prSet presAssocID="{BDF88D0A-20E4-4E6F-94B2-BD368D086BB4}" presName="thickLine" presStyleLbl="alignNode1" presStyleIdx="0" presStyleCnt="1"/>
      <dgm:spPr/>
    </dgm:pt>
    <dgm:pt modelId="{1C668970-1804-4023-AB1A-BD876C447627}" type="pres">
      <dgm:prSet presAssocID="{BDF88D0A-20E4-4E6F-94B2-BD368D086BB4}" presName="horz1" presStyleCnt="0"/>
      <dgm:spPr/>
    </dgm:pt>
    <dgm:pt modelId="{FAA27F67-9826-4F8C-9643-A15402662FAC}" type="pres">
      <dgm:prSet presAssocID="{BDF88D0A-20E4-4E6F-94B2-BD368D086BB4}" presName="tx1" presStyleLbl="revTx" presStyleIdx="0" presStyleCnt="6"/>
      <dgm:spPr/>
    </dgm:pt>
    <dgm:pt modelId="{2367EC02-8994-475A-9E1C-E7FE1D33649D}" type="pres">
      <dgm:prSet presAssocID="{BDF88D0A-20E4-4E6F-94B2-BD368D086BB4}" presName="vert1" presStyleCnt="0"/>
      <dgm:spPr/>
    </dgm:pt>
    <dgm:pt modelId="{7EAD0EB2-58F6-473A-95EA-6B193A686D77}" type="pres">
      <dgm:prSet presAssocID="{9E481C1C-50FD-44D0-BADD-64D44EBA8FBE}" presName="vertSpace2a" presStyleCnt="0"/>
      <dgm:spPr/>
    </dgm:pt>
    <dgm:pt modelId="{ADDC6457-5981-4D2B-A49D-36B9D3B10C1A}" type="pres">
      <dgm:prSet presAssocID="{9E481C1C-50FD-44D0-BADD-64D44EBA8FBE}" presName="horz2" presStyleCnt="0"/>
      <dgm:spPr/>
    </dgm:pt>
    <dgm:pt modelId="{482C8CB6-D9DD-49A4-8674-3B56C468B966}" type="pres">
      <dgm:prSet presAssocID="{9E481C1C-50FD-44D0-BADD-64D44EBA8FBE}" presName="horzSpace2" presStyleCnt="0"/>
      <dgm:spPr/>
    </dgm:pt>
    <dgm:pt modelId="{82EF6F0E-99FB-4DD2-800C-6B908622A995}" type="pres">
      <dgm:prSet presAssocID="{9E481C1C-50FD-44D0-BADD-64D44EBA8FBE}" presName="tx2" presStyleLbl="revTx" presStyleIdx="1" presStyleCnt="6"/>
      <dgm:spPr/>
    </dgm:pt>
    <dgm:pt modelId="{A2356AEA-01BA-4B74-A878-933DA0A56AB1}" type="pres">
      <dgm:prSet presAssocID="{9E481C1C-50FD-44D0-BADD-64D44EBA8FBE}" presName="vert2" presStyleCnt="0"/>
      <dgm:spPr/>
    </dgm:pt>
    <dgm:pt modelId="{6F2ECFCD-6446-4C5C-96CA-DC94B13F1F03}" type="pres">
      <dgm:prSet presAssocID="{9E481C1C-50FD-44D0-BADD-64D44EBA8FBE}" presName="thinLine2b" presStyleLbl="callout" presStyleIdx="0" presStyleCnt="5"/>
      <dgm:spPr/>
    </dgm:pt>
    <dgm:pt modelId="{16D47A8B-8757-4517-9B25-AEBC596F1C7F}" type="pres">
      <dgm:prSet presAssocID="{9E481C1C-50FD-44D0-BADD-64D44EBA8FBE}" presName="vertSpace2b" presStyleCnt="0"/>
      <dgm:spPr/>
    </dgm:pt>
    <dgm:pt modelId="{7F1B26E5-8BF7-45E4-A79A-CB02AF3DECB5}" type="pres">
      <dgm:prSet presAssocID="{7BE918E3-11EA-411D-8F13-0BB42CBCBF96}" presName="horz2" presStyleCnt="0"/>
      <dgm:spPr/>
    </dgm:pt>
    <dgm:pt modelId="{A221D301-FF72-4DDA-AB06-5D5A4F8FF772}" type="pres">
      <dgm:prSet presAssocID="{7BE918E3-11EA-411D-8F13-0BB42CBCBF96}" presName="horzSpace2" presStyleCnt="0"/>
      <dgm:spPr/>
    </dgm:pt>
    <dgm:pt modelId="{DE98F731-6AA4-42D0-B69C-FD1A471FA299}" type="pres">
      <dgm:prSet presAssocID="{7BE918E3-11EA-411D-8F13-0BB42CBCBF96}" presName="tx2" presStyleLbl="revTx" presStyleIdx="2" presStyleCnt="6"/>
      <dgm:spPr/>
    </dgm:pt>
    <dgm:pt modelId="{4353A6AD-B51F-45D9-94A3-FA0A2295DFE0}" type="pres">
      <dgm:prSet presAssocID="{7BE918E3-11EA-411D-8F13-0BB42CBCBF96}" presName="vert2" presStyleCnt="0"/>
      <dgm:spPr/>
    </dgm:pt>
    <dgm:pt modelId="{43437A8E-7D57-4A8E-AF48-BCDCB0E4B79A}" type="pres">
      <dgm:prSet presAssocID="{7BE918E3-11EA-411D-8F13-0BB42CBCBF96}" presName="thinLine2b" presStyleLbl="callout" presStyleIdx="1" presStyleCnt="5"/>
      <dgm:spPr/>
    </dgm:pt>
    <dgm:pt modelId="{1B539055-6D3A-407E-9DC8-01D3E97A2BA4}" type="pres">
      <dgm:prSet presAssocID="{7BE918E3-11EA-411D-8F13-0BB42CBCBF96}" presName="vertSpace2b" presStyleCnt="0"/>
      <dgm:spPr/>
    </dgm:pt>
    <dgm:pt modelId="{37C32D24-24F3-4084-BA24-4392DFD66011}" type="pres">
      <dgm:prSet presAssocID="{282B710B-F372-4A56-BF4D-F7EF37DBCBBF}" presName="horz2" presStyleCnt="0"/>
      <dgm:spPr/>
    </dgm:pt>
    <dgm:pt modelId="{C8EA19D7-85A1-4833-AF34-DC4FD162FCBD}" type="pres">
      <dgm:prSet presAssocID="{282B710B-F372-4A56-BF4D-F7EF37DBCBBF}" presName="horzSpace2" presStyleCnt="0"/>
      <dgm:spPr/>
    </dgm:pt>
    <dgm:pt modelId="{15D16EE8-16C9-4C7C-BAFD-0D27E8EABE8E}" type="pres">
      <dgm:prSet presAssocID="{282B710B-F372-4A56-BF4D-F7EF37DBCBBF}" presName="tx2" presStyleLbl="revTx" presStyleIdx="3" presStyleCnt="6"/>
      <dgm:spPr/>
    </dgm:pt>
    <dgm:pt modelId="{4603FEA2-D86B-4E39-AE4B-38CD3432908D}" type="pres">
      <dgm:prSet presAssocID="{282B710B-F372-4A56-BF4D-F7EF37DBCBBF}" presName="vert2" presStyleCnt="0"/>
      <dgm:spPr/>
    </dgm:pt>
    <dgm:pt modelId="{A6052004-BE54-4642-9155-00EA5B9EF5C4}" type="pres">
      <dgm:prSet presAssocID="{282B710B-F372-4A56-BF4D-F7EF37DBCBBF}" presName="thinLine2b" presStyleLbl="callout" presStyleIdx="2" presStyleCnt="5"/>
      <dgm:spPr/>
    </dgm:pt>
    <dgm:pt modelId="{C2E1EEF6-259D-4A76-B6B1-CCD4837DB760}" type="pres">
      <dgm:prSet presAssocID="{282B710B-F372-4A56-BF4D-F7EF37DBCBBF}" presName="vertSpace2b" presStyleCnt="0"/>
      <dgm:spPr/>
    </dgm:pt>
    <dgm:pt modelId="{5B1162D8-5933-4294-8868-29809C8308F1}" type="pres">
      <dgm:prSet presAssocID="{7EB15F34-1B18-407A-8638-83718DE069A0}" presName="horz2" presStyleCnt="0"/>
      <dgm:spPr/>
    </dgm:pt>
    <dgm:pt modelId="{539F94E5-75D6-415E-A48B-1FA7CD24D05E}" type="pres">
      <dgm:prSet presAssocID="{7EB15F34-1B18-407A-8638-83718DE069A0}" presName="horzSpace2" presStyleCnt="0"/>
      <dgm:spPr/>
    </dgm:pt>
    <dgm:pt modelId="{E57CC51D-E01F-4C4C-9534-7CC4DCC82921}" type="pres">
      <dgm:prSet presAssocID="{7EB15F34-1B18-407A-8638-83718DE069A0}" presName="tx2" presStyleLbl="revTx" presStyleIdx="4" presStyleCnt="6"/>
      <dgm:spPr/>
    </dgm:pt>
    <dgm:pt modelId="{19330677-0838-422E-BFC6-1D1204BC7D45}" type="pres">
      <dgm:prSet presAssocID="{7EB15F34-1B18-407A-8638-83718DE069A0}" presName="vert2" presStyleCnt="0"/>
      <dgm:spPr/>
    </dgm:pt>
    <dgm:pt modelId="{7E3F2D53-F03E-4129-A38A-BAED9D8A70AB}" type="pres">
      <dgm:prSet presAssocID="{7EB15F34-1B18-407A-8638-83718DE069A0}" presName="thinLine2b" presStyleLbl="callout" presStyleIdx="3" presStyleCnt="5"/>
      <dgm:spPr/>
    </dgm:pt>
    <dgm:pt modelId="{9A6CC248-505B-4637-8A3A-0132294FD3AA}" type="pres">
      <dgm:prSet presAssocID="{7EB15F34-1B18-407A-8638-83718DE069A0}" presName="vertSpace2b" presStyleCnt="0"/>
      <dgm:spPr/>
    </dgm:pt>
    <dgm:pt modelId="{6C222D5C-1880-4380-9775-C5BE728E285F}" type="pres">
      <dgm:prSet presAssocID="{12AB0BA8-CB40-445A-B2EB-4C34247D3307}" presName="horz2" presStyleCnt="0"/>
      <dgm:spPr/>
    </dgm:pt>
    <dgm:pt modelId="{A9013575-6C02-4603-8CEA-39272AC434DE}" type="pres">
      <dgm:prSet presAssocID="{12AB0BA8-CB40-445A-B2EB-4C34247D3307}" presName="horzSpace2" presStyleCnt="0"/>
      <dgm:spPr/>
    </dgm:pt>
    <dgm:pt modelId="{EFBF7CA6-5C6C-4086-AE92-9E0B8A1AD3C7}" type="pres">
      <dgm:prSet presAssocID="{12AB0BA8-CB40-445A-B2EB-4C34247D3307}" presName="tx2" presStyleLbl="revTx" presStyleIdx="5" presStyleCnt="6"/>
      <dgm:spPr/>
    </dgm:pt>
    <dgm:pt modelId="{00068758-66E3-4BB7-AA0E-279F685D3CD0}" type="pres">
      <dgm:prSet presAssocID="{12AB0BA8-CB40-445A-B2EB-4C34247D3307}" presName="vert2" presStyleCnt="0"/>
      <dgm:spPr/>
    </dgm:pt>
    <dgm:pt modelId="{505A5DAA-EEA9-479D-B5C1-DF2B0F520939}" type="pres">
      <dgm:prSet presAssocID="{12AB0BA8-CB40-445A-B2EB-4C34247D3307}" presName="thinLine2b" presStyleLbl="callout" presStyleIdx="4" presStyleCnt="5"/>
      <dgm:spPr/>
    </dgm:pt>
    <dgm:pt modelId="{B43E28F5-FB98-4836-982D-0869B3A7BCC3}" type="pres">
      <dgm:prSet presAssocID="{12AB0BA8-CB40-445A-B2EB-4C34247D3307}" presName="vertSpace2b" presStyleCnt="0"/>
      <dgm:spPr/>
    </dgm:pt>
  </dgm:ptLst>
  <dgm:cxnLst>
    <dgm:cxn modelId="{00740A2A-E033-4495-A07B-17B61BBEB351}" type="presOf" srcId="{282B710B-F372-4A56-BF4D-F7EF37DBCBBF}" destId="{15D16EE8-16C9-4C7C-BAFD-0D27E8EABE8E}" srcOrd="0" destOrd="0" presId="urn:microsoft.com/office/officeart/2008/layout/LinedList"/>
    <dgm:cxn modelId="{25EC0641-D188-4BDC-82E6-273669359E84}" type="presOf" srcId="{7BE918E3-11EA-411D-8F13-0BB42CBCBF96}" destId="{DE98F731-6AA4-42D0-B69C-FD1A471FA299}" srcOrd="0" destOrd="0" presId="urn:microsoft.com/office/officeart/2008/layout/LinedList"/>
    <dgm:cxn modelId="{E9633966-9031-4E15-A9C1-B79A49064CEB}" srcId="{5624C621-ECBA-415E-B65F-89D41505EA8A}" destId="{BDF88D0A-20E4-4E6F-94B2-BD368D086BB4}" srcOrd="0" destOrd="0" parTransId="{0C944EB5-C75E-4C18-B52D-6582CF2069B2}" sibTransId="{D64AF80F-F76E-4A71-892E-2D145B7D6890}"/>
    <dgm:cxn modelId="{D805928D-F5BE-4E12-9203-1B8F9D93857F}" type="presOf" srcId="{5624C621-ECBA-415E-B65F-89D41505EA8A}" destId="{38146F15-BA5A-4E20-B04E-688B1507F4DE}" srcOrd="0" destOrd="0" presId="urn:microsoft.com/office/officeart/2008/layout/LinedList"/>
    <dgm:cxn modelId="{AE9D84A8-9C9A-4260-858A-F5C99D27F9B2}" srcId="{BDF88D0A-20E4-4E6F-94B2-BD368D086BB4}" destId="{7EB15F34-1B18-407A-8638-83718DE069A0}" srcOrd="3" destOrd="0" parTransId="{6E1E96A7-047B-4E1B-87E9-DF20B07270D0}" sibTransId="{F9CAA6D2-0CBE-4F22-B15F-0043D9EAECCA}"/>
    <dgm:cxn modelId="{FC1019AC-FC40-4D86-81EE-6891E44B6ACC}" srcId="{BDF88D0A-20E4-4E6F-94B2-BD368D086BB4}" destId="{9E481C1C-50FD-44D0-BADD-64D44EBA8FBE}" srcOrd="0" destOrd="0" parTransId="{1B0EF23D-A4CB-4659-BB37-7B2F5466CB09}" sibTransId="{29FDC4F1-54F7-46F2-A8D7-8A2704276565}"/>
    <dgm:cxn modelId="{2F9D73C6-7442-4AE7-851C-9C4ABABBC04E}" type="presOf" srcId="{BDF88D0A-20E4-4E6F-94B2-BD368D086BB4}" destId="{FAA27F67-9826-4F8C-9643-A15402662FAC}" srcOrd="0" destOrd="0" presId="urn:microsoft.com/office/officeart/2008/layout/LinedList"/>
    <dgm:cxn modelId="{6F7A36C8-B71F-41B7-BC75-748DAE2C2FD6}" srcId="{BDF88D0A-20E4-4E6F-94B2-BD368D086BB4}" destId="{282B710B-F372-4A56-BF4D-F7EF37DBCBBF}" srcOrd="2" destOrd="0" parTransId="{250553C9-A232-42B9-9F20-BCBD186A0A67}" sibTransId="{282F27EF-D467-4E11-9A64-739ABA06CE38}"/>
    <dgm:cxn modelId="{5614C1CB-7E04-4F13-9016-B164A01D2D36}" type="presOf" srcId="{9E481C1C-50FD-44D0-BADD-64D44EBA8FBE}" destId="{82EF6F0E-99FB-4DD2-800C-6B908622A995}" srcOrd="0" destOrd="0" presId="urn:microsoft.com/office/officeart/2008/layout/LinedList"/>
    <dgm:cxn modelId="{CF11A9F7-5117-4A7A-BC2A-AB404A45624E}" srcId="{BDF88D0A-20E4-4E6F-94B2-BD368D086BB4}" destId="{12AB0BA8-CB40-445A-B2EB-4C34247D3307}" srcOrd="4" destOrd="0" parTransId="{AA470C1B-64D6-4C3A-AD87-DC54B18FAFC8}" sibTransId="{46A819C9-B766-4A06-8C46-F831FACBE64A}"/>
    <dgm:cxn modelId="{21F8BBF8-17CE-4F8A-8670-DA8DE2EADD37}" type="presOf" srcId="{12AB0BA8-CB40-445A-B2EB-4C34247D3307}" destId="{EFBF7CA6-5C6C-4086-AE92-9E0B8A1AD3C7}" srcOrd="0" destOrd="0" presId="urn:microsoft.com/office/officeart/2008/layout/LinedList"/>
    <dgm:cxn modelId="{D0A203F9-C1A4-4C91-BD6F-D9E8E45EDD03}" srcId="{BDF88D0A-20E4-4E6F-94B2-BD368D086BB4}" destId="{7BE918E3-11EA-411D-8F13-0BB42CBCBF96}" srcOrd="1" destOrd="0" parTransId="{F59F5FD0-B211-4264-9BD2-542915CD7DF8}" sibTransId="{F3B1B361-15D0-4729-96E5-9FCD989A8FF1}"/>
    <dgm:cxn modelId="{C3DCACFE-2C71-477D-8361-6CEBDD43FB00}" type="presOf" srcId="{7EB15F34-1B18-407A-8638-83718DE069A0}" destId="{E57CC51D-E01F-4C4C-9534-7CC4DCC82921}" srcOrd="0" destOrd="0" presId="urn:microsoft.com/office/officeart/2008/layout/LinedList"/>
    <dgm:cxn modelId="{125DC03E-6580-4411-AC24-467A21440907}" type="presParOf" srcId="{38146F15-BA5A-4E20-B04E-688B1507F4DE}" destId="{7A83BF3C-2640-48D9-9E0C-FB89932CFF9C}" srcOrd="0" destOrd="0" presId="urn:microsoft.com/office/officeart/2008/layout/LinedList"/>
    <dgm:cxn modelId="{4B5C3FB5-CC8F-49D6-84D3-3C94292DB161}" type="presParOf" srcId="{38146F15-BA5A-4E20-B04E-688B1507F4DE}" destId="{1C668970-1804-4023-AB1A-BD876C447627}" srcOrd="1" destOrd="0" presId="urn:microsoft.com/office/officeart/2008/layout/LinedList"/>
    <dgm:cxn modelId="{62F4B961-7D2B-439A-A074-EE3766930DAE}" type="presParOf" srcId="{1C668970-1804-4023-AB1A-BD876C447627}" destId="{FAA27F67-9826-4F8C-9643-A15402662FAC}" srcOrd="0" destOrd="0" presId="urn:microsoft.com/office/officeart/2008/layout/LinedList"/>
    <dgm:cxn modelId="{75EBA80E-E4AB-4C39-A002-9765264FF009}" type="presParOf" srcId="{1C668970-1804-4023-AB1A-BD876C447627}" destId="{2367EC02-8994-475A-9E1C-E7FE1D33649D}" srcOrd="1" destOrd="0" presId="urn:microsoft.com/office/officeart/2008/layout/LinedList"/>
    <dgm:cxn modelId="{6399C13A-A032-4F4F-A87E-E7701CA87DF9}" type="presParOf" srcId="{2367EC02-8994-475A-9E1C-E7FE1D33649D}" destId="{7EAD0EB2-58F6-473A-95EA-6B193A686D77}" srcOrd="0" destOrd="0" presId="urn:microsoft.com/office/officeart/2008/layout/LinedList"/>
    <dgm:cxn modelId="{D6D23FAC-EB42-4503-9057-399174BBD9AB}" type="presParOf" srcId="{2367EC02-8994-475A-9E1C-E7FE1D33649D}" destId="{ADDC6457-5981-4D2B-A49D-36B9D3B10C1A}" srcOrd="1" destOrd="0" presId="urn:microsoft.com/office/officeart/2008/layout/LinedList"/>
    <dgm:cxn modelId="{7F4B4F39-4AB1-4EE5-BF08-71A03075F388}" type="presParOf" srcId="{ADDC6457-5981-4D2B-A49D-36B9D3B10C1A}" destId="{482C8CB6-D9DD-49A4-8674-3B56C468B966}" srcOrd="0" destOrd="0" presId="urn:microsoft.com/office/officeart/2008/layout/LinedList"/>
    <dgm:cxn modelId="{E7636C44-8D5E-47A7-80E0-4A7AF72FB560}" type="presParOf" srcId="{ADDC6457-5981-4D2B-A49D-36B9D3B10C1A}" destId="{82EF6F0E-99FB-4DD2-800C-6B908622A995}" srcOrd="1" destOrd="0" presId="urn:microsoft.com/office/officeart/2008/layout/LinedList"/>
    <dgm:cxn modelId="{B2600B50-60D9-4373-81CA-5477A98647A4}" type="presParOf" srcId="{ADDC6457-5981-4D2B-A49D-36B9D3B10C1A}" destId="{A2356AEA-01BA-4B74-A878-933DA0A56AB1}" srcOrd="2" destOrd="0" presId="urn:microsoft.com/office/officeart/2008/layout/LinedList"/>
    <dgm:cxn modelId="{41DBCEC2-ACA5-4A25-8BF5-B2E09D9A0B82}" type="presParOf" srcId="{2367EC02-8994-475A-9E1C-E7FE1D33649D}" destId="{6F2ECFCD-6446-4C5C-96CA-DC94B13F1F03}" srcOrd="2" destOrd="0" presId="urn:microsoft.com/office/officeart/2008/layout/LinedList"/>
    <dgm:cxn modelId="{8F47510C-6D43-412B-90AE-0A026729FA97}" type="presParOf" srcId="{2367EC02-8994-475A-9E1C-E7FE1D33649D}" destId="{16D47A8B-8757-4517-9B25-AEBC596F1C7F}" srcOrd="3" destOrd="0" presId="urn:microsoft.com/office/officeart/2008/layout/LinedList"/>
    <dgm:cxn modelId="{A8E3014D-3632-4440-AF3B-7DDC9D5F9DDB}" type="presParOf" srcId="{2367EC02-8994-475A-9E1C-E7FE1D33649D}" destId="{7F1B26E5-8BF7-45E4-A79A-CB02AF3DECB5}" srcOrd="4" destOrd="0" presId="urn:microsoft.com/office/officeart/2008/layout/LinedList"/>
    <dgm:cxn modelId="{9ECC7CE9-D19B-4ED0-9044-92107EA535F6}" type="presParOf" srcId="{7F1B26E5-8BF7-45E4-A79A-CB02AF3DECB5}" destId="{A221D301-FF72-4DDA-AB06-5D5A4F8FF772}" srcOrd="0" destOrd="0" presId="urn:microsoft.com/office/officeart/2008/layout/LinedList"/>
    <dgm:cxn modelId="{E6C0305B-9A99-4586-ABE5-439712E0521C}" type="presParOf" srcId="{7F1B26E5-8BF7-45E4-A79A-CB02AF3DECB5}" destId="{DE98F731-6AA4-42D0-B69C-FD1A471FA299}" srcOrd="1" destOrd="0" presId="urn:microsoft.com/office/officeart/2008/layout/LinedList"/>
    <dgm:cxn modelId="{BCA4ADB1-367E-4D8E-9F41-BF46A9A84D70}" type="presParOf" srcId="{7F1B26E5-8BF7-45E4-A79A-CB02AF3DECB5}" destId="{4353A6AD-B51F-45D9-94A3-FA0A2295DFE0}" srcOrd="2" destOrd="0" presId="urn:microsoft.com/office/officeart/2008/layout/LinedList"/>
    <dgm:cxn modelId="{C255F2BC-B9A2-46FD-964E-7917E6BF70BE}" type="presParOf" srcId="{2367EC02-8994-475A-9E1C-E7FE1D33649D}" destId="{43437A8E-7D57-4A8E-AF48-BCDCB0E4B79A}" srcOrd="5" destOrd="0" presId="urn:microsoft.com/office/officeart/2008/layout/LinedList"/>
    <dgm:cxn modelId="{3B31AC2A-5699-4DF5-B695-CD2DB0FF8CF4}" type="presParOf" srcId="{2367EC02-8994-475A-9E1C-E7FE1D33649D}" destId="{1B539055-6D3A-407E-9DC8-01D3E97A2BA4}" srcOrd="6" destOrd="0" presId="urn:microsoft.com/office/officeart/2008/layout/LinedList"/>
    <dgm:cxn modelId="{AC941107-2D7B-4032-A049-650D9928FAFB}" type="presParOf" srcId="{2367EC02-8994-475A-9E1C-E7FE1D33649D}" destId="{37C32D24-24F3-4084-BA24-4392DFD66011}" srcOrd="7" destOrd="0" presId="urn:microsoft.com/office/officeart/2008/layout/LinedList"/>
    <dgm:cxn modelId="{BA9D6A51-F6E2-4644-88DF-A74FDBBDA5F8}" type="presParOf" srcId="{37C32D24-24F3-4084-BA24-4392DFD66011}" destId="{C8EA19D7-85A1-4833-AF34-DC4FD162FCBD}" srcOrd="0" destOrd="0" presId="urn:microsoft.com/office/officeart/2008/layout/LinedList"/>
    <dgm:cxn modelId="{5C8EC781-C251-4F63-B76D-E4CB52DDB640}" type="presParOf" srcId="{37C32D24-24F3-4084-BA24-4392DFD66011}" destId="{15D16EE8-16C9-4C7C-BAFD-0D27E8EABE8E}" srcOrd="1" destOrd="0" presId="urn:microsoft.com/office/officeart/2008/layout/LinedList"/>
    <dgm:cxn modelId="{40687384-A246-40BD-89DC-A847066EE155}" type="presParOf" srcId="{37C32D24-24F3-4084-BA24-4392DFD66011}" destId="{4603FEA2-D86B-4E39-AE4B-38CD3432908D}" srcOrd="2" destOrd="0" presId="urn:microsoft.com/office/officeart/2008/layout/LinedList"/>
    <dgm:cxn modelId="{305DDCF8-3345-4909-9AB9-3F260B161315}" type="presParOf" srcId="{2367EC02-8994-475A-9E1C-E7FE1D33649D}" destId="{A6052004-BE54-4642-9155-00EA5B9EF5C4}" srcOrd="8" destOrd="0" presId="urn:microsoft.com/office/officeart/2008/layout/LinedList"/>
    <dgm:cxn modelId="{F5FC7F72-7C50-41B9-8308-8C724573F808}" type="presParOf" srcId="{2367EC02-8994-475A-9E1C-E7FE1D33649D}" destId="{C2E1EEF6-259D-4A76-B6B1-CCD4837DB760}" srcOrd="9" destOrd="0" presId="urn:microsoft.com/office/officeart/2008/layout/LinedList"/>
    <dgm:cxn modelId="{3D5F25DD-1CDB-4004-B701-D24250AF1ACF}" type="presParOf" srcId="{2367EC02-8994-475A-9E1C-E7FE1D33649D}" destId="{5B1162D8-5933-4294-8868-29809C8308F1}" srcOrd="10" destOrd="0" presId="urn:microsoft.com/office/officeart/2008/layout/LinedList"/>
    <dgm:cxn modelId="{E412C131-5AF0-4546-BFDF-8E1FB63C709C}" type="presParOf" srcId="{5B1162D8-5933-4294-8868-29809C8308F1}" destId="{539F94E5-75D6-415E-A48B-1FA7CD24D05E}" srcOrd="0" destOrd="0" presId="urn:microsoft.com/office/officeart/2008/layout/LinedList"/>
    <dgm:cxn modelId="{DC4ED152-E6AF-43E0-9774-682674B2CC82}" type="presParOf" srcId="{5B1162D8-5933-4294-8868-29809C8308F1}" destId="{E57CC51D-E01F-4C4C-9534-7CC4DCC82921}" srcOrd="1" destOrd="0" presId="urn:microsoft.com/office/officeart/2008/layout/LinedList"/>
    <dgm:cxn modelId="{48E6FED8-E9E3-41C0-A90D-CBD2E029F2F8}" type="presParOf" srcId="{5B1162D8-5933-4294-8868-29809C8308F1}" destId="{19330677-0838-422E-BFC6-1D1204BC7D45}" srcOrd="2" destOrd="0" presId="urn:microsoft.com/office/officeart/2008/layout/LinedList"/>
    <dgm:cxn modelId="{BC758549-99BB-4A11-846E-D6312013127C}" type="presParOf" srcId="{2367EC02-8994-475A-9E1C-E7FE1D33649D}" destId="{7E3F2D53-F03E-4129-A38A-BAED9D8A70AB}" srcOrd="11" destOrd="0" presId="urn:microsoft.com/office/officeart/2008/layout/LinedList"/>
    <dgm:cxn modelId="{9F475F60-AC4C-4E71-8435-969B589E8112}" type="presParOf" srcId="{2367EC02-8994-475A-9E1C-E7FE1D33649D}" destId="{9A6CC248-505B-4637-8A3A-0132294FD3AA}" srcOrd="12" destOrd="0" presId="urn:microsoft.com/office/officeart/2008/layout/LinedList"/>
    <dgm:cxn modelId="{119D0012-DFEE-4F4B-BC23-F550C5D2AEF0}" type="presParOf" srcId="{2367EC02-8994-475A-9E1C-E7FE1D33649D}" destId="{6C222D5C-1880-4380-9775-C5BE728E285F}" srcOrd="13" destOrd="0" presId="urn:microsoft.com/office/officeart/2008/layout/LinedList"/>
    <dgm:cxn modelId="{F194254B-2FC6-4C85-9B91-B9986AB7CAD2}" type="presParOf" srcId="{6C222D5C-1880-4380-9775-C5BE728E285F}" destId="{A9013575-6C02-4603-8CEA-39272AC434DE}" srcOrd="0" destOrd="0" presId="urn:microsoft.com/office/officeart/2008/layout/LinedList"/>
    <dgm:cxn modelId="{87230E3B-48B1-41ED-B4FB-0E33138ACDB4}" type="presParOf" srcId="{6C222D5C-1880-4380-9775-C5BE728E285F}" destId="{EFBF7CA6-5C6C-4086-AE92-9E0B8A1AD3C7}" srcOrd="1" destOrd="0" presId="urn:microsoft.com/office/officeart/2008/layout/LinedList"/>
    <dgm:cxn modelId="{3E8E7366-EC7A-4BE7-98BF-B93830329A17}" type="presParOf" srcId="{6C222D5C-1880-4380-9775-C5BE728E285F}" destId="{00068758-66E3-4BB7-AA0E-279F685D3CD0}" srcOrd="2" destOrd="0" presId="urn:microsoft.com/office/officeart/2008/layout/LinedList"/>
    <dgm:cxn modelId="{2B47D3B4-4DAC-495B-8348-E2139A2CEBB5}" type="presParOf" srcId="{2367EC02-8994-475A-9E1C-E7FE1D33649D}" destId="{505A5DAA-EEA9-479D-B5C1-DF2B0F520939}" srcOrd="14" destOrd="0" presId="urn:microsoft.com/office/officeart/2008/layout/LinedList"/>
    <dgm:cxn modelId="{8C299008-B7B3-438B-B246-AF7E07684619}" type="presParOf" srcId="{2367EC02-8994-475A-9E1C-E7FE1D33649D}" destId="{B43E28F5-FB98-4836-982D-0869B3A7BCC3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15D668-8558-4A43-889B-185D191294FE}" type="doc">
      <dgm:prSet loTypeId="urn:microsoft.com/office/officeart/2005/8/layout/vList5" loCatId="list" qsTypeId="urn:microsoft.com/office/officeart/2005/8/quickstyle/simple3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5F9D17B6-D0B7-409B-82B9-10418D0B1902}">
      <dgm:prSet/>
      <dgm:spPr/>
      <dgm:t>
        <a:bodyPr/>
        <a:lstStyle/>
        <a:p>
          <a:r>
            <a:rPr lang="ru-RU" b="1"/>
            <a:t>Местные симптомы</a:t>
          </a:r>
          <a:r>
            <a:rPr lang="ru-RU"/>
            <a:t> (симптомы диспепсии, «желудочного дискомфорта»): отсутствие физиологического чувства удовлетворения от насыщения пищей, чувства переполнения и распирания в эпигастрии, ощущение тупой боли, снижение или отсутствие аппетита, отказ от некоторых видов пищи (мясо, рыба), тошнота, рвота и др.</a:t>
          </a:r>
          <a:endParaRPr lang="en-US"/>
        </a:p>
      </dgm:t>
    </dgm:pt>
    <dgm:pt modelId="{381F1C5B-736E-4FBB-9F31-D6AB12596B3C}" type="parTrans" cxnId="{C44FBF5D-9061-4202-9580-A2469937075E}">
      <dgm:prSet/>
      <dgm:spPr/>
      <dgm:t>
        <a:bodyPr/>
        <a:lstStyle/>
        <a:p>
          <a:endParaRPr lang="en-US"/>
        </a:p>
      </dgm:t>
    </dgm:pt>
    <dgm:pt modelId="{AEEF72D2-4F13-418F-851E-3F97F5E9A745}" type="sibTrans" cxnId="{C44FBF5D-9061-4202-9580-A2469937075E}">
      <dgm:prSet/>
      <dgm:spPr/>
      <dgm:t>
        <a:bodyPr/>
        <a:lstStyle/>
        <a:p>
          <a:endParaRPr lang="en-US"/>
        </a:p>
      </dgm:t>
    </dgm:pt>
    <dgm:pt modelId="{B039A325-4066-478F-B7E3-244E68FC08A6}">
      <dgm:prSet/>
      <dgm:spPr/>
      <dgm:t>
        <a:bodyPr/>
        <a:lstStyle/>
        <a:p>
          <a:r>
            <a:rPr lang="ru-RU" b="1" dirty="0"/>
            <a:t>Общие симптомы </a:t>
          </a:r>
          <a:r>
            <a:rPr lang="ru-RU" dirty="0"/>
            <a:t>(слабость, похудание, вялость, быстрая утомляемость от привычной работы и понижение интереса к ней, депрессия, анемия, повышение температуры тела от субфебрильной до высокой и др.).</a:t>
          </a:r>
          <a:endParaRPr lang="en-US" dirty="0"/>
        </a:p>
      </dgm:t>
    </dgm:pt>
    <dgm:pt modelId="{23F3CC6F-16E1-4EE0-829E-5EAE09F67EF7}" type="parTrans" cxnId="{59A94F16-74FA-4E74-B111-03ACF9FCAF80}">
      <dgm:prSet/>
      <dgm:spPr/>
      <dgm:t>
        <a:bodyPr/>
        <a:lstStyle/>
        <a:p>
          <a:endParaRPr lang="en-US"/>
        </a:p>
      </dgm:t>
    </dgm:pt>
    <dgm:pt modelId="{47779F6B-5804-4A21-968B-8422D3E90838}" type="sibTrans" cxnId="{59A94F16-74FA-4E74-B111-03ACF9FCAF80}">
      <dgm:prSet/>
      <dgm:spPr/>
      <dgm:t>
        <a:bodyPr/>
        <a:lstStyle/>
        <a:p>
          <a:endParaRPr lang="en-US"/>
        </a:p>
      </dgm:t>
    </dgm:pt>
    <dgm:pt modelId="{DE604DDD-43B7-483D-8DBA-D0492C644B8F}" type="pres">
      <dgm:prSet presAssocID="{9415D668-8558-4A43-889B-185D191294FE}" presName="Name0" presStyleCnt="0">
        <dgm:presLayoutVars>
          <dgm:dir/>
          <dgm:animLvl val="lvl"/>
          <dgm:resizeHandles val="exact"/>
        </dgm:presLayoutVars>
      </dgm:prSet>
      <dgm:spPr/>
    </dgm:pt>
    <dgm:pt modelId="{37BEC175-1D0F-42F1-B199-9806FE086CA0}" type="pres">
      <dgm:prSet presAssocID="{5F9D17B6-D0B7-409B-82B9-10418D0B1902}" presName="linNode" presStyleCnt="0"/>
      <dgm:spPr/>
    </dgm:pt>
    <dgm:pt modelId="{5F4B7BD8-FC02-4A2F-BDF3-4344B2171ADE}" type="pres">
      <dgm:prSet presAssocID="{5F9D17B6-D0B7-409B-82B9-10418D0B190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2420A680-DA23-4E15-B503-218967A2EE9C}" type="pres">
      <dgm:prSet presAssocID="{AEEF72D2-4F13-418F-851E-3F97F5E9A745}" presName="sp" presStyleCnt="0"/>
      <dgm:spPr/>
    </dgm:pt>
    <dgm:pt modelId="{40A0A8D9-2955-4FE4-9765-C431A5B464CB}" type="pres">
      <dgm:prSet presAssocID="{B039A325-4066-478F-B7E3-244E68FC08A6}" presName="linNode" presStyleCnt="0"/>
      <dgm:spPr/>
    </dgm:pt>
    <dgm:pt modelId="{DF72CF65-1E03-44F6-BF5E-B0A41E33BCC2}" type="pres">
      <dgm:prSet presAssocID="{B039A325-4066-478F-B7E3-244E68FC08A6}" presName="parentText" presStyleLbl="node1" presStyleIdx="1" presStyleCnt="2">
        <dgm:presLayoutVars>
          <dgm:chMax val="1"/>
          <dgm:bulletEnabled val="1"/>
        </dgm:presLayoutVars>
      </dgm:prSet>
      <dgm:spPr/>
    </dgm:pt>
  </dgm:ptLst>
  <dgm:cxnLst>
    <dgm:cxn modelId="{59A94F16-74FA-4E74-B111-03ACF9FCAF80}" srcId="{9415D668-8558-4A43-889B-185D191294FE}" destId="{B039A325-4066-478F-B7E3-244E68FC08A6}" srcOrd="1" destOrd="0" parTransId="{23F3CC6F-16E1-4EE0-829E-5EAE09F67EF7}" sibTransId="{47779F6B-5804-4A21-968B-8422D3E90838}"/>
    <dgm:cxn modelId="{C44FBF5D-9061-4202-9580-A2469937075E}" srcId="{9415D668-8558-4A43-889B-185D191294FE}" destId="{5F9D17B6-D0B7-409B-82B9-10418D0B1902}" srcOrd="0" destOrd="0" parTransId="{381F1C5B-736E-4FBB-9F31-D6AB12596B3C}" sibTransId="{AEEF72D2-4F13-418F-851E-3F97F5E9A745}"/>
    <dgm:cxn modelId="{7C061380-BBA5-40AA-855E-F36AF97113C3}" type="presOf" srcId="{9415D668-8558-4A43-889B-185D191294FE}" destId="{DE604DDD-43B7-483D-8DBA-D0492C644B8F}" srcOrd="0" destOrd="0" presId="urn:microsoft.com/office/officeart/2005/8/layout/vList5"/>
    <dgm:cxn modelId="{D1F35EA3-A0F9-4183-9141-A7EE3C029C40}" type="presOf" srcId="{B039A325-4066-478F-B7E3-244E68FC08A6}" destId="{DF72CF65-1E03-44F6-BF5E-B0A41E33BCC2}" srcOrd="0" destOrd="0" presId="urn:microsoft.com/office/officeart/2005/8/layout/vList5"/>
    <dgm:cxn modelId="{44820CCA-7244-4C94-8D36-E3DA30B20F5E}" type="presOf" srcId="{5F9D17B6-D0B7-409B-82B9-10418D0B1902}" destId="{5F4B7BD8-FC02-4A2F-BDF3-4344B2171ADE}" srcOrd="0" destOrd="0" presId="urn:microsoft.com/office/officeart/2005/8/layout/vList5"/>
    <dgm:cxn modelId="{6123A2DD-6F37-42EA-965B-F59E799CA4CF}" type="presParOf" srcId="{DE604DDD-43B7-483D-8DBA-D0492C644B8F}" destId="{37BEC175-1D0F-42F1-B199-9806FE086CA0}" srcOrd="0" destOrd="0" presId="urn:microsoft.com/office/officeart/2005/8/layout/vList5"/>
    <dgm:cxn modelId="{1F019D0D-DB52-48B2-9FD9-6167A90A5BEF}" type="presParOf" srcId="{37BEC175-1D0F-42F1-B199-9806FE086CA0}" destId="{5F4B7BD8-FC02-4A2F-BDF3-4344B2171ADE}" srcOrd="0" destOrd="0" presId="urn:microsoft.com/office/officeart/2005/8/layout/vList5"/>
    <dgm:cxn modelId="{84073E6A-10BF-4758-B863-BD54B3700762}" type="presParOf" srcId="{DE604DDD-43B7-483D-8DBA-D0492C644B8F}" destId="{2420A680-DA23-4E15-B503-218967A2EE9C}" srcOrd="1" destOrd="0" presId="urn:microsoft.com/office/officeart/2005/8/layout/vList5"/>
    <dgm:cxn modelId="{58E262AB-0952-4872-B2AE-22EFF6659D1D}" type="presParOf" srcId="{DE604DDD-43B7-483D-8DBA-D0492C644B8F}" destId="{40A0A8D9-2955-4FE4-9765-C431A5B464CB}" srcOrd="2" destOrd="0" presId="urn:microsoft.com/office/officeart/2005/8/layout/vList5"/>
    <dgm:cxn modelId="{B1863E82-21AE-4DD1-AE36-171846C2966F}" type="presParOf" srcId="{40A0A8D9-2955-4FE4-9765-C431A5B464CB}" destId="{DF72CF65-1E03-44F6-BF5E-B0A41E33BCC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0456E4-6388-4675-8661-1FA9A5991CA2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FC2E396-0E88-4FC5-BA22-D3C54185C022}">
      <dgm:prSet/>
      <dgm:spPr/>
      <dgm:t>
        <a:bodyPr/>
        <a:lstStyle/>
        <a:p>
          <a:r>
            <a:rPr lang="ru-RU" dirty="0"/>
            <a:t>1) Желудок единым блоком удаляется вместе с большим и малым сальником с одновременным удалением регионарных лимфоузлов вдоль большой и малой кривизны, а также </a:t>
          </a:r>
          <a:r>
            <a:rPr lang="ru-RU" dirty="0" err="1"/>
            <a:t>супра</a:t>
          </a:r>
          <a:r>
            <a:rPr lang="ru-RU" dirty="0"/>
            <a:t>- и </a:t>
          </a:r>
          <a:r>
            <a:rPr lang="ru-RU" dirty="0" err="1"/>
            <a:t>инфрапилорических</a:t>
          </a:r>
          <a:r>
            <a:rPr lang="ru-RU" dirty="0"/>
            <a:t> лимфоузлов (</a:t>
          </a:r>
          <a:r>
            <a:rPr lang="ru-RU" dirty="0" err="1"/>
            <a:t>лимфаденомэктомией</a:t>
          </a:r>
          <a:r>
            <a:rPr lang="ru-RU" dirty="0"/>
            <a:t>) – стандартная операция; </a:t>
          </a:r>
          <a:endParaRPr lang="en-US" dirty="0"/>
        </a:p>
      </dgm:t>
    </dgm:pt>
    <dgm:pt modelId="{7BFF2858-6E18-4B6A-86DB-4E8629D13955}" type="parTrans" cxnId="{39D01B86-FF1C-4BC9-8CB3-B47BB5671565}">
      <dgm:prSet/>
      <dgm:spPr/>
      <dgm:t>
        <a:bodyPr/>
        <a:lstStyle/>
        <a:p>
          <a:endParaRPr lang="en-US"/>
        </a:p>
      </dgm:t>
    </dgm:pt>
    <dgm:pt modelId="{F7DBC62F-A92B-4B44-8464-8292CD2B8C4C}" type="sibTrans" cxnId="{39D01B86-FF1C-4BC9-8CB3-B47BB5671565}">
      <dgm:prSet/>
      <dgm:spPr/>
      <dgm:t>
        <a:bodyPr/>
        <a:lstStyle/>
        <a:p>
          <a:endParaRPr lang="en-US"/>
        </a:p>
      </dgm:t>
    </dgm:pt>
    <dgm:pt modelId="{D82CF5F1-EAAE-4E26-8040-6309F2B6F1E9}">
      <dgm:prSet/>
      <dgm:spPr/>
      <dgm:t>
        <a:bodyPr/>
        <a:lstStyle/>
        <a:p>
          <a:r>
            <a:rPr lang="ru-RU" dirty="0"/>
            <a:t>2) Расширенные операции – при поражении соседних органов их удаляют вместе с желудком; </a:t>
          </a:r>
          <a:endParaRPr lang="en-US" dirty="0"/>
        </a:p>
      </dgm:t>
    </dgm:pt>
    <dgm:pt modelId="{AA8C2D4B-238D-40D7-AF68-44CDBEED4AB0}" type="parTrans" cxnId="{E3E8E94A-F838-4A46-A1ED-67B9FC1A570A}">
      <dgm:prSet/>
      <dgm:spPr/>
      <dgm:t>
        <a:bodyPr/>
        <a:lstStyle/>
        <a:p>
          <a:endParaRPr lang="en-US"/>
        </a:p>
      </dgm:t>
    </dgm:pt>
    <dgm:pt modelId="{7C1E77C1-6D4F-404D-90E0-BD525F63D0F4}" type="sibTrans" cxnId="{E3E8E94A-F838-4A46-A1ED-67B9FC1A570A}">
      <dgm:prSet/>
      <dgm:spPr/>
      <dgm:t>
        <a:bodyPr/>
        <a:lstStyle/>
        <a:p>
          <a:endParaRPr lang="en-US"/>
        </a:p>
      </dgm:t>
    </dgm:pt>
    <dgm:pt modelId="{9DC1BF83-A799-4A88-BD4F-6526608E4AD9}">
      <dgm:prSet/>
      <dgm:spPr/>
      <dgm:t>
        <a:bodyPr/>
        <a:lstStyle/>
        <a:p>
          <a:r>
            <a:rPr lang="ru-RU" dirty="0"/>
            <a:t>3) Резекция желудка и </a:t>
          </a:r>
          <a:r>
            <a:rPr lang="ru-RU" dirty="0" err="1"/>
            <a:t>гастрэктомия</a:t>
          </a:r>
          <a:r>
            <a:rPr lang="ru-RU" dirty="0"/>
            <a:t> с расширенной </a:t>
          </a:r>
          <a:r>
            <a:rPr lang="ru-RU" dirty="0" err="1"/>
            <a:t>лимфаденомэктомией</a:t>
          </a:r>
          <a:r>
            <a:rPr lang="ru-RU" dirty="0"/>
            <a:t> – более радикальная операция.</a:t>
          </a:r>
          <a:endParaRPr lang="en-US" dirty="0"/>
        </a:p>
      </dgm:t>
    </dgm:pt>
    <dgm:pt modelId="{70E87F72-DC44-4AC3-9A8C-47BE87C46FF5}" type="parTrans" cxnId="{529E158E-FF02-4CB9-AC19-EE7A63484E90}">
      <dgm:prSet/>
      <dgm:spPr/>
      <dgm:t>
        <a:bodyPr/>
        <a:lstStyle/>
        <a:p>
          <a:endParaRPr lang="en-US"/>
        </a:p>
      </dgm:t>
    </dgm:pt>
    <dgm:pt modelId="{A699CA64-7175-44A2-AD76-2E7A76CD82CA}" type="sibTrans" cxnId="{529E158E-FF02-4CB9-AC19-EE7A63484E90}">
      <dgm:prSet/>
      <dgm:spPr/>
      <dgm:t>
        <a:bodyPr/>
        <a:lstStyle/>
        <a:p>
          <a:endParaRPr lang="en-US"/>
        </a:p>
      </dgm:t>
    </dgm:pt>
    <dgm:pt modelId="{386B6483-DD96-45CD-9F58-8D8CDFA43CA0}" type="pres">
      <dgm:prSet presAssocID="{640456E4-6388-4675-8661-1FA9A5991CA2}" presName="Name0" presStyleCnt="0">
        <dgm:presLayoutVars>
          <dgm:dir/>
          <dgm:animLvl val="lvl"/>
          <dgm:resizeHandles val="exact"/>
        </dgm:presLayoutVars>
      </dgm:prSet>
      <dgm:spPr/>
    </dgm:pt>
    <dgm:pt modelId="{9B0D8D02-FE15-4F8D-A16F-5753E03929E8}" type="pres">
      <dgm:prSet presAssocID="{AFC2E396-0E88-4FC5-BA22-D3C54185C022}" presName="linNode" presStyleCnt="0"/>
      <dgm:spPr/>
    </dgm:pt>
    <dgm:pt modelId="{03314D0E-4BD1-4CC0-B93D-FEFCCA0B489C}" type="pres">
      <dgm:prSet presAssocID="{AFC2E396-0E88-4FC5-BA22-D3C54185C02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1894651-DE48-4B9D-B74F-2F9A0D168DAE}" type="pres">
      <dgm:prSet presAssocID="{F7DBC62F-A92B-4B44-8464-8292CD2B8C4C}" presName="sp" presStyleCnt="0"/>
      <dgm:spPr/>
    </dgm:pt>
    <dgm:pt modelId="{53C47E26-F768-406B-9EAA-F45C31F62CE2}" type="pres">
      <dgm:prSet presAssocID="{D82CF5F1-EAAE-4E26-8040-6309F2B6F1E9}" presName="linNode" presStyleCnt="0"/>
      <dgm:spPr/>
    </dgm:pt>
    <dgm:pt modelId="{4830F586-3ACC-457F-8495-6A9D09C7CF96}" type="pres">
      <dgm:prSet presAssocID="{D82CF5F1-EAAE-4E26-8040-6309F2B6F1E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3B0AEFD-0E82-49EA-8281-C46F96F7EDF4}" type="pres">
      <dgm:prSet presAssocID="{7C1E77C1-6D4F-404D-90E0-BD525F63D0F4}" presName="sp" presStyleCnt="0"/>
      <dgm:spPr/>
    </dgm:pt>
    <dgm:pt modelId="{AFB0444F-AECA-43A4-872D-A1CEE235335B}" type="pres">
      <dgm:prSet presAssocID="{9DC1BF83-A799-4A88-BD4F-6526608E4AD9}" presName="linNode" presStyleCnt="0"/>
      <dgm:spPr/>
    </dgm:pt>
    <dgm:pt modelId="{A547E5E2-02EB-4F12-BD27-2A2E44380F27}" type="pres">
      <dgm:prSet presAssocID="{9DC1BF83-A799-4A88-BD4F-6526608E4AD9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F32D540A-14EA-4890-A2C0-A2AD8358A9EF}" type="presOf" srcId="{D82CF5F1-EAAE-4E26-8040-6309F2B6F1E9}" destId="{4830F586-3ACC-457F-8495-6A9D09C7CF96}" srcOrd="0" destOrd="0" presId="urn:microsoft.com/office/officeart/2005/8/layout/vList5"/>
    <dgm:cxn modelId="{FB109C1A-D8F1-4072-94DC-537AC2CE88E6}" type="presOf" srcId="{AFC2E396-0E88-4FC5-BA22-D3C54185C022}" destId="{03314D0E-4BD1-4CC0-B93D-FEFCCA0B489C}" srcOrd="0" destOrd="0" presId="urn:microsoft.com/office/officeart/2005/8/layout/vList5"/>
    <dgm:cxn modelId="{E3E8E94A-F838-4A46-A1ED-67B9FC1A570A}" srcId="{640456E4-6388-4675-8661-1FA9A5991CA2}" destId="{D82CF5F1-EAAE-4E26-8040-6309F2B6F1E9}" srcOrd="1" destOrd="0" parTransId="{AA8C2D4B-238D-40D7-AF68-44CDBEED4AB0}" sibTransId="{7C1E77C1-6D4F-404D-90E0-BD525F63D0F4}"/>
    <dgm:cxn modelId="{39D01B86-FF1C-4BC9-8CB3-B47BB5671565}" srcId="{640456E4-6388-4675-8661-1FA9A5991CA2}" destId="{AFC2E396-0E88-4FC5-BA22-D3C54185C022}" srcOrd="0" destOrd="0" parTransId="{7BFF2858-6E18-4B6A-86DB-4E8629D13955}" sibTransId="{F7DBC62F-A92B-4B44-8464-8292CD2B8C4C}"/>
    <dgm:cxn modelId="{529E158E-FF02-4CB9-AC19-EE7A63484E90}" srcId="{640456E4-6388-4675-8661-1FA9A5991CA2}" destId="{9DC1BF83-A799-4A88-BD4F-6526608E4AD9}" srcOrd="2" destOrd="0" parTransId="{70E87F72-DC44-4AC3-9A8C-47BE87C46FF5}" sibTransId="{A699CA64-7175-44A2-AD76-2E7A76CD82CA}"/>
    <dgm:cxn modelId="{6274C7A5-ED60-4354-AFC0-7BC7188F5206}" type="presOf" srcId="{9DC1BF83-A799-4A88-BD4F-6526608E4AD9}" destId="{A547E5E2-02EB-4F12-BD27-2A2E44380F27}" srcOrd="0" destOrd="0" presId="urn:microsoft.com/office/officeart/2005/8/layout/vList5"/>
    <dgm:cxn modelId="{4C6F99A7-CD82-4E4B-BC85-E5CE64781F77}" type="presOf" srcId="{640456E4-6388-4675-8661-1FA9A5991CA2}" destId="{386B6483-DD96-45CD-9F58-8D8CDFA43CA0}" srcOrd="0" destOrd="0" presId="urn:microsoft.com/office/officeart/2005/8/layout/vList5"/>
    <dgm:cxn modelId="{8B9DC426-EDBC-4F0A-95D1-4DF4AEFE2C2A}" type="presParOf" srcId="{386B6483-DD96-45CD-9F58-8D8CDFA43CA0}" destId="{9B0D8D02-FE15-4F8D-A16F-5753E03929E8}" srcOrd="0" destOrd="0" presId="urn:microsoft.com/office/officeart/2005/8/layout/vList5"/>
    <dgm:cxn modelId="{976C95E2-4A66-4D85-AB7B-ECC66FB33051}" type="presParOf" srcId="{9B0D8D02-FE15-4F8D-A16F-5753E03929E8}" destId="{03314D0E-4BD1-4CC0-B93D-FEFCCA0B489C}" srcOrd="0" destOrd="0" presId="urn:microsoft.com/office/officeart/2005/8/layout/vList5"/>
    <dgm:cxn modelId="{4E25CD70-49F6-4263-8E04-7A81AA02F037}" type="presParOf" srcId="{386B6483-DD96-45CD-9F58-8D8CDFA43CA0}" destId="{61894651-DE48-4B9D-B74F-2F9A0D168DAE}" srcOrd="1" destOrd="0" presId="urn:microsoft.com/office/officeart/2005/8/layout/vList5"/>
    <dgm:cxn modelId="{8C7B104C-AB7F-4702-85CA-1CBBE9D53E20}" type="presParOf" srcId="{386B6483-DD96-45CD-9F58-8D8CDFA43CA0}" destId="{53C47E26-F768-406B-9EAA-F45C31F62CE2}" srcOrd="2" destOrd="0" presId="urn:microsoft.com/office/officeart/2005/8/layout/vList5"/>
    <dgm:cxn modelId="{CC9D9788-73E2-4250-AF17-BDCB3BBFE071}" type="presParOf" srcId="{53C47E26-F768-406B-9EAA-F45C31F62CE2}" destId="{4830F586-3ACC-457F-8495-6A9D09C7CF96}" srcOrd="0" destOrd="0" presId="urn:microsoft.com/office/officeart/2005/8/layout/vList5"/>
    <dgm:cxn modelId="{E36BEFDB-B063-457F-BF50-EC18711A6A51}" type="presParOf" srcId="{386B6483-DD96-45CD-9F58-8D8CDFA43CA0}" destId="{A3B0AEFD-0E82-49EA-8281-C46F96F7EDF4}" srcOrd="3" destOrd="0" presId="urn:microsoft.com/office/officeart/2005/8/layout/vList5"/>
    <dgm:cxn modelId="{2794B01C-6A18-4796-8259-D22BEA55EF16}" type="presParOf" srcId="{386B6483-DD96-45CD-9F58-8D8CDFA43CA0}" destId="{AFB0444F-AECA-43A4-872D-A1CEE235335B}" srcOrd="4" destOrd="0" presId="urn:microsoft.com/office/officeart/2005/8/layout/vList5"/>
    <dgm:cxn modelId="{33C6CB4F-A07E-4768-968C-EB5B2F0BFD69}" type="presParOf" srcId="{AFB0444F-AECA-43A4-872D-A1CEE235335B}" destId="{A547E5E2-02EB-4F12-BD27-2A2E44380F2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D7623-3113-41A8-85C5-516F64256495}">
      <dsp:nvSpPr>
        <dsp:cNvPr id="0" name=""/>
        <dsp:cNvSpPr/>
      </dsp:nvSpPr>
      <dsp:spPr>
        <a:xfrm>
          <a:off x="2157867" y="1817"/>
          <a:ext cx="2427600" cy="8739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В антральном отделе и теле желудка на малой кривизне – до 70%;</a:t>
          </a:r>
          <a:endParaRPr lang="en-US" sz="1400" kern="1200"/>
        </a:p>
      </dsp:txBody>
      <dsp:txXfrm>
        <a:off x="2200531" y="44481"/>
        <a:ext cx="2342272" cy="788658"/>
      </dsp:txXfrm>
    </dsp:sp>
    <dsp:sp modelId="{893575A1-E12A-47E8-895D-78E475BA2543}">
      <dsp:nvSpPr>
        <dsp:cNvPr id="0" name=""/>
        <dsp:cNvSpPr/>
      </dsp:nvSpPr>
      <dsp:spPr>
        <a:xfrm>
          <a:off x="2157867" y="919503"/>
          <a:ext cx="2427600" cy="873986"/>
        </a:xfrm>
        <a:prstGeom prst="roundRect">
          <a:avLst/>
        </a:prstGeom>
        <a:gradFill rotWithShape="0">
          <a:gsLst>
            <a:gs pos="0">
              <a:schemeClr val="accent2">
                <a:hueOff val="-2918144"/>
                <a:satOff val="-2633"/>
                <a:lumOff val="-587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2">
                <a:hueOff val="-2918144"/>
                <a:satOff val="-2633"/>
                <a:lumOff val="-587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В области кардии – около 20%;</a:t>
          </a:r>
          <a:endParaRPr lang="en-US" sz="1400" kern="1200"/>
        </a:p>
      </dsp:txBody>
      <dsp:txXfrm>
        <a:off x="2200531" y="962167"/>
        <a:ext cx="2342272" cy="788658"/>
      </dsp:txXfrm>
    </dsp:sp>
    <dsp:sp modelId="{5B21282F-F1D4-4C93-B5C1-550CA9B2357C}">
      <dsp:nvSpPr>
        <dsp:cNvPr id="0" name=""/>
        <dsp:cNvSpPr/>
      </dsp:nvSpPr>
      <dsp:spPr>
        <a:xfrm>
          <a:off x="2157867" y="1837189"/>
          <a:ext cx="2427600" cy="873986"/>
        </a:xfrm>
        <a:prstGeom prst="roundRect">
          <a:avLst/>
        </a:prstGeom>
        <a:gradFill rotWithShape="0">
          <a:gsLst>
            <a:gs pos="0">
              <a:schemeClr val="accent2">
                <a:hueOff val="-5836287"/>
                <a:satOff val="-5267"/>
                <a:lumOff val="-1175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2">
                <a:hueOff val="-5836287"/>
                <a:satOff val="-5267"/>
                <a:lumOff val="-1175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В области дна – 1%;</a:t>
          </a:r>
          <a:endParaRPr lang="en-US" sz="1400" kern="1200"/>
        </a:p>
      </dsp:txBody>
      <dsp:txXfrm>
        <a:off x="2200531" y="1879853"/>
        <a:ext cx="2342272" cy="788658"/>
      </dsp:txXfrm>
    </dsp:sp>
    <dsp:sp modelId="{2CFC4DFD-66E4-4EA5-90E8-0C7C72D56E8F}">
      <dsp:nvSpPr>
        <dsp:cNvPr id="0" name=""/>
        <dsp:cNvSpPr/>
      </dsp:nvSpPr>
      <dsp:spPr>
        <a:xfrm>
          <a:off x="2157867" y="2754875"/>
          <a:ext cx="2427600" cy="873986"/>
        </a:xfrm>
        <a:prstGeom prst="roundRect">
          <a:avLst/>
        </a:prstGeom>
        <a:gradFill rotWithShape="0">
          <a:gsLst>
            <a:gs pos="0">
              <a:schemeClr val="accent2">
                <a:hueOff val="-8754431"/>
                <a:satOff val="-7900"/>
                <a:lumOff val="-1762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2">
                <a:hueOff val="-8754431"/>
                <a:satOff val="-7900"/>
                <a:lumOff val="-1762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На большой кривизне – 1%.</a:t>
          </a:r>
          <a:endParaRPr lang="en-US" sz="1400" kern="1200"/>
        </a:p>
      </dsp:txBody>
      <dsp:txXfrm>
        <a:off x="2200531" y="2797539"/>
        <a:ext cx="2342272" cy="788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7E155-E89A-4DC9-A761-CDFE730614F2}">
      <dsp:nvSpPr>
        <dsp:cNvPr id="0" name=""/>
        <dsp:cNvSpPr/>
      </dsp:nvSpPr>
      <dsp:spPr>
        <a:xfrm>
          <a:off x="1354455" y="1904"/>
          <a:ext cx="1523761" cy="832704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 dirty="0" err="1"/>
            <a:t>Траузе</a:t>
          </a:r>
          <a:r>
            <a:rPr lang="ru-RU" sz="600" kern="1200" dirty="0"/>
            <a:t>–Вирхова – метастазы в лимфоузлах, расположенных в левой надключичной области – между ножками </a:t>
          </a:r>
          <a:r>
            <a:rPr lang="en-US" sz="600" kern="1200" dirty="0"/>
            <a:t>m. </a:t>
          </a:r>
          <a:r>
            <a:rPr lang="en-US" sz="600" kern="1200" dirty="0" err="1"/>
            <a:t>sternocleidomastoideus</a:t>
          </a:r>
          <a:r>
            <a:rPr lang="ru-RU" sz="600" kern="1200" dirty="0"/>
            <a:t>;</a:t>
          </a:r>
          <a:endParaRPr lang="en-US" sz="600" kern="1200" dirty="0"/>
        </a:p>
      </dsp:txBody>
      <dsp:txXfrm>
        <a:off x="1395104" y="42553"/>
        <a:ext cx="1442463" cy="751406"/>
      </dsp:txXfrm>
    </dsp:sp>
    <dsp:sp modelId="{FC591BEB-3602-49DA-B0D0-FBE3409521AA}">
      <dsp:nvSpPr>
        <dsp:cNvPr id="0" name=""/>
        <dsp:cNvSpPr/>
      </dsp:nvSpPr>
      <dsp:spPr>
        <a:xfrm>
          <a:off x="1354455" y="876244"/>
          <a:ext cx="1523761" cy="832704"/>
        </a:xfrm>
        <a:prstGeom prst="roundRect">
          <a:avLst/>
        </a:prstGeom>
        <a:solidFill>
          <a:schemeClr val="accent2">
            <a:shade val="50000"/>
            <a:hueOff val="231638"/>
            <a:satOff val="-24987"/>
            <a:lumOff val="22681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 dirty="0" err="1"/>
            <a:t>Крукенберга</a:t>
          </a:r>
          <a:r>
            <a:rPr lang="ru-RU" sz="600" kern="1200" dirty="0"/>
            <a:t> – метастазы в яичниках;</a:t>
          </a:r>
          <a:endParaRPr lang="en-US" sz="600" kern="1200" dirty="0"/>
        </a:p>
      </dsp:txBody>
      <dsp:txXfrm>
        <a:off x="1395104" y="916893"/>
        <a:ext cx="1442463" cy="751406"/>
      </dsp:txXfrm>
    </dsp:sp>
    <dsp:sp modelId="{2764A266-D1FC-4484-98AC-BF37488DC4D1}">
      <dsp:nvSpPr>
        <dsp:cNvPr id="0" name=""/>
        <dsp:cNvSpPr/>
      </dsp:nvSpPr>
      <dsp:spPr>
        <a:xfrm>
          <a:off x="1354455" y="1750585"/>
          <a:ext cx="1523761" cy="832704"/>
        </a:xfrm>
        <a:prstGeom prst="roundRect">
          <a:avLst/>
        </a:prstGeom>
        <a:solidFill>
          <a:schemeClr val="accent2">
            <a:shade val="50000"/>
            <a:hueOff val="463276"/>
            <a:satOff val="-49974"/>
            <a:lumOff val="45362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/>
            <a:t>Шнитцлера (имлантационный) – метастазы в Дугласовом пространстве в параректальную клетчатку (в прямокишечно-пузырной складке – у мужчин, в пузырно-влагалищной складке – у женщин);</a:t>
          </a:r>
          <a:endParaRPr lang="en-US" sz="600" kern="1200"/>
        </a:p>
      </dsp:txBody>
      <dsp:txXfrm>
        <a:off x="1395104" y="1791234"/>
        <a:ext cx="1442463" cy="751406"/>
      </dsp:txXfrm>
    </dsp:sp>
    <dsp:sp modelId="{870780E2-33A4-4D09-AEF2-EF316D6DD63B}">
      <dsp:nvSpPr>
        <dsp:cNvPr id="0" name=""/>
        <dsp:cNvSpPr/>
      </dsp:nvSpPr>
      <dsp:spPr>
        <a:xfrm>
          <a:off x="1354455" y="2624925"/>
          <a:ext cx="1523761" cy="832704"/>
        </a:xfrm>
        <a:prstGeom prst="roundRect">
          <a:avLst/>
        </a:prstGeom>
        <a:solidFill>
          <a:schemeClr val="accent2">
            <a:shade val="50000"/>
            <a:hueOff val="463276"/>
            <a:satOff val="-49974"/>
            <a:lumOff val="45362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/>
            <a:t>Айриша – в подмышечные лимфоузлы;</a:t>
          </a:r>
          <a:endParaRPr lang="en-US" sz="600" kern="1200"/>
        </a:p>
      </dsp:txBody>
      <dsp:txXfrm>
        <a:off x="1395104" y="2665574"/>
        <a:ext cx="1442463" cy="751406"/>
      </dsp:txXfrm>
    </dsp:sp>
    <dsp:sp modelId="{9A119D37-389A-443D-BFFC-F534A8E89B1F}">
      <dsp:nvSpPr>
        <dsp:cNvPr id="0" name=""/>
        <dsp:cNvSpPr/>
      </dsp:nvSpPr>
      <dsp:spPr>
        <a:xfrm>
          <a:off x="1354455" y="3499265"/>
          <a:ext cx="1523761" cy="832704"/>
        </a:xfrm>
        <a:prstGeom prst="roundRect">
          <a:avLst/>
        </a:prstGeom>
        <a:solidFill>
          <a:schemeClr val="accent2">
            <a:shade val="50000"/>
            <a:hueOff val="231638"/>
            <a:satOff val="-24987"/>
            <a:lumOff val="22681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/>
            <a:t>Марии Джозеф – в пупок по ходу круглой связки печени.</a:t>
          </a:r>
          <a:endParaRPr lang="en-US" sz="600" kern="1200"/>
        </a:p>
      </dsp:txBody>
      <dsp:txXfrm>
        <a:off x="1395104" y="3539914"/>
        <a:ext cx="1442463" cy="751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E3B59-1D84-49BA-9507-D91A10FE5464}">
      <dsp:nvSpPr>
        <dsp:cNvPr id="0" name=""/>
        <dsp:cNvSpPr/>
      </dsp:nvSpPr>
      <dsp:spPr>
        <a:xfrm>
          <a:off x="0" y="0"/>
          <a:ext cx="7691437" cy="0"/>
        </a:xfrm>
        <a:prstGeom prst="lin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FF006C-DFC6-437B-B834-684570F27296}">
      <dsp:nvSpPr>
        <dsp:cNvPr id="0" name=""/>
        <dsp:cNvSpPr/>
      </dsp:nvSpPr>
      <dsp:spPr>
        <a:xfrm>
          <a:off x="0" y="0"/>
          <a:ext cx="671508" cy="3403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i="1" kern="1200" dirty="0">
              <a:solidFill>
                <a:srgbClr val="FF0000"/>
              </a:solidFill>
            </a:rPr>
            <a:t>Необходимый минимум исследования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0" y="0"/>
        <a:ext cx="671508" cy="3403768"/>
      </dsp:txXfrm>
    </dsp:sp>
    <dsp:sp modelId="{EE172CFD-87F5-4BED-8C43-636192F83D21}">
      <dsp:nvSpPr>
        <dsp:cNvPr id="0" name=""/>
        <dsp:cNvSpPr/>
      </dsp:nvSpPr>
      <dsp:spPr>
        <a:xfrm>
          <a:off x="786880" y="26799"/>
          <a:ext cx="6037778" cy="535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Анамнез и физикальный осмотр;</a:t>
          </a:r>
          <a:endParaRPr lang="en-US" sz="1200" kern="1200"/>
        </a:p>
      </dsp:txBody>
      <dsp:txXfrm>
        <a:off x="786880" y="26799"/>
        <a:ext cx="6037778" cy="535993"/>
      </dsp:txXfrm>
    </dsp:sp>
    <dsp:sp modelId="{8A6ACBB8-381D-431D-8648-032C5FFA469F}">
      <dsp:nvSpPr>
        <dsp:cNvPr id="0" name=""/>
        <dsp:cNvSpPr/>
      </dsp:nvSpPr>
      <dsp:spPr>
        <a:xfrm>
          <a:off x="671508" y="562793"/>
          <a:ext cx="615314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DED914-A665-43FC-A418-F2B03E43228C}">
      <dsp:nvSpPr>
        <dsp:cNvPr id="0" name=""/>
        <dsp:cNvSpPr/>
      </dsp:nvSpPr>
      <dsp:spPr>
        <a:xfrm>
          <a:off x="786880" y="589593"/>
          <a:ext cx="6037778" cy="535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Осмотр гинекологом у женщин и пальцевое ректальное исследование у мужчин;</a:t>
          </a:r>
          <a:endParaRPr lang="en-US" sz="1200" kern="1200"/>
        </a:p>
      </dsp:txBody>
      <dsp:txXfrm>
        <a:off x="786880" y="589593"/>
        <a:ext cx="6037778" cy="535993"/>
      </dsp:txXfrm>
    </dsp:sp>
    <dsp:sp modelId="{FF5C5201-97DA-4215-A05E-3701C6D5DE15}">
      <dsp:nvSpPr>
        <dsp:cNvPr id="0" name=""/>
        <dsp:cNvSpPr/>
      </dsp:nvSpPr>
      <dsp:spPr>
        <a:xfrm>
          <a:off x="671508" y="1125586"/>
          <a:ext cx="615314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36743F-225D-4E60-AF6F-C75495C935D7}">
      <dsp:nvSpPr>
        <dsp:cNvPr id="0" name=""/>
        <dsp:cNvSpPr/>
      </dsp:nvSpPr>
      <dsp:spPr>
        <a:xfrm>
          <a:off x="786880" y="1152386"/>
          <a:ext cx="6037778" cy="535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Эндоскопия верхних отделов ЖКТ с биопсией;</a:t>
          </a:r>
          <a:endParaRPr lang="en-US" sz="1200" kern="1200"/>
        </a:p>
      </dsp:txBody>
      <dsp:txXfrm>
        <a:off x="786880" y="1152386"/>
        <a:ext cx="6037778" cy="535993"/>
      </dsp:txXfrm>
    </dsp:sp>
    <dsp:sp modelId="{DFD1C7AD-7434-41BB-926A-50AA25BAA3EF}">
      <dsp:nvSpPr>
        <dsp:cNvPr id="0" name=""/>
        <dsp:cNvSpPr/>
      </dsp:nvSpPr>
      <dsp:spPr>
        <a:xfrm>
          <a:off x="671508" y="1688380"/>
          <a:ext cx="615314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9A6C03-EE14-40FE-9920-13059767FBA0}">
      <dsp:nvSpPr>
        <dsp:cNvPr id="0" name=""/>
        <dsp:cNvSpPr/>
      </dsp:nvSpPr>
      <dsp:spPr>
        <a:xfrm>
          <a:off x="786880" y="1715179"/>
          <a:ext cx="6037778" cy="535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Гистологическое, цитологическое исследование биопсийного материла;</a:t>
          </a:r>
          <a:endParaRPr lang="en-US" sz="1200" kern="1200" dirty="0"/>
        </a:p>
      </dsp:txBody>
      <dsp:txXfrm>
        <a:off x="786880" y="1715179"/>
        <a:ext cx="6037778" cy="535993"/>
      </dsp:txXfrm>
    </dsp:sp>
    <dsp:sp modelId="{7179612F-3341-4366-87B8-5430D8DD8154}">
      <dsp:nvSpPr>
        <dsp:cNvPr id="0" name=""/>
        <dsp:cNvSpPr/>
      </dsp:nvSpPr>
      <dsp:spPr>
        <a:xfrm>
          <a:off x="671508" y="2251173"/>
          <a:ext cx="615314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9E9A85-F149-4BD0-9A2C-44631F6AFD88}">
      <dsp:nvSpPr>
        <dsp:cNvPr id="0" name=""/>
        <dsp:cNvSpPr/>
      </dsp:nvSpPr>
      <dsp:spPr>
        <a:xfrm>
          <a:off x="786880" y="2277973"/>
          <a:ext cx="6037778" cy="535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Рентгенография желудка;</a:t>
          </a:r>
          <a:endParaRPr lang="en-US" sz="1200" kern="1200"/>
        </a:p>
      </dsp:txBody>
      <dsp:txXfrm>
        <a:off x="786880" y="2277973"/>
        <a:ext cx="6037778" cy="535993"/>
      </dsp:txXfrm>
    </dsp:sp>
    <dsp:sp modelId="{915230FA-B21E-46E5-A0BF-8F7A8FE14819}">
      <dsp:nvSpPr>
        <dsp:cNvPr id="0" name=""/>
        <dsp:cNvSpPr/>
      </dsp:nvSpPr>
      <dsp:spPr>
        <a:xfrm>
          <a:off x="671508" y="2813967"/>
          <a:ext cx="615314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1E355B-F5DC-4567-8224-CDF8A8F48166}">
      <dsp:nvSpPr>
        <dsp:cNvPr id="0" name=""/>
        <dsp:cNvSpPr/>
      </dsp:nvSpPr>
      <dsp:spPr>
        <a:xfrm>
          <a:off x="786880" y="2840766"/>
          <a:ext cx="6037778" cy="535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УЗИ органов брюшной полости, забрюшинного пространства, малого таза либо КТ с пероральным и внутривенным контрастированием;</a:t>
          </a:r>
          <a:endParaRPr lang="en-US" sz="1200" kern="1200" dirty="0"/>
        </a:p>
      </dsp:txBody>
      <dsp:txXfrm>
        <a:off x="786880" y="2840766"/>
        <a:ext cx="6037778" cy="535993"/>
      </dsp:txXfrm>
    </dsp:sp>
    <dsp:sp modelId="{1BD5273C-91CF-41EA-A959-4CB122DEBA2D}">
      <dsp:nvSpPr>
        <dsp:cNvPr id="0" name=""/>
        <dsp:cNvSpPr/>
      </dsp:nvSpPr>
      <dsp:spPr>
        <a:xfrm>
          <a:off x="671508" y="3376760"/>
          <a:ext cx="615314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734B4-1D92-41EF-A82A-466E04CF026F}">
      <dsp:nvSpPr>
        <dsp:cNvPr id="0" name=""/>
        <dsp:cNvSpPr/>
      </dsp:nvSpPr>
      <dsp:spPr>
        <a:xfrm>
          <a:off x="0" y="0"/>
          <a:ext cx="464284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C2991-6632-40CB-9DEF-C4F84B0C86BC}">
      <dsp:nvSpPr>
        <dsp:cNvPr id="0" name=""/>
        <dsp:cNvSpPr/>
      </dsp:nvSpPr>
      <dsp:spPr>
        <a:xfrm>
          <a:off x="0" y="0"/>
          <a:ext cx="4642845" cy="596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Рентгенография органов грудной клетки;</a:t>
          </a:r>
          <a:endParaRPr lang="en-US" sz="1000" kern="1200"/>
        </a:p>
      </dsp:txBody>
      <dsp:txXfrm>
        <a:off x="0" y="0"/>
        <a:ext cx="4642845" cy="596089"/>
      </dsp:txXfrm>
    </dsp:sp>
    <dsp:sp modelId="{9AE69D87-59C1-4010-9F90-9494F68FBF49}">
      <dsp:nvSpPr>
        <dsp:cNvPr id="0" name=""/>
        <dsp:cNvSpPr/>
      </dsp:nvSpPr>
      <dsp:spPr>
        <a:xfrm>
          <a:off x="0" y="596089"/>
          <a:ext cx="464284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F6356-5B6E-43BA-AABB-E3AF691F9AC9}">
      <dsp:nvSpPr>
        <dsp:cNvPr id="0" name=""/>
        <dsp:cNvSpPr/>
      </dsp:nvSpPr>
      <dsp:spPr>
        <a:xfrm>
          <a:off x="0" y="596089"/>
          <a:ext cx="4642845" cy="596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Эндосонография (обязательна при планировании эндоскопического лечения или распространении опухоли на кардию и пищевод для объективной оценки уровня верхней границы поражения);</a:t>
          </a:r>
          <a:endParaRPr lang="en-US" sz="1000" kern="1200"/>
        </a:p>
      </dsp:txBody>
      <dsp:txXfrm>
        <a:off x="0" y="596089"/>
        <a:ext cx="4642845" cy="596089"/>
      </dsp:txXfrm>
    </dsp:sp>
    <dsp:sp modelId="{2571E87D-D829-4121-BA22-C87ABB9BE9AF}">
      <dsp:nvSpPr>
        <dsp:cNvPr id="0" name=""/>
        <dsp:cNvSpPr/>
      </dsp:nvSpPr>
      <dsp:spPr>
        <a:xfrm>
          <a:off x="0" y="1192178"/>
          <a:ext cx="464284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7170-30EA-43B3-95EE-1B6AEEA85E48}">
      <dsp:nvSpPr>
        <dsp:cNvPr id="0" name=""/>
        <dsp:cNvSpPr/>
      </dsp:nvSpPr>
      <dsp:spPr>
        <a:xfrm>
          <a:off x="0" y="1192178"/>
          <a:ext cx="4642845" cy="596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УЗИ шейно-надключичных областей;</a:t>
          </a:r>
          <a:endParaRPr lang="en-US" sz="1000" kern="1200"/>
        </a:p>
      </dsp:txBody>
      <dsp:txXfrm>
        <a:off x="0" y="1192178"/>
        <a:ext cx="4642845" cy="596089"/>
      </dsp:txXfrm>
    </dsp:sp>
    <dsp:sp modelId="{89735EE3-06BF-476A-BC60-7BC956019FF4}">
      <dsp:nvSpPr>
        <dsp:cNvPr id="0" name=""/>
        <dsp:cNvSpPr/>
      </dsp:nvSpPr>
      <dsp:spPr>
        <a:xfrm>
          <a:off x="0" y="1788267"/>
          <a:ext cx="464284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5270E-27F2-4AAB-8AE3-53842ACCB148}">
      <dsp:nvSpPr>
        <dsp:cNvPr id="0" name=""/>
        <dsp:cNvSpPr/>
      </dsp:nvSpPr>
      <dsp:spPr>
        <a:xfrm>
          <a:off x="0" y="1788267"/>
          <a:ext cx="4642845" cy="596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Развернутый клинический и биохимический анализы крови;</a:t>
          </a:r>
          <a:endParaRPr lang="en-US" sz="1000" kern="1200"/>
        </a:p>
      </dsp:txBody>
      <dsp:txXfrm>
        <a:off x="0" y="1788267"/>
        <a:ext cx="4642845" cy="596089"/>
      </dsp:txXfrm>
    </dsp:sp>
    <dsp:sp modelId="{7ABDDC02-161B-4A42-805F-51C331786C4C}">
      <dsp:nvSpPr>
        <dsp:cNvPr id="0" name=""/>
        <dsp:cNvSpPr/>
      </dsp:nvSpPr>
      <dsp:spPr>
        <a:xfrm>
          <a:off x="0" y="2384356"/>
          <a:ext cx="464284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4601B-CA52-488E-9535-ADD18026BCC0}">
      <dsp:nvSpPr>
        <dsp:cNvPr id="0" name=""/>
        <dsp:cNvSpPr/>
      </dsp:nvSpPr>
      <dsp:spPr>
        <a:xfrm>
          <a:off x="0" y="2384356"/>
          <a:ext cx="4642845" cy="596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ЭКГ;</a:t>
          </a:r>
          <a:endParaRPr lang="en-US" sz="1000" kern="1200"/>
        </a:p>
      </dsp:txBody>
      <dsp:txXfrm>
        <a:off x="0" y="2384356"/>
        <a:ext cx="4642845" cy="596089"/>
      </dsp:txXfrm>
    </dsp:sp>
    <dsp:sp modelId="{9B411BD6-F5C4-403B-909C-2CD5C3AF14FC}">
      <dsp:nvSpPr>
        <dsp:cNvPr id="0" name=""/>
        <dsp:cNvSpPr/>
      </dsp:nvSpPr>
      <dsp:spPr>
        <a:xfrm>
          <a:off x="0" y="2980445"/>
          <a:ext cx="464284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075F2-991D-4E1F-9957-0CE9A78E7F05}">
      <dsp:nvSpPr>
        <dsp:cNvPr id="0" name=""/>
        <dsp:cNvSpPr/>
      </dsp:nvSpPr>
      <dsp:spPr>
        <a:xfrm>
          <a:off x="0" y="2980445"/>
          <a:ext cx="4642845" cy="596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Онкомаркеры РЭА, СА 72-4, Са 19.9;</a:t>
          </a:r>
          <a:endParaRPr lang="en-US" sz="1000" kern="1200"/>
        </a:p>
      </dsp:txBody>
      <dsp:txXfrm>
        <a:off x="0" y="2980445"/>
        <a:ext cx="4642845" cy="596089"/>
      </dsp:txXfrm>
    </dsp:sp>
    <dsp:sp modelId="{E22C8068-045B-4A71-B3FB-31AE9A16075D}">
      <dsp:nvSpPr>
        <dsp:cNvPr id="0" name=""/>
        <dsp:cNvSpPr/>
      </dsp:nvSpPr>
      <dsp:spPr>
        <a:xfrm>
          <a:off x="0" y="3576534"/>
          <a:ext cx="464284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B0B53-7DCD-4961-8BEA-A3123AC0D4B8}">
      <dsp:nvSpPr>
        <dsp:cNvPr id="0" name=""/>
        <dsp:cNvSpPr/>
      </dsp:nvSpPr>
      <dsp:spPr>
        <a:xfrm>
          <a:off x="0" y="3576534"/>
          <a:ext cx="4642845" cy="596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Анализ биоптата опухоли на HER2-neu, если диагностированы или заподозрены отдаленные метастазы;</a:t>
          </a:r>
          <a:endParaRPr lang="en-US" sz="1000" kern="1200"/>
        </a:p>
      </dsp:txBody>
      <dsp:txXfrm>
        <a:off x="0" y="3576534"/>
        <a:ext cx="4642845" cy="596089"/>
      </dsp:txXfrm>
    </dsp:sp>
    <dsp:sp modelId="{AD78792A-9227-42C3-9E2D-744D783151F7}">
      <dsp:nvSpPr>
        <dsp:cNvPr id="0" name=""/>
        <dsp:cNvSpPr/>
      </dsp:nvSpPr>
      <dsp:spPr>
        <a:xfrm>
          <a:off x="0" y="4172623"/>
          <a:ext cx="464284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401F3-E8C9-4E67-BE9A-CB89FBC3CBCF}">
      <dsp:nvSpPr>
        <dsp:cNvPr id="0" name=""/>
        <dsp:cNvSpPr/>
      </dsp:nvSpPr>
      <dsp:spPr>
        <a:xfrm>
          <a:off x="0" y="4172623"/>
          <a:ext cx="4642845" cy="596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Колоноскопия.</a:t>
          </a:r>
          <a:endParaRPr lang="en-US" sz="1000" kern="1200" dirty="0"/>
        </a:p>
      </dsp:txBody>
      <dsp:txXfrm>
        <a:off x="0" y="4172623"/>
        <a:ext cx="4642845" cy="5960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3BF3C-2640-48D9-9E0C-FB89932CFF9C}">
      <dsp:nvSpPr>
        <dsp:cNvPr id="0" name=""/>
        <dsp:cNvSpPr/>
      </dsp:nvSpPr>
      <dsp:spPr>
        <a:xfrm>
          <a:off x="0" y="0"/>
          <a:ext cx="6830627" cy="0"/>
        </a:xfrm>
        <a:prstGeom prst="lin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A27F67-9826-4F8C-9643-A15402662FAC}">
      <dsp:nvSpPr>
        <dsp:cNvPr id="0" name=""/>
        <dsp:cNvSpPr/>
      </dsp:nvSpPr>
      <dsp:spPr>
        <a:xfrm>
          <a:off x="0" y="0"/>
          <a:ext cx="1366125" cy="4768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1" kern="1200" dirty="0"/>
            <a:t>При наличии клинических показаний</a:t>
          </a:r>
          <a:endParaRPr lang="en-US" sz="2000" kern="1200" dirty="0"/>
        </a:p>
      </dsp:txBody>
      <dsp:txXfrm>
        <a:off x="0" y="0"/>
        <a:ext cx="1366125" cy="4768713"/>
      </dsp:txXfrm>
    </dsp:sp>
    <dsp:sp modelId="{82EF6F0E-99FB-4DD2-800C-6B908622A995}">
      <dsp:nvSpPr>
        <dsp:cNvPr id="0" name=""/>
        <dsp:cNvSpPr/>
      </dsp:nvSpPr>
      <dsp:spPr>
        <a:xfrm>
          <a:off x="1468584" y="44939"/>
          <a:ext cx="5362042" cy="898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Биопсия метастазов под контролем УЗИ/КТ;</a:t>
          </a:r>
          <a:endParaRPr lang="en-US" sz="1700" kern="1200"/>
        </a:p>
      </dsp:txBody>
      <dsp:txXfrm>
        <a:off x="1468584" y="44939"/>
        <a:ext cx="5362042" cy="898790"/>
      </dsp:txXfrm>
    </dsp:sp>
    <dsp:sp modelId="{6F2ECFCD-6446-4C5C-96CA-DC94B13F1F03}">
      <dsp:nvSpPr>
        <dsp:cNvPr id="0" name=""/>
        <dsp:cNvSpPr/>
      </dsp:nvSpPr>
      <dsp:spPr>
        <a:xfrm>
          <a:off x="1366125" y="943730"/>
          <a:ext cx="5464501" cy="0"/>
        </a:xfrm>
        <a:prstGeom prst="line">
          <a:avLst/>
        </a:pr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E98F731-6AA4-42D0-B69C-FD1A471FA299}">
      <dsp:nvSpPr>
        <dsp:cNvPr id="0" name=""/>
        <dsp:cNvSpPr/>
      </dsp:nvSpPr>
      <dsp:spPr>
        <a:xfrm>
          <a:off x="1468584" y="988669"/>
          <a:ext cx="5362042" cy="898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Остеосцинтиграфия;</a:t>
          </a:r>
          <a:endParaRPr lang="en-US" sz="1700" kern="1200"/>
        </a:p>
      </dsp:txBody>
      <dsp:txXfrm>
        <a:off x="1468584" y="988669"/>
        <a:ext cx="5362042" cy="898790"/>
      </dsp:txXfrm>
    </dsp:sp>
    <dsp:sp modelId="{43437A8E-7D57-4A8E-AF48-BCDCB0E4B79A}">
      <dsp:nvSpPr>
        <dsp:cNvPr id="0" name=""/>
        <dsp:cNvSpPr/>
      </dsp:nvSpPr>
      <dsp:spPr>
        <a:xfrm>
          <a:off x="1366125" y="1887460"/>
          <a:ext cx="5464501" cy="0"/>
        </a:xfrm>
        <a:prstGeom prst="line">
          <a:avLst/>
        </a:pr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5D16EE8-16C9-4C7C-BAFD-0D27E8EABE8E}">
      <dsp:nvSpPr>
        <dsp:cNvPr id="0" name=""/>
        <dsp:cNvSpPr/>
      </dsp:nvSpPr>
      <dsp:spPr>
        <a:xfrm>
          <a:off x="1468584" y="1932399"/>
          <a:ext cx="5362042" cy="898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Стернальная пункция или </a:t>
          </a:r>
          <a:r>
            <a:rPr lang="ru-RU" sz="1700" kern="1200" dirty="0" err="1"/>
            <a:t>трепанобиопсия</a:t>
          </a:r>
          <a:r>
            <a:rPr lang="ru-RU" sz="1700" kern="1200" dirty="0"/>
            <a:t> подвздошной кости (при подозрении на метастатическое поражение костного мозга);</a:t>
          </a:r>
          <a:endParaRPr lang="en-US" sz="1700" kern="1200" dirty="0"/>
        </a:p>
      </dsp:txBody>
      <dsp:txXfrm>
        <a:off x="1468584" y="1932399"/>
        <a:ext cx="5362042" cy="898790"/>
      </dsp:txXfrm>
    </dsp:sp>
    <dsp:sp modelId="{A6052004-BE54-4642-9155-00EA5B9EF5C4}">
      <dsp:nvSpPr>
        <dsp:cNvPr id="0" name=""/>
        <dsp:cNvSpPr/>
      </dsp:nvSpPr>
      <dsp:spPr>
        <a:xfrm>
          <a:off x="1366125" y="2831190"/>
          <a:ext cx="5464501" cy="0"/>
        </a:xfrm>
        <a:prstGeom prst="line">
          <a:avLst/>
        </a:pr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57CC51D-E01F-4C4C-9534-7CC4DCC82921}">
      <dsp:nvSpPr>
        <dsp:cNvPr id="0" name=""/>
        <dsp:cNvSpPr/>
      </dsp:nvSpPr>
      <dsp:spPr>
        <a:xfrm>
          <a:off x="1468584" y="2876130"/>
          <a:ext cx="5362042" cy="898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Лапароскопия; </a:t>
          </a:r>
          <a:endParaRPr lang="en-US" sz="1700" kern="1200"/>
        </a:p>
      </dsp:txBody>
      <dsp:txXfrm>
        <a:off x="1468584" y="2876130"/>
        <a:ext cx="5362042" cy="898790"/>
      </dsp:txXfrm>
    </dsp:sp>
    <dsp:sp modelId="{7E3F2D53-F03E-4129-A38A-BAED9D8A70AB}">
      <dsp:nvSpPr>
        <dsp:cNvPr id="0" name=""/>
        <dsp:cNvSpPr/>
      </dsp:nvSpPr>
      <dsp:spPr>
        <a:xfrm>
          <a:off x="1366125" y="3774920"/>
          <a:ext cx="5464501" cy="0"/>
        </a:xfrm>
        <a:prstGeom prst="line">
          <a:avLst/>
        </a:pr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FBF7CA6-5C6C-4086-AE92-9E0B8A1AD3C7}">
      <dsp:nvSpPr>
        <dsp:cNvPr id="0" name=""/>
        <dsp:cNvSpPr/>
      </dsp:nvSpPr>
      <dsp:spPr>
        <a:xfrm>
          <a:off x="1468584" y="3819860"/>
          <a:ext cx="5362042" cy="898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ПЭТ-КТ</a:t>
          </a:r>
          <a:endParaRPr lang="en-US" sz="1700" kern="1200"/>
        </a:p>
      </dsp:txBody>
      <dsp:txXfrm>
        <a:off x="1468584" y="3819860"/>
        <a:ext cx="5362042" cy="898790"/>
      </dsp:txXfrm>
    </dsp:sp>
    <dsp:sp modelId="{505A5DAA-EEA9-479D-B5C1-DF2B0F520939}">
      <dsp:nvSpPr>
        <dsp:cNvPr id="0" name=""/>
        <dsp:cNvSpPr/>
      </dsp:nvSpPr>
      <dsp:spPr>
        <a:xfrm>
          <a:off x="1366125" y="4718650"/>
          <a:ext cx="5464501" cy="0"/>
        </a:xfrm>
        <a:prstGeom prst="line">
          <a:avLst/>
        </a:pr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B7BD8-FC02-4A2F-BDF3-4344B2171ADE}">
      <dsp:nvSpPr>
        <dsp:cNvPr id="0" name=""/>
        <dsp:cNvSpPr/>
      </dsp:nvSpPr>
      <dsp:spPr>
        <a:xfrm>
          <a:off x="2596895" y="44"/>
          <a:ext cx="2921507" cy="176324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Местные симптомы</a:t>
          </a:r>
          <a:r>
            <a:rPr lang="ru-RU" sz="1000" kern="1200"/>
            <a:t> (симптомы диспепсии, «желудочного дискомфорта»): отсутствие физиологического чувства удовлетворения от насыщения пищей, чувства переполнения и распирания в эпигастрии, ощущение тупой боли, снижение или отсутствие аппетита, отказ от некоторых видов пищи (мясо, рыба), тошнота, рвота и др.</a:t>
          </a:r>
          <a:endParaRPr lang="en-US" sz="1000" kern="1200"/>
        </a:p>
      </dsp:txBody>
      <dsp:txXfrm>
        <a:off x="2682969" y="86118"/>
        <a:ext cx="2749359" cy="1591095"/>
      </dsp:txXfrm>
    </dsp:sp>
    <dsp:sp modelId="{DF72CF65-1E03-44F6-BF5E-B0A41E33BCC2}">
      <dsp:nvSpPr>
        <dsp:cNvPr id="0" name=""/>
        <dsp:cNvSpPr/>
      </dsp:nvSpPr>
      <dsp:spPr>
        <a:xfrm>
          <a:off x="2596895" y="1851450"/>
          <a:ext cx="2921507" cy="176324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Общие симптомы </a:t>
          </a:r>
          <a:r>
            <a:rPr lang="ru-RU" sz="1000" kern="1200" dirty="0"/>
            <a:t>(слабость, похудание, вялость, быстрая утомляемость от привычной работы и понижение интереса к ней, депрессия, анемия, повышение температуры тела от субфебрильной до высокой и др.).</a:t>
          </a:r>
          <a:endParaRPr lang="en-US" sz="1000" kern="1200" dirty="0"/>
        </a:p>
      </dsp:txBody>
      <dsp:txXfrm>
        <a:off x="2682969" y="1937524"/>
        <a:ext cx="2749359" cy="15910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14D0E-4BD1-4CC0-B93D-FEFCCA0B489C}">
      <dsp:nvSpPr>
        <dsp:cNvPr id="0" name=""/>
        <dsp:cNvSpPr/>
      </dsp:nvSpPr>
      <dsp:spPr>
        <a:xfrm>
          <a:off x="2157867" y="1772"/>
          <a:ext cx="2427600" cy="117004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1) Желудок единым блоком удаляется вместе с большим и малым сальником с одновременным удалением регионарных лимфоузлов вдоль большой и малой кривизны, а также </a:t>
          </a:r>
          <a:r>
            <a:rPr lang="ru-RU" sz="900" kern="1200" dirty="0" err="1"/>
            <a:t>супра</a:t>
          </a:r>
          <a:r>
            <a:rPr lang="ru-RU" sz="900" kern="1200" dirty="0"/>
            <a:t>- и </a:t>
          </a:r>
          <a:r>
            <a:rPr lang="ru-RU" sz="900" kern="1200" dirty="0" err="1"/>
            <a:t>инфрапилорических</a:t>
          </a:r>
          <a:r>
            <a:rPr lang="ru-RU" sz="900" kern="1200" dirty="0"/>
            <a:t> лимфоузлов (</a:t>
          </a:r>
          <a:r>
            <a:rPr lang="ru-RU" sz="900" kern="1200" dirty="0" err="1"/>
            <a:t>лимфаденомэктомией</a:t>
          </a:r>
          <a:r>
            <a:rPr lang="ru-RU" sz="900" kern="1200" dirty="0"/>
            <a:t>) – стандартная операция; </a:t>
          </a:r>
          <a:endParaRPr lang="en-US" sz="900" kern="1200" dirty="0"/>
        </a:p>
      </dsp:txBody>
      <dsp:txXfrm>
        <a:off x="2214984" y="58889"/>
        <a:ext cx="2313366" cy="1055809"/>
      </dsp:txXfrm>
    </dsp:sp>
    <dsp:sp modelId="{4830F586-3ACC-457F-8495-6A9D09C7CF96}">
      <dsp:nvSpPr>
        <dsp:cNvPr id="0" name=""/>
        <dsp:cNvSpPr/>
      </dsp:nvSpPr>
      <dsp:spPr>
        <a:xfrm>
          <a:off x="2157867" y="1230318"/>
          <a:ext cx="2427600" cy="1170043"/>
        </a:xfrm>
        <a:prstGeom prst="roundRect">
          <a:avLst/>
        </a:prstGeom>
        <a:gradFill rotWithShape="0">
          <a:gsLst>
            <a:gs pos="0">
              <a:schemeClr val="accent5">
                <a:hueOff val="10077129"/>
                <a:satOff val="-4709"/>
                <a:lumOff val="-5294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10077129"/>
                <a:satOff val="-4709"/>
                <a:lumOff val="-5294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2) Расширенные операции – при поражении соседних органов их удаляют вместе с желудком; </a:t>
          </a:r>
          <a:endParaRPr lang="en-US" sz="900" kern="1200" dirty="0"/>
        </a:p>
      </dsp:txBody>
      <dsp:txXfrm>
        <a:off x="2214984" y="1287435"/>
        <a:ext cx="2313366" cy="1055809"/>
      </dsp:txXfrm>
    </dsp:sp>
    <dsp:sp modelId="{A547E5E2-02EB-4F12-BD27-2A2E44380F27}">
      <dsp:nvSpPr>
        <dsp:cNvPr id="0" name=""/>
        <dsp:cNvSpPr/>
      </dsp:nvSpPr>
      <dsp:spPr>
        <a:xfrm>
          <a:off x="2157867" y="2458863"/>
          <a:ext cx="2427600" cy="1170043"/>
        </a:xfrm>
        <a:prstGeom prst="roundRect">
          <a:avLst/>
        </a:prstGeom>
        <a:gradFill rotWithShape="0">
          <a:gsLst>
            <a:gs pos="0">
              <a:schemeClr val="accent5">
                <a:hueOff val="20154258"/>
                <a:satOff val="-9417"/>
                <a:lumOff val="-10587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20154258"/>
                <a:satOff val="-9417"/>
                <a:lumOff val="-10587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3) Резекция желудка и </a:t>
          </a:r>
          <a:r>
            <a:rPr lang="ru-RU" sz="900" kern="1200" dirty="0" err="1"/>
            <a:t>гастрэктомия</a:t>
          </a:r>
          <a:r>
            <a:rPr lang="ru-RU" sz="900" kern="1200" dirty="0"/>
            <a:t> с расширенной </a:t>
          </a:r>
          <a:r>
            <a:rPr lang="ru-RU" sz="900" kern="1200" dirty="0" err="1"/>
            <a:t>лимфаденомэктомией</a:t>
          </a:r>
          <a:r>
            <a:rPr lang="ru-RU" sz="900" kern="1200" dirty="0"/>
            <a:t> – более радикальная операция.</a:t>
          </a:r>
          <a:endParaRPr lang="en-US" sz="900" kern="1200" dirty="0"/>
        </a:p>
      </dsp:txBody>
      <dsp:txXfrm>
        <a:off x="2214984" y="2515980"/>
        <a:ext cx="2313366" cy="1055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2F90-10DA-4FEA-95F1-554E500B10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422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6E04-FE0D-4C2A-B1C8-7EEEC50B228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191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6E04-FE0D-4C2A-B1C8-7EEEC50B228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4876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6E04-FE0D-4C2A-B1C8-7EEEC50B228E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3227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6E04-FE0D-4C2A-B1C8-7EEEC50B228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5399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6E04-FE0D-4C2A-B1C8-7EEEC50B228E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0269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6E04-FE0D-4C2A-B1C8-7EEEC50B228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174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AD28-68D1-4832-BCFA-EBCAC4783BA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84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E2C4-44B3-446F-8380-2C15198204D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02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A33D-7384-4AB0-B41A-84BC313B2CF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008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8FB1-623B-4F08-9112-B4BA09D8204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067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2A2C-5C1E-479F-8A4F-7449F8E5ADD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938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3BB5-8888-461E-B518-7522BC42999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469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484E-D71E-4AD3-8BB9-A23E6A21E09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309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1430B-CFD0-49D8-8903-D687AA8B586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106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7B39-CDD2-4787-B950-BFA79230416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806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259A-50CB-45EB-8E7F-C41B8C22A28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377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D56E04-FE0D-4C2A-B1C8-7EEEC50B228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8545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9/94/Adenocarcinoma_of_the_stomach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0%D0%BA_%D0%BB%D1%91%D0%B3%D0%BA%D0%B8%D1%85" TargetMode="External"/><Relationship Id="rId2" Type="http://schemas.openxmlformats.org/officeDocument/2006/relationships/hyperlink" Target="http://ru.wikipedia.org/wiki/2002_%D0%B3%D0%BE%D0%B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A0%D0%BE%D1%81%D1%81%D0%B8%D1%8F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2">
            <a:extLst>
              <a:ext uri="{FF2B5EF4-FFF2-40B4-BE49-F238E27FC236}">
                <a16:creationId xmlns:a16="http://schemas.microsoft.com/office/drawing/2014/main" id="{F4E5D790-EF7E-4E52-B208-793079B497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" y="2"/>
            <a:ext cx="9144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Snip Diagonal Corner Rectangle 6">
            <a:extLst>
              <a:ext uri="{FF2B5EF4-FFF2-40B4-BE49-F238E27FC236}">
                <a16:creationId xmlns:a16="http://schemas.microsoft.com/office/drawing/2014/main" id="{479F3ED9-A242-463F-84AE-C4B05016BD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3" y="2"/>
            <a:ext cx="9143307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B147D-4C0A-4E07-8321-03AB9D099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675466"/>
            <a:ext cx="6400800" cy="150706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РАК ЖЕЛУДКА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AA9998-26DD-4E2E-83D8-70A6889C7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347" y="1447800"/>
            <a:ext cx="64008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Кафедра хирургии МПФ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A34EEF-87CB-4348-9820-593764B33883}"/>
              </a:ext>
            </a:extLst>
          </p:cNvPr>
          <p:cNvSpPr/>
          <p:nvPr/>
        </p:nvSpPr>
        <p:spPr>
          <a:xfrm>
            <a:off x="2133600" y="51971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Лектор: профессор кафедры, д.м.н. Алекберзаде Афтандил Вагиф Оглы </a:t>
            </a:r>
          </a:p>
        </p:txBody>
      </p:sp>
    </p:spTree>
    <p:extLst>
      <p:ext uri="{BB962C8B-B14F-4D97-AF65-F5344CB8AC3E}">
        <p14:creationId xmlns:p14="http://schemas.microsoft.com/office/powerpoint/2010/main" val="498247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73">
            <a:extLst>
              <a:ext uri="{FF2B5EF4-FFF2-40B4-BE49-F238E27FC236}">
                <a16:creationId xmlns:a16="http://schemas.microsoft.com/office/drawing/2014/main" id="{40BBD06B-552C-4DF7-9E19-C5617573E25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297" name="Snip Diagonal Corner Rectangle 21">
            <a:extLst>
              <a:ext uri="{FF2B5EF4-FFF2-40B4-BE49-F238E27FC236}">
                <a16:creationId xmlns:a16="http://schemas.microsoft.com/office/drawing/2014/main" id="{1D27B411-D85B-4FEE-8EF5-0726CC104B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99" y="620722"/>
            <a:ext cx="7354447" cy="4418206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1C33B52-966B-48AB-B150-0703D341A00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15605B8-360E-48F8-8236-1D79EF8EBF3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A3977D2-0245-428A-8353-C7231D91ED8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420A79-B7F1-42B2-8A65-7F990211ADB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F944D0E-1FE0-47ED-9362-B7A1560D700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5A66304-0B88-40BA-A57C-226AA50D434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0" name="Rectangle 2">
            <a:extLst>
              <a:ext uri="{FF2B5EF4-FFF2-40B4-BE49-F238E27FC236}">
                <a16:creationId xmlns:a16="http://schemas.microsoft.com/office/drawing/2014/main" id="{7ADE5C2F-DB86-4C7E-A50F-5854636C2D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1214" y="5181599"/>
            <a:ext cx="6530942" cy="839821"/>
          </a:xfrm>
        </p:spPr>
        <p:txBody>
          <a:bodyPr anchor="b">
            <a:normAutofit/>
          </a:bodyPr>
          <a:lstStyle/>
          <a:p>
            <a:r>
              <a:rPr lang="ru-RU" altLang="ru-RU" sz="2800">
                <a:solidFill>
                  <a:srgbClr val="FFFFFF"/>
                </a:solidFill>
              </a:rPr>
              <a:t>Локализация Рака Желудка</a:t>
            </a:r>
          </a:p>
        </p:txBody>
      </p:sp>
      <p:graphicFrame>
        <p:nvGraphicFramePr>
          <p:cNvPr id="12293" name="Rectangl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093956"/>
              </p:ext>
            </p:extLst>
          </p:nvPr>
        </p:nvGraphicFramePr>
        <p:xfrm>
          <a:off x="823912" y="1096964"/>
          <a:ext cx="6743336" cy="363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90FE681-1E05-478A-89DC-5F7AB37CFD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E2F21DC-5F0E-42CF-B89C-C1E25E175CB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8087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4" name="Rectangle 2">
            <a:extLst>
              <a:ext uri="{FF2B5EF4-FFF2-40B4-BE49-F238E27FC236}">
                <a16:creationId xmlns:a16="http://schemas.microsoft.com/office/drawing/2014/main" id="{64EBB9A9-6112-4F29-8313-4CB94648B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3159" y="685799"/>
            <a:ext cx="2974924" cy="4892040"/>
          </a:xfrm>
        </p:spPr>
        <p:txBody>
          <a:bodyPr>
            <a:normAutofit/>
          </a:bodyPr>
          <a:lstStyle/>
          <a:p>
            <a:pPr algn="r"/>
            <a:r>
              <a:rPr lang="ru-RU" altLang="ru-RU" sz="2000" dirty="0"/>
              <a:t>Классификация Рака Желудка по гистологическому строению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67D82AC-510A-425C-ACC0-20A122501E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34971" y="685799"/>
            <a:ext cx="4716195" cy="4892040"/>
          </a:xfrm>
        </p:spPr>
        <p:txBody>
          <a:bodyPr>
            <a:normAutofit/>
          </a:bodyPr>
          <a:lstStyle/>
          <a:p>
            <a:r>
              <a:rPr lang="ru-RU" altLang="ru-RU" dirty="0">
                <a:solidFill>
                  <a:schemeClr val="tx1"/>
                </a:solidFill>
              </a:rPr>
              <a:t>Аденокарциномы: папиллярные, тубулярные, </a:t>
            </a:r>
            <a:r>
              <a:rPr lang="ru-RU" altLang="ru-RU" dirty="0" err="1">
                <a:solidFill>
                  <a:schemeClr val="tx1"/>
                </a:solidFill>
              </a:rPr>
              <a:t>муцинозные</a:t>
            </a:r>
            <a:r>
              <a:rPr lang="ru-RU" altLang="ru-RU" dirty="0">
                <a:solidFill>
                  <a:schemeClr val="tx1"/>
                </a:solidFill>
              </a:rPr>
              <a:t> (слизистые), мелкоклеточные, перстневидно-клеточные;</a:t>
            </a:r>
          </a:p>
          <a:p>
            <a:r>
              <a:rPr lang="ru-RU" altLang="ru-RU" dirty="0" err="1">
                <a:solidFill>
                  <a:schemeClr val="tx1"/>
                </a:solidFill>
              </a:rPr>
              <a:t>Ороговевающие</a:t>
            </a:r>
            <a:r>
              <a:rPr lang="ru-RU" altLang="ru-RU" dirty="0">
                <a:solidFill>
                  <a:schemeClr val="tx1"/>
                </a:solidFill>
              </a:rPr>
              <a:t> аденокарциномы (</a:t>
            </a:r>
            <a:r>
              <a:rPr lang="ru-RU" altLang="ru-RU" dirty="0" err="1">
                <a:solidFill>
                  <a:schemeClr val="tx1"/>
                </a:solidFill>
              </a:rPr>
              <a:t>аденосквамозные</a:t>
            </a:r>
            <a:r>
              <a:rPr lang="ru-RU" altLang="ru-RU" dirty="0">
                <a:solidFill>
                  <a:schemeClr val="tx1"/>
                </a:solidFill>
              </a:rPr>
              <a:t>);</a:t>
            </a:r>
          </a:p>
          <a:p>
            <a:r>
              <a:rPr lang="ru-RU" altLang="ru-RU" dirty="0">
                <a:solidFill>
                  <a:schemeClr val="tx1"/>
                </a:solidFill>
              </a:rPr>
              <a:t>Плоскоклеточные;</a:t>
            </a:r>
          </a:p>
          <a:p>
            <a:r>
              <a:rPr lang="ru-RU" altLang="ru-RU" dirty="0">
                <a:solidFill>
                  <a:schemeClr val="tx1"/>
                </a:solidFill>
              </a:rPr>
              <a:t>Недифференцированные </a:t>
            </a:r>
            <a:r>
              <a:rPr lang="ru-RU" altLang="ru-RU" dirty="0" err="1">
                <a:solidFill>
                  <a:schemeClr val="tx1"/>
                </a:solidFill>
              </a:rPr>
              <a:t>карционмы</a:t>
            </a:r>
            <a:r>
              <a:rPr lang="ru-RU" altLang="ru-RU" dirty="0">
                <a:solidFill>
                  <a:schemeClr val="tx1"/>
                </a:solidFill>
              </a:rPr>
              <a:t>;</a:t>
            </a:r>
          </a:p>
          <a:p>
            <a:r>
              <a:rPr lang="ru-RU" altLang="ru-RU" dirty="0" err="1">
                <a:solidFill>
                  <a:schemeClr val="tx1"/>
                </a:solidFill>
              </a:rPr>
              <a:t>Неклассифицируемые</a:t>
            </a:r>
            <a:r>
              <a:rPr lang="ru-RU" altLang="ru-RU" dirty="0">
                <a:solidFill>
                  <a:schemeClr val="tx1"/>
                </a:solidFill>
              </a:rPr>
              <a:t> карциномы.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7509B08A-C1EC-478C-86AF-60ADE06D9B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Rectangle 73">
            <a:extLst>
              <a:ext uri="{FF2B5EF4-FFF2-40B4-BE49-F238E27FC236}">
                <a16:creationId xmlns:a16="http://schemas.microsoft.com/office/drawing/2014/main" id="{221CC330-4259-4C32-BF8B-5FE13FFABB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9" y="0"/>
            <a:ext cx="4572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0329D088-C69E-4DEB-BE8F-2986DA758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217" y="685800"/>
            <a:ext cx="3613992" cy="4603749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ru-RU" altLang="ru-RU" sz="2100" dirty="0"/>
              <a:t>Классификация Рака Желудка по макроскопическому виду (рекомендации </a:t>
            </a:r>
            <a:r>
              <a:rPr lang="en-US" altLang="ru-RU" sz="2100" dirty="0"/>
              <a:t>R. Bormann, 1926</a:t>
            </a:r>
            <a:r>
              <a:rPr lang="ru-RU" altLang="ru-RU" sz="2100" dirty="0"/>
              <a:t>)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14BC511-EC3C-4D32-A989-6B36F57ADE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24400" y="381000"/>
            <a:ext cx="4114800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sz="1600" dirty="0" err="1">
                <a:solidFill>
                  <a:schemeClr val="tx1"/>
                </a:solidFill>
              </a:rPr>
              <a:t>Полипоидная</a:t>
            </a:r>
            <a:r>
              <a:rPr lang="ru-RU" altLang="ru-RU" sz="1600" dirty="0">
                <a:solidFill>
                  <a:schemeClr val="tx1"/>
                </a:solidFill>
              </a:rPr>
              <a:t> – </a:t>
            </a:r>
            <a:r>
              <a:rPr lang="ru-RU" altLang="ru-RU" sz="1600" dirty="0" err="1">
                <a:solidFill>
                  <a:schemeClr val="tx1"/>
                </a:solidFill>
              </a:rPr>
              <a:t>солитарная</a:t>
            </a:r>
            <a:r>
              <a:rPr lang="ru-RU" altLang="ru-RU" sz="1600" dirty="0">
                <a:solidFill>
                  <a:schemeClr val="tx1"/>
                </a:solidFill>
              </a:rPr>
              <a:t>, хорошо отграниченная карцинома без изъязвления (5%). Прогноз относительно благоприятный.</a:t>
            </a:r>
          </a:p>
          <a:p>
            <a:pPr>
              <a:lnSpc>
                <a:spcPct val="90000"/>
              </a:lnSpc>
            </a:pPr>
            <a:r>
              <a:rPr lang="ru-RU" altLang="ru-RU" sz="1600" dirty="0">
                <a:solidFill>
                  <a:schemeClr val="tx1"/>
                </a:solidFill>
              </a:rPr>
              <a:t>Изъязвленная карцинома («рак-язва»)  - с блюдцеобразно приподнятыми краями, макроскопически трудно отличаемая от доброкачественной язвы (35%). Обладает менее экспансивным ростом.</a:t>
            </a:r>
          </a:p>
          <a:p>
            <a:pPr>
              <a:lnSpc>
                <a:spcPct val="90000"/>
              </a:lnSpc>
            </a:pPr>
            <a:r>
              <a:rPr lang="ru-RU" altLang="ru-RU" sz="1600" dirty="0">
                <a:solidFill>
                  <a:schemeClr val="tx1"/>
                </a:solidFill>
              </a:rPr>
              <a:t>Частично изъязвленная опухоль с приподнятыми краями и частичным инфильтративным прорастанием глубоких слоев стенки, без четкого отграничения от здоровых тканей и с ранним метастазированием (50%).</a:t>
            </a:r>
          </a:p>
          <a:p>
            <a:pPr>
              <a:lnSpc>
                <a:spcPct val="90000"/>
              </a:lnSpc>
            </a:pPr>
            <a:r>
              <a:rPr lang="ru-RU" altLang="ru-RU" sz="1600" dirty="0">
                <a:solidFill>
                  <a:schemeClr val="tx1"/>
                </a:solidFill>
              </a:rPr>
              <a:t>Диффузно-инфильтративная (</a:t>
            </a:r>
            <a:r>
              <a:rPr lang="ru-RU" altLang="ru-RU" sz="1600" dirty="0" err="1">
                <a:solidFill>
                  <a:schemeClr val="tx1"/>
                </a:solidFill>
              </a:rPr>
              <a:t>скиррозная</a:t>
            </a:r>
            <a:r>
              <a:rPr lang="ru-RU" altLang="ru-RU" sz="1600" dirty="0">
                <a:solidFill>
                  <a:schemeClr val="tx1"/>
                </a:solidFill>
              </a:rPr>
              <a:t>) опухоль – часто распространяется в подслизистом слое (10%). Прогноз неблагоприятный, дает ранние метастазы.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512F9CB-A1A0-4043-A103-F6A4B94B695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DBE6588-EE16-4389-857C-86A156D49E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7FD48D2-B0A7-413D-B947-AA55AC1296D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BE668D0-D906-4EEE-B32F-8C028624B83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1DE67A3-B8F6-4CFD-A8E0-D15200F231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991E317B-75E3-4171-A07A-B263C1D6DC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9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4814083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4C85634-D5F5-4047-8F35-F4B1F50AB1A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517" name="Picture 5" descr="200802291411_33534_000">
            <a:extLst>
              <a:ext uri="{FF2B5EF4-FFF2-40B4-BE49-F238E27FC236}">
                <a16:creationId xmlns:a16="http://schemas.microsoft.com/office/drawing/2014/main" id="{6CE53AE2-F5E0-413C-889F-4E23CE76E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5912" y="1741425"/>
            <a:ext cx="4087828" cy="304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4" name="Rectangle 2">
            <a:extLst>
              <a:ext uri="{FF2B5EF4-FFF2-40B4-BE49-F238E27FC236}">
                <a16:creationId xmlns:a16="http://schemas.microsoft.com/office/drawing/2014/main" id="{0D1B3CCC-C267-4A2A-884C-8A05CF32C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9532" y="628617"/>
            <a:ext cx="2978927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1900">
                <a:solidFill>
                  <a:srgbClr val="FFFFFF"/>
                </a:solidFill>
              </a:rPr>
              <a:t>Полипоидная аденокарцинома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512F9CB-A1A0-4043-A103-F6A4B94B695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DBE6588-EE16-4389-857C-86A156D49E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7FD48D2-B0A7-413D-B947-AA55AC1296D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BE668D0-D906-4EEE-B32F-8C028624B83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1DE67A3-B8F6-4CFD-A8E0-D15200F231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991E317B-75E3-4171-A07A-B263C1D6DC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6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4814083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4C85634-D5F5-4047-8F35-F4B1F50AB1A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493" name="Picture 5" descr="200802291411_54331_000">
            <a:extLst>
              <a:ext uri="{FF2B5EF4-FFF2-40B4-BE49-F238E27FC236}">
                <a16:creationId xmlns:a16="http://schemas.microsoft.com/office/drawing/2014/main" id="{763DE925-C11B-45D4-AE29-52B8128E3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12" y="1731205"/>
            <a:ext cx="4087828" cy="306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2">
            <a:extLst>
              <a:ext uri="{FF2B5EF4-FFF2-40B4-BE49-F238E27FC236}">
                <a16:creationId xmlns:a16="http://schemas.microsoft.com/office/drawing/2014/main" id="{CE603F5A-2996-494C-A16F-D060CC71C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9532" y="628617"/>
            <a:ext cx="2978927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1900">
                <a:solidFill>
                  <a:srgbClr val="FFFFFF"/>
                </a:solidFill>
              </a:rPr>
              <a:t>Изъязвленная аденокарцинома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570" name="Straight Connector 73">
            <a:extLst>
              <a:ext uri="{FF2B5EF4-FFF2-40B4-BE49-F238E27FC236}">
                <a16:creationId xmlns:a16="http://schemas.microsoft.com/office/drawing/2014/main" id="{0512F9CB-A1A0-4043-A103-F6A4B94B695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571" name="Straight Connector 75">
            <a:extLst>
              <a:ext uri="{FF2B5EF4-FFF2-40B4-BE49-F238E27FC236}">
                <a16:creationId xmlns:a16="http://schemas.microsoft.com/office/drawing/2014/main" id="{ADBE6588-EE16-4389-857C-86A156D49E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572" name="Straight Connector 77">
            <a:extLst>
              <a:ext uri="{FF2B5EF4-FFF2-40B4-BE49-F238E27FC236}">
                <a16:creationId xmlns:a16="http://schemas.microsoft.com/office/drawing/2014/main" id="{17FD48D2-B0A7-413D-B947-AA55AC1296D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573" name="Straight Connector 79">
            <a:extLst>
              <a:ext uri="{FF2B5EF4-FFF2-40B4-BE49-F238E27FC236}">
                <a16:creationId xmlns:a16="http://schemas.microsoft.com/office/drawing/2014/main" id="{2BE668D0-D906-4EEE-B32F-8C028624B83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574" name="Straight Connector 81">
            <a:extLst>
              <a:ext uri="{FF2B5EF4-FFF2-40B4-BE49-F238E27FC236}">
                <a16:creationId xmlns:a16="http://schemas.microsoft.com/office/drawing/2014/main" id="{D1DE67A3-B8F6-4CFD-A8E0-D15200F231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575" name="Rectangle 83">
            <a:extLst>
              <a:ext uri="{FF2B5EF4-FFF2-40B4-BE49-F238E27FC236}">
                <a16:creationId xmlns:a16="http://schemas.microsoft.com/office/drawing/2014/main" id="{991E317B-75E3-4171-A07A-B263C1D6DC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576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4814083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577" name="Group 87">
            <a:extLst>
              <a:ext uri="{FF2B5EF4-FFF2-40B4-BE49-F238E27FC236}">
                <a16:creationId xmlns:a16="http://schemas.microsoft.com/office/drawing/2014/main" id="{34C85634-D5F5-4047-8F35-F4B1F50AB1A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78" name="Straight Connector 92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541" name="Picture 5" descr="200802291411_09518_000">
            <a:extLst>
              <a:ext uri="{FF2B5EF4-FFF2-40B4-BE49-F238E27FC236}">
                <a16:creationId xmlns:a16="http://schemas.microsoft.com/office/drawing/2014/main" id="{FC22508B-F339-4E30-864A-8DB864BCE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12" y="1807852"/>
            <a:ext cx="4087828" cy="29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8" name="Rectangle 2">
            <a:extLst>
              <a:ext uri="{FF2B5EF4-FFF2-40B4-BE49-F238E27FC236}">
                <a16:creationId xmlns:a16="http://schemas.microsoft.com/office/drawing/2014/main" id="{B37F7D1A-90E8-41AA-AA09-147F83460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9532" y="628617"/>
            <a:ext cx="2978927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1900" dirty="0" err="1">
                <a:solidFill>
                  <a:srgbClr val="FFFFFF"/>
                </a:solidFill>
              </a:rPr>
              <a:t>Диффузно-инфильтративная</a:t>
            </a:r>
            <a:r>
              <a:rPr lang="en-US" altLang="ru-RU" sz="1900" dirty="0">
                <a:solidFill>
                  <a:srgbClr val="FFFFFF"/>
                </a:solidFill>
              </a:rPr>
              <a:t> </a:t>
            </a:r>
            <a:r>
              <a:rPr lang="en-US" altLang="ru-RU" sz="1900" dirty="0" err="1">
                <a:solidFill>
                  <a:srgbClr val="FFFFFF"/>
                </a:solidFill>
              </a:rPr>
              <a:t>форма</a:t>
            </a:r>
            <a:r>
              <a:rPr lang="en-US" altLang="ru-RU" sz="1900" dirty="0">
                <a:solidFill>
                  <a:srgbClr val="FFFFFF"/>
                </a:solidFill>
              </a:rPr>
              <a:t> Р</a:t>
            </a:r>
            <a:r>
              <a:rPr lang="ru-RU" altLang="ru-RU" sz="1900" dirty="0" err="1">
                <a:solidFill>
                  <a:srgbClr val="FFFFFF"/>
                </a:solidFill>
              </a:rPr>
              <a:t>ака</a:t>
            </a:r>
            <a:r>
              <a:rPr lang="ru-RU" altLang="ru-RU" sz="1900" dirty="0">
                <a:solidFill>
                  <a:srgbClr val="FFFFFF"/>
                </a:solidFill>
              </a:rPr>
              <a:t> </a:t>
            </a:r>
            <a:r>
              <a:rPr lang="en-US" altLang="ru-RU" sz="1900" dirty="0">
                <a:solidFill>
                  <a:srgbClr val="FFFFFF"/>
                </a:solidFill>
              </a:rPr>
              <a:t>Ж</a:t>
            </a:r>
            <a:r>
              <a:rPr lang="ru-RU" altLang="ru-RU" sz="1900" dirty="0" err="1">
                <a:solidFill>
                  <a:srgbClr val="FFFFFF"/>
                </a:solidFill>
              </a:rPr>
              <a:t>елудка</a:t>
            </a:r>
            <a:r>
              <a:rPr lang="en-US" altLang="ru-RU" sz="1900" dirty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FD48FB1-66D8-4676-B0AA-C139A1DB78D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033F5AE-6728-4F19-8DED-658E674B31B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2C7D74A-18BA-4709-A808-44E8815C443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5164A3F-1561-4039-8185-AB0EEB713EA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A35DB53-42BE-460E-9CA1-1294C98463C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C5BDD1EA-D8C1-45AF-9F0A-14A2A137BA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4931622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779F34F-2960-4B81-BA08-445B6F6A0CD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181" name="Picture 5" descr="File:Adenocarcinoma of the stomach.jpg">
            <a:hlinkClick r:id="rId2"/>
            <a:extLst>
              <a:ext uri="{FF2B5EF4-FFF2-40B4-BE49-F238E27FC236}">
                <a16:creationId xmlns:a16="http://schemas.microsoft.com/office/drawing/2014/main" id="{98164821-5BF6-4AF5-ABE0-E7273965E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5" r="24870"/>
          <a:stretch/>
        </p:blipFill>
        <p:spPr bwMode="auto">
          <a:xfrm>
            <a:off x="599304" y="786117"/>
            <a:ext cx="4684014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8" name="Rectangle 2">
            <a:extLst>
              <a:ext uri="{FF2B5EF4-FFF2-40B4-BE49-F238E27FC236}">
                <a16:creationId xmlns:a16="http://schemas.microsoft.com/office/drawing/2014/main" id="{4F5C6140-FAF3-4699-8ABB-F06A083FFD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9532" y="628617"/>
            <a:ext cx="2978927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ru-RU" sz="1900"/>
              <a:t>Аденокарцинома желудка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90FE681-1E05-478A-89DC-5F7AB37CFD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E2F21DC-5F0E-42CF-B89C-C1E25E175CB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8087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2" name="Rectangle 2">
            <a:extLst>
              <a:ext uri="{FF2B5EF4-FFF2-40B4-BE49-F238E27FC236}">
                <a16:creationId xmlns:a16="http://schemas.microsoft.com/office/drawing/2014/main" id="{252C9D0F-B895-4D8D-88D8-0C37B424A5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3159" y="685799"/>
            <a:ext cx="2810333" cy="4892040"/>
          </a:xfrm>
        </p:spPr>
        <p:txBody>
          <a:bodyPr>
            <a:normAutofit/>
          </a:bodyPr>
          <a:lstStyle/>
          <a:p>
            <a:pPr algn="r"/>
            <a:r>
              <a:rPr lang="ru-RU" altLang="ru-RU" sz="2200" b="1" dirty="0"/>
              <a:t>Классификация Рака желудка по </a:t>
            </a:r>
            <a:r>
              <a:rPr lang="en-US" altLang="ru-RU" sz="2200" b="1" dirty="0"/>
              <a:t>P. Lauren</a:t>
            </a:r>
            <a:br>
              <a:rPr lang="ru-RU" altLang="ru-RU" sz="2200" b="1" dirty="0"/>
            </a:br>
            <a:endParaRPr lang="ru-RU" altLang="ru-RU" sz="2200" b="1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44AEE2A-BB54-4156-A2E0-6A9AC3B608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34971" y="685799"/>
            <a:ext cx="4716195" cy="489204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altLang="ru-RU" i="1" dirty="0">
                <a:solidFill>
                  <a:schemeClr val="tx1"/>
                </a:solidFill>
              </a:rPr>
              <a:t>В 1965 г Р. </a:t>
            </a:r>
            <a:r>
              <a:rPr lang="ru-RU" altLang="ru-RU" i="1" dirty="0" err="1">
                <a:solidFill>
                  <a:schemeClr val="tx1"/>
                </a:solidFill>
              </a:rPr>
              <a:t>Lauren</a:t>
            </a:r>
            <a:r>
              <a:rPr lang="ru-RU" altLang="ru-RU" i="1" dirty="0">
                <a:solidFill>
                  <a:schemeClr val="tx1"/>
                </a:solidFill>
              </a:rPr>
              <a:t> предложил упрощённую классификацию, которая основана на биологической активности и гистогенезе опухоли: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ru-RU" i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dirty="0" err="1">
                <a:solidFill>
                  <a:schemeClr val="tx1"/>
                </a:solidFill>
              </a:rPr>
              <a:t>Интестинальный</a:t>
            </a:r>
            <a:r>
              <a:rPr lang="ru-RU" altLang="ru-RU" dirty="0">
                <a:solidFill>
                  <a:schemeClr val="tx1"/>
                </a:solidFill>
              </a:rPr>
              <a:t> (хорошо дифференцированный); 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solidFill>
                  <a:schemeClr val="tx1"/>
                </a:solidFill>
              </a:rPr>
              <a:t>Диффузный (низкодифференцированный)</a:t>
            </a:r>
            <a:endParaRPr lang="en-US" altLang="ru-RU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ru-RU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i="1" dirty="0">
                <a:solidFill>
                  <a:schemeClr val="tx1"/>
                </a:solidFill>
              </a:rPr>
              <a:t>Эта классификация имеет прогностическое значение.</a:t>
            </a:r>
            <a:endParaRPr lang="en-US" alt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2" name="Rectangle 74">
            <a:extLst>
              <a:ext uri="{FF2B5EF4-FFF2-40B4-BE49-F238E27FC236}">
                <a16:creationId xmlns:a16="http://schemas.microsoft.com/office/drawing/2014/main" id="{290FE681-1E05-478A-89DC-5F7AB37CFD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393" name="Straight Connector 76">
            <a:extLst>
              <a:ext uri="{FF2B5EF4-FFF2-40B4-BE49-F238E27FC236}">
                <a16:creationId xmlns:a16="http://schemas.microsoft.com/office/drawing/2014/main" id="{2E2F21DC-5F0E-42CF-B89C-C1E25E175CB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8087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6" name="Rectangle 2">
            <a:extLst>
              <a:ext uri="{FF2B5EF4-FFF2-40B4-BE49-F238E27FC236}">
                <a16:creationId xmlns:a16="http://schemas.microsoft.com/office/drawing/2014/main" id="{02F92620-0DC1-4336-814C-F86739AA31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3159" y="685799"/>
            <a:ext cx="2810333" cy="4892040"/>
          </a:xfrm>
        </p:spPr>
        <p:txBody>
          <a:bodyPr>
            <a:normAutofit/>
          </a:bodyPr>
          <a:lstStyle/>
          <a:p>
            <a:pPr algn="r"/>
            <a:r>
              <a:rPr lang="ru-RU" altLang="ru-RU" sz="1800" dirty="0"/>
              <a:t>Метастазирование Рака Желудка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AB8F6BF-16D4-4BE7-B2F9-6209227788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34971" y="685799"/>
            <a:ext cx="4716195" cy="4892040"/>
          </a:xfrm>
        </p:spPr>
        <p:txBody>
          <a:bodyPr>
            <a:normAutofit/>
          </a:bodyPr>
          <a:lstStyle/>
          <a:p>
            <a:r>
              <a:rPr lang="ru-RU" altLang="ru-RU">
                <a:solidFill>
                  <a:schemeClr val="tx1"/>
                </a:solidFill>
              </a:rPr>
              <a:t>Лимфогенное (преимущественно) – в ближайшие и отдаленные регионарные лимфоузлы; </a:t>
            </a:r>
          </a:p>
          <a:p>
            <a:r>
              <a:rPr lang="ru-RU" altLang="ru-RU">
                <a:solidFill>
                  <a:schemeClr val="tx1"/>
                </a:solidFill>
              </a:rPr>
              <a:t>Гематогенное – преимущественно в печень, легкие, плевру, надпочечники, кости, почки и др. органы;</a:t>
            </a:r>
          </a:p>
          <a:p>
            <a:r>
              <a:rPr lang="ru-RU" altLang="ru-RU">
                <a:solidFill>
                  <a:schemeClr val="tx1"/>
                </a:solidFill>
              </a:rPr>
              <a:t>Имплантационное – по поверхности брюшины (канцероматоз брюшины).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5" name="Rectangle 137">
            <a:extLst>
              <a:ext uri="{FF2B5EF4-FFF2-40B4-BE49-F238E27FC236}">
                <a16:creationId xmlns:a16="http://schemas.microsoft.com/office/drawing/2014/main" id="{44C5530E-85F5-4469-A5C9-54B113C112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436" name="Snip Diagonal Corner Rectangle 21">
            <a:extLst>
              <a:ext uri="{FF2B5EF4-FFF2-40B4-BE49-F238E27FC236}">
                <a16:creationId xmlns:a16="http://schemas.microsoft.com/office/drawing/2014/main" id="{A9CEB52D-0D40-45E3-94F9-CDB2083A93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4931622" cy="5286838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37" name="Group 141">
            <a:extLst>
              <a:ext uri="{FF2B5EF4-FFF2-40B4-BE49-F238E27FC236}">
                <a16:creationId xmlns:a16="http://schemas.microsoft.com/office/drawing/2014/main" id="{0F7EB202-DE79-4E39-BCF0-D9855DA1738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4DF8FC51-F3B0-4D84-A367-A147071636C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B3C3EDB-3DD5-4F8C-84C2-B598DB12A22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9DD3267-7A88-4810-94C1-0176A11D9CC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A9F7E30E-9755-4BB4-B799-15752AE2756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2A0A74F5-C569-4A54-9AA8-8F85E9E7E03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0" name="Rectangle 2">
            <a:extLst>
              <a:ext uri="{FF2B5EF4-FFF2-40B4-BE49-F238E27FC236}">
                <a16:creationId xmlns:a16="http://schemas.microsoft.com/office/drawing/2014/main" id="{A317BFDE-D58B-4831-BCBC-56C030512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9532" y="620722"/>
            <a:ext cx="2740574" cy="3532989"/>
          </a:xfrm>
        </p:spPr>
        <p:txBody>
          <a:bodyPr anchor="b">
            <a:normAutofit/>
          </a:bodyPr>
          <a:lstStyle/>
          <a:p>
            <a:r>
              <a:rPr lang="ru-RU" altLang="ru-RU">
                <a:solidFill>
                  <a:srgbClr val="FFFFFF"/>
                </a:solidFill>
              </a:rPr>
              <a:t>Типичные метастазы Рака Желудка</a:t>
            </a:r>
          </a:p>
        </p:txBody>
      </p:sp>
      <p:graphicFrame>
        <p:nvGraphicFramePr>
          <p:cNvPr id="17413" name="Rectangl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519509"/>
              </p:ext>
            </p:extLst>
          </p:nvPr>
        </p:nvGraphicFramePr>
        <p:xfrm>
          <a:off x="823912" y="1096963"/>
          <a:ext cx="4232672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57" name="Straight Connector 73">
            <a:extLst>
              <a:ext uri="{FF2B5EF4-FFF2-40B4-BE49-F238E27FC236}">
                <a16:creationId xmlns:a16="http://schemas.microsoft.com/office/drawing/2014/main" id="{0512F9CB-A1A0-4043-A103-F6A4B94B695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458" name="Straight Connector 75">
            <a:extLst>
              <a:ext uri="{FF2B5EF4-FFF2-40B4-BE49-F238E27FC236}">
                <a16:creationId xmlns:a16="http://schemas.microsoft.com/office/drawing/2014/main" id="{ADBE6588-EE16-4389-857C-86A156D49E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459" name="Straight Connector 77">
            <a:extLst>
              <a:ext uri="{FF2B5EF4-FFF2-40B4-BE49-F238E27FC236}">
                <a16:creationId xmlns:a16="http://schemas.microsoft.com/office/drawing/2014/main" id="{17FD48D2-B0A7-413D-B947-AA55AC1296D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460" name="Straight Connector 79">
            <a:extLst>
              <a:ext uri="{FF2B5EF4-FFF2-40B4-BE49-F238E27FC236}">
                <a16:creationId xmlns:a16="http://schemas.microsoft.com/office/drawing/2014/main" id="{2BE668D0-D906-4EEE-B32F-8C028624B83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461" name="Straight Connector 81">
            <a:extLst>
              <a:ext uri="{FF2B5EF4-FFF2-40B4-BE49-F238E27FC236}">
                <a16:creationId xmlns:a16="http://schemas.microsoft.com/office/drawing/2014/main" id="{D1DE67A3-B8F6-4CFD-A8E0-D15200F231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62" name="Rectangle 83">
            <a:extLst>
              <a:ext uri="{FF2B5EF4-FFF2-40B4-BE49-F238E27FC236}">
                <a16:creationId xmlns:a16="http://schemas.microsoft.com/office/drawing/2014/main" id="{991E317B-75E3-4171-A07A-B263C1D6DC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463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4814083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4C85634-D5F5-4047-8F35-F4B1F50AB1A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64" name="Straight Connector 92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45" name="Picture 5" descr="200802291413_01283_000">
            <a:extLst>
              <a:ext uri="{FF2B5EF4-FFF2-40B4-BE49-F238E27FC236}">
                <a16:creationId xmlns:a16="http://schemas.microsoft.com/office/drawing/2014/main" id="{6EE06C7C-209C-4FE4-A0BD-18FE1B192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12" y="1818072"/>
            <a:ext cx="4087828" cy="28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2" name="Rectangle 2">
            <a:extLst>
              <a:ext uri="{FF2B5EF4-FFF2-40B4-BE49-F238E27FC236}">
                <a16:creationId xmlns:a16="http://schemas.microsoft.com/office/drawing/2014/main" id="{BC29CF1D-1157-44EA-B9BE-F80566CA7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9532" y="628617"/>
            <a:ext cx="2978927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ru-RU" sz="3700">
                <a:solidFill>
                  <a:srgbClr val="FFFFFF"/>
                </a:solidFill>
              </a:rPr>
              <a:t>Анатомия желудка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90FE681-1E05-478A-89DC-5F7AB37CFD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E2F21DC-5F0E-42CF-B89C-C1E25E175CB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8087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4" name="Rectangle 2">
            <a:extLst>
              <a:ext uri="{FF2B5EF4-FFF2-40B4-BE49-F238E27FC236}">
                <a16:creationId xmlns:a16="http://schemas.microsoft.com/office/drawing/2014/main" id="{5D8576C0-5CC7-42CC-8AC8-EBE54BC6B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3159" y="685799"/>
            <a:ext cx="2810333" cy="4892040"/>
          </a:xfrm>
        </p:spPr>
        <p:txBody>
          <a:bodyPr>
            <a:normAutofit/>
          </a:bodyPr>
          <a:lstStyle/>
          <a:p>
            <a:pPr algn="r"/>
            <a:r>
              <a:rPr lang="ru-RU" altLang="ru-RU" sz="2200" dirty="0"/>
              <a:t>Группа лимфатических узлов желудка </a:t>
            </a:r>
            <a:br>
              <a:rPr lang="ru-RU" altLang="ru-RU" sz="2200" dirty="0"/>
            </a:br>
            <a:r>
              <a:rPr lang="ru-RU" altLang="ru-RU" sz="2200" dirty="0"/>
              <a:t>(по анатомическим критериям)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E49C59E-F7FB-4DCD-B1BF-9620068F19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34971" y="685799"/>
            <a:ext cx="4716195" cy="4892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1800" dirty="0">
                <a:solidFill>
                  <a:schemeClr val="tx1"/>
                </a:solidFill>
              </a:rPr>
              <a:t>N1 (Nodulus) –</a:t>
            </a:r>
            <a:r>
              <a:rPr lang="ru-RU" altLang="ru-RU" sz="1800" dirty="0">
                <a:solidFill>
                  <a:schemeClr val="tx1"/>
                </a:solidFill>
              </a:rPr>
              <a:t> лимфоузлы, располагающиеся </a:t>
            </a:r>
            <a:r>
              <a:rPr lang="ru-RU" altLang="ru-RU" sz="1800" dirty="0" err="1">
                <a:solidFill>
                  <a:schemeClr val="tx1"/>
                </a:solidFill>
              </a:rPr>
              <a:t>перигастрально</a:t>
            </a:r>
            <a:r>
              <a:rPr lang="ru-RU" altLang="ru-RU" sz="1800" dirty="0">
                <a:solidFill>
                  <a:schemeClr val="tx1"/>
                </a:solidFill>
              </a:rPr>
              <a:t>, непосредственно в связках желудка;</a:t>
            </a:r>
          </a:p>
          <a:p>
            <a:pPr>
              <a:lnSpc>
                <a:spcPct val="90000"/>
              </a:lnSpc>
            </a:pPr>
            <a:r>
              <a:rPr lang="en-US" altLang="ru-RU" sz="1800" dirty="0">
                <a:solidFill>
                  <a:schemeClr val="tx1"/>
                </a:solidFill>
              </a:rPr>
              <a:t>N</a:t>
            </a:r>
            <a:r>
              <a:rPr lang="ru-RU" altLang="ru-RU" sz="1800" dirty="0">
                <a:solidFill>
                  <a:schemeClr val="tx1"/>
                </a:solidFill>
              </a:rPr>
              <a:t>2 – лимфоузлы, располагающиеся вдоль чревного ствола, левой желудочной, селезеночной и печеночной артерий;</a:t>
            </a:r>
          </a:p>
          <a:p>
            <a:pPr>
              <a:lnSpc>
                <a:spcPct val="90000"/>
              </a:lnSpc>
            </a:pPr>
            <a:r>
              <a:rPr lang="en-US" altLang="ru-RU" sz="1800" dirty="0">
                <a:solidFill>
                  <a:schemeClr val="tx1"/>
                </a:solidFill>
              </a:rPr>
              <a:t>N</a:t>
            </a:r>
            <a:r>
              <a:rPr lang="ru-RU" altLang="ru-RU" sz="1800" dirty="0">
                <a:solidFill>
                  <a:schemeClr val="tx1"/>
                </a:solidFill>
              </a:rPr>
              <a:t>3 – лимфоузлы, локализующиеся в </a:t>
            </a:r>
            <a:r>
              <a:rPr lang="en-US" altLang="ru-RU" sz="1800" dirty="0" err="1">
                <a:solidFill>
                  <a:schemeClr val="tx1"/>
                </a:solidFill>
              </a:rPr>
              <a:t>lig</a:t>
            </a:r>
            <a:r>
              <a:rPr lang="en-US" altLang="ru-RU" sz="1800" dirty="0">
                <a:solidFill>
                  <a:schemeClr val="tx1"/>
                </a:solidFill>
              </a:rPr>
              <a:t>. </a:t>
            </a:r>
            <a:r>
              <a:rPr lang="en-US" altLang="ru-RU" sz="1800" dirty="0" err="1">
                <a:solidFill>
                  <a:schemeClr val="tx1"/>
                </a:solidFill>
              </a:rPr>
              <a:t>hepatoduodenale</a:t>
            </a:r>
            <a:r>
              <a:rPr lang="en-US" altLang="ru-RU" sz="1800" dirty="0">
                <a:solidFill>
                  <a:schemeClr val="tx1"/>
                </a:solidFill>
              </a:rPr>
              <a:t>, </a:t>
            </a:r>
            <a:r>
              <a:rPr lang="ru-RU" altLang="ru-RU" sz="1800" dirty="0">
                <a:solidFill>
                  <a:schemeClr val="tx1"/>
                </a:solidFill>
              </a:rPr>
              <a:t>в корне брыжейки поперечно-ободочной кишки и в </a:t>
            </a:r>
            <a:r>
              <a:rPr lang="ru-RU" altLang="ru-RU" sz="1800" dirty="0" err="1">
                <a:solidFill>
                  <a:schemeClr val="tx1"/>
                </a:solidFill>
              </a:rPr>
              <a:t>парааортальной</a:t>
            </a:r>
            <a:r>
              <a:rPr lang="ru-RU" altLang="ru-RU" sz="1800" dirty="0">
                <a:solidFill>
                  <a:schemeClr val="tx1"/>
                </a:solidFill>
              </a:rPr>
              <a:t> клетчатке;</a:t>
            </a:r>
          </a:p>
          <a:p>
            <a:pPr>
              <a:lnSpc>
                <a:spcPct val="90000"/>
              </a:lnSpc>
            </a:pPr>
            <a:r>
              <a:rPr lang="en-US" altLang="ru-RU" sz="1800" dirty="0">
                <a:solidFill>
                  <a:schemeClr val="tx1"/>
                </a:solidFill>
              </a:rPr>
              <a:t>N</a:t>
            </a:r>
            <a:r>
              <a:rPr lang="ru-RU" altLang="ru-RU" sz="1800" dirty="0">
                <a:solidFill>
                  <a:schemeClr val="tx1"/>
                </a:solidFill>
              </a:rPr>
              <a:t>4 – лимфоузлы, располагающиеся в других областях – за пределами </a:t>
            </a:r>
            <a:r>
              <a:rPr lang="en-US" altLang="ru-RU" sz="1800" dirty="0">
                <a:solidFill>
                  <a:schemeClr val="tx1"/>
                </a:solidFill>
              </a:rPr>
              <a:t>N</a:t>
            </a:r>
            <a:r>
              <a:rPr lang="ru-RU" altLang="ru-RU" sz="1800" dirty="0">
                <a:solidFill>
                  <a:schemeClr val="tx1"/>
                </a:solidFill>
              </a:rPr>
              <a:t>3.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90FE681-1E05-478A-89DC-5F7AB37CFD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E2F21DC-5F0E-42CF-B89C-C1E25E175CB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8087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8" name="Rectangle 2">
            <a:extLst>
              <a:ext uri="{FF2B5EF4-FFF2-40B4-BE49-F238E27FC236}">
                <a16:creationId xmlns:a16="http://schemas.microsoft.com/office/drawing/2014/main" id="{018F60B7-DF6E-4C2B-8A66-A0E6164E1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3159" y="685799"/>
            <a:ext cx="2810333" cy="4892040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ru-RU" altLang="ru-RU" sz="2200" b="1" dirty="0"/>
              <a:t>Степень радикальности </a:t>
            </a:r>
            <a:br>
              <a:rPr lang="ru-RU" altLang="ru-RU" sz="2200" b="1" dirty="0"/>
            </a:br>
            <a:r>
              <a:rPr lang="ru-RU" altLang="ru-RU" sz="2200" b="1" dirty="0"/>
              <a:t>хирургического лечения Рака Желудка </a:t>
            </a:r>
            <a:br>
              <a:rPr lang="ru-RU" altLang="ru-RU" sz="2200" b="1" dirty="0"/>
            </a:br>
            <a:r>
              <a:rPr lang="ru-RU" altLang="ru-RU" sz="2200" b="1" dirty="0"/>
              <a:t>по удалению регионарных лимфоузлов</a:t>
            </a:r>
            <a:r>
              <a:rPr lang="ru-RU" altLang="ru-RU" sz="2200" dirty="0"/>
              <a:t>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6FCD81B-6079-4F1A-B490-ADCBC0C4C1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34971" y="685799"/>
            <a:ext cx="4716195" cy="4892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1900" dirty="0">
                <a:solidFill>
                  <a:schemeClr val="tx1"/>
                </a:solidFill>
              </a:rPr>
              <a:t>D0 (</a:t>
            </a:r>
            <a:r>
              <a:rPr lang="en-US" altLang="ru-RU" sz="1900" dirty="0" err="1">
                <a:solidFill>
                  <a:schemeClr val="tx1"/>
                </a:solidFill>
              </a:rPr>
              <a:t>Dissectio</a:t>
            </a:r>
            <a:r>
              <a:rPr lang="en-US" altLang="ru-RU" sz="1900" dirty="0">
                <a:solidFill>
                  <a:schemeClr val="tx1"/>
                </a:solidFill>
              </a:rPr>
              <a:t> – </a:t>
            </a:r>
            <a:r>
              <a:rPr lang="ru-RU" altLang="ru-RU" sz="1900" dirty="0" err="1">
                <a:solidFill>
                  <a:schemeClr val="tx1"/>
                </a:solidFill>
              </a:rPr>
              <a:t>лимфаденомэктомия</a:t>
            </a:r>
            <a:r>
              <a:rPr lang="ru-RU" altLang="ru-RU" sz="1900" dirty="0">
                <a:solidFill>
                  <a:schemeClr val="tx1"/>
                </a:solidFill>
              </a:rPr>
              <a:t>) – желудка без удаления регионарных лимфоузлов;</a:t>
            </a:r>
          </a:p>
          <a:p>
            <a:pPr>
              <a:lnSpc>
                <a:spcPct val="90000"/>
              </a:lnSpc>
            </a:pPr>
            <a:r>
              <a:rPr lang="en-US" altLang="ru-RU" sz="1900" dirty="0">
                <a:solidFill>
                  <a:schemeClr val="tx1"/>
                </a:solidFill>
              </a:rPr>
              <a:t>D</a:t>
            </a:r>
            <a:r>
              <a:rPr lang="ru-RU" altLang="ru-RU" sz="1900" dirty="0">
                <a:solidFill>
                  <a:schemeClr val="tx1"/>
                </a:solidFill>
              </a:rPr>
              <a:t>1 – </a:t>
            </a:r>
            <a:r>
              <a:rPr lang="ru-RU" altLang="ru-RU" sz="1900" dirty="0" err="1">
                <a:solidFill>
                  <a:schemeClr val="tx1"/>
                </a:solidFill>
              </a:rPr>
              <a:t>лимфаденомэктомия</a:t>
            </a:r>
            <a:r>
              <a:rPr lang="ru-RU" altLang="ru-RU" sz="1900" dirty="0">
                <a:solidFill>
                  <a:schemeClr val="tx1"/>
                </a:solidFill>
              </a:rPr>
              <a:t> в пределах бассейна </a:t>
            </a:r>
            <a:r>
              <a:rPr lang="en-US" altLang="ru-RU" sz="1900" dirty="0">
                <a:solidFill>
                  <a:schemeClr val="tx1"/>
                </a:solidFill>
              </a:rPr>
              <a:t>N1</a:t>
            </a:r>
            <a:r>
              <a:rPr lang="ru-RU" altLang="ru-RU" sz="19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altLang="ru-RU" sz="1900" dirty="0">
                <a:solidFill>
                  <a:schemeClr val="tx1"/>
                </a:solidFill>
              </a:rPr>
              <a:t>D</a:t>
            </a:r>
            <a:r>
              <a:rPr lang="ru-RU" altLang="ru-RU" sz="1900" dirty="0">
                <a:solidFill>
                  <a:schemeClr val="tx1"/>
                </a:solidFill>
              </a:rPr>
              <a:t>2 - </a:t>
            </a:r>
            <a:r>
              <a:rPr lang="ru-RU" altLang="ru-RU" sz="1900" dirty="0" err="1">
                <a:solidFill>
                  <a:schemeClr val="tx1"/>
                </a:solidFill>
              </a:rPr>
              <a:t>лимфаденомэктомия</a:t>
            </a:r>
            <a:r>
              <a:rPr lang="ru-RU" altLang="ru-RU" sz="1900" dirty="0">
                <a:solidFill>
                  <a:schemeClr val="tx1"/>
                </a:solidFill>
              </a:rPr>
              <a:t> в пределах бассейна </a:t>
            </a:r>
            <a:r>
              <a:rPr lang="en-US" altLang="ru-RU" sz="1900" dirty="0">
                <a:solidFill>
                  <a:schemeClr val="tx1"/>
                </a:solidFill>
              </a:rPr>
              <a:t>N</a:t>
            </a:r>
            <a:r>
              <a:rPr lang="ru-RU" altLang="ru-RU" sz="1900" dirty="0">
                <a:solidFill>
                  <a:schemeClr val="tx1"/>
                </a:solidFill>
              </a:rPr>
              <a:t>2;</a:t>
            </a:r>
          </a:p>
          <a:p>
            <a:pPr>
              <a:lnSpc>
                <a:spcPct val="90000"/>
              </a:lnSpc>
            </a:pPr>
            <a:r>
              <a:rPr lang="en-US" altLang="ru-RU" sz="1900" dirty="0">
                <a:solidFill>
                  <a:schemeClr val="tx1"/>
                </a:solidFill>
              </a:rPr>
              <a:t>D</a:t>
            </a:r>
            <a:r>
              <a:rPr lang="ru-RU" altLang="ru-RU" sz="1900" dirty="0">
                <a:solidFill>
                  <a:schemeClr val="tx1"/>
                </a:solidFill>
              </a:rPr>
              <a:t>3 – расширенная </a:t>
            </a:r>
            <a:r>
              <a:rPr lang="ru-RU" altLang="ru-RU" sz="1900" dirty="0" err="1">
                <a:solidFill>
                  <a:schemeClr val="tx1"/>
                </a:solidFill>
              </a:rPr>
              <a:t>лимфаденомэктомия</a:t>
            </a:r>
            <a:r>
              <a:rPr lang="ru-RU" altLang="ru-RU" sz="1900" dirty="0">
                <a:solidFill>
                  <a:schemeClr val="tx1"/>
                </a:solidFill>
              </a:rPr>
              <a:t> в пределах бассейна </a:t>
            </a:r>
            <a:r>
              <a:rPr lang="en-US" altLang="ru-RU" sz="1900" dirty="0">
                <a:solidFill>
                  <a:schemeClr val="tx1"/>
                </a:solidFill>
              </a:rPr>
              <a:t>N</a:t>
            </a:r>
            <a:r>
              <a:rPr lang="ru-RU" altLang="ru-RU" sz="1900" dirty="0">
                <a:solidFill>
                  <a:schemeClr val="tx1"/>
                </a:solidFill>
              </a:rPr>
              <a:t>3;</a:t>
            </a:r>
          </a:p>
          <a:p>
            <a:pPr>
              <a:lnSpc>
                <a:spcPct val="90000"/>
              </a:lnSpc>
            </a:pPr>
            <a:r>
              <a:rPr lang="en-US" altLang="ru-RU" sz="1900" dirty="0" err="1">
                <a:solidFill>
                  <a:schemeClr val="tx1"/>
                </a:solidFill>
              </a:rPr>
              <a:t>Dn</a:t>
            </a:r>
            <a:r>
              <a:rPr lang="ru-RU" altLang="ru-RU" sz="1900" dirty="0">
                <a:solidFill>
                  <a:schemeClr val="tx1"/>
                </a:solidFill>
              </a:rPr>
              <a:t> – расширенная </a:t>
            </a:r>
            <a:r>
              <a:rPr lang="ru-RU" altLang="ru-RU" sz="1900" dirty="0" err="1">
                <a:solidFill>
                  <a:schemeClr val="tx1"/>
                </a:solidFill>
              </a:rPr>
              <a:t>лимфаденомэктомия</a:t>
            </a:r>
            <a:r>
              <a:rPr lang="ru-RU" altLang="ru-RU" sz="1900" dirty="0">
                <a:solidFill>
                  <a:schemeClr val="tx1"/>
                </a:solidFill>
              </a:rPr>
              <a:t> </a:t>
            </a:r>
            <a:r>
              <a:rPr lang="en-US" altLang="ru-RU" sz="1900" dirty="0">
                <a:solidFill>
                  <a:schemeClr val="tx1"/>
                </a:solidFill>
              </a:rPr>
              <a:t>c </a:t>
            </a:r>
            <a:r>
              <a:rPr lang="ru-RU" altLang="ru-RU" sz="1900" dirty="0">
                <a:solidFill>
                  <a:schemeClr val="tx1"/>
                </a:solidFill>
              </a:rPr>
              <a:t>удалением отдаленных метастазов в пределах бассейна </a:t>
            </a:r>
            <a:r>
              <a:rPr lang="en-US" altLang="ru-RU" sz="1900" dirty="0">
                <a:solidFill>
                  <a:schemeClr val="tx1"/>
                </a:solidFill>
              </a:rPr>
              <a:t>N4.</a:t>
            </a:r>
            <a:endParaRPr lang="ru-RU" altLang="ru-RU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90FE681-1E05-478A-89DC-5F7AB37CFD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E2F21DC-5F0E-42CF-B89C-C1E25E175CB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8087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Rectangle 2">
            <a:extLst>
              <a:ext uri="{FF2B5EF4-FFF2-40B4-BE49-F238E27FC236}">
                <a16:creationId xmlns:a16="http://schemas.microsoft.com/office/drawing/2014/main" id="{FD172444-432E-4289-801A-6FCE63765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3159" y="685799"/>
            <a:ext cx="2810333" cy="4892040"/>
          </a:xfrm>
        </p:spPr>
        <p:txBody>
          <a:bodyPr>
            <a:normAutofit/>
          </a:bodyPr>
          <a:lstStyle/>
          <a:p>
            <a:pPr algn="r"/>
            <a:r>
              <a:rPr lang="ru-RU" altLang="ru-RU" sz="2200" dirty="0"/>
              <a:t>Классификация Рака Желудка по глубине пенетрации опухоли в стенку желудка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FC8609E-02A6-4869-858A-ECA237E2F0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34971" y="685799"/>
            <a:ext cx="4716195" cy="4892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1700" b="1" dirty="0">
                <a:solidFill>
                  <a:schemeClr val="tx1"/>
                </a:solidFill>
              </a:rPr>
              <a:t>РАННИЙ РАК</a:t>
            </a:r>
            <a:r>
              <a:rPr lang="ru-RU" altLang="ru-RU" sz="1700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700" dirty="0">
                <a:solidFill>
                  <a:schemeClr val="tx1"/>
                </a:solidFill>
              </a:rPr>
              <a:t>а) 1-й тип – </a:t>
            </a:r>
            <a:r>
              <a:rPr lang="ru-RU" altLang="ru-RU" sz="1700" dirty="0" err="1">
                <a:solidFill>
                  <a:schemeClr val="tx1"/>
                </a:solidFill>
              </a:rPr>
              <a:t>интраэпителиальный</a:t>
            </a:r>
            <a:r>
              <a:rPr lang="ru-RU" altLang="ru-RU" sz="1700" dirty="0">
                <a:solidFill>
                  <a:schemeClr val="tx1"/>
                </a:solidFill>
              </a:rPr>
              <a:t> рак, разрастание раковых клеток происходит только в пределах эпителия слизистой оболочки (до 3 мм), без инфильтративного роста – </a:t>
            </a:r>
            <a:r>
              <a:rPr lang="en-US" altLang="ru-RU" sz="1700" dirty="0">
                <a:solidFill>
                  <a:schemeClr val="tx1"/>
                </a:solidFill>
              </a:rPr>
              <a:t>carcinoma in situ</a:t>
            </a:r>
            <a:r>
              <a:rPr lang="ru-RU" altLang="ru-RU" sz="1700" dirty="0">
                <a:solidFill>
                  <a:schemeClr val="tx1"/>
                </a:solidFill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700" dirty="0">
                <a:solidFill>
                  <a:schemeClr val="tx1"/>
                </a:solidFill>
              </a:rPr>
              <a:t>б) 2-й тип – опухоль прорастает в подслизистую основу, мышечную пластинку слизистой оболочки, но не достигает мышечной оболочки желудка.</a:t>
            </a:r>
          </a:p>
          <a:p>
            <a:pPr>
              <a:lnSpc>
                <a:spcPct val="90000"/>
              </a:lnSpc>
            </a:pPr>
            <a:r>
              <a:rPr lang="ru-RU" altLang="ru-RU" sz="1700" b="1" dirty="0">
                <a:solidFill>
                  <a:schemeClr val="tx1"/>
                </a:solidFill>
              </a:rPr>
              <a:t>ПОЗДНИЙ РАК</a:t>
            </a:r>
            <a:r>
              <a:rPr lang="ru-RU" altLang="ru-RU" sz="1700" dirty="0">
                <a:solidFill>
                  <a:schemeClr val="tx1"/>
                </a:solidFill>
              </a:rPr>
              <a:t> – прорастает в поверхностный слой мышечной оболочки желудка, всю толщу мышечной оболочки, все слои стенки желудка.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567" name="Straight Connector 73">
            <a:extLst>
              <a:ext uri="{FF2B5EF4-FFF2-40B4-BE49-F238E27FC236}">
                <a16:creationId xmlns:a16="http://schemas.microsoft.com/office/drawing/2014/main" id="{8FD48FB1-66D8-4676-B0AA-C139A1DB78D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568" name="Straight Connector 75">
            <a:extLst>
              <a:ext uri="{FF2B5EF4-FFF2-40B4-BE49-F238E27FC236}">
                <a16:creationId xmlns:a16="http://schemas.microsoft.com/office/drawing/2014/main" id="{F033F5AE-6728-4F19-8DED-658E674B31B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569" name="Straight Connector 77">
            <a:extLst>
              <a:ext uri="{FF2B5EF4-FFF2-40B4-BE49-F238E27FC236}">
                <a16:creationId xmlns:a16="http://schemas.microsoft.com/office/drawing/2014/main" id="{82C7D74A-18BA-4709-A808-44E8815C443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570" name="Straight Connector 79">
            <a:extLst>
              <a:ext uri="{FF2B5EF4-FFF2-40B4-BE49-F238E27FC236}">
                <a16:creationId xmlns:a16="http://schemas.microsoft.com/office/drawing/2014/main" id="{B5164A3F-1561-4039-8185-AB0EEB713EA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571" name="Straight Connector 81">
            <a:extLst>
              <a:ext uri="{FF2B5EF4-FFF2-40B4-BE49-F238E27FC236}">
                <a16:creationId xmlns:a16="http://schemas.microsoft.com/office/drawing/2014/main" id="{2A35DB53-42BE-460E-9CA1-1294C98463C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6572" name="Rectangle 83">
            <a:extLst>
              <a:ext uri="{FF2B5EF4-FFF2-40B4-BE49-F238E27FC236}">
                <a16:creationId xmlns:a16="http://schemas.microsoft.com/office/drawing/2014/main" id="{211F35AE-7F5A-42E1-B3B2-146E628EED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573" name="Group 85">
            <a:extLst>
              <a:ext uri="{FF2B5EF4-FFF2-40B4-BE49-F238E27FC236}">
                <a16:creationId xmlns:a16="http://schemas.microsoft.com/office/drawing/2014/main" id="{A4D0269D-39E2-42E4-AD56-F65D629C9E3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C4175A4-E4D7-4D1A-93E8-FD679229FCE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74" name="Straight Connector 87">
              <a:extLst>
                <a:ext uri="{FF2B5EF4-FFF2-40B4-BE49-F238E27FC236}">
                  <a16:creationId xmlns:a16="http://schemas.microsoft.com/office/drawing/2014/main" id="{D45E9403-561B-4CEC-B6F7-9BD476FB435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FE00C17-2C9E-48CF-9BC3-61B34FD1323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A37D796-28F7-4A9C-AD5B-7D8CCE81EE14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2E25AE7-6B25-4C75-85E5-733E8A4CE0A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565" name="Picture 5" descr="200802291410_4418_000">
            <a:extLst>
              <a:ext uri="{FF2B5EF4-FFF2-40B4-BE49-F238E27FC236}">
                <a16:creationId xmlns:a16="http://schemas.microsoft.com/office/drawing/2014/main" id="{D081D0E3-9697-4F3C-92BA-3DC589643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4" r="1914" b="-2"/>
          <a:stretch/>
        </p:blipFill>
        <p:spPr bwMode="auto">
          <a:xfrm>
            <a:off x="513158" y="804672"/>
            <a:ext cx="5657849" cy="2917756"/>
          </a:xfrm>
          <a:custGeom>
            <a:avLst/>
            <a:gdLst>
              <a:gd name="connsiteX0" fmla="*/ 325906 w 7543799"/>
              <a:gd name="connsiteY0" fmla="*/ 0 h 2917756"/>
              <a:gd name="connsiteX1" fmla="*/ 7543799 w 7543799"/>
              <a:gd name="connsiteY1" fmla="*/ 0 h 2917756"/>
              <a:gd name="connsiteX2" fmla="*/ 7543799 w 7543799"/>
              <a:gd name="connsiteY2" fmla="*/ 2601638 h 2917756"/>
              <a:gd name="connsiteX3" fmla="*/ 7227681 w 7543799"/>
              <a:gd name="connsiteY3" fmla="*/ 2917756 h 2917756"/>
              <a:gd name="connsiteX4" fmla="*/ 0 w 7543799"/>
              <a:gd name="connsiteY4" fmla="*/ 2917756 h 2917756"/>
              <a:gd name="connsiteX5" fmla="*/ 0 w 7543799"/>
              <a:gd name="connsiteY5" fmla="*/ 325906 h 291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3799" h="2917756">
                <a:moveTo>
                  <a:pt x="325906" y="0"/>
                </a:moveTo>
                <a:lnTo>
                  <a:pt x="7543799" y="0"/>
                </a:lnTo>
                <a:lnTo>
                  <a:pt x="7543799" y="2601638"/>
                </a:lnTo>
                <a:lnTo>
                  <a:pt x="7227681" y="2917756"/>
                </a:lnTo>
                <a:lnTo>
                  <a:pt x="0" y="2917756"/>
                </a:lnTo>
                <a:lnTo>
                  <a:pt x="0" y="325906"/>
                </a:lnTo>
                <a:close/>
              </a:path>
            </a:pathLst>
          </a:custGeom>
          <a:noFill/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2" name="Rectangle 2">
            <a:extLst>
              <a:ext uri="{FF2B5EF4-FFF2-40B4-BE49-F238E27FC236}">
                <a16:creationId xmlns:a16="http://schemas.microsoft.com/office/drawing/2014/main" id="{43D6BEA1-CC03-4315-9502-E7259E79A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9230" y="3949438"/>
            <a:ext cx="7164419" cy="1443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ru-RU" sz="4800"/>
              <a:t>Ранний рак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90FE681-1E05-478A-89DC-5F7AB37CFD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E2F21DC-5F0E-42CF-B89C-C1E25E175CB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8087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6" name="Rectangle 2">
            <a:extLst>
              <a:ext uri="{FF2B5EF4-FFF2-40B4-BE49-F238E27FC236}">
                <a16:creationId xmlns:a16="http://schemas.microsoft.com/office/drawing/2014/main" id="{2B905BE1-E99E-44AD-BB16-F3853B2C1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3159" y="685799"/>
            <a:ext cx="2810333" cy="4892040"/>
          </a:xfrm>
        </p:spPr>
        <p:txBody>
          <a:bodyPr>
            <a:normAutofit/>
          </a:bodyPr>
          <a:lstStyle/>
          <a:p>
            <a:pPr algn="r"/>
            <a:r>
              <a:rPr lang="ru-RU" altLang="ru-RU" sz="1800" dirty="0"/>
              <a:t>Эндоскопическая классификация раннего Рака Желудка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CBEEAB5-AD96-4903-B366-8924FF2FE2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34971" y="685798"/>
            <a:ext cx="4716195" cy="5486401"/>
          </a:xfrm>
        </p:spPr>
        <p:txBody>
          <a:bodyPr>
            <a:normAutofit/>
          </a:bodyPr>
          <a:lstStyle/>
          <a:p>
            <a:r>
              <a:rPr lang="en-US" altLang="ru-RU" sz="2400" b="1" dirty="0">
                <a:solidFill>
                  <a:schemeClr val="tx1"/>
                </a:solidFill>
              </a:rPr>
              <a:t>I </a:t>
            </a:r>
            <a:r>
              <a:rPr lang="ru-RU" altLang="ru-RU" sz="2400" b="1" dirty="0">
                <a:solidFill>
                  <a:schemeClr val="tx1"/>
                </a:solidFill>
              </a:rPr>
              <a:t>тип – выбухающий</a:t>
            </a:r>
            <a:r>
              <a:rPr lang="ru-RU" altLang="ru-RU" sz="2400" dirty="0">
                <a:solidFill>
                  <a:schemeClr val="tx1"/>
                </a:solidFill>
              </a:rPr>
              <a:t>;</a:t>
            </a:r>
          </a:p>
          <a:p>
            <a:r>
              <a:rPr lang="en-US" altLang="ru-RU" sz="2400" b="1" dirty="0">
                <a:solidFill>
                  <a:schemeClr val="tx1"/>
                </a:solidFill>
              </a:rPr>
              <a:t>II </a:t>
            </a:r>
            <a:r>
              <a:rPr lang="ru-RU" altLang="ru-RU" sz="2400" b="1" dirty="0">
                <a:solidFill>
                  <a:schemeClr val="tx1"/>
                </a:solidFill>
              </a:rPr>
              <a:t>тип – поверхностный</a:t>
            </a:r>
            <a:r>
              <a:rPr lang="ru-RU" altLang="ru-RU" sz="2400" dirty="0">
                <a:solidFill>
                  <a:schemeClr val="tx1"/>
                </a:solidFill>
              </a:rPr>
              <a:t>: </a:t>
            </a:r>
          </a:p>
          <a:p>
            <a:pPr marL="0" indent="0">
              <a:buNone/>
            </a:pPr>
            <a:r>
              <a:rPr lang="ru-RU" altLang="ru-RU" sz="2400" dirty="0">
                <a:solidFill>
                  <a:schemeClr val="tx1"/>
                </a:solidFill>
              </a:rPr>
              <a:t>    а) приподнятый; </a:t>
            </a:r>
          </a:p>
          <a:p>
            <a:pPr marL="0" indent="0">
              <a:buNone/>
            </a:pPr>
            <a:r>
              <a:rPr lang="ru-RU" altLang="ru-RU" sz="2400" dirty="0">
                <a:solidFill>
                  <a:schemeClr val="tx1"/>
                </a:solidFill>
              </a:rPr>
              <a:t>    б) плоский; </a:t>
            </a:r>
          </a:p>
          <a:p>
            <a:pPr marL="0" indent="0">
              <a:buNone/>
            </a:pPr>
            <a:r>
              <a:rPr lang="ru-RU" altLang="ru-RU" sz="2400" dirty="0">
                <a:solidFill>
                  <a:schemeClr val="tx1"/>
                </a:solidFill>
              </a:rPr>
              <a:t>    в) углубленный (вогнутый);</a:t>
            </a:r>
          </a:p>
          <a:p>
            <a:r>
              <a:rPr lang="en-US" altLang="ru-RU" sz="2400" b="1" dirty="0">
                <a:solidFill>
                  <a:schemeClr val="tx1"/>
                </a:solidFill>
              </a:rPr>
              <a:t>III</a:t>
            </a:r>
            <a:r>
              <a:rPr lang="ru-RU" altLang="ru-RU" sz="2400" b="1" dirty="0">
                <a:solidFill>
                  <a:schemeClr val="tx1"/>
                </a:solidFill>
              </a:rPr>
              <a:t> тип – язвенный</a:t>
            </a:r>
            <a:r>
              <a:rPr lang="ru-RU" altLang="ru-RU" sz="2400" dirty="0">
                <a:solidFill>
                  <a:schemeClr val="tx1"/>
                </a:solidFill>
              </a:rPr>
              <a:t>.</a:t>
            </a:r>
          </a:p>
          <a:p>
            <a:r>
              <a:rPr lang="ru-RU" altLang="ru-RU" sz="2400" dirty="0">
                <a:solidFill>
                  <a:schemeClr val="tx1"/>
                </a:solidFill>
              </a:rPr>
              <a:t>Кроме того, выделяют 5 комбинированных типов, представляющих собой различные сочетания </a:t>
            </a:r>
            <a:r>
              <a:rPr lang="en-US" altLang="ru-RU" sz="2400" dirty="0">
                <a:solidFill>
                  <a:schemeClr val="tx1"/>
                </a:solidFill>
              </a:rPr>
              <a:t>II </a:t>
            </a:r>
            <a:r>
              <a:rPr lang="ru-RU" altLang="ru-RU" sz="2400" dirty="0">
                <a:solidFill>
                  <a:schemeClr val="tx1"/>
                </a:solidFill>
              </a:rPr>
              <a:t>и </a:t>
            </a:r>
            <a:r>
              <a:rPr lang="en-US" altLang="ru-RU" sz="2400" dirty="0">
                <a:solidFill>
                  <a:schemeClr val="tx1"/>
                </a:solidFill>
              </a:rPr>
              <a:t>III</a:t>
            </a:r>
            <a:r>
              <a:rPr lang="ru-RU" altLang="ru-RU" sz="2400" dirty="0">
                <a:solidFill>
                  <a:schemeClr val="tx1"/>
                </a:solidFill>
              </a:rPr>
              <a:t> типов.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7509B08A-C1EC-478C-86AF-60ADE06D9B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8" name="Rectangle 137">
            <a:extLst>
              <a:ext uri="{FF2B5EF4-FFF2-40B4-BE49-F238E27FC236}">
                <a16:creationId xmlns:a16="http://schemas.microsoft.com/office/drawing/2014/main" id="{221CC330-4259-4C32-BF8B-5FE13FFABB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9" y="0"/>
            <a:ext cx="4572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A26B81B3-0FBD-4D5A-9F0E-2F20EEF30F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3865609" cy="4603749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ru-RU" altLang="ru-RU" sz="2500" b="1" dirty="0"/>
              <a:t>Классификация Рака желудка по стадиям </a:t>
            </a:r>
            <a:r>
              <a:rPr lang="en-US" altLang="ru-RU" sz="2500" b="1" dirty="0"/>
              <a:t>(TNM</a:t>
            </a:r>
            <a:r>
              <a:rPr lang="ru-RU" altLang="ru-RU" sz="2500" b="1" dirty="0"/>
              <a:t>), предложенная ВОЗ и модифицированная Американской объединенной комиссией по раку (1998)</a:t>
            </a:r>
            <a:r>
              <a:rPr lang="ru-RU" altLang="ru-RU" sz="2500" dirty="0"/>
              <a:t> 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1391237-AE1B-42DF-9A3F-F33CDCF69B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69238" y="685800"/>
            <a:ext cx="3659219" cy="54102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altLang="ru-RU" sz="1600" dirty="0">
                <a:solidFill>
                  <a:schemeClr val="tx1"/>
                </a:solidFill>
              </a:rPr>
              <a:t>Т – первичная опухоль</a:t>
            </a:r>
          </a:p>
          <a:p>
            <a:pPr>
              <a:lnSpc>
                <a:spcPct val="90000"/>
              </a:lnSpc>
            </a:pPr>
            <a:r>
              <a:rPr lang="ru-RU" altLang="ru-RU" sz="1600" dirty="0" err="1">
                <a:solidFill>
                  <a:schemeClr val="tx1"/>
                </a:solidFill>
              </a:rPr>
              <a:t>Тх</a:t>
            </a:r>
            <a:r>
              <a:rPr lang="ru-RU" altLang="ru-RU" sz="1600" dirty="0">
                <a:solidFill>
                  <a:schemeClr val="tx1"/>
                </a:solidFill>
              </a:rPr>
              <a:t> – недостаточно данных для оценки первичной опухоли;</a:t>
            </a:r>
          </a:p>
          <a:p>
            <a:pPr>
              <a:lnSpc>
                <a:spcPct val="90000"/>
              </a:lnSpc>
            </a:pPr>
            <a:r>
              <a:rPr lang="ru-RU" altLang="ru-RU" sz="1600" dirty="0">
                <a:solidFill>
                  <a:schemeClr val="tx1"/>
                </a:solidFill>
              </a:rPr>
              <a:t>Т0 – первичная опухоль не определяется;</a:t>
            </a:r>
          </a:p>
          <a:p>
            <a:pPr>
              <a:lnSpc>
                <a:spcPct val="90000"/>
              </a:lnSpc>
            </a:pPr>
            <a:r>
              <a:rPr lang="ru-RU" altLang="ru-RU" sz="1600" dirty="0">
                <a:solidFill>
                  <a:schemeClr val="tx1"/>
                </a:solidFill>
              </a:rPr>
              <a:t>Т</a:t>
            </a:r>
            <a:r>
              <a:rPr lang="en-US" altLang="ru-RU" sz="1600" dirty="0">
                <a:solidFill>
                  <a:schemeClr val="tx1"/>
                </a:solidFill>
              </a:rPr>
              <a:t>is – </a:t>
            </a:r>
            <a:r>
              <a:rPr lang="ru-RU" altLang="ru-RU" sz="1600" dirty="0" err="1">
                <a:solidFill>
                  <a:schemeClr val="tx1"/>
                </a:solidFill>
              </a:rPr>
              <a:t>преинвазивная</a:t>
            </a:r>
            <a:r>
              <a:rPr lang="ru-RU" altLang="ru-RU" sz="1600" dirty="0">
                <a:solidFill>
                  <a:schemeClr val="tx1"/>
                </a:solidFill>
              </a:rPr>
              <a:t> карцинома </a:t>
            </a:r>
            <a:r>
              <a:rPr lang="en-US" altLang="ru-RU" sz="1600" dirty="0">
                <a:solidFill>
                  <a:schemeClr val="tx1"/>
                </a:solidFill>
              </a:rPr>
              <a:t>(carcinoma in situ)</a:t>
            </a:r>
            <a:r>
              <a:rPr lang="ru-RU" altLang="ru-RU" sz="1600" dirty="0">
                <a:solidFill>
                  <a:schemeClr val="tx1"/>
                </a:solidFill>
              </a:rPr>
              <a:t> поражает только слизистую оболочку (</a:t>
            </a:r>
            <a:r>
              <a:rPr lang="ru-RU" altLang="ru-RU" sz="1600" dirty="0" err="1">
                <a:solidFill>
                  <a:schemeClr val="tx1"/>
                </a:solidFill>
              </a:rPr>
              <a:t>интраэпителиальная</a:t>
            </a:r>
            <a:r>
              <a:rPr lang="ru-RU" altLang="ru-RU" sz="1600" dirty="0">
                <a:solidFill>
                  <a:schemeClr val="tx1"/>
                </a:solidFill>
              </a:rPr>
              <a:t> опухоль);</a:t>
            </a:r>
          </a:p>
          <a:p>
            <a:pPr>
              <a:lnSpc>
                <a:spcPct val="90000"/>
              </a:lnSpc>
            </a:pPr>
            <a:r>
              <a:rPr lang="ru-RU" altLang="ru-RU" sz="1600" dirty="0">
                <a:solidFill>
                  <a:schemeClr val="tx1"/>
                </a:solidFill>
              </a:rPr>
              <a:t>Т1 – поражает слизистую оболочку и подслизистый </a:t>
            </a:r>
            <a:r>
              <a:rPr lang="ru-RU" altLang="ru-RU" sz="1800" dirty="0">
                <a:solidFill>
                  <a:schemeClr val="tx1"/>
                </a:solidFill>
              </a:rPr>
              <a:t>слой</a:t>
            </a:r>
            <a:r>
              <a:rPr lang="ru-RU" altLang="ru-RU" sz="16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altLang="ru-RU" sz="1600" dirty="0">
                <a:solidFill>
                  <a:schemeClr val="tx1"/>
                </a:solidFill>
              </a:rPr>
              <a:t>Т2 – инфильтрирует </a:t>
            </a:r>
            <a:r>
              <a:rPr lang="en-US" altLang="ru-RU" sz="1600" dirty="0">
                <a:solidFill>
                  <a:schemeClr val="tx1"/>
                </a:solidFill>
              </a:rPr>
              <a:t>m. muscular </a:t>
            </a:r>
            <a:r>
              <a:rPr lang="en-US" altLang="ru-RU" sz="1600" dirty="0" err="1">
                <a:solidFill>
                  <a:schemeClr val="tx1"/>
                </a:solidFill>
              </a:rPr>
              <a:t>propre</a:t>
            </a:r>
            <a:r>
              <a:rPr lang="en-US" altLang="ru-RU" sz="1600" dirty="0">
                <a:solidFill>
                  <a:schemeClr val="tx1"/>
                </a:solidFill>
              </a:rPr>
              <a:t> </a:t>
            </a:r>
            <a:r>
              <a:rPr lang="ru-RU" altLang="ru-RU" sz="1600" dirty="0">
                <a:solidFill>
                  <a:schemeClr val="tx1"/>
                </a:solidFill>
              </a:rPr>
              <a:t>желудка и </a:t>
            </a:r>
            <a:r>
              <a:rPr lang="ru-RU" altLang="ru-RU" sz="1600" dirty="0" err="1">
                <a:solidFill>
                  <a:schemeClr val="tx1"/>
                </a:solidFill>
              </a:rPr>
              <a:t>субсерозный</a:t>
            </a:r>
            <a:r>
              <a:rPr lang="ru-RU" altLang="ru-RU" sz="1600" dirty="0">
                <a:solidFill>
                  <a:schemeClr val="tx1"/>
                </a:solidFill>
              </a:rPr>
              <a:t> слой;</a:t>
            </a:r>
          </a:p>
          <a:p>
            <a:pPr>
              <a:lnSpc>
                <a:spcPct val="90000"/>
              </a:lnSpc>
            </a:pPr>
            <a:r>
              <a:rPr lang="ru-RU" altLang="ru-RU" sz="1600" dirty="0">
                <a:solidFill>
                  <a:schemeClr val="tx1"/>
                </a:solidFill>
              </a:rPr>
              <a:t>Т3 – поражает все слои стенки желудка, включая серозную оболочку, но не прорастает в прилежащие органы и ткани;</a:t>
            </a:r>
          </a:p>
          <a:p>
            <a:pPr>
              <a:lnSpc>
                <a:spcPct val="90000"/>
              </a:lnSpc>
            </a:pPr>
            <a:r>
              <a:rPr lang="ru-RU" altLang="ru-RU" sz="1600" dirty="0">
                <a:solidFill>
                  <a:schemeClr val="tx1"/>
                </a:solidFill>
              </a:rPr>
              <a:t>Т4 – прорастает серозную оболочку и распространяется на соседние структуры.</a:t>
            </a:r>
            <a:r>
              <a:rPr lang="en-US" altLang="ru-RU" sz="1600" dirty="0">
                <a:solidFill>
                  <a:schemeClr val="tx1"/>
                </a:solidFill>
              </a:rPr>
              <a:t> </a:t>
            </a:r>
            <a:endParaRPr lang="ru-RU" alt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90FE681-1E05-478A-89DC-5F7AB37CFD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E2F21DC-5F0E-42CF-B89C-C1E25E175CB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8087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Rectangle 4">
            <a:extLst>
              <a:ext uri="{FF2B5EF4-FFF2-40B4-BE49-F238E27FC236}">
                <a16:creationId xmlns:a16="http://schemas.microsoft.com/office/drawing/2014/main" id="{320739FF-4615-4A49-BCA2-78E67D3C05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7" y="685799"/>
            <a:ext cx="3109398" cy="4892040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ru-RU" altLang="ru-RU" sz="2000" b="1" dirty="0"/>
              <a:t>Классификация Рака Желудка  по стадиям </a:t>
            </a:r>
            <a:r>
              <a:rPr lang="en-US" altLang="ru-RU" sz="2000" b="1" dirty="0"/>
              <a:t>(TNM</a:t>
            </a:r>
            <a:r>
              <a:rPr lang="ru-RU" altLang="ru-RU" sz="2000" b="1" dirty="0"/>
              <a:t>), предложенная ВОЗ и модифицированная Американской объединенной комиссией по раку (1998)</a:t>
            </a:r>
            <a:r>
              <a:rPr lang="ru-RU" altLang="ru-RU" sz="2000" dirty="0"/>
              <a:t> (продолжение)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8CBB7E1-93FA-453F-9FD2-691C378DF1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34971" y="685798"/>
            <a:ext cx="4716195" cy="533400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ru-RU" sz="1800" dirty="0">
                <a:solidFill>
                  <a:schemeClr val="tx1"/>
                </a:solidFill>
              </a:rPr>
              <a:t>N – </a:t>
            </a:r>
            <a:r>
              <a:rPr lang="ru-RU" altLang="ru-RU" sz="1800" dirty="0">
                <a:solidFill>
                  <a:schemeClr val="tx1"/>
                </a:solidFill>
              </a:rPr>
              <a:t>вовлеченность регионарных лимфоузлов.</a:t>
            </a:r>
          </a:p>
          <a:p>
            <a:pPr>
              <a:lnSpc>
                <a:spcPct val="90000"/>
              </a:lnSpc>
            </a:pPr>
            <a:r>
              <a:rPr lang="en-US" altLang="ru-RU" sz="1800" dirty="0">
                <a:solidFill>
                  <a:schemeClr val="tx1"/>
                </a:solidFill>
              </a:rPr>
              <a:t>N</a:t>
            </a:r>
            <a:r>
              <a:rPr lang="ru-RU" altLang="ru-RU" sz="1800" dirty="0">
                <a:solidFill>
                  <a:schemeClr val="tx1"/>
                </a:solidFill>
              </a:rPr>
              <a:t>х – недостаточно данных для оценки поражения регионарных лимфоузлов метастазами;</a:t>
            </a:r>
          </a:p>
          <a:p>
            <a:pPr>
              <a:lnSpc>
                <a:spcPct val="90000"/>
              </a:lnSpc>
            </a:pPr>
            <a:r>
              <a:rPr lang="en-US" altLang="ru-RU" sz="1800" dirty="0">
                <a:solidFill>
                  <a:schemeClr val="tx1"/>
                </a:solidFill>
              </a:rPr>
              <a:t>N</a:t>
            </a:r>
            <a:r>
              <a:rPr lang="ru-RU" altLang="ru-RU" sz="1800" dirty="0">
                <a:solidFill>
                  <a:schemeClr val="tx1"/>
                </a:solidFill>
              </a:rPr>
              <a:t>0 – метастазов в регионарных лимфоузлах нет;</a:t>
            </a:r>
          </a:p>
          <a:p>
            <a:pPr>
              <a:lnSpc>
                <a:spcPct val="90000"/>
              </a:lnSpc>
            </a:pPr>
            <a:r>
              <a:rPr lang="en-US" altLang="ru-RU" sz="1800" dirty="0">
                <a:solidFill>
                  <a:schemeClr val="tx1"/>
                </a:solidFill>
              </a:rPr>
              <a:t>N</a:t>
            </a:r>
            <a:r>
              <a:rPr lang="ru-RU" altLang="ru-RU" sz="1800" dirty="0">
                <a:solidFill>
                  <a:schemeClr val="tx1"/>
                </a:solidFill>
              </a:rPr>
              <a:t>1 – имеются метастазы в лимфоузлах, расположенных не далее 3 см от каря первичной опухоли вдоль большой и малой кривизны;</a:t>
            </a:r>
          </a:p>
          <a:p>
            <a:pPr>
              <a:lnSpc>
                <a:spcPct val="90000"/>
              </a:lnSpc>
            </a:pPr>
            <a:r>
              <a:rPr lang="en-US" altLang="ru-RU" sz="1800" dirty="0">
                <a:solidFill>
                  <a:schemeClr val="tx1"/>
                </a:solidFill>
              </a:rPr>
              <a:t>N</a:t>
            </a:r>
            <a:r>
              <a:rPr lang="ru-RU" altLang="ru-RU" sz="1800" dirty="0">
                <a:solidFill>
                  <a:schemeClr val="tx1"/>
                </a:solidFill>
              </a:rPr>
              <a:t>2 – имеются метастазы в регионарных лимфоузлах на расстоянии более 3 см от края первичной опухоли или в лимфоузлах, располагающихся вдоль левой желудочной, общей печеночной, </a:t>
            </a:r>
            <a:r>
              <a:rPr lang="ru-RU" altLang="ru-RU" sz="1800" dirty="0" err="1">
                <a:solidFill>
                  <a:schemeClr val="tx1"/>
                </a:solidFill>
              </a:rPr>
              <a:t>селезночной</a:t>
            </a:r>
            <a:r>
              <a:rPr lang="ru-RU" altLang="ru-RU" sz="1800" dirty="0">
                <a:solidFill>
                  <a:schemeClr val="tx1"/>
                </a:solidFill>
              </a:rPr>
              <a:t> или чревной артерии, </a:t>
            </a:r>
            <a:r>
              <a:rPr lang="ru-RU" altLang="ru-RU" sz="1800" dirty="0" err="1">
                <a:solidFill>
                  <a:schemeClr val="tx1"/>
                </a:solidFill>
              </a:rPr>
              <a:t>удалимые</a:t>
            </a:r>
            <a:r>
              <a:rPr lang="ru-RU" altLang="ru-RU" sz="1800" dirty="0">
                <a:solidFill>
                  <a:schemeClr val="tx1"/>
                </a:solidFill>
              </a:rPr>
              <a:t> во время операции.</a:t>
            </a:r>
          </a:p>
          <a:p>
            <a:pPr>
              <a:lnSpc>
                <a:spcPct val="90000"/>
              </a:lnSpc>
            </a:pPr>
            <a:endParaRPr lang="ru-RU" alt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90FE681-1E05-478A-89DC-5F7AB37CFD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E2F21DC-5F0E-42CF-B89C-C1E25E175CB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8087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36" name="Rectangle 4">
            <a:extLst>
              <a:ext uri="{FF2B5EF4-FFF2-40B4-BE49-F238E27FC236}">
                <a16:creationId xmlns:a16="http://schemas.microsoft.com/office/drawing/2014/main" id="{1ACE285B-9AF7-4E61-8F97-72A88EE6A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2" y="685799"/>
            <a:ext cx="3183283" cy="4892040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ru-RU" altLang="ru-RU" sz="2000" b="1" dirty="0"/>
              <a:t>Классификация Рака Желудка  по стадиям </a:t>
            </a:r>
            <a:r>
              <a:rPr lang="en-US" altLang="ru-RU" sz="2000" b="1" dirty="0"/>
              <a:t>(TNM</a:t>
            </a:r>
            <a:r>
              <a:rPr lang="ru-RU" altLang="ru-RU" sz="2000" b="1" dirty="0"/>
              <a:t>), предложенная ВОЗ и модифицированная Американской объединенной комиссией по раку (1998)</a:t>
            </a:r>
            <a:r>
              <a:rPr lang="ru-RU" altLang="ru-RU" sz="2000" dirty="0"/>
              <a:t> (продолжение)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814B3B0E-8D36-4C45-A678-1FCA94E350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34971" y="685799"/>
            <a:ext cx="4716195" cy="4892040"/>
          </a:xfrm>
        </p:spPr>
        <p:txBody>
          <a:bodyPr>
            <a:normAutofit fontScale="92500"/>
          </a:bodyPr>
          <a:lstStyle/>
          <a:p>
            <a:r>
              <a:rPr lang="ru-RU" altLang="ru-RU" sz="2800" dirty="0">
                <a:solidFill>
                  <a:schemeClr val="tx1"/>
                </a:solidFill>
              </a:rPr>
              <a:t>М – отдаленные метастазы</a:t>
            </a:r>
          </a:p>
          <a:p>
            <a:r>
              <a:rPr lang="ru-RU" altLang="ru-RU" sz="2800" dirty="0" err="1">
                <a:solidFill>
                  <a:schemeClr val="tx1"/>
                </a:solidFill>
              </a:rPr>
              <a:t>Мх</a:t>
            </a:r>
            <a:r>
              <a:rPr lang="ru-RU" altLang="ru-RU" sz="2800" dirty="0">
                <a:solidFill>
                  <a:schemeClr val="tx1"/>
                </a:solidFill>
              </a:rPr>
              <a:t> – недостаточно данных для определения отдаленных метастазов;</a:t>
            </a:r>
          </a:p>
          <a:p>
            <a:r>
              <a:rPr lang="ru-RU" altLang="ru-RU" sz="2800" dirty="0">
                <a:solidFill>
                  <a:schemeClr val="tx1"/>
                </a:solidFill>
              </a:rPr>
              <a:t>М0 – нет признаков отдаленных метастазов;</a:t>
            </a:r>
          </a:p>
          <a:p>
            <a:r>
              <a:rPr lang="ru-RU" altLang="ru-RU" sz="2800" dirty="0">
                <a:solidFill>
                  <a:schemeClr val="tx1"/>
                </a:solidFill>
              </a:rPr>
              <a:t>М1 – имеются отдаленные метастазы.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90FE681-1E05-478A-89DC-5F7AB37CFD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E2F21DC-5F0E-42CF-B89C-C1E25E175CB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8087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58" name="Rectangle 2">
            <a:extLst>
              <a:ext uri="{FF2B5EF4-FFF2-40B4-BE49-F238E27FC236}">
                <a16:creationId xmlns:a16="http://schemas.microsoft.com/office/drawing/2014/main" id="{57FB399D-D6EC-4A1F-A5FB-DD953B8D1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3159" y="685799"/>
            <a:ext cx="2810333" cy="4892040"/>
          </a:xfrm>
        </p:spPr>
        <p:txBody>
          <a:bodyPr>
            <a:normAutofit/>
          </a:bodyPr>
          <a:lstStyle/>
          <a:p>
            <a:pPr algn="r"/>
            <a:r>
              <a:rPr lang="ru-RU" altLang="ru-RU" sz="2200"/>
              <a:t>Клиническая классификация рака желудка по стадиям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3CBF4AC3-DE5B-430E-A8F3-E5AB5DC8B8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34971" y="685798"/>
            <a:ext cx="4716195" cy="5638801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altLang="ru-RU" sz="1800" dirty="0">
                <a:solidFill>
                  <a:schemeClr val="tx1"/>
                </a:solidFill>
              </a:rPr>
              <a:t>1-я стадия – опухоль (Т, Т1, Т2) слизистой оболочки и подслизистого слоя без метастазов в лимфоузлы </a:t>
            </a:r>
            <a:r>
              <a:rPr lang="en-US" altLang="ru-RU" sz="1800" dirty="0">
                <a:solidFill>
                  <a:schemeClr val="tx1"/>
                </a:solidFill>
              </a:rPr>
              <a:t>(N, N1) </a:t>
            </a:r>
            <a:r>
              <a:rPr lang="ru-RU" altLang="ru-RU" sz="1800" dirty="0">
                <a:solidFill>
                  <a:schemeClr val="tx1"/>
                </a:solidFill>
              </a:rPr>
              <a:t>и без отдаленных метастазов (М0);</a:t>
            </a:r>
          </a:p>
          <a:p>
            <a:pPr>
              <a:lnSpc>
                <a:spcPct val="90000"/>
              </a:lnSpc>
            </a:pPr>
            <a:r>
              <a:rPr lang="ru-RU" altLang="ru-RU" sz="1800" dirty="0">
                <a:solidFill>
                  <a:schemeClr val="tx1"/>
                </a:solidFill>
              </a:rPr>
              <a:t>2-я стадия – опухоль (Т1, Т2) прорастает все слои стенки желудка, не проникает в прилежащие органы и ткани (Т3). Имеются единичные метастазы в </a:t>
            </a:r>
            <a:r>
              <a:rPr lang="ru-RU" altLang="ru-RU" sz="1800" dirty="0" err="1">
                <a:solidFill>
                  <a:schemeClr val="tx1"/>
                </a:solidFill>
              </a:rPr>
              <a:t>перигастральные</a:t>
            </a:r>
            <a:r>
              <a:rPr lang="ru-RU" altLang="ru-RU" sz="1800" dirty="0">
                <a:solidFill>
                  <a:schemeClr val="tx1"/>
                </a:solidFill>
              </a:rPr>
              <a:t> лимфоузлы </a:t>
            </a:r>
            <a:r>
              <a:rPr lang="en-US" altLang="ru-RU" sz="1800" dirty="0">
                <a:solidFill>
                  <a:schemeClr val="tx1"/>
                </a:solidFill>
              </a:rPr>
              <a:t>(N1, N2), </a:t>
            </a:r>
            <a:r>
              <a:rPr lang="ru-RU" altLang="ru-RU" sz="1800" dirty="0">
                <a:solidFill>
                  <a:schemeClr val="tx1"/>
                </a:solidFill>
              </a:rPr>
              <a:t>без отдаленных метастазов (М0);</a:t>
            </a:r>
          </a:p>
          <a:p>
            <a:pPr>
              <a:lnSpc>
                <a:spcPct val="90000"/>
              </a:lnSpc>
            </a:pPr>
            <a:r>
              <a:rPr lang="ru-RU" altLang="ru-RU" sz="1800" dirty="0">
                <a:solidFill>
                  <a:schemeClr val="tx1"/>
                </a:solidFill>
              </a:rPr>
              <a:t>3-я стадия – опухоль (Т3, Т4) прорастает в соседние органы и ткани, имеются множественные метастазы в лимфоузлы (</a:t>
            </a:r>
            <a:r>
              <a:rPr lang="en-US" altLang="ru-RU" sz="1800" dirty="0">
                <a:solidFill>
                  <a:schemeClr val="tx1"/>
                </a:solidFill>
              </a:rPr>
              <a:t>N1, N2, N3), </a:t>
            </a:r>
            <a:r>
              <a:rPr lang="ru-RU" altLang="ru-RU" sz="1800" dirty="0">
                <a:solidFill>
                  <a:schemeClr val="tx1"/>
                </a:solidFill>
              </a:rPr>
              <a:t>без отдаленных метастазов (М0);</a:t>
            </a:r>
          </a:p>
          <a:p>
            <a:pPr>
              <a:lnSpc>
                <a:spcPct val="90000"/>
              </a:lnSpc>
            </a:pPr>
            <a:r>
              <a:rPr lang="ru-RU" altLang="ru-RU" sz="1800" dirty="0">
                <a:solidFill>
                  <a:schemeClr val="tx1"/>
                </a:solidFill>
              </a:rPr>
              <a:t>4-я стадия – опухоль любых размеров (Т4, Т любое), с метастазами в лимфоузлы (</a:t>
            </a:r>
            <a:r>
              <a:rPr lang="en-US" altLang="ru-RU" sz="1800" dirty="0">
                <a:solidFill>
                  <a:schemeClr val="tx1"/>
                </a:solidFill>
              </a:rPr>
              <a:t>N2, N </a:t>
            </a:r>
            <a:r>
              <a:rPr lang="ru-RU" altLang="ru-RU" sz="1800" dirty="0">
                <a:solidFill>
                  <a:schemeClr val="tx1"/>
                </a:solidFill>
              </a:rPr>
              <a:t>любое) с отдаленными метастазами (М1 или М0).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FD48FB1-66D8-4676-B0AA-C139A1DB78D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033F5AE-6728-4F19-8DED-658E674B31B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2C7D74A-18BA-4709-A808-44E8815C443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5164A3F-1561-4039-8185-AB0EEB713EA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A35DB53-42BE-460E-9CA1-1294C98463C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C5BDD1EA-D8C1-45AF-9F0A-14A2A137BA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4931622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779F34F-2960-4B81-BA08-445B6F6A0CD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373" name="Picture 5" descr="200802291428_03949_000">
            <a:extLst>
              <a:ext uri="{FF2B5EF4-FFF2-40B4-BE49-F238E27FC236}">
                <a16:creationId xmlns:a16="http://schemas.microsoft.com/office/drawing/2014/main" id="{18E97B95-82DE-4831-841C-9BE85FF60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6" r="-3" b="-3"/>
          <a:stretch/>
        </p:blipFill>
        <p:spPr bwMode="auto">
          <a:xfrm>
            <a:off x="599304" y="786117"/>
            <a:ext cx="4684014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0" name="Rectangle 2">
            <a:extLst>
              <a:ext uri="{FF2B5EF4-FFF2-40B4-BE49-F238E27FC236}">
                <a16:creationId xmlns:a16="http://schemas.microsoft.com/office/drawing/2014/main" id="{731BE133-7BC3-4CE1-8396-B90C7739A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9532" y="628617"/>
            <a:ext cx="2978927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2300" dirty="0"/>
              <a:t>TNM </a:t>
            </a:r>
            <a:r>
              <a:rPr lang="en-US" altLang="ru-RU" sz="2300" dirty="0" err="1"/>
              <a:t>классификация</a:t>
            </a:r>
            <a:r>
              <a:rPr lang="en-US" altLang="ru-RU" sz="2300" dirty="0"/>
              <a:t> Р</a:t>
            </a:r>
            <a:r>
              <a:rPr lang="ru-RU" altLang="ru-RU" sz="2300" dirty="0" err="1"/>
              <a:t>ака</a:t>
            </a:r>
            <a:r>
              <a:rPr lang="ru-RU" altLang="ru-RU" sz="2300" dirty="0"/>
              <a:t> </a:t>
            </a:r>
            <a:r>
              <a:rPr lang="en-US" altLang="ru-RU" sz="2300" dirty="0"/>
              <a:t>Ж</a:t>
            </a:r>
            <a:r>
              <a:rPr lang="ru-RU" altLang="ru-RU" sz="2300" dirty="0" err="1"/>
              <a:t>елудка</a:t>
            </a:r>
            <a:r>
              <a:rPr lang="en-US" altLang="ru-RU" sz="2300" dirty="0"/>
              <a:t> с </a:t>
            </a:r>
            <a:r>
              <a:rPr lang="en-US" altLang="ru-RU" sz="2300" dirty="0" err="1"/>
              <a:t>указанием</a:t>
            </a:r>
            <a:r>
              <a:rPr lang="en-US" altLang="ru-RU" sz="2300" dirty="0"/>
              <a:t> </a:t>
            </a:r>
            <a:r>
              <a:rPr lang="en-US" altLang="ru-RU" sz="2300" dirty="0" err="1"/>
              <a:t>глубины</a:t>
            </a:r>
            <a:r>
              <a:rPr lang="en-US" altLang="ru-RU" sz="2300" dirty="0"/>
              <a:t> </a:t>
            </a:r>
            <a:r>
              <a:rPr lang="en-US" altLang="ru-RU" sz="2300" dirty="0" err="1"/>
              <a:t>инвазии</a:t>
            </a:r>
            <a:endParaRPr lang="en-US" altLang="ru-RU" sz="2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512F9CB-A1A0-4043-A103-F6A4B94B695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DBE6588-EE16-4389-857C-86A156D49E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7FD48D2-B0A7-413D-B947-AA55AC1296D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BE668D0-D906-4EEE-B32F-8C028624B83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1DE67A3-B8F6-4CFD-A8E0-D15200F231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991E317B-75E3-4171-A07A-B263C1D6DC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6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4814083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4C85634-D5F5-4047-8F35-F4B1F50AB1A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469" name="Picture 5" descr="200802291412_41690_000">
            <a:extLst>
              <a:ext uri="{FF2B5EF4-FFF2-40B4-BE49-F238E27FC236}">
                <a16:creationId xmlns:a16="http://schemas.microsoft.com/office/drawing/2014/main" id="{A321857F-4942-4E85-B79D-95525B0BB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12" y="1383740"/>
            <a:ext cx="4087828" cy="376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6" name="Rectangle 2">
            <a:extLst>
              <a:ext uri="{FF2B5EF4-FFF2-40B4-BE49-F238E27FC236}">
                <a16:creationId xmlns:a16="http://schemas.microsoft.com/office/drawing/2014/main" id="{3C2A2E43-DD09-4B4B-9016-2B5536DE7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9532" y="628617"/>
            <a:ext cx="2978927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3000">
                <a:solidFill>
                  <a:srgbClr val="FFFFFF"/>
                </a:solidFill>
              </a:rPr>
              <a:t>Артерии и лимфоузлы желудка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484" name="Straight Connector 73">
            <a:extLst>
              <a:ext uri="{FF2B5EF4-FFF2-40B4-BE49-F238E27FC236}">
                <a16:creationId xmlns:a16="http://schemas.microsoft.com/office/drawing/2014/main" id="{0512F9CB-A1A0-4043-A103-F6A4B94B695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485" name="Straight Connector 75">
            <a:extLst>
              <a:ext uri="{FF2B5EF4-FFF2-40B4-BE49-F238E27FC236}">
                <a16:creationId xmlns:a16="http://schemas.microsoft.com/office/drawing/2014/main" id="{ADBE6588-EE16-4389-857C-86A156D49E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486" name="Straight Connector 77">
            <a:extLst>
              <a:ext uri="{FF2B5EF4-FFF2-40B4-BE49-F238E27FC236}">
                <a16:creationId xmlns:a16="http://schemas.microsoft.com/office/drawing/2014/main" id="{17FD48D2-B0A7-413D-B947-AA55AC1296D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487" name="Straight Connector 79">
            <a:extLst>
              <a:ext uri="{FF2B5EF4-FFF2-40B4-BE49-F238E27FC236}">
                <a16:creationId xmlns:a16="http://schemas.microsoft.com/office/drawing/2014/main" id="{2BE668D0-D906-4EEE-B32F-8C028624B83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488" name="Straight Connector 81">
            <a:extLst>
              <a:ext uri="{FF2B5EF4-FFF2-40B4-BE49-F238E27FC236}">
                <a16:creationId xmlns:a16="http://schemas.microsoft.com/office/drawing/2014/main" id="{D1DE67A3-B8F6-4CFD-A8E0-D15200F231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489" name="Rectangle 83">
            <a:extLst>
              <a:ext uri="{FF2B5EF4-FFF2-40B4-BE49-F238E27FC236}">
                <a16:creationId xmlns:a16="http://schemas.microsoft.com/office/drawing/2014/main" id="{6DCB64DE-FB3A-4D83-9241-A0D26824BE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9490" name="Snip Diagonal Corner Rectangle 6">
            <a:extLst>
              <a:ext uri="{FF2B5EF4-FFF2-40B4-BE49-F238E27FC236}">
                <a16:creationId xmlns:a16="http://schemas.microsoft.com/office/drawing/2014/main" id="{5E94C64B-831C-45FA-B484-591F4D577C6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76" y="606367"/>
            <a:ext cx="8211093" cy="3546637"/>
          </a:xfrm>
          <a:prstGeom prst="snip2DiagRect">
            <a:avLst>
              <a:gd name="adj1" fmla="val 13628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397" name="Picture 5" descr="200802291427_45731_000">
            <a:extLst>
              <a:ext uri="{FF2B5EF4-FFF2-40B4-BE49-F238E27FC236}">
                <a16:creationId xmlns:a16="http://schemas.microsoft.com/office/drawing/2014/main" id="{DE923470-1758-4599-8E4D-A5D6C634A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721" y="1105355"/>
            <a:ext cx="4046988" cy="255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491" name="Group 87">
            <a:extLst>
              <a:ext uri="{FF2B5EF4-FFF2-40B4-BE49-F238E27FC236}">
                <a16:creationId xmlns:a16="http://schemas.microsoft.com/office/drawing/2014/main" id="{AC96E397-7705-43C9-AC81-FA8EF1951DD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3610BCA-0EBE-4357-AAC0-13841E7C54F3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60E1E24-3D98-4A53-A3AD-CBD84D94FA2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67E51D9-454B-4095-9718-C6B1CDED973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A8E8BDB-294C-4025-A6C1-2FFDDA36F86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92" name="Straight Connector 92">
              <a:extLst>
                <a:ext uri="{FF2B5EF4-FFF2-40B4-BE49-F238E27FC236}">
                  <a16:creationId xmlns:a16="http://schemas.microsoft.com/office/drawing/2014/main" id="{A0D27BDE-F887-4341-B91A-3145A6142EC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394" name="Rectangle 2">
            <a:extLst>
              <a:ext uri="{FF2B5EF4-FFF2-40B4-BE49-F238E27FC236}">
                <a16:creationId xmlns:a16="http://schemas.microsoft.com/office/drawing/2014/main" id="{D9C96A5A-AF24-4529-818A-65B50BE74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9230" y="4414687"/>
            <a:ext cx="7687509" cy="123325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3000">
                <a:solidFill>
                  <a:srgbClr val="FFFFFF"/>
                </a:solidFill>
              </a:rPr>
              <a:t>TNM классификация с указанием поражения лимфоузлов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6">
            <a:extLst>
              <a:ext uri="{FF2B5EF4-FFF2-40B4-BE49-F238E27FC236}">
                <a16:creationId xmlns:a16="http://schemas.microsoft.com/office/drawing/2014/main" id="{D2600CBB-0CF8-4237-8491-B7864363D2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nip Diagonal Corner Rectangle 21">
            <a:extLst>
              <a:ext uri="{FF2B5EF4-FFF2-40B4-BE49-F238E27FC236}">
                <a16:creationId xmlns:a16="http://schemas.microsoft.com/office/drawing/2014/main" id="{E4CBBC1E-991D-4CF9-BCA5-AB14968714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48034-15BB-4D71-9746-E7B001B1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37" y="4800600"/>
            <a:ext cx="6952059" cy="1155267"/>
          </a:xfrm>
        </p:spPr>
        <p:txBody>
          <a:bodyPr anchor="ctr">
            <a:norm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Диагностика Рака Желудка</a:t>
            </a:r>
          </a:p>
        </p:txBody>
      </p:sp>
      <p:graphicFrame>
        <p:nvGraphicFramePr>
          <p:cNvPr id="5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318693"/>
              </p:ext>
            </p:extLst>
          </p:nvPr>
        </p:nvGraphicFramePr>
        <p:xfrm>
          <a:off x="723900" y="642939"/>
          <a:ext cx="7691437" cy="34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3176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9">
            <a:extLst>
              <a:ext uri="{FF2B5EF4-FFF2-40B4-BE49-F238E27FC236}">
                <a16:creationId xmlns:a16="http://schemas.microsoft.com/office/drawing/2014/main" id="{2C33F367-76E5-4D2A-96B1-4FD443CDD1C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97404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13">
            <a:extLst>
              <a:ext uri="{FF2B5EF4-FFF2-40B4-BE49-F238E27FC236}">
                <a16:creationId xmlns:a16="http://schemas.microsoft.com/office/drawing/2014/main" id="{A6515200-42F9-488F-9895-6CDBCD1E87C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48034-15BB-4D71-9746-E7B001B1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411152"/>
            <a:ext cx="2282922" cy="3248611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FFFFFF"/>
                </a:solidFill>
              </a:rPr>
              <a:t>Диагностика Рака желудка (продолжение)</a:t>
            </a:r>
          </a:p>
        </p:txBody>
      </p:sp>
      <p:graphicFrame>
        <p:nvGraphicFramePr>
          <p:cNvPr id="35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577353"/>
              </p:ext>
            </p:extLst>
          </p:nvPr>
        </p:nvGraphicFramePr>
        <p:xfrm>
          <a:off x="3349722" y="1044642"/>
          <a:ext cx="4642845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9927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33F367-76E5-4D2A-96B1-4FD443CDD1C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97404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515200-42F9-488F-9895-6CDBCD1E87C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E4DBF-69CE-469B-8ACF-7FCB87FB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145"/>
            <a:ext cx="7676794" cy="150385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Дополнительные исследования</a:t>
            </a:r>
          </a:p>
        </p:txBody>
      </p:sp>
      <p:graphicFrame>
        <p:nvGraphicFramePr>
          <p:cNvPr id="5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400634"/>
              </p:ext>
            </p:extLst>
          </p:nvPr>
        </p:nvGraphicFramePr>
        <p:xfrm>
          <a:off x="1073579" y="1694971"/>
          <a:ext cx="6830627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7134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8F7A8D5-F412-4D1F-8D91-73BE3E8E3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4495800"/>
            <a:ext cx="6400800" cy="1507067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/>
              <a:t>Клиническая картина Рака Желудка</a:t>
            </a:r>
          </a:p>
        </p:txBody>
      </p:sp>
      <p:graphicFrame>
        <p:nvGraphicFramePr>
          <p:cNvPr id="24581" name="Rectangl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734256"/>
              </p:ext>
            </p:extLst>
          </p:nvPr>
        </p:nvGraphicFramePr>
        <p:xfrm>
          <a:off x="513159" y="685800"/>
          <a:ext cx="81152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8FD48FB1-66D8-4676-B0AA-C139A1DB78D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F033F5AE-6728-4F19-8DED-658E674B31B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82C7D74A-18BA-4709-A808-44E8815C443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B5164A3F-1561-4039-8185-AB0EEB713EA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2A35DB53-42BE-460E-9CA1-1294C98463C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48" name="Rectangle 147">
            <a:extLst>
              <a:ext uri="{FF2B5EF4-FFF2-40B4-BE49-F238E27FC236}">
                <a16:creationId xmlns:a16="http://schemas.microsoft.com/office/drawing/2014/main" id="{58A973E8-C2D4-4C81-8ADE-C5C021A615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08E251A-5371-4E82-A0F3-2CA0C15AB09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31AC21F-237B-4CA8-BC96-29F3607FABE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9959094C-A1B3-4AD4-9AAE-0FCDDD79842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5EC0EFA-8A7F-4299-A623-3EE741461BA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965D7216-F9AF-42BE-99AD-1904DEF69CB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CDE3349B-AD7F-48C8-9300-D81D694367B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Snip Diagonal Corner Rectangle 12">
            <a:extLst>
              <a:ext uri="{FF2B5EF4-FFF2-40B4-BE49-F238E27FC236}">
                <a16:creationId xmlns:a16="http://schemas.microsoft.com/office/drawing/2014/main" id="{E05CABE9-5E7C-4773-BFCD-24B199FA1A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188" y="690851"/>
            <a:ext cx="7211752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421" name="Picture 5" descr="200802291427_06778_000">
            <a:extLst>
              <a:ext uri="{FF2B5EF4-FFF2-40B4-BE49-F238E27FC236}">
                <a16:creationId xmlns:a16="http://schemas.microsoft.com/office/drawing/2014/main" id="{DDD1714C-4927-43B4-B647-8A8D3D708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9" r="-2" b="-2"/>
          <a:stretch/>
        </p:blipFill>
        <p:spPr bwMode="auto">
          <a:xfrm>
            <a:off x="626200" y="854087"/>
            <a:ext cx="6967728" cy="3280831"/>
          </a:xfrm>
          <a:custGeom>
            <a:avLst/>
            <a:gdLst>
              <a:gd name="connsiteX0" fmla="*/ 402071 w 9290304"/>
              <a:gd name="connsiteY0" fmla="*/ 0 h 3280831"/>
              <a:gd name="connsiteX1" fmla="*/ 9290304 w 9290304"/>
              <a:gd name="connsiteY1" fmla="*/ 0 h 3280831"/>
              <a:gd name="connsiteX2" fmla="*/ 9290304 w 9290304"/>
              <a:gd name="connsiteY2" fmla="*/ 2876895 h 3280831"/>
              <a:gd name="connsiteX3" fmla="*/ 8886368 w 9290304"/>
              <a:gd name="connsiteY3" fmla="*/ 3280831 h 3280831"/>
              <a:gd name="connsiteX4" fmla="*/ 0 w 9290304"/>
              <a:gd name="connsiteY4" fmla="*/ 3280831 h 3280831"/>
              <a:gd name="connsiteX5" fmla="*/ 0 w 9290304"/>
              <a:gd name="connsiteY5" fmla="*/ 402071 h 328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B2C08D54-E208-47C5-B5E8-2AF7FEF15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30" y="4473679"/>
            <a:ext cx="7164419" cy="123325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ЛАПАРОСКОПИЯ ПРИ РАКЕ ЖЕЛУДКА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166" name="Rectangle 71">
            <a:extLst>
              <a:ext uri="{FF2B5EF4-FFF2-40B4-BE49-F238E27FC236}">
                <a16:creationId xmlns:a16="http://schemas.microsoft.com/office/drawing/2014/main" id="{290FE681-1E05-478A-89DC-5F7AB37CFD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167" name="Straight Connector 73">
            <a:extLst>
              <a:ext uri="{FF2B5EF4-FFF2-40B4-BE49-F238E27FC236}">
                <a16:creationId xmlns:a16="http://schemas.microsoft.com/office/drawing/2014/main" id="{2E2F21DC-5F0E-42CF-B89C-C1E25E175CB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8087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4" name="Rectangle 2">
            <a:extLst>
              <a:ext uri="{FF2B5EF4-FFF2-40B4-BE49-F238E27FC236}">
                <a16:creationId xmlns:a16="http://schemas.microsoft.com/office/drawing/2014/main" id="{0DD19D39-9DFA-4BF2-9362-8B49B089B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3159" y="685799"/>
            <a:ext cx="2810333" cy="4892040"/>
          </a:xfrm>
        </p:spPr>
        <p:txBody>
          <a:bodyPr>
            <a:normAutofit/>
          </a:bodyPr>
          <a:lstStyle/>
          <a:p>
            <a:pPr algn="r"/>
            <a:r>
              <a:rPr lang="ru-RU" altLang="ru-RU" sz="2500" err="1"/>
              <a:t>Онкомаркеры</a:t>
            </a:r>
            <a:r>
              <a:rPr lang="ru-RU" altLang="ru-RU" sz="2500"/>
              <a:t> Рака Желудка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505DAB14-8110-47C3-8BE5-05AEC1D87E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34971" y="685799"/>
            <a:ext cx="4716195" cy="4892040"/>
          </a:xfrm>
        </p:spPr>
        <p:txBody>
          <a:bodyPr>
            <a:normAutofit/>
          </a:bodyPr>
          <a:lstStyle/>
          <a:p>
            <a:r>
              <a:rPr lang="ru-RU" altLang="ru-RU" sz="2400" dirty="0" err="1">
                <a:solidFill>
                  <a:schemeClr val="tx1"/>
                </a:solidFill>
              </a:rPr>
              <a:t>Высокоспецифичны</a:t>
            </a:r>
            <a:r>
              <a:rPr lang="ru-RU" altLang="ru-RU" sz="2400" dirty="0">
                <a:solidFill>
                  <a:schemeClr val="tx1"/>
                </a:solidFill>
              </a:rPr>
              <a:t> (95%), но малочувствительны. </a:t>
            </a:r>
          </a:p>
          <a:p>
            <a:r>
              <a:rPr lang="ru-RU" altLang="ru-RU" sz="2400" dirty="0">
                <a:solidFill>
                  <a:schemeClr val="tx1"/>
                </a:solidFill>
              </a:rPr>
              <a:t>Наиболее распространенные </a:t>
            </a:r>
            <a:r>
              <a:rPr lang="ru-RU" altLang="ru-RU" sz="2400" dirty="0" err="1">
                <a:solidFill>
                  <a:schemeClr val="tx1"/>
                </a:solidFill>
              </a:rPr>
              <a:t>онкомаркеры</a:t>
            </a:r>
            <a:r>
              <a:rPr lang="ru-RU" altLang="ru-RU" sz="2400" dirty="0">
                <a:solidFill>
                  <a:schemeClr val="tx1"/>
                </a:solidFill>
              </a:rPr>
              <a:t> СА72.4, РЭА и СА19.9 по чувствительности варьируют в 40-50 % случаев и повышаются при метастазах на 10-20 %.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FD48FB1-66D8-4676-B0AA-C139A1DB78D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033F5AE-6728-4F19-8DED-658E674B31B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2C7D74A-18BA-4709-A808-44E8815C443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5164A3F-1561-4039-8185-AB0EEB713EA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A35DB53-42BE-460E-9CA1-1294C98463C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211F35AE-7F5A-42E1-B3B2-146E628EED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4D0269D-39E2-42E4-AD56-F65D629C9E3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C4175A4-E4D7-4D1A-93E8-FD679229FCE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45E9403-561B-4CEC-B6F7-9BD476FB435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FE00C17-2C9E-48CF-9BC3-61B34FD1323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A37D796-28F7-4A9C-AD5B-7D8CCE81EE14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02E25AE7-6B25-4C75-85E5-733E8A4CE0A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230" name="Picture 6" descr="200802291433_11650_000">
            <a:extLst>
              <a:ext uri="{FF2B5EF4-FFF2-40B4-BE49-F238E27FC236}">
                <a16:creationId xmlns:a16="http://schemas.microsoft.com/office/drawing/2014/main" id="{00A55633-EAF3-4635-977C-645A443CAA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3" r="3" b="13383"/>
          <a:stretch/>
        </p:blipFill>
        <p:spPr bwMode="auto">
          <a:xfrm>
            <a:off x="513158" y="804672"/>
            <a:ext cx="5657849" cy="2917756"/>
          </a:xfrm>
          <a:custGeom>
            <a:avLst/>
            <a:gdLst>
              <a:gd name="connsiteX0" fmla="*/ 325906 w 7543799"/>
              <a:gd name="connsiteY0" fmla="*/ 0 h 2917756"/>
              <a:gd name="connsiteX1" fmla="*/ 7543799 w 7543799"/>
              <a:gd name="connsiteY1" fmla="*/ 0 h 2917756"/>
              <a:gd name="connsiteX2" fmla="*/ 7543799 w 7543799"/>
              <a:gd name="connsiteY2" fmla="*/ 2601638 h 2917756"/>
              <a:gd name="connsiteX3" fmla="*/ 7227681 w 7543799"/>
              <a:gd name="connsiteY3" fmla="*/ 2917756 h 2917756"/>
              <a:gd name="connsiteX4" fmla="*/ 0 w 7543799"/>
              <a:gd name="connsiteY4" fmla="*/ 2917756 h 2917756"/>
              <a:gd name="connsiteX5" fmla="*/ 0 w 7543799"/>
              <a:gd name="connsiteY5" fmla="*/ 325906 h 291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3799" h="2917756">
                <a:moveTo>
                  <a:pt x="325906" y="0"/>
                </a:moveTo>
                <a:lnTo>
                  <a:pt x="7543799" y="0"/>
                </a:lnTo>
                <a:lnTo>
                  <a:pt x="7543799" y="2601638"/>
                </a:lnTo>
                <a:lnTo>
                  <a:pt x="7227681" y="2917756"/>
                </a:lnTo>
                <a:lnTo>
                  <a:pt x="0" y="2917756"/>
                </a:lnTo>
                <a:lnTo>
                  <a:pt x="0" y="325906"/>
                </a:lnTo>
                <a:close/>
              </a:path>
            </a:pathLst>
          </a:custGeom>
          <a:noFill/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40" name="Rectangle 16">
            <a:extLst>
              <a:ext uri="{FF2B5EF4-FFF2-40B4-BE49-F238E27FC236}">
                <a16:creationId xmlns:a16="http://schemas.microsoft.com/office/drawing/2014/main" id="{2897D0BC-1902-4F11-8BA9-1D823E0EE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738" y="5486400"/>
            <a:ext cx="19159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altLang="ru-RU">
                <a:solidFill>
                  <a:srgbClr val="002277"/>
                </a:solidFill>
              </a:rPr>
              <a:t>                           </a:t>
            </a: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06B617AC-157F-4E37-867C-436F886CA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9230" y="3949438"/>
            <a:ext cx="7164419" cy="14434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ru-RU" sz="4800" dirty="0" err="1"/>
              <a:t>Рентгенологическая</a:t>
            </a:r>
            <a:r>
              <a:rPr lang="en-US" altLang="ru-RU" sz="4800" dirty="0"/>
              <a:t> </a:t>
            </a:r>
            <a:r>
              <a:rPr lang="en-US" altLang="ru-RU" sz="4800" dirty="0" err="1"/>
              <a:t>картина</a:t>
            </a:r>
            <a:r>
              <a:rPr lang="en-US" altLang="ru-RU" sz="4800" dirty="0"/>
              <a:t> Р</a:t>
            </a:r>
            <a:r>
              <a:rPr lang="ru-RU" altLang="ru-RU" sz="4800" dirty="0" err="1"/>
              <a:t>ака</a:t>
            </a:r>
            <a:r>
              <a:rPr lang="ru-RU" altLang="ru-RU" sz="4800" dirty="0"/>
              <a:t> </a:t>
            </a:r>
            <a:r>
              <a:rPr lang="en-US" altLang="ru-RU" sz="4800" dirty="0"/>
              <a:t>Ж</a:t>
            </a:r>
            <a:r>
              <a:rPr lang="ru-RU" altLang="ru-RU" sz="4800" dirty="0" err="1"/>
              <a:t>елудка</a:t>
            </a:r>
            <a:endParaRPr lang="en-US" altLang="ru-RU" sz="4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0512F9CB-A1A0-4043-A103-F6A4B94B695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ADBE6588-EE16-4389-857C-86A156D49E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17FD48D2-B0A7-413D-B947-AA55AC1296D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2BE668D0-D906-4EEE-B32F-8C028624B83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D1DE67A3-B8F6-4CFD-A8E0-D15200F231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7" name="Rectangle 196">
            <a:extLst>
              <a:ext uri="{FF2B5EF4-FFF2-40B4-BE49-F238E27FC236}">
                <a16:creationId xmlns:a16="http://schemas.microsoft.com/office/drawing/2014/main" id="{762362DE-7747-4D8B-99FA-8E36F0B15FF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25123E6E-F713-4254-A6BF-358CC8EC6C9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2F690FE0-5412-4598-8AD6-769BB36E2CE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4850BB6-6709-408E-BEFD-24DC5E3C2964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A03B410-983E-40D8-A4EA-2BB747CB003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12B92421-6A58-4A51-AB7D-B97EA85E303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9D092B0B-C6FB-4CDC-ABE8-5C817CAC697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254" name="Picture 6" descr="200802291431_17542_000">
            <a:extLst>
              <a:ext uri="{FF2B5EF4-FFF2-40B4-BE49-F238E27FC236}">
                <a16:creationId xmlns:a16="http://schemas.microsoft.com/office/drawing/2014/main" id="{FED6383C-19A8-4874-92A5-F5B5F9ECD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00881" y="444845"/>
            <a:ext cx="4560491" cy="4191000"/>
          </a:xfrm>
          <a:prstGeom prst="rect">
            <a:avLst/>
          </a:prstGeom>
          <a:noFill/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0" name="Rectangle 2">
            <a:extLst>
              <a:ext uri="{FF2B5EF4-FFF2-40B4-BE49-F238E27FC236}">
                <a16:creationId xmlns:a16="http://schemas.microsoft.com/office/drawing/2014/main" id="{16FAF689-ED12-432B-B1DE-9F7EFB5A6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9343" y="4765571"/>
            <a:ext cx="5122057" cy="15940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ru-RU" sz="4400" dirty="0"/>
              <a:t>КТ </a:t>
            </a:r>
            <a:r>
              <a:rPr lang="en-US" altLang="ru-RU" sz="4400" dirty="0" err="1"/>
              <a:t>диагностика</a:t>
            </a:r>
            <a:r>
              <a:rPr lang="en-US" altLang="ru-RU" sz="4400" dirty="0"/>
              <a:t> </a:t>
            </a:r>
            <a:r>
              <a:rPr lang="en-US" altLang="ru-RU" sz="4400" dirty="0" err="1"/>
              <a:t>Рака</a:t>
            </a:r>
            <a:r>
              <a:rPr lang="en-US" altLang="ru-RU" sz="4400" dirty="0"/>
              <a:t> </a:t>
            </a:r>
            <a:r>
              <a:rPr lang="en-US" altLang="ru-RU" sz="4400" dirty="0" err="1"/>
              <a:t>Желудка</a:t>
            </a:r>
            <a:endParaRPr lang="en-US" altLang="ru-RU" sz="4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FD48FB1-66D8-4676-B0AA-C139A1DB78D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033F5AE-6728-4F19-8DED-658E674B31B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2C7D74A-18BA-4709-A808-44E8815C443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280" name="Straight Connector 93">
            <a:extLst>
              <a:ext uri="{FF2B5EF4-FFF2-40B4-BE49-F238E27FC236}">
                <a16:creationId xmlns:a16="http://schemas.microsoft.com/office/drawing/2014/main" id="{B5164A3F-1561-4039-8185-AB0EEB713EA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A35DB53-42BE-460E-9CA1-1294C98463C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58A973E8-C2D4-4C81-8ADE-C5C021A615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08E251A-5371-4E82-A0F3-2CA0C15AB09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31AC21F-237B-4CA8-BC96-29F3607FABE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959094C-A1B3-4AD4-9AAE-0FCDDD79842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5EC0EFA-8A7F-4299-A623-3EE741461BA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65D7216-F9AF-42BE-99AD-1904DEF69CB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DE3349B-AD7F-48C8-9300-D81D694367B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Snip Diagonal Corner Rectangle 12">
            <a:extLst>
              <a:ext uri="{FF2B5EF4-FFF2-40B4-BE49-F238E27FC236}">
                <a16:creationId xmlns:a16="http://schemas.microsoft.com/office/drawing/2014/main" id="{E05CABE9-5E7C-4773-BFCD-24B199FA1A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188" y="690851"/>
            <a:ext cx="7211752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278" name="Picture 6" descr="200802291430_43308_000">
            <a:extLst>
              <a:ext uri="{FF2B5EF4-FFF2-40B4-BE49-F238E27FC236}">
                <a16:creationId xmlns:a16="http://schemas.microsoft.com/office/drawing/2014/main" id="{610A7754-5B7F-4AA9-AB93-9A2CFD2CB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5" r="-2" b="24378"/>
          <a:stretch/>
        </p:blipFill>
        <p:spPr bwMode="auto">
          <a:xfrm>
            <a:off x="626200" y="854087"/>
            <a:ext cx="6967728" cy="3280831"/>
          </a:xfrm>
          <a:custGeom>
            <a:avLst/>
            <a:gdLst>
              <a:gd name="connsiteX0" fmla="*/ 402071 w 9290304"/>
              <a:gd name="connsiteY0" fmla="*/ 0 h 3280831"/>
              <a:gd name="connsiteX1" fmla="*/ 9290304 w 9290304"/>
              <a:gd name="connsiteY1" fmla="*/ 0 h 3280831"/>
              <a:gd name="connsiteX2" fmla="*/ 9290304 w 9290304"/>
              <a:gd name="connsiteY2" fmla="*/ 2876895 h 3280831"/>
              <a:gd name="connsiteX3" fmla="*/ 8886368 w 9290304"/>
              <a:gd name="connsiteY3" fmla="*/ 3280831 h 3280831"/>
              <a:gd name="connsiteX4" fmla="*/ 0 w 9290304"/>
              <a:gd name="connsiteY4" fmla="*/ 3280831 h 3280831"/>
              <a:gd name="connsiteX5" fmla="*/ 0 w 9290304"/>
              <a:gd name="connsiteY5" fmla="*/ 402071 h 328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Rectangle 2">
            <a:extLst>
              <a:ext uri="{FF2B5EF4-FFF2-40B4-BE49-F238E27FC236}">
                <a16:creationId xmlns:a16="http://schemas.microsoft.com/office/drawing/2014/main" id="{BC57F4A2-4A21-44D7-BBC4-BC80F17AA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9230" y="4473679"/>
            <a:ext cx="7164419" cy="123325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4100"/>
              <a:t>Эндоскопическая диагностика РЖ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Straight Connector 86">
            <a:extLst>
              <a:ext uri="{FF2B5EF4-FFF2-40B4-BE49-F238E27FC236}">
                <a16:creationId xmlns:a16="http://schemas.microsoft.com/office/drawing/2014/main" id="{FEB90296-CFE0-401D-9CA3-32966EC4F01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88">
            <a:extLst>
              <a:ext uri="{FF2B5EF4-FFF2-40B4-BE49-F238E27FC236}">
                <a16:creationId xmlns:a16="http://schemas.microsoft.com/office/drawing/2014/main" id="{08C9B4EE-7611-4ED9-B356-7BDD377C39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90">
            <a:extLst>
              <a:ext uri="{FF2B5EF4-FFF2-40B4-BE49-F238E27FC236}">
                <a16:creationId xmlns:a16="http://schemas.microsoft.com/office/drawing/2014/main" id="{4A4F266A-F2F7-47CD-8BBC-E3777E982FD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92">
            <a:extLst>
              <a:ext uri="{FF2B5EF4-FFF2-40B4-BE49-F238E27FC236}">
                <a16:creationId xmlns:a16="http://schemas.microsoft.com/office/drawing/2014/main" id="{20D69C80-8919-4A32-B897-F2A21F94057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94">
            <a:extLst>
              <a:ext uri="{FF2B5EF4-FFF2-40B4-BE49-F238E27FC236}">
                <a16:creationId xmlns:a16="http://schemas.microsoft.com/office/drawing/2014/main" id="{F427B072-CC5B-481B-9719-8CD4C54444B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53" name="Rectangle 96">
            <a:extLst>
              <a:ext uri="{FF2B5EF4-FFF2-40B4-BE49-F238E27FC236}">
                <a16:creationId xmlns:a16="http://schemas.microsoft.com/office/drawing/2014/main" id="{EB88142C-D3C4-43DC-A844-A7D9ECB0F5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98">
            <a:extLst>
              <a:ext uri="{FF2B5EF4-FFF2-40B4-BE49-F238E27FC236}">
                <a16:creationId xmlns:a16="http://schemas.microsoft.com/office/drawing/2014/main" id="{416DC9EF-092A-4FEF-8A40-0E509CA7985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9" y="0"/>
            <a:ext cx="4572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C76BB-E30E-4CB9-BDAE-63230895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639762"/>
            <a:ext cx="3585861" cy="55747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500"/>
              <a:t>Определение </a:t>
            </a:r>
            <a:br>
              <a:rPr lang="en-US" sz="3500"/>
            </a:br>
            <a:r>
              <a:rPr lang="en-US" sz="3500"/>
              <a:t>рака желудка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3E9DBE-2C58-4D7F-9D01-A3EBB1505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718" y="685799"/>
            <a:ext cx="4046682" cy="48699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500" dirty="0" err="1">
                <a:solidFill>
                  <a:schemeClr val="tx2"/>
                </a:solidFill>
              </a:rPr>
              <a:t>Рак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желудка</a:t>
            </a:r>
            <a:r>
              <a:rPr lang="en-US" sz="3500" dirty="0">
                <a:solidFill>
                  <a:schemeClr val="tx2"/>
                </a:solidFill>
              </a:rPr>
              <a:t> - </a:t>
            </a:r>
            <a:r>
              <a:rPr lang="en-US" sz="3500" dirty="0" err="1">
                <a:solidFill>
                  <a:schemeClr val="tx2"/>
                </a:solidFill>
              </a:rPr>
              <a:t>злокачественная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опухоль</a:t>
            </a:r>
            <a:r>
              <a:rPr lang="en-US" sz="3500" dirty="0">
                <a:solidFill>
                  <a:schemeClr val="tx2"/>
                </a:solidFill>
              </a:rPr>
              <a:t>, </a:t>
            </a:r>
            <a:r>
              <a:rPr lang="en-US" sz="3500" dirty="0" err="1">
                <a:solidFill>
                  <a:schemeClr val="tx2"/>
                </a:solidFill>
              </a:rPr>
              <a:t>возникающая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из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клеток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эпителия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слизистой</a:t>
            </a:r>
            <a:r>
              <a:rPr lang="en-US" sz="3500" dirty="0">
                <a:solidFill>
                  <a:schemeClr val="tx2"/>
                </a:solidFill>
              </a:rPr>
              <a:t> </a:t>
            </a:r>
            <a:r>
              <a:rPr lang="en-US" sz="3500" dirty="0" err="1">
                <a:solidFill>
                  <a:schemeClr val="tx2"/>
                </a:solidFill>
              </a:rPr>
              <a:t>оболочки</a:t>
            </a:r>
            <a:r>
              <a:rPr lang="en-US" sz="35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2991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304" name="Straight Connector 74">
            <a:extLst>
              <a:ext uri="{FF2B5EF4-FFF2-40B4-BE49-F238E27FC236}">
                <a16:creationId xmlns:a16="http://schemas.microsoft.com/office/drawing/2014/main" id="{0512F9CB-A1A0-4043-A103-F6A4B94B695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305" name="Straight Connector 76">
            <a:extLst>
              <a:ext uri="{FF2B5EF4-FFF2-40B4-BE49-F238E27FC236}">
                <a16:creationId xmlns:a16="http://schemas.microsoft.com/office/drawing/2014/main" id="{ADBE6588-EE16-4389-857C-86A156D49E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306" name="Straight Connector 78">
            <a:extLst>
              <a:ext uri="{FF2B5EF4-FFF2-40B4-BE49-F238E27FC236}">
                <a16:creationId xmlns:a16="http://schemas.microsoft.com/office/drawing/2014/main" id="{17FD48D2-B0A7-413D-B947-AA55AC1296D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307" name="Straight Connector 80">
            <a:extLst>
              <a:ext uri="{FF2B5EF4-FFF2-40B4-BE49-F238E27FC236}">
                <a16:creationId xmlns:a16="http://schemas.microsoft.com/office/drawing/2014/main" id="{2BE668D0-D906-4EEE-B32F-8C028624B83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308" name="Straight Connector 82">
            <a:extLst>
              <a:ext uri="{FF2B5EF4-FFF2-40B4-BE49-F238E27FC236}">
                <a16:creationId xmlns:a16="http://schemas.microsoft.com/office/drawing/2014/main" id="{D1DE67A3-B8F6-4CFD-A8E0-D15200F231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09" name="Rectangle 84">
            <a:extLst>
              <a:ext uri="{FF2B5EF4-FFF2-40B4-BE49-F238E27FC236}">
                <a16:creationId xmlns:a16="http://schemas.microsoft.com/office/drawing/2014/main" id="{991E317B-75E3-4171-A07A-B263C1D6DC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310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4814083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311" name="Group 88">
            <a:extLst>
              <a:ext uri="{FF2B5EF4-FFF2-40B4-BE49-F238E27FC236}">
                <a16:creationId xmlns:a16="http://schemas.microsoft.com/office/drawing/2014/main" id="{34C85634-D5F5-4047-8F35-F4B1F50AB1A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302" name="Picture 6" descr="200802291431_57838_000">
            <a:extLst>
              <a:ext uri="{FF2B5EF4-FFF2-40B4-BE49-F238E27FC236}">
                <a16:creationId xmlns:a16="http://schemas.microsoft.com/office/drawing/2014/main" id="{661E183C-4D9F-486F-A6FC-79753FA49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12" y="1220227"/>
            <a:ext cx="4087828" cy="408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BAF4BC4-BE75-47D4-8FB4-7235E28E54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9532" y="628617"/>
            <a:ext cx="2978927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1900" dirty="0" err="1">
                <a:solidFill>
                  <a:srgbClr val="FFFFFF"/>
                </a:solidFill>
              </a:rPr>
              <a:t>Изъязвленная</a:t>
            </a:r>
            <a:r>
              <a:rPr lang="en-US" altLang="ru-RU" sz="1900" dirty="0">
                <a:solidFill>
                  <a:srgbClr val="FFFFFF"/>
                </a:solidFill>
              </a:rPr>
              <a:t> </a:t>
            </a:r>
            <a:r>
              <a:rPr lang="en-US" altLang="ru-RU" sz="1900" dirty="0" err="1">
                <a:solidFill>
                  <a:srgbClr val="FFFFFF"/>
                </a:solidFill>
              </a:rPr>
              <a:t>аденокарцинома</a:t>
            </a:r>
            <a:r>
              <a:rPr lang="en-US" altLang="ru-RU" sz="1900" dirty="0">
                <a:solidFill>
                  <a:srgbClr val="FFFFFF"/>
                </a:solidFill>
              </a:rPr>
              <a:t> </a:t>
            </a:r>
            <a:r>
              <a:rPr lang="en-US" altLang="ru-RU" sz="1900" dirty="0" err="1">
                <a:solidFill>
                  <a:srgbClr val="FFFFFF"/>
                </a:solidFill>
              </a:rPr>
              <a:t>на</a:t>
            </a:r>
            <a:r>
              <a:rPr lang="en-US" altLang="ru-RU" sz="1900" dirty="0">
                <a:solidFill>
                  <a:srgbClr val="FFFFFF"/>
                </a:solidFill>
              </a:rPr>
              <a:t> </a:t>
            </a:r>
            <a:r>
              <a:rPr lang="en-US" altLang="ru-RU" sz="1900" dirty="0" err="1">
                <a:solidFill>
                  <a:srgbClr val="FFFFFF"/>
                </a:solidFill>
              </a:rPr>
              <a:t>гастроскопии</a:t>
            </a:r>
            <a:endParaRPr lang="en-US" altLang="ru-RU" sz="190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FD48FB1-66D8-4676-B0AA-C139A1DB78D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033F5AE-6728-4F19-8DED-658E674B31B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2C7D74A-18BA-4709-A808-44E8815C443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5164A3F-1561-4039-8185-AB0EEB713EA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A35DB53-42BE-460E-9CA1-1294C98463C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58A973E8-C2D4-4C81-8ADE-C5C021A615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08E251A-5371-4E82-A0F3-2CA0C15AB09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31AC21F-237B-4CA8-BC96-29F3607FABE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959094C-A1B3-4AD4-9AAE-0FCDDD79842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5EC0EFA-8A7F-4299-A623-3EE741461BA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65D7216-F9AF-42BE-99AD-1904DEF69CB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DE3349B-AD7F-48C8-9300-D81D694367B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Snip Diagonal Corner Rectangle 12">
            <a:extLst>
              <a:ext uri="{FF2B5EF4-FFF2-40B4-BE49-F238E27FC236}">
                <a16:creationId xmlns:a16="http://schemas.microsoft.com/office/drawing/2014/main" id="{E05CABE9-5E7C-4773-BFCD-24B199FA1A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188" y="690851"/>
            <a:ext cx="7211752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325" name="Picture 5" descr="200802291428_25168_000">
            <a:extLst>
              <a:ext uri="{FF2B5EF4-FFF2-40B4-BE49-F238E27FC236}">
                <a16:creationId xmlns:a16="http://schemas.microsoft.com/office/drawing/2014/main" id="{A228B9F1-D0A5-4D8B-8742-1302AA45F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311"/>
          <a:stretch/>
        </p:blipFill>
        <p:spPr bwMode="auto">
          <a:xfrm>
            <a:off x="626200" y="854087"/>
            <a:ext cx="6967728" cy="3280831"/>
          </a:xfrm>
          <a:custGeom>
            <a:avLst/>
            <a:gdLst>
              <a:gd name="connsiteX0" fmla="*/ 402071 w 9290304"/>
              <a:gd name="connsiteY0" fmla="*/ 0 h 3280831"/>
              <a:gd name="connsiteX1" fmla="*/ 9290304 w 9290304"/>
              <a:gd name="connsiteY1" fmla="*/ 0 h 3280831"/>
              <a:gd name="connsiteX2" fmla="*/ 9290304 w 9290304"/>
              <a:gd name="connsiteY2" fmla="*/ 2876895 h 3280831"/>
              <a:gd name="connsiteX3" fmla="*/ 8886368 w 9290304"/>
              <a:gd name="connsiteY3" fmla="*/ 3280831 h 3280831"/>
              <a:gd name="connsiteX4" fmla="*/ 0 w 9290304"/>
              <a:gd name="connsiteY4" fmla="*/ 3280831 h 3280831"/>
              <a:gd name="connsiteX5" fmla="*/ 0 w 9290304"/>
              <a:gd name="connsiteY5" fmla="*/ 402071 h 328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2" name="Rectangle 2">
            <a:extLst>
              <a:ext uri="{FF2B5EF4-FFF2-40B4-BE49-F238E27FC236}">
                <a16:creationId xmlns:a16="http://schemas.microsoft.com/office/drawing/2014/main" id="{1771D95C-5A7B-4B7C-870E-73D5623E5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9230" y="4473679"/>
            <a:ext cx="7164419" cy="123325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4100"/>
              <a:t>Эндосонография стенок желудка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609862E-48F9-45AC-8D44-67A0268A79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EC335A-D1CD-4687-AB54-7E9FEC72BC2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532691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ACD7A-15D2-4705-A6B8-AF0500B3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164" y="685799"/>
            <a:ext cx="5308250" cy="489267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 err="1"/>
              <a:t>Основным</a:t>
            </a:r>
            <a:r>
              <a:rPr lang="en-US" sz="1800" dirty="0"/>
              <a:t> </a:t>
            </a:r>
            <a:r>
              <a:rPr lang="en-US" sz="1800" dirty="0" err="1"/>
              <a:t>методом</a:t>
            </a:r>
            <a:r>
              <a:rPr lang="en-US" sz="1800" dirty="0"/>
              <a:t> </a:t>
            </a:r>
            <a:r>
              <a:rPr lang="en-US" sz="1800" dirty="0" err="1"/>
              <a:t>радикального</a:t>
            </a:r>
            <a:r>
              <a:rPr lang="en-US" sz="1800" dirty="0"/>
              <a:t> </a:t>
            </a:r>
            <a:r>
              <a:rPr lang="en-US" sz="1800" dirty="0" err="1"/>
              <a:t>лечения</a:t>
            </a:r>
            <a:r>
              <a:rPr lang="en-US" sz="1800" dirty="0"/>
              <a:t> </a:t>
            </a:r>
            <a:r>
              <a:rPr lang="en-US" sz="1800" dirty="0" err="1"/>
              <a:t>больных</a:t>
            </a:r>
            <a:r>
              <a:rPr lang="en-US" sz="1800" dirty="0"/>
              <a:t> </a:t>
            </a:r>
            <a:r>
              <a:rPr lang="en-US" sz="1800" dirty="0" err="1"/>
              <a:t>раком</a:t>
            </a:r>
            <a:r>
              <a:rPr lang="en-US" sz="1800" dirty="0"/>
              <a:t> </a:t>
            </a:r>
            <a:r>
              <a:rPr lang="en-US" sz="1800" dirty="0" err="1"/>
              <a:t>желудка</a:t>
            </a:r>
            <a:r>
              <a:rPr lang="en-US" sz="1800" dirty="0"/>
              <a:t> </a:t>
            </a:r>
            <a:r>
              <a:rPr lang="en-US" sz="1800" dirty="0" err="1"/>
              <a:t>является</a:t>
            </a:r>
            <a:r>
              <a:rPr lang="ru-RU" sz="1800" dirty="0"/>
              <a:t> </a:t>
            </a:r>
            <a:r>
              <a:rPr lang="en-US" sz="1800" dirty="0" err="1"/>
              <a:t>хирургическое</a:t>
            </a:r>
            <a:r>
              <a:rPr lang="en-US" sz="1800" dirty="0"/>
              <a:t> </a:t>
            </a:r>
            <a:r>
              <a:rPr lang="en-US" sz="1800" dirty="0" err="1"/>
              <a:t>вмешательство</a:t>
            </a:r>
            <a:r>
              <a:rPr lang="en-US" sz="1800" dirty="0"/>
              <a:t>, </a:t>
            </a:r>
            <a:r>
              <a:rPr lang="en-US" sz="1800" dirty="0" err="1"/>
              <a:t>дополняемое</a:t>
            </a:r>
            <a:r>
              <a:rPr lang="en-US" sz="1800" dirty="0"/>
              <a:t> в </a:t>
            </a:r>
            <a:r>
              <a:rPr lang="en-US" sz="1800" dirty="0" err="1"/>
              <a:t>ряде</a:t>
            </a:r>
            <a:r>
              <a:rPr lang="en-US" sz="1800" dirty="0"/>
              <a:t> </a:t>
            </a:r>
            <a:r>
              <a:rPr lang="en-US" sz="1800" dirty="0" err="1"/>
              <a:t>случаев</a:t>
            </a:r>
            <a:r>
              <a:rPr lang="en-US" sz="1800" dirty="0"/>
              <a:t> </a:t>
            </a:r>
            <a:r>
              <a:rPr lang="en-US" sz="1800" dirty="0" err="1"/>
              <a:t>консервативной</a:t>
            </a:r>
            <a:br>
              <a:rPr lang="en-US" sz="1800" dirty="0"/>
            </a:br>
            <a:r>
              <a:rPr lang="en-US" sz="1800" dirty="0" err="1"/>
              <a:t>противоопухолевой</a:t>
            </a:r>
            <a:r>
              <a:rPr lang="en-US" sz="1800" dirty="0"/>
              <a:t> </a:t>
            </a:r>
            <a:r>
              <a:rPr lang="en-US" sz="1800" dirty="0" err="1"/>
              <a:t>терапией</a:t>
            </a:r>
            <a:r>
              <a:rPr lang="en-US" sz="1800" dirty="0"/>
              <a:t>.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Выбор лечебной тактики осуществляется на мультидисциплинарном консилиуме с участием хирурга, химиотерапевта, эндоскописта, анестезиолога на основании</a:t>
            </a:r>
            <a:br>
              <a:rPr lang="ru-RU" sz="1800" dirty="0"/>
            </a:br>
            <a:r>
              <a:rPr lang="ru-RU" sz="1800" dirty="0"/>
              <a:t>результатов дооперационного обследования с определением клинической стадии</a:t>
            </a:r>
            <a:br>
              <a:rPr lang="ru-RU" sz="1800" dirty="0"/>
            </a:br>
            <a:r>
              <a:rPr lang="ru-RU" sz="1800" dirty="0"/>
              <a:t>заболевания и функционального состояния больного. </a:t>
            </a:r>
            <a:endParaRPr lang="en-US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4F39E6-D271-43A0-9A56-E6058E6DD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59" y="685800"/>
            <a:ext cx="2166579" cy="48926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ru-RU" sz="2100" dirty="0">
                <a:solidFill>
                  <a:schemeClr val="tx1"/>
                </a:solidFill>
              </a:rPr>
              <a:t>ВЫБОР ЛЕЧЕБНОЙ ТАКТИКИ</a:t>
            </a:r>
            <a:endParaRPr lang="en-US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435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7509B08A-C1EC-478C-86AF-60ADE06D9B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221CC330-4259-4C32-BF8B-5FE13FFABB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9" y="0"/>
            <a:ext cx="4572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A8D92-3B03-4534-A1B7-784992829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17" y="685800"/>
            <a:ext cx="3613992" cy="4603749"/>
          </a:xfrm>
        </p:spPr>
        <p:txBody>
          <a:bodyPr>
            <a:normAutofit/>
          </a:bodyPr>
          <a:lstStyle/>
          <a:p>
            <a:pPr algn="r"/>
            <a:r>
              <a:rPr lang="ru-RU" sz="2500" dirty="0"/>
              <a:t>Прогностические 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F69E05-6835-4ECA-ABA1-71AADA2EF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238" y="685800"/>
            <a:ext cx="3659219" cy="4603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000" dirty="0">
                <a:solidFill>
                  <a:schemeClr val="tx1"/>
                </a:solidFill>
              </a:rPr>
              <a:t>1. Ранний рак желудка 0-IA стадии.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000" dirty="0">
                <a:solidFill>
                  <a:schemeClr val="tx1"/>
                </a:solidFill>
              </a:rPr>
              <a:t>Особенность данной группы – благоприятный прогноз (5-летняя выживаемость более 90%) и возможность применения </a:t>
            </a:r>
            <a:r>
              <a:rPr lang="ru-RU" sz="1000" dirty="0" err="1">
                <a:solidFill>
                  <a:schemeClr val="tx1"/>
                </a:solidFill>
              </a:rPr>
              <a:t>органосохранных</a:t>
            </a:r>
            <a:r>
              <a:rPr lang="ru-RU" sz="1000" dirty="0">
                <a:solidFill>
                  <a:schemeClr val="tx1"/>
                </a:solidFill>
              </a:rPr>
              <a:t> и функционально-щадящих способов лечения (эндоскопическая резекция слизистой, экономные резекции желудка) (IB).</a:t>
            </a:r>
          </a:p>
          <a:p>
            <a:pPr>
              <a:lnSpc>
                <a:spcPct val="90000"/>
              </a:lnSpc>
            </a:pPr>
            <a:r>
              <a:rPr lang="ru-RU" sz="1000" dirty="0">
                <a:solidFill>
                  <a:schemeClr val="tx1"/>
                </a:solidFill>
              </a:rPr>
              <a:t>2. </a:t>
            </a:r>
            <a:r>
              <a:rPr lang="ru-RU" sz="1000" dirty="0" err="1">
                <a:solidFill>
                  <a:schemeClr val="tx1"/>
                </a:solidFill>
              </a:rPr>
              <a:t>Резектабельный</a:t>
            </a:r>
            <a:r>
              <a:rPr lang="ru-RU" sz="1000" dirty="0">
                <a:solidFill>
                  <a:schemeClr val="tx1"/>
                </a:solidFill>
              </a:rPr>
              <a:t> </a:t>
            </a:r>
            <a:r>
              <a:rPr lang="ru-RU" sz="1000" dirty="0" err="1">
                <a:solidFill>
                  <a:schemeClr val="tx1"/>
                </a:solidFill>
              </a:rPr>
              <a:t>местнораспространенный</a:t>
            </a:r>
            <a:r>
              <a:rPr lang="ru-RU" sz="1000" dirty="0">
                <a:solidFill>
                  <a:schemeClr val="tx1"/>
                </a:solidFill>
              </a:rPr>
              <a:t> рак желудка IB–III стадий.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000" dirty="0">
                <a:solidFill>
                  <a:schemeClr val="tx1"/>
                </a:solidFill>
              </a:rPr>
              <a:t>Все больные данной группы подлежат радикальному хирургическому или комбинированному лечению. Прогноз существенно различается в зависимости от стадии заболевания.</a:t>
            </a:r>
          </a:p>
          <a:p>
            <a:pPr>
              <a:lnSpc>
                <a:spcPct val="90000"/>
              </a:lnSpc>
            </a:pPr>
            <a:r>
              <a:rPr lang="ru-RU" sz="1000" dirty="0">
                <a:solidFill>
                  <a:schemeClr val="tx1"/>
                </a:solidFill>
              </a:rPr>
              <a:t>3. </a:t>
            </a:r>
            <a:r>
              <a:rPr lang="ru-RU" sz="1000" dirty="0" err="1">
                <a:solidFill>
                  <a:schemeClr val="tx1"/>
                </a:solidFill>
              </a:rPr>
              <a:t>Нерезектабельный</a:t>
            </a:r>
            <a:r>
              <a:rPr lang="ru-RU" sz="1000" dirty="0">
                <a:solidFill>
                  <a:schemeClr val="tx1"/>
                </a:solidFill>
              </a:rPr>
              <a:t> и генерализованный рак желудка: а) рак желудка IV стадии (M1); б) </a:t>
            </a:r>
            <a:r>
              <a:rPr lang="ru-RU" sz="1000" dirty="0" err="1">
                <a:solidFill>
                  <a:schemeClr val="tx1"/>
                </a:solidFill>
              </a:rPr>
              <a:t>нерезектабельный</a:t>
            </a:r>
            <a:r>
              <a:rPr lang="ru-RU" sz="1000" dirty="0">
                <a:solidFill>
                  <a:schemeClr val="tx1"/>
                </a:solidFill>
              </a:rPr>
              <a:t> </a:t>
            </a:r>
            <a:r>
              <a:rPr lang="ru-RU" sz="1000" dirty="0" err="1">
                <a:solidFill>
                  <a:schemeClr val="tx1"/>
                </a:solidFill>
              </a:rPr>
              <a:t>местнораспространённый</a:t>
            </a:r>
            <a:r>
              <a:rPr lang="ru-RU" sz="1000" dirty="0">
                <a:solidFill>
                  <a:schemeClr val="tx1"/>
                </a:solidFill>
              </a:rPr>
              <a:t> рак желудка; в) рак желудка на фоне тяжёлой сопутствующей патологии (функционально неоперабельный).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000" dirty="0">
                <a:solidFill>
                  <a:schemeClr val="tx1"/>
                </a:solidFill>
              </a:rPr>
              <a:t>Больные данной группы подлежат паллиативному лекарственному лечению либо симптоматической терапии. </a:t>
            </a:r>
          </a:p>
        </p:txBody>
      </p:sp>
    </p:spTree>
    <p:extLst>
      <p:ext uri="{BB962C8B-B14F-4D97-AF65-F5344CB8AC3E}">
        <p14:creationId xmlns:p14="http://schemas.microsoft.com/office/powerpoint/2010/main" val="793350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76">
            <a:extLst>
              <a:ext uri="{FF2B5EF4-FFF2-40B4-BE49-F238E27FC236}">
                <a16:creationId xmlns:a16="http://schemas.microsoft.com/office/drawing/2014/main" id="{40BBD06B-552C-4DF7-9E19-C5617573E25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659" name="Snip Diagonal Corner Rectangle 21">
            <a:extLst>
              <a:ext uri="{FF2B5EF4-FFF2-40B4-BE49-F238E27FC236}">
                <a16:creationId xmlns:a16="http://schemas.microsoft.com/office/drawing/2014/main" id="{1D27B411-D85B-4FEE-8EF5-0726CC104B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99" y="620722"/>
            <a:ext cx="7354447" cy="4418206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660" name="Group 80">
            <a:extLst>
              <a:ext uri="{FF2B5EF4-FFF2-40B4-BE49-F238E27FC236}">
                <a16:creationId xmlns:a16="http://schemas.microsoft.com/office/drawing/2014/main" id="{21C33B52-966B-48AB-B150-0703D341A00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15605B8-360E-48F8-8236-1D79EF8EBF3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A3977D2-0245-428A-8353-C7231D91ED8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9420A79-B7F1-42B2-8A65-7F990211ADB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F944D0E-1FE0-47ED-9362-B7A1560D700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5A66304-0B88-40BA-A57C-226AA50D434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50" name="Rectangle 2">
            <a:extLst>
              <a:ext uri="{FF2B5EF4-FFF2-40B4-BE49-F238E27FC236}">
                <a16:creationId xmlns:a16="http://schemas.microsoft.com/office/drawing/2014/main" id="{73AB6CC4-0115-4418-910E-EE0CE9CB90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1214" y="5181599"/>
            <a:ext cx="6530942" cy="83982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2600">
                <a:solidFill>
                  <a:srgbClr val="FFFFFF"/>
                </a:solidFill>
              </a:rPr>
              <a:t>Радикальное Хирургическое Лечение</a:t>
            </a:r>
          </a:p>
        </p:txBody>
      </p:sp>
      <p:graphicFrame>
        <p:nvGraphicFramePr>
          <p:cNvPr id="27653" name="Rectangl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902403"/>
              </p:ext>
            </p:extLst>
          </p:nvPr>
        </p:nvGraphicFramePr>
        <p:xfrm>
          <a:off x="823912" y="1096964"/>
          <a:ext cx="6743336" cy="363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FD48FB1-66D8-4676-B0AA-C139A1DB78D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033F5AE-6728-4F19-8DED-658E674B31B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2C7D74A-18BA-4709-A808-44E8815C443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5164A3F-1561-4039-8185-AB0EEB713EA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A35DB53-42BE-460E-9CA1-1294C98463C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58A973E8-C2D4-4C81-8ADE-C5C021A615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08E251A-5371-4E82-A0F3-2CA0C15AB09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31AC21F-237B-4CA8-BC96-29F3607FABE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959094C-A1B3-4AD4-9AAE-0FCDDD79842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5EC0EFA-8A7F-4299-A623-3EE741461BA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65D7216-F9AF-42BE-99AD-1904DEF69CB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DE3349B-AD7F-48C8-9300-D81D694367B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Snip Diagonal Corner Rectangle 12">
            <a:extLst>
              <a:ext uri="{FF2B5EF4-FFF2-40B4-BE49-F238E27FC236}">
                <a16:creationId xmlns:a16="http://schemas.microsoft.com/office/drawing/2014/main" id="{E05CABE9-5E7C-4773-BFCD-24B199FA1A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188" y="690851"/>
            <a:ext cx="7211752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05" name="Picture 5" descr="%D0%A0%D0%B0%D0%BA%20%D0%B6%D0%B5%D0%BB%D1%83%D0%B4%D0%BA%D0%B0-5">
            <a:extLst>
              <a:ext uri="{FF2B5EF4-FFF2-40B4-BE49-F238E27FC236}">
                <a16:creationId xmlns:a16="http://schemas.microsoft.com/office/drawing/2014/main" id="{A18023E6-48FA-4A30-BA4F-CC15C25D5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3" r="-2" b="11297"/>
          <a:stretch/>
        </p:blipFill>
        <p:spPr bwMode="auto">
          <a:xfrm>
            <a:off x="626200" y="854087"/>
            <a:ext cx="6967728" cy="3280831"/>
          </a:xfrm>
          <a:custGeom>
            <a:avLst/>
            <a:gdLst>
              <a:gd name="connsiteX0" fmla="*/ 402071 w 9290304"/>
              <a:gd name="connsiteY0" fmla="*/ 0 h 3280831"/>
              <a:gd name="connsiteX1" fmla="*/ 9290304 w 9290304"/>
              <a:gd name="connsiteY1" fmla="*/ 0 h 3280831"/>
              <a:gd name="connsiteX2" fmla="*/ 9290304 w 9290304"/>
              <a:gd name="connsiteY2" fmla="*/ 2876895 h 3280831"/>
              <a:gd name="connsiteX3" fmla="*/ 8886368 w 9290304"/>
              <a:gd name="connsiteY3" fmla="*/ 3280831 h 3280831"/>
              <a:gd name="connsiteX4" fmla="*/ 0 w 9290304"/>
              <a:gd name="connsiteY4" fmla="*/ 3280831 h 3280831"/>
              <a:gd name="connsiteX5" fmla="*/ 0 w 9290304"/>
              <a:gd name="connsiteY5" fmla="*/ 402071 h 328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2" name="Rectangle 2">
            <a:extLst>
              <a:ext uri="{FF2B5EF4-FFF2-40B4-BE49-F238E27FC236}">
                <a16:creationId xmlns:a16="http://schemas.microsoft.com/office/drawing/2014/main" id="{4D43BB45-B4C4-43DD-A167-27C8995FE3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9230" y="4473679"/>
            <a:ext cx="7164419" cy="123325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2600"/>
              <a:t>Гастрэктомия с наложением эзофагоеюноанастомоза по Roux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512F9CB-A1A0-4043-A103-F6A4B94B695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DBE6588-EE16-4389-857C-86A156D49E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7FD48D2-B0A7-413D-B947-AA55AC1296D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BE668D0-D906-4EEE-B32F-8C028624B83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1DE67A3-B8F6-4CFD-A8E0-D15200F231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6DCB64DE-FB3A-4D83-9241-A0D26824BE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6" name="Snip Diagonal Corner Rectangle 6">
            <a:extLst>
              <a:ext uri="{FF2B5EF4-FFF2-40B4-BE49-F238E27FC236}">
                <a16:creationId xmlns:a16="http://schemas.microsoft.com/office/drawing/2014/main" id="{5E94C64B-831C-45FA-B484-591F4D577C6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76" y="606367"/>
            <a:ext cx="8211093" cy="3546637"/>
          </a:xfrm>
          <a:prstGeom prst="snip2DiagRect">
            <a:avLst>
              <a:gd name="adj1" fmla="val 13628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7" name="Picture 5" descr="200802291437_05727_000">
            <a:extLst>
              <a:ext uri="{FF2B5EF4-FFF2-40B4-BE49-F238E27FC236}">
                <a16:creationId xmlns:a16="http://schemas.microsoft.com/office/drawing/2014/main" id="{BE10F34A-7A0E-4B88-BDA9-8365CE703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908" y="1105355"/>
            <a:ext cx="4550613" cy="255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AC96E397-7705-43C9-AC81-FA8EF1951DD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3610BCA-0EBE-4357-AAC0-13841E7C54F3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60E1E24-3D98-4A53-A3AD-CBD84D94FA2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67E51D9-454B-4095-9718-C6B1CDED973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A8E8BDB-294C-4025-A6C1-2FFDDA36F86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0D27BDE-F887-4341-B91A-3145A6142EC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74" name="Rectangle 2">
            <a:extLst>
              <a:ext uri="{FF2B5EF4-FFF2-40B4-BE49-F238E27FC236}">
                <a16:creationId xmlns:a16="http://schemas.microsoft.com/office/drawing/2014/main" id="{F1C7D889-7315-4991-984C-228297B13E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9230" y="4414687"/>
            <a:ext cx="7687509" cy="123325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2600">
                <a:solidFill>
                  <a:srgbClr val="FFFFFF"/>
                </a:solidFill>
              </a:rPr>
              <a:t>Тотальная гастрэктомия и дистальная резекция желудка (субтотальная гастрэктомия)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712" name="Straight Connector 73">
            <a:extLst>
              <a:ext uri="{FF2B5EF4-FFF2-40B4-BE49-F238E27FC236}">
                <a16:creationId xmlns:a16="http://schemas.microsoft.com/office/drawing/2014/main" id="{0512F9CB-A1A0-4043-A103-F6A4B94B695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13" name="Straight Connector 75">
            <a:extLst>
              <a:ext uri="{FF2B5EF4-FFF2-40B4-BE49-F238E27FC236}">
                <a16:creationId xmlns:a16="http://schemas.microsoft.com/office/drawing/2014/main" id="{ADBE6588-EE16-4389-857C-86A156D49E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14" name="Straight Connector 77">
            <a:extLst>
              <a:ext uri="{FF2B5EF4-FFF2-40B4-BE49-F238E27FC236}">
                <a16:creationId xmlns:a16="http://schemas.microsoft.com/office/drawing/2014/main" id="{17FD48D2-B0A7-413D-B947-AA55AC1296D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15" name="Straight Connector 79">
            <a:extLst>
              <a:ext uri="{FF2B5EF4-FFF2-40B4-BE49-F238E27FC236}">
                <a16:creationId xmlns:a16="http://schemas.microsoft.com/office/drawing/2014/main" id="{2BE668D0-D906-4EEE-B32F-8C028624B83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16" name="Straight Connector 81">
            <a:extLst>
              <a:ext uri="{FF2B5EF4-FFF2-40B4-BE49-F238E27FC236}">
                <a16:creationId xmlns:a16="http://schemas.microsoft.com/office/drawing/2014/main" id="{D1DE67A3-B8F6-4CFD-A8E0-D15200F231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17" name="Rectangle 83">
            <a:extLst>
              <a:ext uri="{FF2B5EF4-FFF2-40B4-BE49-F238E27FC236}">
                <a16:creationId xmlns:a16="http://schemas.microsoft.com/office/drawing/2014/main" id="{991E317B-75E3-4171-A07A-B263C1D6DC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718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4814083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719" name="Group 87">
            <a:extLst>
              <a:ext uri="{FF2B5EF4-FFF2-40B4-BE49-F238E27FC236}">
                <a16:creationId xmlns:a16="http://schemas.microsoft.com/office/drawing/2014/main" id="{34C85634-D5F5-4047-8F35-F4B1F50AB1A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701" name="Picture 5" descr="200802291436_44790_000">
            <a:extLst>
              <a:ext uri="{FF2B5EF4-FFF2-40B4-BE49-F238E27FC236}">
                <a16:creationId xmlns:a16="http://schemas.microsoft.com/office/drawing/2014/main" id="{62AEDB8D-947B-4801-B871-3766D01E4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12" y="1639229"/>
            <a:ext cx="4087828" cy="324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EC910500-BEF4-4E6A-8206-35CBD45C6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9532" y="628617"/>
            <a:ext cx="2978927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ru-RU" sz="1600">
                <a:solidFill>
                  <a:srgbClr val="FFFFFF"/>
                </a:solidFill>
              </a:rPr>
              <a:t>D1 и D2 лимфаденомэктомия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512F9CB-A1A0-4043-A103-F6A4B94B695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DBE6588-EE16-4389-857C-86A156D49E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7FD48D2-B0A7-413D-B947-AA55AC1296D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BE668D0-D906-4EEE-B32F-8C028624B83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1DE67A3-B8F6-4CFD-A8E0-D15200F231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991E317B-75E3-4171-A07A-B263C1D6DC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6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4814083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4C85634-D5F5-4047-8F35-F4B1F50AB1A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25" name="Picture 5" descr="200802291436_26430_000">
            <a:extLst>
              <a:ext uri="{FF2B5EF4-FFF2-40B4-BE49-F238E27FC236}">
                <a16:creationId xmlns:a16="http://schemas.microsoft.com/office/drawing/2014/main" id="{81EE1D1B-FFC8-4BB9-9115-62AE31CDA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12" y="1720986"/>
            <a:ext cx="4087828" cy="30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>
            <a:extLst>
              <a:ext uri="{FF2B5EF4-FFF2-40B4-BE49-F238E27FC236}">
                <a16:creationId xmlns:a16="http://schemas.microsoft.com/office/drawing/2014/main" id="{0ACFA3C5-0C86-4B44-9497-8946B7F70C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9532" y="628617"/>
            <a:ext cx="3257549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2600" dirty="0" err="1">
                <a:solidFill>
                  <a:srgbClr val="FFFFFF"/>
                </a:solidFill>
              </a:rPr>
              <a:t>Низкая</a:t>
            </a:r>
            <a:r>
              <a:rPr lang="en-US" altLang="ru-RU" sz="2600" dirty="0">
                <a:solidFill>
                  <a:srgbClr val="FFFFFF"/>
                </a:solidFill>
              </a:rPr>
              <a:t> </a:t>
            </a:r>
            <a:r>
              <a:rPr lang="en-US" altLang="ru-RU" sz="2600" dirty="0" err="1">
                <a:solidFill>
                  <a:srgbClr val="FFFFFF"/>
                </a:solidFill>
              </a:rPr>
              <a:t>субтотальная</a:t>
            </a:r>
            <a:r>
              <a:rPr lang="en-US" altLang="ru-RU" sz="2600" dirty="0">
                <a:solidFill>
                  <a:srgbClr val="FFFFFF"/>
                </a:solidFill>
              </a:rPr>
              <a:t> </a:t>
            </a:r>
            <a:r>
              <a:rPr lang="en-US" altLang="ru-RU" sz="2600" dirty="0" err="1">
                <a:solidFill>
                  <a:srgbClr val="FFFFFF"/>
                </a:solidFill>
              </a:rPr>
              <a:t>гастрэктомия</a:t>
            </a:r>
            <a:r>
              <a:rPr lang="en-US" altLang="ru-RU" sz="2600" dirty="0">
                <a:solidFill>
                  <a:srgbClr val="FFFFFF"/>
                </a:solidFill>
              </a:rPr>
              <a:t> </a:t>
            </a:r>
            <a:br>
              <a:rPr lang="ru-RU" altLang="ru-RU" sz="2600" dirty="0">
                <a:solidFill>
                  <a:srgbClr val="FFFFFF"/>
                </a:solidFill>
              </a:rPr>
            </a:br>
            <a:r>
              <a:rPr lang="en-US" altLang="ru-RU" sz="2600" dirty="0">
                <a:solidFill>
                  <a:srgbClr val="FFFFFF"/>
                </a:solidFill>
              </a:rPr>
              <a:t>с </a:t>
            </a:r>
            <a:r>
              <a:rPr lang="en-US" altLang="ru-RU" sz="2600" dirty="0" err="1">
                <a:solidFill>
                  <a:srgbClr val="FFFFFF"/>
                </a:solidFill>
              </a:rPr>
              <a:t>наложением</a:t>
            </a:r>
            <a:r>
              <a:rPr lang="en-US" altLang="ru-RU" sz="2600" dirty="0">
                <a:solidFill>
                  <a:srgbClr val="FFFFFF"/>
                </a:solidFill>
              </a:rPr>
              <a:t> ГЕА </a:t>
            </a:r>
            <a:r>
              <a:rPr lang="en-US" altLang="ru-RU" sz="2600" dirty="0" err="1">
                <a:solidFill>
                  <a:srgbClr val="FFFFFF"/>
                </a:solidFill>
              </a:rPr>
              <a:t>по</a:t>
            </a:r>
            <a:r>
              <a:rPr lang="en-US" altLang="ru-RU" sz="2600" dirty="0">
                <a:solidFill>
                  <a:srgbClr val="FFFFFF"/>
                </a:solidFill>
              </a:rPr>
              <a:t> </a:t>
            </a:r>
            <a:r>
              <a:rPr lang="en-US" altLang="ru-RU" sz="2600" dirty="0" err="1">
                <a:solidFill>
                  <a:srgbClr val="FFFFFF"/>
                </a:solidFill>
              </a:rPr>
              <a:t>Бильрот</a:t>
            </a:r>
            <a:r>
              <a:rPr lang="en-US" altLang="ru-RU" sz="2600" dirty="0">
                <a:solidFill>
                  <a:srgbClr val="FFFFFF"/>
                </a:solidFill>
              </a:rPr>
              <a:t> II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512F9CB-A1A0-4043-A103-F6A4B94B695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DBE6588-EE16-4389-857C-86A156D49E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7FD48D2-B0A7-413D-B947-AA55AC1296D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BE668D0-D906-4EEE-B32F-8C028624B83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1DE67A3-B8F6-4CFD-A8E0-D15200F231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991E317B-75E3-4171-A07A-B263C1D6DC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6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4814083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4C85634-D5F5-4047-8F35-F4B1F50AB1A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749" name="Picture 5" descr="200802291436_05571_000">
            <a:extLst>
              <a:ext uri="{FF2B5EF4-FFF2-40B4-BE49-F238E27FC236}">
                <a16:creationId xmlns:a16="http://schemas.microsoft.com/office/drawing/2014/main" id="{DD82B9F5-95FB-4B0A-A496-82D527F89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12" y="1710766"/>
            <a:ext cx="4087828" cy="31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Rectangle 2">
            <a:extLst>
              <a:ext uri="{FF2B5EF4-FFF2-40B4-BE49-F238E27FC236}">
                <a16:creationId xmlns:a16="http://schemas.microsoft.com/office/drawing/2014/main" id="{659FD299-8815-4834-AB07-BC0D5AD43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9532" y="628617"/>
            <a:ext cx="2978927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2600">
                <a:solidFill>
                  <a:srgbClr val="FFFFFF"/>
                </a:solidFill>
              </a:rPr>
              <a:t>Тотальная гастрэктомия с наложением ЭЕА по Roux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90FE681-1E05-478A-89DC-5F7AB37CFD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E2F21DC-5F0E-42CF-B89C-C1E25E175CB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8087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8" name="Rectangle 2">
            <a:extLst>
              <a:ext uri="{FF2B5EF4-FFF2-40B4-BE49-F238E27FC236}">
                <a16:creationId xmlns:a16="http://schemas.microsoft.com/office/drawing/2014/main" id="{9F702384-4F09-4C94-ADC7-803EDF233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3159" y="685799"/>
            <a:ext cx="2810333" cy="4892040"/>
          </a:xfrm>
        </p:spPr>
        <p:txBody>
          <a:bodyPr>
            <a:normAutofit/>
          </a:bodyPr>
          <a:lstStyle/>
          <a:p>
            <a:pPr algn="r"/>
            <a:r>
              <a:rPr lang="ru-RU" altLang="ru-RU" sz="2700" dirty="0"/>
              <a:t>Медико-социальная значимость РАКА ЖЕЛУДКА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34ECDCC-44B1-45ED-B740-BB65115455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34971" y="685798"/>
            <a:ext cx="5104228" cy="571500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ru-RU" altLang="ru-RU" sz="1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1800" dirty="0">
                <a:solidFill>
                  <a:schemeClr val="tx1"/>
                </a:solidFill>
              </a:rPr>
              <a:t>РЖ по частоте занимает 4-е место среди злокачественных опухолей;</a:t>
            </a:r>
          </a:p>
          <a:p>
            <a:pPr>
              <a:lnSpc>
                <a:spcPct val="90000"/>
              </a:lnSpc>
            </a:pPr>
            <a:r>
              <a:rPr lang="ru-RU" altLang="ru-RU" sz="1800" dirty="0">
                <a:solidFill>
                  <a:schemeClr val="tx1"/>
                </a:solidFill>
              </a:rPr>
              <a:t>От рака желудка в мире ежегодно погибает до 800.000 человек (данные на 2008 год);</a:t>
            </a:r>
          </a:p>
          <a:p>
            <a:pPr>
              <a:lnSpc>
                <a:spcPct val="90000"/>
              </a:lnSpc>
            </a:pPr>
            <a:r>
              <a:rPr lang="ru-RU" altLang="ru-RU" sz="1800" dirty="0">
                <a:solidFill>
                  <a:schemeClr val="tx1"/>
                </a:solidFill>
              </a:rPr>
              <a:t>в </a:t>
            </a:r>
            <a:r>
              <a:rPr lang="ru-RU" altLang="ru-RU" sz="1800" dirty="0">
                <a:solidFill>
                  <a:schemeClr val="tx1"/>
                </a:solidFill>
                <a:hlinkClick r:id="rId2" tooltip="2002 год"/>
              </a:rPr>
              <a:t>2002 году</a:t>
            </a:r>
            <a:r>
              <a:rPr lang="ru-RU" altLang="ru-RU" sz="1800" dirty="0">
                <a:solidFill>
                  <a:schemeClr val="tx1"/>
                </a:solidFill>
              </a:rPr>
              <a:t> диагностировано 930.000 случаев РЖ;</a:t>
            </a:r>
          </a:p>
          <a:p>
            <a:pPr>
              <a:lnSpc>
                <a:spcPct val="90000"/>
              </a:lnSpc>
            </a:pPr>
            <a:r>
              <a:rPr lang="ru-RU" altLang="ru-RU" sz="1800" dirty="0">
                <a:solidFill>
                  <a:schemeClr val="tx1"/>
                </a:solidFill>
              </a:rPr>
              <a:t>РЖ имеет высокий показатель смертности (более 700.000 в год), что делает его вторым в структуре онкологической смертности после </a:t>
            </a:r>
            <a:r>
              <a:rPr lang="ru-RU" altLang="ru-RU" sz="1800" u="sng" dirty="0">
                <a:solidFill>
                  <a:schemeClr val="tx1"/>
                </a:solidFill>
                <a:hlinkClick r:id="rId3" tooltip="Рак лёгких"/>
              </a:rPr>
              <a:t>рака лёгких</a:t>
            </a:r>
            <a:r>
              <a:rPr lang="ru-RU" altLang="ru-RU" sz="18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ru-RU" altLang="ru-RU" sz="1800" dirty="0">
                <a:solidFill>
                  <a:schemeClr val="tx1"/>
                </a:solidFill>
              </a:rPr>
              <a:t>В </a:t>
            </a:r>
            <a:r>
              <a:rPr lang="ru-RU" altLang="ru-RU" sz="1800" dirty="0">
                <a:solidFill>
                  <a:schemeClr val="tx1"/>
                </a:solidFill>
                <a:hlinkClick r:id="rId4" tooltip="Россия"/>
              </a:rPr>
              <a:t>России</a:t>
            </a:r>
            <a:r>
              <a:rPr lang="ru-RU" altLang="ru-RU" sz="1800" dirty="0">
                <a:solidFill>
                  <a:schemeClr val="tx1"/>
                </a:solidFill>
              </a:rPr>
              <a:t> РЖ стабильно занимает 2-е место в структуре онкологических заболеваний, ежегодно погибает до 50.000 человек.</a:t>
            </a:r>
          </a:p>
          <a:p>
            <a:pPr>
              <a:lnSpc>
                <a:spcPct val="90000"/>
              </a:lnSpc>
            </a:pPr>
            <a:r>
              <a:rPr lang="ru-RU" altLang="ru-RU" sz="1800" dirty="0">
                <a:solidFill>
                  <a:schemeClr val="tx1"/>
                </a:solidFill>
              </a:rPr>
              <a:t>Во всем мире наблюдается снижение заболеваемости РЖ, но при этом резко возрастает заболеваемость раком легких. </a:t>
            </a:r>
          </a:p>
          <a:p>
            <a:pPr>
              <a:lnSpc>
                <a:spcPct val="90000"/>
              </a:lnSpc>
            </a:pPr>
            <a:r>
              <a:rPr lang="ru-RU" altLang="ru-RU" sz="1800" dirty="0">
                <a:solidFill>
                  <a:schemeClr val="tx1"/>
                </a:solidFill>
              </a:rPr>
              <a:t>Наиболее часто РЖ наблюдается в возрасте 50-70 лет;</a:t>
            </a:r>
          </a:p>
          <a:p>
            <a:pPr>
              <a:lnSpc>
                <a:spcPct val="90000"/>
              </a:lnSpc>
            </a:pPr>
            <a:r>
              <a:rPr lang="ru-RU" altLang="ru-RU" sz="1800" dirty="0">
                <a:solidFill>
                  <a:schemeClr val="tx1"/>
                </a:solidFill>
              </a:rPr>
              <a:t>Мужчины заболевают чаще, чем женщины (соотношение 3:2). </a:t>
            </a:r>
          </a:p>
          <a:p>
            <a:pPr>
              <a:lnSpc>
                <a:spcPct val="90000"/>
              </a:lnSpc>
            </a:pPr>
            <a:endParaRPr lang="ru-RU" alt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512F9CB-A1A0-4043-A103-F6A4B94B695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DBE6588-EE16-4389-857C-86A156D49E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7FD48D2-B0A7-413D-B947-AA55AC1296D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BE668D0-D906-4EEE-B32F-8C028624B83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1DE67A3-B8F6-4CFD-A8E0-D15200F231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991E317B-75E3-4171-A07A-B263C1D6DC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6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4814083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4C85634-D5F5-4047-8F35-F4B1F50AB1A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773" name="Picture 5" descr="200802291435_4909_000">
            <a:extLst>
              <a:ext uri="{FF2B5EF4-FFF2-40B4-BE49-F238E27FC236}">
                <a16:creationId xmlns:a16="http://schemas.microsoft.com/office/drawing/2014/main" id="{17D465A2-BA71-4F06-A513-389E52874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12" y="1705657"/>
            <a:ext cx="4087828" cy="311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>
            <a:extLst>
              <a:ext uri="{FF2B5EF4-FFF2-40B4-BE49-F238E27FC236}">
                <a16:creationId xmlns:a16="http://schemas.microsoft.com/office/drawing/2014/main" id="{9A7B3681-525B-4023-98A3-9604BAD7A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9532" y="628617"/>
            <a:ext cx="2978927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2600">
                <a:solidFill>
                  <a:srgbClr val="FFFFFF"/>
                </a:solidFill>
              </a:rPr>
              <a:t>Высокая субтотальная гастрэктомия с наложением ЭЕА по Roux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799" name="Straight Connector 73">
            <a:extLst>
              <a:ext uri="{FF2B5EF4-FFF2-40B4-BE49-F238E27FC236}">
                <a16:creationId xmlns:a16="http://schemas.microsoft.com/office/drawing/2014/main" id="{8FD48FB1-66D8-4676-B0AA-C139A1DB78D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800" name="Straight Connector 75">
            <a:extLst>
              <a:ext uri="{FF2B5EF4-FFF2-40B4-BE49-F238E27FC236}">
                <a16:creationId xmlns:a16="http://schemas.microsoft.com/office/drawing/2014/main" id="{F033F5AE-6728-4F19-8DED-658E674B31B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801" name="Straight Connector 77">
            <a:extLst>
              <a:ext uri="{FF2B5EF4-FFF2-40B4-BE49-F238E27FC236}">
                <a16:creationId xmlns:a16="http://schemas.microsoft.com/office/drawing/2014/main" id="{82C7D74A-18BA-4709-A808-44E8815C443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802" name="Straight Connector 79">
            <a:extLst>
              <a:ext uri="{FF2B5EF4-FFF2-40B4-BE49-F238E27FC236}">
                <a16:creationId xmlns:a16="http://schemas.microsoft.com/office/drawing/2014/main" id="{B5164A3F-1561-4039-8185-AB0EEB713EA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803" name="Straight Connector 81">
            <a:extLst>
              <a:ext uri="{FF2B5EF4-FFF2-40B4-BE49-F238E27FC236}">
                <a16:creationId xmlns:a16="http://schemas.microsoft.com/office/drawing/2014/main" id="{2A35DB53-42BE-460E-9CA1-1294C98463C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3804" name="Rectangle 83">
            <a:extLst>
              <a:ext uri="{FF2B5EF4-FFF2-40B4-BE49-F238E27FC236}">
                <a16:creationId xmlns:a16="http://schemas.microsoft.com/office/drawing/2014/main" id="{211F35AE-7F5A-42E1-B3B2-146E628EED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805" name="Group 85">
            <a:extLst>
              <a:ext uri="{FF2B5EF4-FFF2-40B4-BE49-F238E27FC236}">
                <a16:creationId xmlns:a16="http://schemas.microsoft.com/office/drawing/2014/main" id="{A4D0269D-39E2-42E4-AD56-F65D629C9E3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C4175A4-E4D7-4D1A-93E8-FD679229FCE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45E9403-561B-4CEC-B6F7-9BD476FB435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FE00C17-2C9E-48CF-9BC3-61B34FD1323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A37D796-28F7-4A9C-AD5B-7D8CCE81EE14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2E25AE7-6B25-4C75-85E5-733E8A4CE0A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797" name="Picture 5" descr="200802291435_3025_000">
            <a:extLst>
              <a:ext uri="{FF2B5EF4-FFF2-40B4-BE49-F238E27FC236}">
                <a16:creationId xmlns:a16="http://schemas.microsoft.com/office/drawing/2014/main" id="{A9E6EFA2-3159-4597-A71B-DDD0E753B1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6" b="2"/>
          <a:stretch/>
        </p:blipFill>
        <p:spPr bwMode="auto">
          <a:xfrm>
            <a:off x="513158" y="804672"/>
            <a:ext cx="5657849" cy="2917756"/>
          </a:xfrm>
          <a:custGeom>
            <a:avLst/>
            <a:gdLst>
              <a:gd name="connsiteX0" fmla="*/ 325906 w 7543799"/>
              <a:gd name="connsiteY0" fmla="*/ 0 h 2917756"/>
              <a:gd name="connsiteX1" fmla="*/ 7543799 w 7543799"/>
              <a:gd name="connsiteY1" fmla="*/ 0 h 2917756"/>
              <a:gd name="connsiteX2" fmla="*/ 7543799 w 7543799"/>
              <a:gd name="connsiteY2" fmla="*/ 2601638 h 2917756"/>
              <a:gd name="connsiteX3" fmla="*/ 7227681 w 7543799"/>
              <a:gd name="connsiteY3" fmla="*/ 2917756 h 2917756"/>
              <a:gd name="connsiteX4" fmla="*/ 0 w 7543799"/>
              <a:gd name="connsiteY4" fmla="*/ 2917756 h 2917756"/>
              <a:gd name="connsiteX5" fmla="*/ 0 w 7543799"/>
              <a:gd name="connsiteY5" fmla="*/ 325906 h 291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3799" h="2917756">
                <a:moveTo>
                  <a:pt x="325906" y="0"/>
                </a:moveTo>
                <a:lnTo>
                  <a:pt x="7543799" y="0"/>
                </a:lnTo>
                <a:lnTo>
                  <a:pt x="7543799" y="2601638"/>
                </a:lnTo>
                <a:lnTo>
                  <a:pt x="7227681" y="2917756"/>
                </a:lnTo>
                <a:lnTo>
                  <a:pt x="0" y="2917756"/>
                </a:lnTo>
                <a:lnTo>
                  <a:pt x="0" y="325906"/>
                </a:lnTo>
                <a:close/>
              </a:path>
            </a:pathLst>
          </a:custGeom>
          <a:noFill/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>
            <a:extLst>
              <a:ext uri="{FF2B5EF4-FFF2-40B4-BE49-F238E27FC236}">
                <a16:creationId xmlns:a16="http://schemas.microsoft.com/office/drawing/2014/main" id="{0B1AECC1-4704-4639-B9E7-099B24887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9230" y="3949438"/>
            <a:ext cx="7164419" cy="14434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3400"/>
              <a:t>Эндоскопическая резекция слизистой при раннем раке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823" name="Straight Connector 73">
            <a:extLst>
              <a:ext uri="{FF2B5EF4-FFF2-40B4-BE49-F238E27FC236}">
                <a16:creationId xmlns:a16="http://schemas.microsoft.com/office/drawing/2014/main" id="{8FD48FB1-66D8-4676-B0AA-C139A1DB78D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824" name="Straight Connector 75">
            <a:extLst>
              <a:ext uri="{FF2B5EF4-FFF2-40B4-BE49-F238E27FC236}">
                <a16:creationId xmlns:a16="http://schemas.microsoft.com/office/drawing/2014/main" id="{F033F5AE-6728-4F19-8DED-658E674B31B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825" name="Straight Connector 77">
            <a:extLst>
              <a:ext uri="{FF2B5EF4-FFF2-40B4-BE49-F238E27FC236}">
                <a16:creationId xmlns:a16="http://schemas.microsoft.com/office/drawing/2014/main" id="{82C7D74A-18BA-4709-A808-44E8815C443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826" name="Straight Connector 79">
            <a:extLst>
              <a:ext uri="{FF2B5EF4-FFF2-40B4-BE49-F238E27FC236}">
                <a16:creationId xmlns:a16="http://schemas.microsoft.com/office/drawing/2014/main" id="{B5164A3F-1561-4039-8185-AB0EEB713EA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827" name="Straight Connector 81">
            <a:extLst>
              <a:ext uri="{FF2B5EF4-FFF2-40B4-BE49-F238E27FC236}">
                <a16:creationId xmlns:a16="http://schemas.microsoft.com/office/drawing/2014/main" id="{2A35DB53-42BE-460E-9CA1-1294C98463C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4828" name="Rectangle 83">
            <a:extLst>
              <a:ext uri="{FF2B5EF4-FFF2-40B4-BE49-F238E27FC236}">
                <a16:creationId xmlns:a16="http://schemas.microsoft.com/office/drawing/2014/main" id="{C5BDD1EA-D8C1-45AF-9F0A-14A2A137BA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29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4931622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779F34F-2960-4B81-BA08-445B6F6A0CD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821" name="Picture 5" descr="200802291434_28947_000">
            <a:extLst>
              <a:ext uri="{FF2B5EF4-FFF2-40B4-BE49-F238E27FC236}">
                <a16:creationId xmlns:a16="http://schemas.microsoft.com/office/drawing/2014/main" id="{CC9220B9-C14C-4F20-B6F6-179D42223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53" b="3"/>
          <a:stretch/>
        </p:blipFill>
        <p:spPr bwMode="auto">
          <a:xfrm>
            <a:off x="599304" y="786117"/>
            <a:ext cx="4684014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Rectangle 2">
            <a:extLst>
              <a:ext uri="{FF2B5EF4-FFF2-40B4-BE49-F238E27FC236}">
                <a16:creationId xmlns:a16="http://schemas.microsoft.com/office/drawing/2014/main" id="{ED1A941F-4AED-426D-981B-825F387A2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9532" y="628617"/>
            <a:ext cx="2978927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1900"/>
              <a:t>Паллиативные эндоскопические технологии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512F9CB-A1A0-4043-A103-F6A4B94B695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DBE6588-EE16-4389-857C-86A156D49E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7FD48D2-B0A7-413D-B947-AA55AC1296D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BE668D0-D906-4EEE-B32F-8C028624B83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1DE67A3-B8F6-4CFD-A8E0-D15200F231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991E317B-75E3-4171-A07A-B263C1D6DC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6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4814083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4C85634-D5F5-4047-8F35-F4B1F50AB1A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845" name="Picture 5" descr="200710161420_20315_000">
            <a:extLst>
              <a:ext uri="{FF2B5EF4-FFF2-40B4-BE49-F238E27FC236}">
                <a16:creationId xmlns:a16="http://schemas.microsoft.com/office/drawing/2014/main" id="{9AF15B4C-821D-46A6-B47D-7B406AE73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41" y="1097060"/>
            <a:ext cx="4030770" cy="433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>
            <a:extLst>
              <a:ext uri="{FF2B5EF4-FFF2-40B4-BE49-F238E27FC236}">
                <a16:creationId xmlns:a16="http://schemas.microsoft.com/office/drawing/2014/main" id="{0BC04F20-6961-416E-8E56-BCC57915F4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9532" y="628617"/>
            <a:ext cx="2978927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1900" dirty="0" err="1">
                <a:solidFill>
                  <a:srgbClr val="FFFFFF"/>
                </a:solidFill>
              </a:rPr>
              <a:t>Эндоскопический</a:t>
            </a:r>
            <a:r>
              <a:rPr lang="en-US" altLang="ru-RU" sz="1900" dirty="0">
                <a:solidFill>
                  <a:srgbClr val="FFFFFF"/>
                </a:solidFill>
              </a:rPr>
              <a:t> </a:t>
            </a:r>
            <a:r>
              <a:rPr lang="en-US" altLang="ru-RU" sz="1900" dirty="0" err="1">
                <a:solidFill>
                  <a:srgbClr val="FFFFFF"/>
                </a:solidFill>
              </a:rPr>
              <a:t>гемостаз</a:t>
            </a:r>
            <a:r>
              <a:rPr lang="en-US" altLang="ru-RU" sz="1900" dirty="0">
                <a:solidFill>
                  <a:srgbClr val="FFFFFF"/>
                </a:solidFill>
              </a:rPr>
              <a:t> </a:t>
            </a:r>
            <a:r>
              <a:rPr lang="en-US" altLang="ru-RU" sz="1900" dirty="0" err="1">
                <a:solidFill>
                  <a:srgbClr val="FFFFFF"/>
                </a:solidFill>
              </a:rPr>
              <a:t>лазером</a:t>
            </a:r>
            <a:r>
              <a:rPr lang="en-US" altLang="ru-RU" sz="1900" dirty="0">
                <a:solidFill>
                  <a:srgbClr val="FFFFFF"/>
                </a:solidFill>
              </a:rPr>
              <a:t> </a:t>
            </a:r>
            <a:r>
              <a:rPr lang="en-US" altLang="ru-RU" sz="1900" dirty="0" err="1">
                <a:solidFill>
                  <a:srgbClr val="FFFFFF"/>
                </a:solidFill>
              </a:rPr>
              <a:t>при</a:t>
            </a:r>
            <a:r>
              <a:rPr lang="en-US" altLang="ru-RU" sz="1900" dirty="0">
                <a:solidFill>
                  <a:srgbClr val="FFFFFF"/>
                </a:solidFill>
              </a:rPr>
              <a:t> </a:t>
            </a:r>
            <a:r>
              <a:rPr lang="en-US" altLang="ru-RU" sz="1900" dirty="0" err="1">
                <a:solidFill>
                  <a:srgbClr val="FFFFFF"/>
                </a:solidFill>
              </a:rPr>
              <a:t>кровотечении</a:t>
            </a:r>
            <a:r>
              <a:rPr lang="en-US" altLang="ru-RU" sz="1900" dirty="0">
                <a:solidFill>
                  <a:srgbClr val="FFFFFF"/>
                </a:solidFill>
              </a:rPr>
              <a:t> </a:t>
            </a:r>
            <a:br>
              <a:rPr lang="ru-RU" altLang="ru-RU" sz="1900" dirty="0">
                <a:solidFill>
                  <a:srgbClr val="FFFFFF"/>
                </a:solidFill>
              </a:rPr>
            </a:br>
            <a:r>
              <a:rPr lang="en-US" altLang="ru-RU" sz="1900" dirty="0" err="1">
                <a:solidFill>
                  <a:srgbClr val="FFFFFF"/>
                </a:solidFill>
              </a:rPr>
              <a:t>из</a:t>
            </a:r>
            <a:r>
              <a:rPr lang="en-US" altLang="ru-RU" sz="1900" dirty="0">
                <a:solidFill>
                  <a:srgbClr val="FFFFFF"/>
                </a:solidFill>
              </a:rPr>
              <a:t> </a:t>
            </a:r>
            <a:r>
              <a:rPr lang="en-US" altLang="ru-RU" sz="1900" dirty="0" err="1">
                <a:solidFill>
                  <a:srgbClr val="FFFFFF"/>
                </a:solidFill>
              </a:rPr>
              <a:t>опухоли</a:t>
            </a:r>
            <a:endParaRPr lang="en-US" altLang="ru-RU" sz="190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FD48FB1-66D8-4676-B0AA-C139A1DB78D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033F5AE-6728-4F19-8DED-658E674B31B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2C7D74A-18BA-4709-A808-44E8815C443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5164A3F-1561-4039-8185-AB0EEB713EA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A35DB53-42BE-460E-9CA1-1294C98463C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C5BDD1EA-D8C1-45AF-9F0A-14A2A137BA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4931622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779F34F-2960-4B81-BA08-445B6F6A0CD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869" name="Picture 5" descr="200710161420_41424_000">
            <a:extLst>
              <a:ext uri="{FF2B5EF4-FFF2-40B4-BE49-F238E27FC236}">
                <a16:creationId xmlns:a16="http://schemas.microsoft.com/office/drawing/2014/main" id="{D5E5C1F5-452C-4F24-9D83-A8D92E1DB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1" r="2" b="2"/>
          <a:stretch/>
        </p:blipFill>
        <p:spPr bwMode="auto">
          <a:xfrm>
            <a:off x="599304" y="786117"/>
            <a:ext cx="4684014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>
            <a:extLst>
              <a:ext uri="{FF2B5EF4-FFF2-40B4-BE49-F238E27FC236}">
                <a16:creationId xmlns:a16="http://schemas.microsoft.com/office/drawing/2014/main" id="{527B0829-7728-4486-9C28-FCC52200C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9532" y="628617"/>
            <a:ext cx="2978927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1900"/>
              <a:t>Эндоскопическое стентирование привратника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28">
            <a:extLst>
              <a:ext uri="{FF2B5EF4-FFF2-40B4-BE49-F238E27FC236}">
                <a16:creationId xmlns:a16="http://schemas.microsoft.com/office/drawing/2014/main" id="{290FE681-1E05-478A-89DC-5F7AB37CFD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30">
            <a:extLst>
              <a:ext uri="{FF2B5EF4-FFF2-40B4-BE49-F238E27FC236}">
                <a16:creationId xmlns:a16="http://schemas.microsoft.com/office/drawing/2014/main" id="{2E2F21DC-5F0E-42CF-B89C-C1E25E175CB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8087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2DBDE-9E61-4872-B773-BD01CDC9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2" y="685799"/>
            <a:ext cx="3335683" cy="4892040"/>
          </a:xfrm>
        </p:spPr>
        <p:txBody>
          <a:bodyPr>
            <a:normAutofit/>
          </a:bodyPr>
          <a:lstStyle/>
          <a:p>
            <a:pPr algn="r"/>
            <a:r>
              <a:rPr lang="ru-RU" sz="2800" dirty="0"/>
              <a:t>Прогноз и выживаемость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B22393-932B-4247-BD99-9669DAB56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971" y="685798"/>
            <a:ext cx="4716195" cy="556260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I </a:t>
            </a:r>
            <a:r>
              <a:rPr lang="ru-RU" sz="1400" dirty="0">
                <a:solidFill>
                  <a:schemeClr val="tx1"/>
                </a:solidFill>
              </a:rPr>
              <a:t>стадия - высок шанс на полное выздоровление. Пятилетняя выживаемость составляет 80 %, из них 70 % полностью выздоравливают. На I стадии рак желудка выявляется очень редко и, как правило, случайно.</a:t>
            </a:r>
          </a:p>
          <a:p>
            <a:pPr>
              <a:lnSpc>
                <a:spcPct val="90000"/>
              </a:lnSpc>
            </a:pP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II </a:t>
            </a:r>
            <a:r>
              <a:rPr lang="ru-RU" sz="1400" dirty="0">
                <a:solidFill>
                  <a:schemeClr val="tx1"/>
                </a:solidFill>
              </a:rPr>
              <a:t>стадия - пятилетняя выживаемость составляет 56 %, из них 48-50 % полностью выздоравливают. На момент диагностики только 6 случаев рака из 100 (6 %) имеют вторую стадию.</a:t>
            </a:r>
          </a:p>
          <a:p>
            <a:pPr>
              <a:lnSpc>
                <a:spcPct val="90000"/>
              </a:lnSpc>
            </a:pP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III</a:t>
            </a:r>
            <a:r>
              <a:rPr lang="ru-RU" sz="1400" dirty="0">
                <a:solidFill>
                  <a:schemeClr val="tx1"/>
                </a:solidFill>
              </a:rPr>
              <a:t> стадия - пятилетняя выживаемость составляет 38 %, из них около 26 % полностью выздоравливают. У пациентов с РЖ стадии III b (метастазы) пятилетняя выживаемость составляет лишь 15 %, из них выздоравливают лишь 10 %. На III стадии выявление РЖ встречается довольно часто.</a:t>
            </a:r>
          </a:p>
          <a:p>
            <a:pPr>
              <a:lnSpc>
                <a:spcPct val="90000"/>
              </a:lnSpc>
            </a:pP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IV</a:t>
            </a:r>
            <a:r>
              <a:rPr lang="ru-RU" sz="1400" dirty="0">
                <a:solidFill>
                  <a:schemeClr val="tx1"/>
                </a:solidFill>
              </a:rPr>
              <a:t> стадия - пятилетняя выживаемость обычно не превышает 5 %, а 10-летняя выживаемость составляет 2,3 %. Из них только 1,4 % полностью выздоравливают. На IV стадии выявление РЖ происходит у 80 % пациентов и является самым распространённым.</a:t>
            </a:r>
          </a:p>
        </p:txBody>
      </p:sp>
    </p:spTree>
    <p:extLst>
      <p:ext uri="{BB962C8B-B14F-4D97-AF65-F5344CB8AC3E}">
        <p14:creationId xmlns:p14="http://schemas.microsoft.com/office/powerpoint/2010/main" val="1354307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0" name="Rectangle 73">
            <a:extLst>
              <a:ext uri="{FF2B5EF4-FFF2-40B4-BE49-F238E27FC236}">
                <a16:creationId xmlns:a16="http://schemas.microsoft.com/office/drawing/2014/main" id="{E09CCB3F-DBCE-4964-9E34-8C5DE80EF4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51" name="Group 75">
            <a:extLst>
              <a:ext uri="{FF2B5EF4-FFF2-40B4-BE49-F238E27FC236}">
                <a16:creationId xmlns:a16="http://schemas.microsoft.com/office/drawing/2014/main" id="{A9733A91-F958-4629-801A-3F6F1E09AD6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52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742" y="620722"/>
            <a:ext cx="4931622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5" name="Picture 5" descr="200802291417_15657_000">
            <a:extLst>
              <a:ext uri="{FF2B5EF4-FFF2-40B4-BE49-F238E27FC236}">
                <a16:creationId xmlns:a16="http://schemas.microsoft.com/office/drawing/2014/main" id="{CFECA410-8FA9-45E0-BBD1-E4A362AAE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5" r="3051" b="1"/>
          <a:stretch/>
        </p:blipFill>
        <p:spPr bwMode="auto">
          <a:xfrm>
            <a:off x="583546" y="786117"/>
            <a:ext cx="4684014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id="{04544BAB-8240-4EC7-B702-FF72FFC5A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9532" y="620722"/>
            <a:ext cx="2639061" cy="1142462"/>
          </a:xfrm>
        </p:spPr>
        <p:txBody>
          <a:bodyPr anchor="b">
            <a:normAutofit fontScale="90000"/>
          </a:bodyPr>
          <a:lstStyle/>
          <a:p>
            <a:r>
              <a:rPr lang="ru-RU" altLang="ru-RU" sz="2400" dirty="0"/>
              <a:t>Факторы риска РАКА ЖЕЛУДКА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E2BFA5B-5CE0-4A2E-B101-3D43DC9107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79028" y="2054636"/>
            <a:ext cx="3160171" cy="3852924"/>
          </a:xfrm>
        </p:spPr>
        <p:txBody>
          <a:bodyPr anchor="t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altLang="ru-RU" sz="1400" dirty="0"/>
              <a:t>Социально-экономические условия жизни;</a:t>
            </a:r>
          </a:p>
          <a:p>
            <a:pPr>
              <a:lnSpc>
                <a:spcPct val="90000"/>
              </a:lnSpc>
            </a:pPr>
            <a:r>
              <a:rPr lang="ru-RU" altLang="ru-RU" sz="1400" dirty="0"/>
              <a:t>Экологические факторы и характер питания;</a:t>
            </a:r>
          </a:p>
          <a:p>
            <a:pPr>
              <a:lnSpc>
                <a:spcPct val="90000"/>
              </a:lnSpc>
            </a:pPr>
            <a:r>
              <a:rPr lang="ru-RU" altLang="ru-RU" sz="1400" dirty="0"/>
              <a:t>Инфицированность желудка </a:t>
            </a:r>
            <a:r>
              <a:rPr lang="en-US" altLang="ru-RU" sz="1400" dirty="0"/>
              <a:t>H. pylori</a:t>
            </a:r>
            <a:r>
              <a:rPr lang="ru-RU" altLang="ru-RU" sz="1400" dirty="0"/>
              <a:t>;</a:t>
            </a:r>
          </a:p>
          <a:p>
            <a:pPr>
              <a:lnSpc>
                <a:spcPct val="90000"/>
              </a:lnSpc>
            </a:pPr>
            <a:r>
              <a:rPr lang="ru-RU" altLang="ru-RU" sz="1400" dirty="0" err="1"/>
              <a:t>Аденоматозные</a:t>
            </a:r>
            <a:r>
              <a:rPr lang="ru-RU" altLang="ru-RU" sz="1400" dirty="0"/>
              <a:t> полипы желудка;</a:t>
            </a:r>
          </a:p>
          <a:p>
            <a:pPr>
              <a:lnSpc>
                <a:spcPct val="90000"/>
              </a:lnSpc>
            </a:pPr>
            <a:r>
              <a:rPr lang="ru-RU" altLang="ru-RU" sz="1400" dirty="0"/>
              <a:t>Ранее перенесенные операции на желудке по поводу язвенной болезни;</a:t>
            </a:r>
          </a:p>
          <a:p>
            <a:pPr>
              <a:lnSpc>
                <a:spcPct val="90000"/>
              </a:lnSpc>
            </a:pPr>
            <a:r>
              <a:rPr lang="ru-RU" altLang="ru-RU" sz="1400" dirty="0" err="1"/>
              <a:t>Ахлоргидрия</a:t>
            </a:r>
            <a:r>
              <a:rPr lang="ru-RU" altLang="ru-RU" sz="1400" dirty="0"/>
              <a:t> после резекции желудка, </a:t>
            </a:r>
            <a:r>
              <a:rPr lang="ru-RU" altLang="ru-RU" sz="1400" dirty="0" err="1"/>
              <a:t>ваготомии</a:t>
            </a:r>
            <a:r>
              <a:rPr lang="ru-RU" altLang="ru-RU" sz="1400" dirty="0"/>
              <a:t>, длительного применения антисекреторных препаратов;</a:t>
            </a:r>
          </a:p>
          <a:p>
            <a:pPr>
              <a:lnSpc>
                <a:spcPct val="90000"/>
              </a:lnSpc>
            </a:pPr>
            <a:r>
              <a:rPr lang="ru-RU" altLang="ru-RU" sz="1400" dirty="0"/>
              <a:t>Пернициозная анемия и болезнь </a:t>
            </a:r>
            <a:r>
              <a:rPr lang="ru-RU" altLang="ru-RU" sz="1400" dirty="0" err="1"/>
              <a:t>Менетрие</a:t>
            </a:r>
            <a:r>
              <a:rPr lang="ru-RU" altLang="ru-RU" sz="1400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FD48FB1-66D8-4676-B0AA-C139A1DB78D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033F5AE-6728-4F19-8DED-658E674B31B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2C7D74A-18BA-4709-A808-44E8815C443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5164A3F-1561-4039-8185-AB0EEB713EA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A35DB53-42BE-460E-9CA1-1294C98463C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58A973E8-C2D4-4C81-8ADE-C5C021A615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08E251A-5371-4E82-A0F3-2CA0C15AB09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31AC21F-237B-4CA8-BC96-29F3607FABE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959094C-A1B3-4AD4-9AAE-0FCDDD79842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5EC0EFA-8A7F-4299-A623-3EE741461BA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65D7216-F9AF-42BE-99AD-1904DEF69CB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DE3349B-AD7F-48C8-9300-D81D694367B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Snip Diagonal Corner Rectangle 12">
            <a:extLst>
              <a:ext uri="{FF2B5EF4-FFF2-40B4-BE49-F238E27FC236}">
                <a16:creationId xmlns:a16="http://schemas.microsoft.com/office/drawing/2014/main" id="{E05CABE9-5E7C-4773-BFCD-24B199FA1A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188" y="690851"/>
            <a:ext cx="7211752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589" name="Picture 5" descr="200802291416_24344_000">
            <a:extLst>
              <a:ext uri="{FF2B5EF4-FFF2-40B4-BE49-F238E27FC236}">
                <a16:creationId xmlns:a16="http://schemas.microsoft.com/office/drawing/2014/main" id="{A47BCA17-EBCC-41F5-8069-A9D4285A9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" r="3" b="3"/>
          <a:stretch/>
        </p:blipFill>
        <p:spPr bwMode="auto">
          <a:xfrm>
            <a:off x="626200" y="854087"/>
            <a:ext cx="6967728" cy="3280831"/>
          </a:xfrm>
          <a:custGeom>
            <a:avLst/>
            <a:gdLst>
              <a:gd name="connsiteX0" fmla="*/ 402071 w 9290304"/>
              <a:gd name="connsiteY0" fmla="*/ 0 h 3280831"/>
              <a:gd name="connsiteX1" fmla="*/ 9290304 w 9290304"/>
              <a:gd name="connsiteY1" fmla="*/ 0 h 3280831"/>
              <a:gd name="connsiteX2" fmla="*/ 9290304 w 9290304"/>
              <a:gd name="connsiteY2" fmla="*/ 2876895 h 3280831"/>
              <a:gd name="connsiteX3" fmla="*/ 8886368 w 9290304"/>
              <a:gd name="connsiteY3" fmla="*/ 3280831 h 3280831"/>
              <a:gd name="connsiteX4" fmla="*/ 0 w 9290304"/>
              <a:gd name="connsiteY4" fmla="*/ 3280831 h 3280831"/>
              <a:gd name="connsiteX5" fmla="*/ 0 w 9290304"/>
              <a:gd name="connsiteY5" fmla="*/ 402071 h 328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6" name="Rectangle 2">
            <a:extLst>
              <a:ext uri="{FF2B5EF4-FFF2-40B4-BE49-F238E27FC236}">
                <a16:creationId xmlns:a16="http://schemas.microsoft.com/office/drawing/2014/main" id="{3567A517-4CE4-4FF5-9AE4-ACBB827D4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9230" y="4473679"/>
            <a:ext cx="7164419" cy="123325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3000"/>
              <a:t>H. pylori на эпителиальном покрове слизистой желудка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670" name="Straight Connector 73">
            <a:extLst>
              <a:ext uri="{FF2B5EF4-FFF2-40B4-BE49-F238E27FC236}">
                <a16:creationId xmlns:a16="http://schemas.microsoft.com/office/drawing/2014/main" id="{0512F9CB-A1A0-4043-A103-F6A4B94B695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671" name="Straight Connector 75">
            <a:extLst>
              <a:ext uri="{FF2B5EF4-FFF2-40B4-BE49-F238E27FC236}">
                <a16:creationId xmlns:a16="http://schemas.microsoft.com/office/drawing/2014/main" id="{ADBE6588-EE16-4389-857C-86A156D49E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672" name="Straight Connector 77">
            <a:extLst>
              <a:ext uri="{FF2B5EF4-FFF2-40B4-BE49-F238E27FC236}">
                <a16:creationId xmlns:a16="http://schemas.microsoft.com/office/drawing/2014/main" id="{17FD48D2-B0A7-413D-B947-AA55AC1296D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673" name="Straight Connector 79">
            <a:extLst>
              <a:ext uri="{FF2B5EF4-FFF2-40B4-BE49-F238E27FC236}">
                <a16:creationId xmlns:a16="http://schemas.microsoft.com/office/drawing/2014/main" id="{2BE668D0-D906-4EEE-B32F-8C028624B83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674" name="Straight Connector 81">
            <a:extLst>
              <a:ext uri="{FF2B5EF4-FFF2-40B4-BE49-F238E27FC236}">
                <a16:creationId xmlns:a16="http://schemas.microsoft.com/office/drawing/2014/main" id="{D1DE67A3-B8F6-4CFD-A8E0-D15200F231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675" name="Rectangle 83">
            <a:extLst>
              <a:ext uri="{FF2B5EF4-FFF2-40B4-BE49-F238E27FC236}">
                <a16:creationId xmlns:a16="http://schemas.microsoft.com/office/drawing/2014/main" id="{991E317B-75E3-4171-A07A-B263C1D6DC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8676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4814083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677" name="Group 87">
            <a:extLst>
              <a:ext uri="{FF2B5EF4-FFF2-40B4-BE49-F238E27FC236}">
                <a16:creationId xmlns:a16="http://schemas.microsoft.com/office/drawing/2014/main" id="{34C85634-D5F5-4047-8F35-F4B1F50AB1A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78" name="Straight Connector 92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613" name="Picture 5" descr="200802291413_51814_000">
            <a:extLst>
              <a:ext uri="{FF2B5EF4-FFF2-40B4-BE49-F238E27FC236}">
                <a16:creationId xmlns:a16="http://schemas.microsoft.com/office/drawing/2014/main" id="{72CBE3E8-6C7F-4344-BD72-54B5BE9C9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12" y="1608571"/>
            <a:ext cx="4087828" cy="331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0" name="Rectangle 2">
            <a:extLst>
              <a:ext uri="{FF2B5EF4-FFF2-40B4-BE49-F238E27FC236}">
                <a16:creationId xmlns:a16="http://schemas.microsoft.com/office/drawing/2014/main" id="{8F7BD7F5-124F-456D-BD01-EFC140F6E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9532" y="628617"/>
            <a:ext cx="2978927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ru-RU" sz="1900">
                <a:solidFill>
                  <a:srgbClr val="FFFFFF"/>
                </a:solidFill>
              </a:rPr>
              <a:t>Атрофический гастрит (Эндоскопическая картина)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90FE681-1E05-478A-89DC-5F7AB37CFD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E2F21DC-5F0E-42CF-B89C-C1E25E175CB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8087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Rectangle 2">
            <a:extLst>
              <a:ext uri="{FF2B5EF4-FFF2-40B4-BE49-F238E27FC236}">
                <a16:creationId xmlns:a16="http://schemas.microsoft.com/office/drawing/2014/main" id="{A8C9B411-640D-40E5-B389-6572D1470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3159" y="685799"/>
            <a:ext cx="2810333" cy="4892040"/>
          </a:xfrm>
        </p:spPr>
        <p:txBody>
          <a:bodyPr>
            <a:normAutofit/>
          </a:bodyPr>
          <a:lstStyle/>
          <a:p>
            <a:pPr algn="r"/>
            <a:r>
              <a:rPr lang="ru-RU" altLang="ru-RU"/>
              <a:t>Гены, имеющие отношения к развитию опухоли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7480C76-B4E7-4032-A50C-D950DC3A76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34971" y="685799"/>
            <a:ext cx="4716195" cy="4892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>
                <a:solidFill>
                  <a:schemeClr val="tx1"/>
                </a:solidFill>
              </a:rPr>
              <a:t>Онкогены, возникающие при активации протоонкогенов – способные вызвать трансформацию клеток;</a:t>
            </a:r>
          </a:p>
          <a:p>
            <a:pPr>
              <a:lnSpc>
                <a:spcPct val="90000"/>
              </a:lnSpc>
            </a:pPr>
            <a:r>
              <a:rPr lang="ru-RU" altLang="ru-RU">
                <a:solidFill>
                  <a:schemeClr val="tx1"/>
                </a:solidFill>
              </a:rPr>
              <a:t>Гены – супресооры опухоли – отсутствие которых в клетках вызывает изменения, способствующие конвертации нормальных клеток в злокачественную;</a:t>
            </a:r>
          </a:p>
          <a:p>
            <a:pPr>
              <a:lnSpc>
                <a:spcPct val="90000"/>
              </a:lnSpc>
            </a:pPr>
            <a:r>
              <a:rPr lang="ru-RU" altLang="ru-RU">
                <a:solidFill>
                  <a:schemeClr val="tx1"/>
                </a:solidFill>
              </a:rPr>
              <a:t>Мутагены – врожденные генетические дефекты в нормальных клетках со временем могут дать начало росту рака (наследственно обусловленного).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650</TotalTime>
  <Words>2041</Words>
  <Application>Microsoft Office PowerPoint</Application>
  <PresentationFormat>Экран (4:3)</PresentationFormat>
  <Paragraphs>188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9" baseType="lpstr">
      <vt:lpstr>Arial</vt:lpstr>
      <vt:lpstr>Tahoma</vt:lpstr>
      <vt:lpstr>Wingdings</vt:lpstr>
      <vt:lpstr>Сектор</vt:lpstr>
      <vt:lpstr>РАК ЖЕЛУДКА</vt:lpstr>
      <vt:lpstr>Анатомия желудка</vt:lpstr>
      <vt:lpstr>Артерии и лимфоузлы желудка</vt:lpstr>
      <vt:lpstr>Определение  рака желудка</vt:lpstr>
      <vt:lpstr>Медико-социальная значимость РАКА ЖЕЛУДКА</vt:lpstr>
      <vt:lpstr>Факторы риска РАКА ЖЕЛУДКА</vt:lpstr>
      <vt:lpstr>H. pylori на эпителиальном покрове слизистой желудка</vt:lpstr>
      <vt:lpstr>Атрофический гастрит (Эндоскопическая картина)</vt:lpstr>
      <vt:lpstr>Гены, имеющие отношения к развитию опухоли</vt:lpstr>
      <vt:lpstr>Локализация Рака Желудка</vt:lpstr>
      <vt:lpstr>Классификация Рака Желудка по гистологическому строению</vt:lpstr>
      <vt:lpstr>Классификация Рака Желудка по макроскопическому виду (рекомендации R. Bormann, 1926)</vt:lpstr>
      <vt:lpstr>Полипоидная аденокарцинома</vt:lpstr>
      <vt:lpstr>Изъязвленная аденокарцинома</vt:lpstr>
      <vt:lpstr>Диффузно-инфильтративная форма Рака Желудка </vt:lpstr>
      <vt:lpstr>Аденокарцинома желудка</vt:lpstr>
      <vt:lpstr>Классификация Рака желудка по P. Lauren </vt:lpstr>
      <vt:lpstr>Метастазирование Рака Желудка</vt:lpstr>
      <vt:lpstr>Типичные метастазы Рака Желудка</vt:lpstr>
      <vt:lpstr>Группа лимфатических узлов желудка  (по анатомическим критериям)</vt:lpstr>
      <vt:lpstr>Степень радикальности  хирургического лечения Рака Желудка  по удалению регионарных лимфоузлов </vt:lpstr>
      <vt:lpstr>Классификация Рака Желудка по глубине пенетрации опухоли в стенку желудка</vt:lpstr>
      <vt:lpstr>Ранний рак</vt:lpstr>
      <vt:lpstr>Эндоскопическая классификация раннего Рака Желудка</vt:lpstr>
      <vt:lpstr>Классификация Рака желудка по стадиям (TNM), предложенная ВОЗ и модифицированная Американской объединенной комиссией по раку (1998) </vt:lpstr>
      <vt:lpstr>Классификация Рака Желудка  по стадиям (TNM), предложенная ВОЗ и модифицированная Американской объединенной комиссией по раку (1998) (продолжение)</vt:lpstr>
      <vt:lpstr>Классификация Рака Желудка  по стадиям (TNM), предложенная ВОЗ и модифицированная Американской объединенной комиссией по раку (1998) (продолжение)</vt:lpstr>
      <vt:lpstr>Клиническая классификация рака желудка по стадиям</vt:lpstr>
      <vt:lpstr>TNM классификация Рака Желудка с указанием глубины инвазии</vt:lpstr>
      <vt:lpstr>TNM классификация с указанием поражения лимфоузлов</vt:lpstr>
      <vt:lpstr>Диагностика Рака Желудка</vt:lpstr>
      <vt:lpstr>Диагностика Рака желудка (продолжение)</vt:lpstr>
      <vt:lpstr>Дополнительные исследования</vt:lpstr>
      <vt:lpstr>Клиническая картина Рака Желудка</vt:lpstr>
      <vt:lpstr>ЛАПАРОСКОПИЯ ПРИ РАКЕ ЖЕЛУДКА</vt:lpstr>
      <vt:lpstr>Онкомаркеры Рака Желудка</vt:lpstr>
      <vt:lpstr>Рентгенологическая картина Рака Желудка</vt:lpstr>
      <vt:lpstr>КТ диагностика Рака Желудка</vt:lpstr>
      <vt:lpstr>Эндоскопическая диагностика РЖ</vt:lpstr>
      <vt:lpstr>Изъязвленная аденокарцинома на гастроскопии</vt:lpstr>
      <vt:lpstr>Эндосонография стенок желудка</vt:lpstr>
      <vt:lpstr>Основным методом радикального лечения больных раком желудка является хирургическое вмешательство, дополняемое в ряде случаев консервативной противоопухолевой терапией.  Выбор лечебной тактики осуществляется на мультидисциплинарном консилиуме с участием хирурга, химиотерапевта, эндоскописта, анестезиолога на основании результатов дооперационного обследования с определением клинической стадии заболевания и функционального состояния больного. </vt:lpstr>
      <vt:lpstr>Прогностические группы</vt:lpstr>
      <vt:lpstr>Радикальное Хирургическое Лечение</vt:lpstr>
      <vt:lpstr>Гастрэктомия с наложением эзофагоеюноанастомоза по Roux</vt:lpstr>
      <vt:lpstr>Тотальная гастрэктомия и дистальная резекция желудка (субтотальная гастрэктомия)</vt:lpstr>
      <vt:lpstr>D1 и D2 лимфаденомэктомия</vt:lpstr>
      <vt:lpstr>Низкая субтотальная гастрэктомия  с наложением ГЕА по Бильрот II</vt:lpstr>
      <vt:lpstr>Тотальная гастрэктомия с наложением ЭЕА по Roux</vt:lpstr>
      <vt:lpstr>Высокая субтотальная гастрэктомия с наложением ЭЕА по Roux</vt:lpstr>
      <vt:lpstr>Эндоскопическая резекция слизистой при раннем раке</vt:lpstr>
      <vt:lpstr>Паллиативные эндоскопические технологии</vt:lpstr>
      <vt:lpstr>Эндоскопический гемостаз лазером при кровотечении  из опухоли</vt:lpstr>
      <vt:lpstr>Эндоскопическое стентирование привратника </vt:lpstr>
      <vt:lpstr>Прогноз и выживаемость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Афтандил Алекберзаде</cp:lastModifiedBy>
  <cp:revision>46</cp:revision>
  <cp:lastPrinted>1601-01-01T00:00:00Z</cp:lastPrinted>
  <dcterms:created xsi:type="dcterms:W3CDTF">2014-02-18T17:56:41Z</dcterms:created>
  <dcterms:modified xsi:type="dcterms:W3CDTF">2018-02-12T16:48:43Z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