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3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40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938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400050"/>
            <a:ext cx="10160000" cy="7429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2400" y="1771650"/>
            <a:ext cx="508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2400" y="3905250"/>
            <a:ext cx="508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705600" y="177165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88533" y="61579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4673600" y="615791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245600" y="61579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83D9E-9EEB-4491-B968-DEFC033DF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797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21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81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22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69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11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29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40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48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A9CC6-4D44-41DB-89C3-DBC4EA505A70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653E7-60C7-43DC-8054-3672534E0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01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javascript:void(window.open('http://www.r2.erweka.com/sys/images/Friability_Testers/manual/TARx20_304_293.jpg','picture','resizable=no,location=no,menubar=no,scrollbars=no,status=no,toolbar=no,fullscreen=no,dependent=no,width=304,height=293'))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600" dirty="0"/>
              <a:t>Оценка качества таблеток</a:t>
            </a:r>
            <a:br>
              <a:rPr lang="ru-RU" sz="4600" dirty="0"/>
            </a:br>
            <a:r>
              <a:rPr lang="ru-RU" sz="4600" dirty="0"/>
              <a:t>технологические показатели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0094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Определение вспомогательных веществ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талька,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аэросила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 кальция и магния стеарата и др., содержание которых нормируется в фармакопейных статьях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Около 1 г (точная навеска) порошка растертых таблеток обрабатывают в сосуде 200 мл теплой воды, жидкость отфильтровывают через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беззольный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фильтр и сосуд тщательно ополаскивают водой. Остаток на фильтре несколько раз промывают теплой водой (по 10 мл) до отсутствия видимого остатка после выпаривания капли промывной воды на часовом стекле. Фильтр с остатком высушивают, сжигают, прокаливают и взвешивают с точностью до 0,0001 г.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Если таблетки содержат несгораемые или нерастворимые в теплой воде вещества, то навеску таблеток после сжигания и прокаливания обрабатывают при нагревании 30 мл хлористоводородной кислоты разведенной 10 %, раствор фильтруют и остаток на фильтре промывают горячей водой до отсутствия в промывной воде реакции на хлориды. Фильтр с остатком высушивают, сжигают, прокаливают и взвешивают с точностью до 0,0001 г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Содержание полисорбата-80, стеариновой кислоты, кальция и магния стеарата - не более 1 %, талька – не более 3 %,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аэросила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не более 10 % от массы таблетки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59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Микробиологическая чистота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</a:t>
            </a:r>
            <a:r>
              <a:rPr lang="ru-RU" dirty="0" err="1"/>
              <a:t>фамакопейным</a:t>
            </a:r>
            <a:r>
              <a:rPr lang="ru-RU" dirty="0"/>
              <a:t>  методикам </a:t>
            </a:r>
          </a:p>
          <a:p>
            <a:r>
              <a:rPr lang="ru-RU" dirty="0"/>
              <a:t>Кат.3 А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435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800"/>
              <a:t>Оценка качества таблеток</a:t>
            </a:r>
            <a:r>
              <a:rPr lang="ru-RU" smtClean="0"/>
              <a:t> </a:t>
            </a:r>
            <a:br>
              <a:rPr lang="ru-RU" smtClean="0"/>
            </a:br>
            <a:r>
              <a:rPr lang="ru-RU" smtClean="0"/>
              <a:t>Внешний вид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dirty="0" smtClean="0"/>
              <a:t>Метод оценки - визуальный</a:t>
            </a:r>
          </a:p>
          <a:p>
            <a:pPr eaLnBrk="1" hangingPunct="1"/>
            <a:endParaRPr lang="ru-RU" dirty="0" smtClean="0"/>
          </a:p>
          <a:p>
            <a:pPr marL="342900" lvl="4" indent="-342900"/>
            <a:r>
              <a:rPr lang="ru-RU" sz="2800" dirty="0"/>
              <a:t>Цвет лекарственной формы и мраморность должны быть обусловлены цветом ингредиентов. В противном случае они могут служить индикаторами нарушения технологии.</a:t>
            </a:r>
          </a:p>
          <a:p>
            <a:pPr eaLnBrk="1" hangingPunct="1"/>
            <a:endParaRPr lang="ru-RU" dirty="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lvl="4" indent="0">
              <a:spcBef>
                <a:spcPts val="0"/>
              </a:spcBef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Отсутствие дефектов формы</a:t>
            </a:r>
          </a:p>
          <a:p>
            <a:pPr marL="0" lvl="4" indent="0">
              <a:spcBef>
                <a:spcPts val="0"/>
              </a:spcBef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отсутствие включений</a:t>
            </a:r>
          </a:p>
          <a:p>
            <a:pPr marL="0" lvl="4" indent="0">
              <a:spcBef>
                <a:spcPts val="0"/>
              </a:spcBef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наличие надписей</a:t>
            </a:r>
          </a:p>
          <a:p>
            <a:pPr marL="0" lvl="4" indent="0">
              <a:spcBef>
                <a:spcPts val="0"/>
              </a:spcBef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соответствие цвета</a:t>
            </a:r>
          </a:p>
          <a:p>
            <a:pPr marL="0" lvl="4" indent="0">
              <a:spcBef>
                <a:spcPts val="0"/>
              </a:spcBef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отсутствие мраморности</a:t>
            </a:r>
          </a:p>
          <a:p>
            <a:pPr marL="0" lvl="4" indent="0">
              <a:spcBef>
                <a:spcPts val="0"/>
              </a:spcBef>
              <a:buFontTx/>
              <a:buChar char="-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3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000"/>
              <a:t>Средняя масса, </a:t>
            </a:r>
            <a:br>
              <a:rPr lang="ru-RU" sz="4000"/>
            </a:br>
            <a:r>
              <a:rPr lang="ru-RU" sz="4000"/>
              <a:t>однородность массы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342900">
              <a:spcBef>
                <a:spcPts val="0"/>
              </a:spcBef>
              <a:defRPr/>
            </a:pPr>
            <a:r>
              <a:rPr lang="ru-RU" u="sng" dirty="0" smtClean="0">
                <a:latin typeface="Times New Roman" pitchFamily="18" charset="0"/>
              </a:rPr>
              <a:t>Определение средней массы: </a:t>
            </a:r>
            <a:r>
              <a:rPr lang="ru-RU" dirty="0" smtClean="0">
                <a:latin typeface="Times New Roman" pitchFamily="18" charset="0"/>
              </a:rPr>
              <a:t>взвешиванием 20 таблеток вместе. Рассчитывают массу 1 таблетки и сравнивают с теоретической</a:t>
            </a:r>
          </a:p>
          <a:p>
            <a:pPr eaLnBrk="1" hangingPunct="1">
              <a:defRPr/>
            </a:pPr>
            <a:endParaRPr lang="ru-RU" sz="2400" dirty="0">
              <a:latin typeface="Times New Roman" pitchFamily="18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>
              <a:spcBef>
                <a:spcPts val="0"/>
              </a:spcBef>
              <a:defRPr/>
            </a:pPr>
            <a:r>
              <a:rPr lang="ru-RU" u="sng" dirty="0" smtClean="0">
                <a:latin typeface="Times New Roman" pitchFamily="18" charset="0"/>
              </a:rPr>
              <a:t>Определение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u="sng" dirty="0" smtClean="0">
                <a:latin typeface="Times New Roman" pitchFamily="18" charset="0"/>
              </a:rPr>
              <a:t>однородности массы: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dirty="0" smtClean="0">
                <a:latin typeface="Times New Roman" pitchFamily="18" charset="0"/>
              </a:rPr>
              <a:t>взвешиванием 20 таблеток индивидуально. Сравнивают с фактической средней массой 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dirty="0" smtClean="0">
                <a:latin typeface="Times New Roman" pitchFamily="18" charset="0"/>
              </a:rPr>
              <a:t>Нормы см. ГФ Х</a:t>
            </a:r>
            <a:r>
              <a:rPr lang="en-US" dirty="0" smtClean="0">
                <a:latin typeface="Times New Roman" pitchFamily="18" charset="0"/>
              </a:rPr>
              <a:t>III</a:t>
            </a:r>
            <a:endParaRPr lang="ru-RU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0145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/>
              <a:t>Оценка качества таблеток</a:t>
            </a:r>
            <a:br>
              <a:rPr lang="ru-RU" sz="2800"/>
            </a:br>
            <a:r>
              <a:rPr lang="ru-RU" sz="3600"/>
              <a:t>механическая прочность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ru-RU" b="1" i="1" dirty="0"/>
              <a:t>Механическую прочность </a:t>
            </a:r>
            <a:r>
              <a:rPr lang="ru-RU" b="1" i="1" dirty="0" smtClean="0"/>
              <a:t>таблеток </a:t>
            </a:r>
            <a:r>
              <a:rPr lang="ru-RU" dirty="0" smtClean="0"/>
              <a:t>оценивают </a:t>
            </a:r>
            <a:r>
              <a:rPr lang="ru-RU" dirty="0"/>
              <a:t>по прочности на истирание и прочности на сжатие. </a:t>
            </a:r>
            <a:endParaRPr lang="ru-RU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Прочность на сжатие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не менее 30 Н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Истирание не более 3% </a:t>
            </a:r>
            <a:r>
              <a:rPr lang="ru-RU" dirty="0"/>
              <a:t>(</a:t>
            </a:r>
            <a:r>
              <a:rPr lang="ru-RU" dirty="0" smtClean="0"/>
              <a:t>тестер с 12 лопастями) и не более 1% (тесте с 1 лопастью)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</p:txBody>
      </p:sp>
      <p:pic>
        <p:nvPicPr>
          <p:cNvPr id="14341" name="Picture 5" descr="ta_1.jpg">
            <a:hlinkClick r:id="rId2"/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810380" y="3346123"/>
            <a:ext cx="2792418" cy="2848306"/>
          </a:xfrm>
        </p:spPr>
      </p:pic>
    </p:spTree>
    <p:extLst>
      <p:ext uri="{BB962C8B-B14F-4D97-AF65-F5344CB8AC3E}">
        <p14:creationId xmlns:p14="http://schemas.microsoft.com/office/powerpoint/2010/main" val="22652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Р</a:t>
            </a:r>
            <a:r>
              <a:rPr lang="ru-RU" dirty="0" smtClean="0"/>
              <a:t>аспадаемость</a:t>
            </a:r>
          </a:p>
        </p:txBody>
      </p:sp>
      <p:pic>
        <p:nvPicPr>
          <p:cNvPr id="15364" name="Picture 3" descr="G:\мои документы\спасение\фото ФТ\таблетки\ZT223~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42038" y="71438"/>
            <a:ext cx="4525962" cy="6786562"/>
          </a:xfrm>
          <a:noFill/>
        </p:spPr>
      </p:pic>
      <p:sp>
        <p:nvSpPr>
          <p:cNvPr id="7" name="Прямоугольник 6"/>
          <p:cNvSpPr/>
          <p:nvPr/>
        </p:nvSpPr>
        <p:spPr>
          <a:xfrm>
            <a:off x="1524000" y="1428751"/>
            <a:ext cx="5143500" cy="2428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chemeClr val="tx1"/>
                </a:solidFill>
              </a:rPr>
              <a:t>Непокрытые</a:t>
            </a:r>
            <a:r>
              <a:rPr lang="ru-RU" b="1" dirty="0">
                <a:solidFill>
                  <a:schemeClr val="tx1"/>
                </a:solidFill>
              </a:rPr>
              <a:t> таблетки – не более 15 минут</a:t>
            </a:r>
          </a:p>
          <a:p>
            <a:pPr algn="ctr">
              <a:defRPr/>
            </a:pPr>
            <a:r>
              <a:rPr lang="ru-RU" b="1" i="1" dirty="0">
                <a:solidFill>
                  <a:schemeClr val="tx1"/>
                </a:solidFill>
              </a:rPr>
              <a:t>Покрытые </a:t>
            </a:r>
            <a:r>
              <a:rPr lang="ru-RU" b="1" dirty="0">
                <a:solidFill>
                  <a:schemeClr val="tx1"/>
                </a:solidFill>
              </a:rPr>
              <a:t>– не более 30 минут</a:t>
            </a:r>
          </a:p>
          <a:p>
            <a:pPr algn="ctr"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b="1" i="1" dirty="0">
                <a:solidFill>
                  <a:schemeClr val="tx1"/>
                </a:solidFill>
              </a:rPr>
              <a:t>Кишечнорастворимые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 – не распадаются в НС</a:t>
            </a:r>
            <a:r>
              <a:rPr lang="en-US" b="1" dirty="0">
                <a:solidFill>
                  <a:schemeClr val="tx1"/>
                </a:solidFill>
              </a:rPr>
              <a:t>L</a:t>
            </a:r>
            <a:r>
              <a:rPr lang="ru-RU" b="1" dirty="0">
                <a:solidFill>
                  <a:schemeClr val="tx1"/>
                </a:solidFill>
              </a:rPr>
              <a:t> 60 мин 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- распадаются в буфере с рН 6,8 – не более 30 минут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38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Биофармацевтическая оценка таблеток</a:t>
            </a:r>
            <a:br>
              <a:rPr lang="ru-RU" sz="4000" dirty="0"/>
            </a:br>
            <a:r>
              <a:rPr lang="ru-RU" sz="4000" dirty="0"/>
              <a:t>Растворение</a:t>
            </a:r>
            <a:r>
              <a:rPr lang="ru-RU" sz="3600" b="1" dirty="0"/>
              <a:t> ОФС.1.4.2.0014.15</a:t>
            </a:r>
            <a:endParaRPr lang="ru-RU" sz="4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Вращающаяся корзинка</a:t>
            </a:r>
          </a:p>
          <a:p>
            <a:pPr eaLnBrk="1" hangingPunct="1"/>
            <a:r>
              <a:rPr lang="ru-RU" smtClean="0"/>
              <a:t>Лопастная мешалка</a:t>
            </a:r>
          </a:p>
        </p:txBody>
      </p:sp>
      <p:pic>
        <p:nvPicPr>
          <p:cNvPr id="17412" name="Picture 4" descr="PC17413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83338" y="3500438"/>
            <a:ext cx="4038600" cy="3028950"/>
          </a:xfrm>
        </p:spPr>
      </p:pic>
      <p:pic>
        <p:nvPicPr>
          <p:cNvPr id="17413" name="Picture 5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51026" y="2349500"/>
            <a:ext cx="1662113" cy="2605088"/>
          </a:xfrm>
          <a:noFill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63976" y="3357564"/>
            <a:ext cx="2112963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907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Аппараты и условия проведения теста Растворение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Тестер Растворения для твердых дозированных форм типа "Вращающаяся корзинка" или "Лопастная мешалка" или "Проточная ячейка". Температура (37 ± 0,5)°С, при скорости вращения корзинки 100 об/мин или скорости вращения лопастной мешалки 50 об/мин.</a:t>
            </a:r>
          </a:p>
          <a:p>
            <a:r>
              <a:rPr lang="ru-RU" dirty="0"/>
              <a:t>В качестве среды растворения могут применяться: вода очищенная, хлористоводородной кислоты раствор 0,1 М, буферные растворы с рН 6,8–7,5(допустимое отклонение значений рН ±0,05), а также другие растворы, указанные в фармакопейной статье. Объем среды растворения для аппаратов вращающаяся корзинка и лопастная мешалка, если нет других указаний в фармакопейной статье, обычно составляет 900 мл, но не должен быть менее 500 мл.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8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Нормирование результатов теста Растворение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81200" y="1643049"/>
          <a:ext cx="804389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3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85885">
                <a:tc>
                  <a:txBody>
                    <a:bodyPr/>
                    <a:lstStyle/>
                    <a:p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Таблетки обычные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Если не указано иначе в фармакопейной статье, количество действующего вещества, высвободившегося в среду растворения, в течение 45 минут должно составлять не менее 75 % (</a:t>
                      </a:r>
                      <a:r>
                        <a:rPr lang="en-US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от заявленного содержания.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>
                          <a:latin typeface="Times New Roman" pitchFamily="18" charset="0"/>
                          <a:cs typeface="Times New Roman" pitchFamily="18" charset="0"/>
                        </a:rPr>
                        <a:t>Таблетки кишечнорастворимые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 стадия ( кислотная): в среду растворения должно высвободиться не более 10 % от заявленного содержания действующего вещества</a:t>
                      </a:r>
                    </a:p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 стадия (щелочная): не менее </a:t>
                      </a:r>
                      <a:r>
                        <a:rPr lang="en-US" sz="1800" i="1" dirty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+ 5 % от заявленного содержания действующего вещества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>
                          <a:latin typeface="Times New Roman" pitchFamily="18" charset="0"/>
                          <a:cs typeface="Times New Roman" pitchFamily="18" charset="0"/>
                        </a:rPr>
                        <a:t>Таблетки пролонгированные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Устанавливают 3 временные точки и соответствующие им 3 величины высвобождения.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9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Проточная ячейка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endParaRPr lang="ru-RU" sz="2000" u="sng"/>
          </a:p>
          <a:p>
            <a:endParaRPr lang="ru-RU" sz="2000" u="sng"/>
          </a:p>
          <a:p>
            <a:endParaRPr lang="ru-RU" sz="2000" u="sng"/>
          </a:p>
          <a:p>
            <a:endParaRPr lang="ru-RU" sz="2000" u="sng"/>
          </a:p>
          <a:p>
            <a:endParaRPr lang="ru-RU" sz="2000" u="sng"/>
          </a:p>
          <a:p>
            <a:endParaRPr lang="ru-RU" sz="2000" u="sng"/>
          </a:p>
          <a:p>
            <a:r>
              <a:rPr lang="ru-RU" sz="2000" u="sng"/>
              <a:t>   Тестируемые ЛФ:</a:t>
            </a:r>
          </a:p>
          <a:p>
            <a:endParaRPr lang="ru-RU" sz="2000" u="sng"/>
          </a:p>
          <a:p>
            <a:r>
              <a:rPr lang="ru-RU" sz="2000"/>
              <a:t>Таблетки</a:t>
            </a:r>
          </a:p>
          <a:p>
            <a:r>
              <a:rPr lang="ru-RU" sz="2000"/>
              <a:t>Капсулы (твердые и мягкие)</a:t>
            </a:r>
          </a:p>
          <a:p>
            <a:r>
              <a:rPr lang="ru-RU" sz="2000"/>
              <a:t>Суппозитории</a:t>
            </a:r>
          </a:p>
          <a:p>
            <a:r>
              <a:rPr lang="ru-RU" sz="2000"/>
              <a:t>Для мало растворимых и липофильных ЛВ</a:t>
            </a:r>
          </a:p>
        </p:txBody>
      </p:sp>
      <p:pic>
        <p:nvPicPr>
          <p:cNvPr id="21508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11451" y="1412875"/>
            <a:ext cx="1933575" cy="1981200"/>
          </a:xfrm>
          <a:noFill/>
        </p:spPr>
      </p:pic>
      <p:pic>
        <p:nvPicPr>
          <p:cNvPr id="21509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782889" y="3573464"/>
            <a:ext cx="1360487" cy="2592387"/>
          </a:xfrm>
          <a:noFill/>
        </p:spPr>
      </p:pic>
      <p:pic>
        <p:nvPicPr>
          <p:cNvPr id="2151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83113" y="4724401"/>
            <a:ext cx="15113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09813" y="1143000"/>
            <a:ext cx="3630612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83347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561</Words>
  <Application>Microsoft Office PowerPoint</Application>
  <PresentationFormat>Широкоэкранный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Оценка качества таблеток технологические показатели</vt:lpstr>
      <vt:lpstr>Оценка качества таблеток  Внешний вид</vt:lpstr>
      <vt:lpstr>Средняя масса,  однородность массы</vt:lpstr>
      <vt:lpstr>Оценка качества таблеток механическая прочность</vt:lpstr>
      <vt:lpstr>Распадаемость</vt:lpstr>
      <vt:lpstr>Биофармацевтическая оценка таблеток Растворение ОФС.1.4.2.0014.15</vt:lpstr>
      <vt:lpstr>Аппараты и условия проведения теста Растворение</vt:lpstr>
      <vt:lpstr>Нормирование результатов теста Растворение</vt:lpstr>
      <vt:lpstr>Проточная ячейка</vt:lpstr>
      <vt:lpstr>Определение вспомогательных веществ </vt:lpstr>
      <vt:lpstr>Микробиологическая чистота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качества таблеток технологические показатели</dc:title>
  <dc:creator>RePack by Diakov</dc:creator>
  <cp:lastModifiedBy>RePack by Diakov</cp:lastModifiedBy>
  <cp:revision>1</cp:revision>
  <dcterms:created xsi:type="dcterms:W3CDTF">2017-02-15T19:30:58Z</dcterms:created>
  <dcterms:modified xsi:type="dcterms:W3CDTF">2017-02-15T19:32:08Z</dcterms:modified>
</cp:coreProperties>
</file>