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402" r:id="rId4"/>
    <p:sldId id="261" r:id="rId5"/>
    <p:sldId id="263" r:id="rId6"/>
    <p:sldId id="264" r:id="rId7"/>
    <p:sldId id="267" r:id="rId8"/>
    <p:sldId id="268" r:id="rId9"/>
    <p:sldId id="275" r:id="rId10"/>
    <p:sldId id="276" r:id="rId11"/>
    <p:sldId id="277" r:id="rId12"/>
    <p:sldId id="278" r:id="rId13"/>
    <p:sldId id="279" r:id="rId14"/>
    <p:sldId id="280" r:id="rId15"/>
    <p:sldId id="283" r:id="rId16"/>
    <p:sldId id="284" r:id="rId17"/>
    <p:sldId id="285" r:id="rId18"/>
    <p:sldId id="286" r:id="rId19"/>
    <p:sldId id="287" r:id="rId20"/>
    <p:sldId id="291" r:id="rId21"/>
    <p:sldId id="338" r:id="rId22"/>
    <p:sldId id="339" r:id="rId23"/>
    <p:sldId id="344" r:id="rId24"/>
    <p:sldId id="345" r:id="rId25"/>
    <p:sldId id="296" r:id="rId26"/>
    <p:sldId id="300" r:id="rId27"/>
    <p:sldId id="301" r:id="rId28"/>
    <p:sldId id="302" r:id="rId29"/>
    <p:sldId id="305" r:id="rId30"/>
    <p:sldId id="311" r:id="rId31"/>
    <p:sldId id="348" r:id="rId32"/>
    <p:sldId id="347" r:id="rId33"/>
    <p:sldId id="357" r:id="rId34"/>
    <p:sldId id="362" r:id="rId35"/>
    <p:sldId id="365" r:id="rId36"/>
    <p:sldId id="370" r:id="rId37"/>
    <p:sldId id="373" r:id="rId38"/>
    <p:sldId id="377" r:id="rId39"/>
    <p:sldId id="379" r:id="rId40"/>
    <p:sldId id="380" r:id="rId41"/>
    <p:sldId id="381" r:id="rId42"/>
    <p:sldId id="383" r:id="rId43"/>
    <p:sldId id="385" r:id="rId44"/>
    <p:sldId id="386" r:id="rId45"/>
    <p:sldId id="389" r:id="rId46"/>
    <p:sldId id="4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86026-BD0F-4418-BF56-7E416DF22902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2049-96B9-4539-A091-9CD2BBA23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B76B8-F98F-4E9C-B042-C1AAFCF0BE3A}" type="slidenum">
              <a:rPr lang="en-GB"/>
              <a:pPr/>
              <a:t>34</a:t>
            </a:fld>
            <a:endParaRPr lang="en-GB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E8F3-736C-4465-9A0E-1A6964AAEDA7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98B3-70F4-4DFE-85F1-A85048500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E8F3-736C-4465-9A0E-1A6964AAEDA7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98B3-70F4-4DFE-85F1-A85048500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E8F3-736C-4465-9A0E-1A6964AAEDA7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98B3-70F4-4DFE-85F1-A85048500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8B018-9B12-48A3-8FFD-C17824A0F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B6D84-65E9-457B-887D-8C23047F6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462-9063-4353-93BA-3CB3C149E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7ACA-AD9D-4847-A7E2-DA12D50A0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07141-F820-43D0-9A66-497B1AB2A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E8F3-736C-4465-9A0E-1A6964AAEDA7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98B3-70F4-4DFE-85F1-A85048500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E8F3-736C-4465-9A0E-1A6964AAEDA7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98B3-70F4-4DFE-85F1-A85048500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E8F3-736C-4465-9A0E-1A6964AAEDA7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98B3-70F4-4DFE-85F1-A85048500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E8F3-736C-4465-9A0E-1A6964AAEDA7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98B3-70F4-4DFE-85F1-A85048500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E8F3-736C-4465-9A0E-1A6964AAEDA7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98B3-70F4-4DFE-85F1-A85048500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E8F3-736C-4465-9A0E-1A6964AAEDA7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98B3-70F4-4DFE-85F1-A85048500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E8F3-736C-4465-9A0E-1A6964AAEDA7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98B3-70F4-4DFE-85F1-A85048500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E8F3-736C-4465-9A0E-1A6964AAEDA7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98B3-70F4-4DFE-85F1-A85048500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E8F3-736C-4465-9A0E-1A6964AAEDA7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498B3-70F4-4DFE-85F1-A85048500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javascript:void(window.open('http://www.r2.erweka.com/sys/images/bigpictures/GTL_320x430.jpg','picture','resizable=no,location=no,menubar=no,scrollbars=no,status=no,toolbar=no,fullscreen=no,dependent=no,width=320,height=430'))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javascript:void(window.open('http://www.r2.erweka.com/sys/images/bigpictures/SVM101and201_450x450.jpg','picture','resizable=no,location=no,menubar=no,scrollbars=no,status=no,toolbar=no,fullscreen=no,dependent=no,width=450,height=450'))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Технология получения таблеток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600" dirty="0" smtClean="0"/>
              <a:t>Этапы получения таблеток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000250"/>
            <a:ext cx="8229600" cy="3886200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smtClean="0"/>
              <a:t>Прямое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smtClean="0"/>
              <a:t>прессование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500313" y="1643063"/>
            <a:ext cx="3357562" cy="8572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/>
              <a:t>Подготовка исходных </a:t>
            </a:r>
          </a:p>
          <a:p>
            <a:pPr algn="ctr"/>
            <a:r>
              <a:rPr lang="ru-RU" altLang="ru-RU" sz="2400" b="1"/>
              <a:t>материалов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428875" y="2928938"/>
            <a:ext cx="3357563" cy="10715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/>
              <a:t>Получение смеси для </a:t>
            </a:r>
          </a:p>
          <a:p>
            <a:pPr algn="ctr"/>
            <a:r>
              <a:rPr lang="ru-RU" altLang="ru-RU" sz="2400" b="1"/>
              <a:t>таблетирования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55875" y="4365625"/>
            <a:ext cx="2952750" cy="863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/>
              <a:t>Прессование</a:t>
            </a: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0" y="1643063"/>
            <a:ext cx="2155825" cy="128587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/>
              <a:t>Измельчение</a:t>
            </a: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6227763" y="1628775"/>
            <a:ext cx="2273300" cy="122872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/>
              <a:t>Просеивание</a:t>
            </a: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142875" y="3068638"/>
            <a:ext cx="1981200" cy="1074737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/>
              <a:t>Смешивание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6572250" y="2786063"/>
            <a:ext cx="2346325" cy="8620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Гранулирование</a:t>
            </a: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555875" y="5516563"/>
            <a:ext cx="3024188" cy="86518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/>
              <a:t>Упаковка</a:t>
            </a: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867400" y="3789363"/>
            <a:ext cx="1062038" cy="63976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/>
              <a:t>Сухое</a:t>
            </a:r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7608888" y="3929063"/>
            <a:ext cx="1535112" cy="712787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  <a:p>
            <a:pPr algn="ctr"/>
            <a:r>
              <a:rPr lang="ru-RU" altLang="ru-RU" sz="2400" b="1"/>
              <a:t>Влажное</a:t>
            </a:r>
          </a:p>
          <a:p>
            <a:pPr algn="ctr"/>
            <a:endParaRPr lang="ru-RU" altLang="ru-RU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2124075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3924300" y="3860800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>
            <a:off x="3995738" y="5300663"/>
            <a:ext cx="288925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>
            <a:off x="3995738" y="2420938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5929313" y="2143125"/>
            <a:ext cx="36195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2051050" y="21336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5929313" y="3286125"/>
            <a:ext cx="5715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6372225" y="3500438"/>
            <a:ext cx="271463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8429625" y="3643313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H="1">
            <a:off x="5580063" y="4292600"/>
            <a:ext cx="4318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H="1">
            <a:off x="5580063" y="4357688"/>
            <a:ext cx="1849437" cy="58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1928813" y="3286125"/>
            <a:ext cx="433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1857375" y="4143375"/>
            <a:ext cx="627063" cy="654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4929188"/>
            <a:ext cx="2428875" cy="9286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Прямое</a:t>
            </a:r>
            <a:r>
              <a:rPr lang="ru-RU" dirty="0"/>
              <a:t> </a:t>
            </a:r>
            <a:r>
              <a:rPr lang="ru-RU" sz="2400" b="1" dirty="0"/>
              <a:t>прессование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Схема получения таблеток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28625" y="1214438"/>
          <a:ext cx="6530975" cy="4357687"/>
        </p:xfrm>
        <a:graphic>
          <a:graphicData uri="http://schemas.openxmlformats.org/presentationml/2006/ole">
            <p:oleObj spid="_x0000_s1026" r:id="rId3" imgW="5486400" imgH="365760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85875" y="5429250"/>
            <a:ext cx="2214563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Наполнение матрицы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6188" y="5429250"/>
            <a:ext cx="221456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прессование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5063" y="5429250"/>
            <a:ext cx="24288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выталкивание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Требования к таблеточной массе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786063" y="1643063"/>
            <a:ext cx="2592387" cy="144145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Хорошая </a:t>
            </a:r>
          </a:p>
          <a:p>
            <a:pPr algn="ctr"/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сыпучесть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85750" y="2857500"/>
            <a:ext cx="2303463" cy="15113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Прессуемость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857250" y="4143375"/>
            <a:ext cx="3241675" cy="187325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Низкая адгезия к</a:t>
            </a:r>
          </a:p>
          <a:p>
            <a:pPr algn="ctr"/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 пресс-инструменту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357188" y="1357313"/>
            <a:ext cx="2592387" cy="136842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Однородность </a:t>
            </a:r>
          </a:p>
          <a:p>
            <a:pPr algn="ctr"/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состава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572000" y="3429000"/>
            <a:ext cx="1428750" cy="1071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00750" y="3214688"/>
            <a:ext cx="2857500" cy="20002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Как выбрать технологическую схему?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600" smtClean="0"/>
              <a:t>Свойства порошкообразных материалов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Физико-химические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технологические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Физико-химические свойства порошкообразных материалов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altLang="ru-RU" sz="2800" dirty="0" smtClean="0"/>
              <a:t>Порошкообразные вещества – грубодисперсные системы с частицами различных размеров и формы</a:t>
            </a:r>
          </a:p>
          <a:p>
            <a:pPr eaLnBrk="1" hangingPunct="1"/>
            <a:endParaRPr lang="ru-RU" altLang="ru-RU" sz="2800" dirty="0" smtClean="0"/>
          </a:p>
          <a:p>
            <a:pPr eaLnBrk="1" hangingPunct="1"/>
            <a:r>
              <a:rPr lang="ru-RU" altLang="ru-RU" sz="2800" dirty="0" smtClean="0"/>
              <a:t>Большинство – </a:t>
            </a:r>
            <a:r>
              <a:rPr lang="ru-RU" altLang="ru-RU" sz="2800" b="1" dirty="0" err="1" smtClean="0"/>
              <a:t>анизодиаметрические</a:t>
            </a:r>
            <a:r>
              <a:rPr lang="ru-RU" altLang="ru-RU" sz="2800" b="1" dirty="0" smtClean="0"/>
              <a:t> </a:t>
            </a:r>
            <a:r>
              <a:rPr lang="ru-RU" altLang="ru-RU" sz="2800" dirty="0" smtClean="0"/>
              <a:t>(пластинчатые, игольчатые). Необходимо гранулировать.</a:t>
            </a:r>
          </a:p>
          <a:p>
            <a:pPr eaLnBrk="1" hangingPunct="1"/>
            <a:endParaRPr lang="ru-RU" altLang="ru-RU" sz="2800" dirty="0" smtClean="0"/>
          </a:p>
          <a:p>
            <a:pPr eaLnBrk="1" hangingPunct="1"/>
            <a:r>
              <a:rPr lang="ru-RU" altLang="ru-RU" sz="2800" b="1" dirty="0" smtClean="0"/>
              <a:t>Изодиаметрические</a:t>
            </a:r>
            <a:r>
              <a:rPr lang="ru-RU" altLang="ru-RU" sz="2800" dirty="0" smtClean="0"/>
              <a:t> (радиусы во всех направлениях близки)– кубические, шаровидные, многогранники. Пригодны для прямого прессования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Технологические показатели качества порошков и </a:t>
            </a:r>
            <a:r>
              <a:rPr lang="ru-RU" altLang="ru-RU" dirty="0" err="1" smtClean="0"/>
              <a:t>гранулятов</a:t>
            </a:r>
            <a:endParaRPr lang="ru-RU" altLang="ru-RU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14313" y="1928813"/>
            <a:ext cx="3240087" cy="11525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/>
              <a:t>Гранулометрический </a:t>
            </a:r>
          </a:p>
          <a:p>
            <a:pPr algn="ctr"/>
            <a:r>
              <a:rPr lang="ru-RU" altLang="ru-RU" sz="2400"/>
              <a:t>состав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6715125" y="3357563"/>
            <a:ext cx="2232025" cy="108108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/>
              <a:t>Точность</a:t>
            </a:r>
          </a:p>
          <a:p>
            <a:pPr algn="ctr"/>
            <a:r>
              <a:rPr lang="ru-RU" altLang="ru-RU" sz="2400"/>
              <a:t>дозирования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786182" y="3214686"/>
            <a:ext cx="2160587" cy="7207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dirty="0"/>
              <a:t>сыпучесть</a:t>
            </a:r>
          </a:p>
          <a:p>
            <a:pPr algn="ctr"/>
            <a:endParaRPr lang="ru-RU" altLang="ru-RU" sz="2400" dirty="0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6300788" y="1773238"/>
            <a:ext cx="2663825" cy="115093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/>
              <a:t>Ритмичность </a:t>
            </a:r>
          </a:p>
          <a:p>
            <a:pPr algn="ctr"/>
            <a:r>
              <a:rPr lang="ru-RU" altLang="ru-RU" sz="2400"/>
              <a:t>Работы ТМ</a:t>
            </a: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4932363" y="4581525"/>
            <a:ext cx="2339975" cy="10795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/>
              <a:t>Внешний вид </a:t>
            </a:r>
          </a:p>
          <a:p>
            <a:pPr algn="ctr"/>
            <a:r>
              <a:rPr lang="ru-RU" altLang="ru-RU" sz="2400"/>
              <a:t>таблеток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79388" y="3789363"/>
            <a:ext cx="3097212" cy="23034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u="sng"/>
              <a:t>Метод определения</a:t>
            </a:r>
            <a:r>
              <a:rPr lang="ru-RU" altLang="ru-RU" sz="2400"/>
              <a:t>-</a:t>
            </a:r>
          </a:p>
          <a:p>
            <a:pPr algn="ctr"/>
            <a:r>
              <a:rPr lang="ru-RU" altLang="ru-RU" sz="2400"/>
              <a:t>ситовой анализ</a:t>
            </a:r>
          </a:p>
          <a:p>
            <a:pPr algn="ctr"/>
            <a:endParaRPr lang="ru-RU" altLang="ru-RU" sz="2400"/>
          </a:p>
          <a:p>
            <a:pPr algn="ctr"/>
            <a:r>
              <a:rPr lang="ru-RU" altLang="ru-RU" sz="2400" u="sng"/>
              <a:t>Требования:</a:t>
            </a:r>
          </a:p>
          <a:p>
            <a:pPr algn="ctr">
              <a:buFontTx/>
              <a:buChar char="-"/>
            </a:pPr>
            <a:r>
              <a:rPr lang="ru-RU" altLang="ru-RU" sz="2400"/>
              <a:t> однородность,</a:t>
            </a:r>
          </a:p>
          <a:p>
            <a:pPr algn="ctr">
              <a:buFontTx/>
              <a:buChar char="-"/>
            </a:pPr>
            <a:r>
              <a:rPr lang="ru-RU" altLang="ru-RU" sz="2400"/>
              <a:t> отсутствие пыли</a:t>
            </a:r>
          </a:p>
        </p:txBody>
      </p:sp>
      <p:sp>
        <p:nvSpPr>
          <p:cNvPr id="36874" name="AutoShape 13"/>
          <p:cNvSpPr>
            <a:spLocks noChangeArrowheads="1"/>
          </p:cNvSpPr>
          <p:nvPr/>
        </p:nvSpPr>
        <p:spPr bwMode="auto">
          <a:xfrm rot="2383223">
            <a:off x="3441571" y="2123220"/>
            <a:ext cx="1070244" cy="76653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dirty="0" smtClean="0"/>
              <a:t>Влияет на</a:t>
            </a:r>
            <a:endParaRPr lang="ru-RU" altLang="ru-RU" dirty="0"/>
          </a:p>
        </p:txBody>
      </p:sp>
      <p:sp>
        <p:nvSpPr>
          <p:cNvPr id="36875" name="Line 14"/>
          <p:cNvSpPr>
            <a:spLocks noChangeShapeType="1"/>
          </p:cNvSpPr>
          <p:nvPr/>
        </p:nvSpPr>
        <p:spPr bwMode="auto">
          <a:xfrm flipV="1">
            <a:off x="5724525" y="2565400"/>
            <a:ext cx="6477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76" name="Line 15"/>
          <p:cNvSpPr>
            <a:spLocks noChangeShapeType="1"/>
          </p:cNvSpPr>
          <p:nvPr/>
        </p:nvSpPr>
        <p:spPr bwMode="auto">
          <a:xfrm>
            <a:off x="6011863" y="3284538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77" name="Line 16"/>
          <p:cNvSpPr>
            <a:spLocks noChangeShapeType="1"/>
          </p:cNvSpPr>
          <p:nvPr/>
        </p:nvSpPr>
        <p:spPr bwMode="auto">
          <a:xfrm>
            <a:off x="5724525" y="3860800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СЫПУЧЕСТЬ</a:t>
            </a:r>
            <a:br>
              <a:rPr lang="ru-RU" altLang="ru-RU" smtClean="0"/>
            </a:br>
            <a:endParaRPr lang="ru-RU" altLang="ru-RU" sz="32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000" dirty="0" smtClean="0"/>
              <a:t>СПОСОБНОСТЬ ВЫСЫПАТЬСЯ ИЗ ВОРОНКИ ПОД ДЕЙСТВИЕМ СИЛЫ ТЯЖЕСТИ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28625" y="2714625"/>
            <a:ext cx="3095625" cy="2016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altLang="ru-RU" sz="2400"/>
              <a:t>Обеспечение</a:t>
            </a:r>
          </a:p>
          <a:p>
            <a:pPr algn="ctr">
              <a:spcBef>
                <a:spcPct val="20000"/>
              </a:spcBef>
            </a:pPr>
            <a:r>
              <a:rPr lang="ru-RU" altLang="ru-RU" sz="2400"/>
              <a:t>равномерного</a:t>
            </a:r>
          </a:p>
          <a:p>
            <a:pPr algn="ctr">
              <a:spcBef>
                <a:spcPct val="20000"/>
              </a:spcBef>
            </a:pPr>
            <a:r>
              <a:rPr lang="ru-RU" altLang="ru-RU" sz="2400"/>
              <a:t>заполнения</a:t>
            </a:r>
          </a:p>
          <a:p>
            <a:pPr algn="ctr">
              <a:spcBef>
                <a:spcPct val="20000"/>
              </a:spcBef>
            </a:pPr>
            <a:r>
              <a:rPr lang="ru-RU" altLang="ru-RU" sz="2400"/>
              <a:t>матричного гнезда</a:t>
            </a:r>
          </a:p>
          <a:p>
            <a:pPr algn="ctr"/>
            <a:endParaRPr lang="ru-RU" altLang="ru-RU" sz="2400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148263" y="3573463"/>
            <a:ext cx="2519362" cy="12223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/>
              <a:t>Параметры </a:t>
            </a:r>
          </a:p>
          <a:p>
            <a:pPr algn="ctr"/>
            <a:r>
              <a:rPr lang="ru-RU" altLang="ru-RU" sz="2400"/>
              <a:t>Работы ТМ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3563938" y="5273675"/>
            <a:ext cx="2447925" cy="158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/>
              <a:t>Заданная </a:t>
            </a:r>
          </a:p>
          <a:p>
            <a:pPr algn="ctr"/>
            <a:r>
              <a:rPr lang="ru-RU" altLang="ru-RU" sz="2400"/>
              <a:t>масса</a:t>
            </a:r>
          </a:p>
          <a:p>
            <a:pPr algn="ctr"/>
            <a:r>
              <a:rPr lang="ru-RU" altLang="ru-RU" sz="2400"/>
              <a:t>таблеток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6011863" y="4581525"/>
            <a:ext cx="2376487" cy="151288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/>
          </a:p>
          <a:p>
            <a:pPr algn="ctr"/>
            <a:r>
              <a:rPr lang="ru-RU" altLang="ru-RU" sz="2400"/>
              <a:t>Заданная </a:t>
            </a:r>
          </a:p>
          <a:p>
            <a:pPr algn="ctr"/>
            <a:r>
              <a:rPr lang="ru-RU" altLang="ru-RU" sz="2400"/>
              <a:t>плотность</a:t>
            </a:r>
          </a:p>
          <a:p>
            <a:pPr algn="ctr"/>
            <a:r>
              <a:rPr lang="ru-RU" altLang="ru-RU" sz="2400"/>
              <a:t>таблеток</a:t>
            </a:r>
          </a:p>
          <a:p>
            <a:pPr algn="ctr"/>
            <a:endParaRPr lang="ru-RU" altLang="ru-RU" sz="2400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5651500" y="2349500"/>
            <a:ext cx="3313113" cy="15113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/>
              <a:t> </a:t>
            </a:r>
          </a:p>
          <a:p>
            <a:pPr algn="ctr"/>
            <a:r>
              <a:rPr lang="ru-RU" altLang="ru-RU" sz="2400"/>
              <a:t>Технологическая</a:t>
            </a:r>
          </a:p>
          <a:p>
            <a:pPr algn="ctr"/>
            <a:r>
              <a:rPr lang="ru-RU" altLang="ru-RU" sz="2400"/>
              <a:t>схема</a:t>
            </a:r>
          </a:p>
          <a:p>
            <a:pPr algn="ctr"/>
            <a:r>
              <a:rPr lang="ru-RU" altLang="ru-RU" sz="2400"/>
              <a:t>таблетирования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3563938" y="2997200"/>
            <a:ext cx="20161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635375" y="3644900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563938" y="3716338"/>
            <a:ext cx="2376487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563938" y="3789363"/>
            <a:ext cx="576262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427956" y="4929982"/>
            <a:ext cx="714375" cy="158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00063" y="5500688"/>
            <a:ext cx="2500312" cy="11430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Насыпная плотность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СЫПУЧЕСТЬ - </a:t>
            </a:r>
            <a:br>
              <a:rPr lang="ru-RU" altLang="ru-RU" dirty="0" smtClean="0"/>
            </a:br>
            <a:endParaRPr lang="ru-RU" altLang="ru-RU" sz="3200" dirty="0" smtClean="0"/>
          </a:p>
        </p:txBody>
      </p:sp>
      <p:pic>
        <p:nvPicPr>
          <p:cNvPr id="38915" name="Picture 7" descr="46_GTL_1.jpg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4" y="3571876"/>
            <a:ext cx="1811338" cy="2735263"/>
          </a:xfrm>
        </p:spPr>
      </p:pic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684213" y="4221163"/>
            <a:ext cx="3816350" cy="2279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2400" u="sng"/>
              <a:t>Методы определения</a:t>
            </a:r>
            <a:r>
              <a:rPr lang="ru-RU" altLang="ru-RU" sz="2400"/>
              <a:t>:</a:t>
            </a:r>
          </a:p>
          <a:p>
            <a:r>
              <a:rPr lang="ru-RU" altLang="ru-RU" sz="2400"/>
              <a:t>- скорость высыпания</a:t>
            </a:r>
          </a:p>
          <a:p>
            <a:r>
              <a:rPr lang="ru-RU" altLang="ru-RU" sz="2400"/>
              <a:t>из воронки</a:t>
            </a:r>
          </a:p>
          <a:p>
            <a:r>
              <a:rPr lang="ru-RU" altLang="ru-RU" sz="2400"/>
              <a:t>- угол естественного</a:t>
            </a:r>
          </a:p>
          <a:p>
            <a:r>
              <a:rPr lang="ru-RU" altLang="ru-RU" sz="2400"/>
              <a:t>откоса</a:t>
            </a:r>
          </a:p>
        </p:txBody>
      </p: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3428992" y="2214554"/>
            <a:ext cx="2160588" cy="1728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 </a:t>
            </a:r>
            <a:r>
              <a:rPr lang="en-US" altLang="ru-RU" b="1"/>
              <a:t>M</a:t>
            </a:r>
          </a:p>
          <a:p>
            <a:pPr algn="ctr"/>
            <a:r>
              <a:rPr lang="en-US" altLang="ru-RU" b="1"/>
              <a:t>V</a:t>
            </a:r>
            <a:r>
              <a:rPr lang="ru-RU" altLang="ru-RU" b="1"/>
              <a:t> = --------- г/сек</a:t>
            </a:r>
          </a:p>
          <a:p>
            <a:pPr algn="ctr"/>
            <a:r>
              <a:rPr lang="en-US" altLang="ru-RU" b="1"/>
              <a:t>t</a:t>
            </a:r>
            <a:endParaRPr lang="ru-RU" altLang="ru-RU" b="1"/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2214554"/>
            <a:ext cx="2786053" cy="178594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От чего зависит: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Гранулометрический состав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Влажность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Форма частиц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285728"/>
            <a:ext cx="2643206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 smtClean="0"/>
              <a:t>СПОСОБНОСТЬ ВЫСЫПАТЬСЯ ИЗ ВОРОНКИ ПОД ДЕЙСТВИЕМ СИЛЫ ТЯЖЕСТИ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Угол откоса - </a:t>
            </a:r>
          </a:p>
        </p:txBody>
      </p:sp>
      <p:pic>
        <p:nvPicPr>
          <p:cNvPr id="39939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75"/>
            <a:ext cx="3429000" cy="2886075"/>
          </a:xfrm>
        </p:spPr>
      </p:pic>
      <p:pic>
        <p:nvPicPr>
          <p:cNvPr id="399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3286125"/>
            <a:ext cx="49672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Прямоугольник 6"/>
          <p:cNvSpPr>
            <a:spLocks noChangeArrowheads="1"/>
          </p:cNvSpPr>
          <p:nvPr/>
        </p:nvSpPr>
        <p:spPr bwMode="auto">
          <a:xfrm>
            <a:off x="428625" y="1714500"/>
            <a:ext cx="6215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22275" algn="just" eaLnBrk="0" hangingPunct="0"/>
            <a:r>
              <a:rPr lang="ru-RU" altLang="ru-RU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угол между образующей конуса из сыпучего материала  и горизонтальной плоскостью</a:t>
            </a:r>
            <a:endParaRPr lang="ru-RU" altLang="ru-RU" sz="2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Насыпная плотность</a:t>
            </a:r>
            <a:br>
              <a:rPr lang="ru-RU" altLang="ru-RU" sz="4000" smtClean="0"/>
            </a:br>
            <a:endParaRPr lang="ru-RU" altLang="ru-RU" sz="2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Масса единицы объема свободно насыпанного порошка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85750" y="3789363"/>
            <a:ext cx="2846388" cy="1711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/>
              <a:t>Форма, размеры</a:t>
            </a:r>
          </a:p>
          <a:p>
            <a:pPr algn="ctr"/>
            <a:r>
              <a:rPr lang="ru-RU" altLang="ru-RU" sz="2400"/>
              <a:t>частиц, влажность, </a:t>
            </a:r>
          </a:p>
          <a:p>
            <a:pPr algn="ctr"/>
            <a:r>
              <a:rPr lang="ru-RU" altLang="ru-RU" sz="2400"/>
              <a:t>сыпучесть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6119813" y="3068638"/>
            <a:ext cx="3024187" cy="1295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/>
              <a:t>Прогноз объема</a:t>
            </a:r>
          </a:p>
          <a:p>
            <a:pPr algn="ctr"/>
            <a:r>
              <a:rPr lang="ru-RU" altLang="ru-RU" sz="2400"/>
              <a:t>матричного гнезда</a:t>
            </a:r>
          </a:p>
        </p:txBody>
      </p:sp>
      <p:pic>
        <p:nvPicPr>
          <p:cNvPr id="41990" name="Picture 6" descr="sv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213100"/>
            <a:ext cx="22780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940425" y="4652963"/>
            <a:ext cx="2376488" cy="12969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2400" b="1"/>
              <a:t>M</a:t>
            </a:r>
          </a:p>
          <a:p>
            <a:pPr algn="ctr"/>
            <a:r>
              <a:rPr lang="en-US" altLang="ru-RU" sz="2400" b="1"/>
              <a:t>ρ</a:t>
            </a:r>
            <a:r>
              <a:rPr lang="ru-RU" altLang="ru-RU" sz="2400" b="1"/>
              <a:t> =  ----- </a:t>
            </a:r>
            <a:r>
              <a:rPr lang="ru-RU" altLang="ru-RU" sz="2000" b="1"/>
              <a:t>КГ/ М </a:t>
            </a:r>
            <a:r>
              <a:rPr lang="ru-RU" altLang="ru-RU" sz="2400" b="1"/>
              <a:t>3 </a:t>
            </a:r>
          </a:p>
          <a:p>
            <a:pPr algn="ctr"/>
            <a:r>
              <a:rPr lang="en-US" altLang="ru-RU" sz="2400" b="1"/>
              <a:t>V</a:t>
            </a:r>
            <a:endParaRPr lang="ru-RU" altLang="ru-RU" sz="2400" b="1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V="1">
            <a:off x="1476375" y="3068638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6300788" y="2492375"/>
            <a:ext cx="5762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ТАБЛЕТКИ </a:t>
            </a:r>
            <a:r>
              <a:rPr lang="en-US" altLang="ru-RU" smtClean="0"/>
              <a:t>TABULETTAE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2276475"/>
            <a:ext cx="7929563" cy="358298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300" smtClean="0"/>
              <a:t>Твердая дозированная лекарственная форма, получаемая прессованием порошков или гранул, содержащих одно или более ЛВ с добавлением или без ВВ. Таблетки иногда могут быть получены формованием смеси ЛВ и ВВ (тритурационные).</a:t>
            </a:r>
          </a:p>
          <a:p>
            <a:pPr eaLnBrk="1" hangingPunct="1">
              <a:lnSpc>
                <a:spcPct val="90000"/>
              </a:lnSpc>
            </a:pPr>
            <a:endParaRPr lang="ru-RU" altLang="ru-RU" sz="2300" smtClean="0"/>
          </a:p>
          <a:p>
            <a:pPr eaLnBrk="1" hangingPunct="1">
              <a:lnSpc>
                <a:spcPct val="90000"/>
              </a:lnSpc>
            </a:pPr>
            <a:endParaRPr lang="ru-RU" altLang="ru-RU" sz="23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300" smtClean="0"/>
              <a:t>Форма, размеры и масса разные.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300" smtClean="0"/>
              <a:t> диаметр от 3 до 25 мм,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300" smtClean="0"/>
              <a:t>масса от 0,05г до 0,6г.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300" smtClean="0"/>
              <a:t>типоразмеры таблеток отражены в ОСТ 64-072-89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Требования к таблеточной массе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   ДА                                       НЕТ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6516688" y="1484313"/>
            <a:ext cx="2233612" cy="13684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  <a:latin typeface="Tahoma" pitchFamily="34" charset="0"/>
              </a:rPr>
              <a:t>Хорошая </a:t>
            </a:r>
          </a:p>
          <a:p>
            <a:pPr algn="ctr"/>
            <a:r>
              <a:rPr lang="ru-RU" altLang="ru-RU" sz="2400">
                <a:solidFill>
                  <a:srgbClr val="000000"/>
                </a:solidFill>
                <a:latin typeface="Tahoma" pitchFamily="34" charset="0"/>
              </a:rPr>
              <a:t>сыпучесть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395288" y="1628775"/>
            <a:ext cx="2303462" cy="15113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  <a:latin typeface="Tahoma" pitchFamily="34" charset="0"/>
              </a:rPr>
              <a:t>Прессуемость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427538" y="2276475"/>
            <a:ext cx="2808287" cy="151288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  <a:latin typeface="Tahoma" pitchFamily="34" charset="0"/>
              </a:rPr>
              <a:t>Низкая адгезия к</a:t>
            </a:r>
          </a:p>
          <a:p>
            <a:pPr algn="ctr"/>
            <a:r>
              <a:rPr lang="ru-RU" altLang="ru-RU" sz="2400">
                <a:solidFill>
                  <a:srgbClr val="000000"/>
                </a:solidFill>
                <a:latin typeface="Tahoma" pitchFamily="34" charset="0"/>
              </a:rPr>
              <a:t> пресс-инструменту</a:t>
            </a: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2484438" y="1557338"/>
            <a:ext cx="2592387" cy="13684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  <a:latin typeface="Tahoma" pitchFamily="34" charset="0"/>
              </a:rPr>
              <a:t>Однородность </a:t>
            </a:r>
          </a:p>
          <a:p>
            <a:pPr algn="ctr"/>
            <a:r>
              <a:rPr lang="ru-RU" altLang="ru-RU" sz="2400">
                <a:solidFill>
                  <a:srgbClr val="000000"/>
                </a:solidFill>
                <a:latin typeface="Tahoma" pitchFamily="34" charset="0"/>
              </a:rPr>
              <a:t>состава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755650" y="5013325"/>
            <a:ext cx="3671888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/>
              <a:t>Прямое прессование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651500" y="5084763"/>
            <a:ext cx="2736850" cy="720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/>
              <a:t>Грануляция</a:t>
            </a:r>
          </a:p>
        </p:txBody>
      </p:sp>
      <p:sp>
        <p:nvSpPr>
          <p:cNvPr id="45066" name="AutoShape 18"/>
          <p:cNvSpPr>
            <a:spLocks noChangeArrowheads="1"/>
          </p:cNvSpPr>
          <p:nvPr/>
        </p:nvSpPr>
        <p:spPr bwMode="auto">
          <a:xfrm rot="7155744">
            <a:off x="1883569" y="3461544"/>
            <a:ext cx="1420812" cy="914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AutoShape 19"/>
          <p:cNvSpPr>
            <a:spLocks noChangeArrowheads="1"/>
          </p:cNvSpPr>
          <p:nvPr/>
        </p:nvSpPr>
        <p:spPr bwMode="auto">
          <a:xfrm rot="3409672">
            <a:off x="5004594" y="4004469"/>
            <a:ext cx="1008063" cy="9366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Получение таблеток прямым прессованием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Прямое прессование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                              </a:t>
            </a:r>
            <a:r>
              <a:rPr lang="ru-RU" altLang="ru-RU" u="sng" smtClean="0"/>
              <a:t>Требования:  </a:t>
            </a:r>
            <a:endParaRPr lang="ru-RU" alt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smtClean="0"/>
              <a:t>                                    - изодиаметрическая форма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smtClean="0"/>
              <a:t>                                      кристаллов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smtClean="0"/>
              <a:t>                                 -хорошая сыпучесть и прессуемость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smtClean="0"/>
              <a:t>                                - низкая адгезия к пресс-инструменту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40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/>
              <a:t>                                Таких веществ мало!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                      </a:t>
            </a: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0" y="2060575"/>
            <a:ext cx="1836738" cy="86518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  <a:latin typeface="Tahoma" pitchFamily="34" charset="0"/>
              </a:rPr>
              <a:t>измельчение</a:t>
            </a: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1428728" y="1571612"/>
            <a:ext cx="1871663" cy="71913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  <a:latin typeface="Tahoma" pitchFamily="34" charset="0"/>
              </a:rPr>
              <a:t>просеивание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755650" y="3573463"/>
            <a:ext cx="1800225" cy="79216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  <a:latin typeface="Tahoma" pitchFamily="34" charset="0"/>
              </a:rPr>
              <a:t>смешивание</a:t>
            </a:r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684213" y="4652963"/>
            <a:ext cx="1943100" cy="7207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  <a:latin typeface="Tahoma" pitchFamily="34" charset="0"/>
              </a:rPr>
              <a:t>прессование</a:t>
            </a: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684213" y="5734050"/>
            <a:ext cx="1800225" cy="57626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  <a:latin typeface="Tahoma" pitchFamily="34" charset="0"/>
              </a:rPr>
              <a:t>упаковка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1187450" y="2997200"/>
            <a:ext cx="714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H="1">
            <a:off x="2195513" y="2852738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1692275" y="44370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1619250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>Прямое прессование</a:t>
            </a:r>
            <a:br>
              <a:rPr lang="ru-RU" altLang="ru-RU" sz="4000" dirty="0" smtClean="0"/>
            </a:br>
            <a:endParaRPr lang="ru-RU" altLang="ru-RU" sz="4000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400" dirty="0" smtClean="0"/>
              <a:t>преимущества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ru-RU" altLang="ru-RU" dirty="0"/>
              <a:t>снижение себестоимости за счет: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dirty="0"/>
              <a:t>   - сокращения времени производства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dirty="0"/>
              <a:t>   - исключения ряда операций и оборудования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dirty="0"/>
              <a:t>   - снижение энергозатрат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dirty="0"/>
              <a:t>   - уменьшение производственных  площадей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dirty="0"/>
          </a:p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altLang="ru-RU" dirty="0" smtClean="0"/>
              <a:t>пути обеспечения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Принудительная  подача материала в матрицу (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орошители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вибрация)</a:t>
            </a:r>
          </a:p>
          <a:p>
            <a:pPr marL="0" indent="0" algn="just">
              <a:spcBef>
                <a:spcPts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Добавление ВВ для прямого прессования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9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smtClean="0"/>
              <a:t>Вспомогательные вещества для прямого прессования</a:t>
            </a:r>
          </a:p>
        </p:txBody>
      </p:sp>
      <p:graphicFrame>
        <p:nvGraphicFramePr>
          <p:cNvPr id="11372" name="Group 10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5613" cy="5089528"/>
        </p:xfrm>
        <a:graphic>
          <a:graphicData uri="http://schemas.openxmlformats.org/drawingml/2006/table">
            <a:tbl>
              <a:tblPr/>
              <a:tblGrid>
                <a:gridCol w="4835525"/>
                <a:gridCol w="3240088"/>
              </a:tblGrid>
              <a:tr h="5445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endParaRPr kumimoji="0" lang="ru-RU" altLang="ko-KR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Торговое название</a:t>
                      </a:r>
                      <a:endParaRPr kumimoji="0" lang="ru-RU" altLang="ko-K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МКЦ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МКЦ</a:t>
                      </a:r>
                      <a:r>
                        <a:rPr kumimoji="0" lang="en-US" altLang="ko-K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Avicel</a:t>
                      </a:r>
                      <a:endParaRPr kumimoji="0" lang="ru-RU" altLang="ko-KR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лактоза</a:t>
                      </a:r>
                      <a:r>
                        <a:rPr kumimoji="0" lang="ru-RU" altLang="ko-K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ПВП</a:t>
                      </a:r>
                      <a:endParaRPr kumimoji="0" lang="ru-RU" altLang="ko-KR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Ludipress </a:t>
                      </a:r>
                      <a:endParaRPr kumimoji="0" lang="ru-RU" altLang="ko-K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лактоза</a:t>
                      </a:r>
                      <a:endParaRPr kumimoji="0" lang="ru-RU" altLang="ko-K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Lactopress</a:t>
                      </a:r>
                      <a:endParaRPr kumimoji="0" lang="en-US" altLang="ko-K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 кальция</a:t>
                      </a:r>
                      <a:r>
                        <a:rPr kumimoji="0" lang="ru-RU" altLang="ko-K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altLang="ko-KR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гидрофосфат</a:t>
                      </a:r>
                      <a:r>
                        <a:rPr kumimoji="0" lang="ru-RU" altLang="ko-K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кальция</a:t>
                      </a:r>
                      <a:endParaRPr kumimoji="0" lang="ru-RU" altLang="ko-KR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Fujicalin</a:t>
                      </a:r>
                      <a:endParaRPr kumimoji="0" lang="en-US" altLang="ko-K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прежелатинизированный кукурузный крахмал</a:t>
                      </a:r>
                      <a:endParaRPr kumimoji="0" lang="ru-RU" altLang="ko-K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Lycatab</a:t>
                      </a:r>
                      <a:endParaRPr kumimoji="0" lang="en-US" altLang="ko-K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крахмал, лактоза</a:t>
                      </a:r>
                      <a:endParaRPr kumimoji="0" lang="ru-RU" altLang="ko-K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Starlac</a:t>
                      </a:r>
                      <a:endParaRPr kumimoji="0" lang="en-US" altLang="ko-K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сорбит</a:t>
                      </a:r>
                      <a:endParaRPr kumimoji="0" lang="ru-RU" altLang="ko-KR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Neosorb</a:t>
                      </a:r>
                      <a:endParaRPr kumimoji="0" lang="en-US" altLang="ko-KR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Таблеточные прессы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/>
              <a:t>Таблеточные прессы ударного типа </a:t>
            </a:r>
            <a:r>
              <a:rPr lang="ru-RU" altLang="ru-RU" sz="2800" dirty="0" smtClean="0"/>
              <a:t>(эксцентриковые, кривошипные)</a:t>
            </a:r>
            <a:r>
              <a:rPr lang="ru-RU" altLang="ru-RU" sz="4000" dirty="0" smtClean="0"/>
              <a:t> 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981200"/>
            <a:ext cx="4040187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400" smtClean="0"/>
              <a:t>1матрица с 1-3 парами пуансонов</a:t>
            </a:r>
          </a:p>
          <a:p>
            <a:pPr eaLnBrk="1" hangingPunct="1"/>
            <a:r>
              <a:rPr lang="ru-RU" altLang="ru-RU" sz="2400" smtClean="0"/>
              <a:t>Столешница не подвижна</a:t>
            </a:r>
          </a:p>
          <a:p>
            <a:pPr eaLnBrk="1" hangingPunct="1"/>
            <a:r>
              <a:rPr lang="ru-RU" altLang="ru-RU" sz="2400" smtClean="0"/>
              <a:t>Загрузочный бункер (или его нижняя часть – башмак) движется при дозировании</a:t>
            </a:r>
          </a:p>
          <a:p>
            <a:pPr eaLnBrk="1" hangingPunct="1"/>
            <a:r>
              <a:rPr lang="ru-RU" altLang="ru-RU" sz="2400" smtClean="0"/>
              <a:t>Эксцентриковый механизм верхнего пуансона</a:t>
            </a:r>
          </a:p>
          <a:p>
            <a:pPr eaLnBrk="1" hangingPunct="1"/>
            <a:endParaRPr lang="ru-RU" altLang="ru-RU" sz="2400" smtClean="0"/>
          </a:p>
        </p:txBody>
      </p:sp>
      <p:sp>
        <p:nvSpPr>
          <p:cNvPr id="410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040188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Таблетирование ударом сверху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Нижний пуансон  обеспечивает необходимый объем матричного гнезда и служит упором при прессовании 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643063" y="4714875"/>
          <a:ext cx="2928937" cy="1954213"/>
        </p:xfrm>
        <a:graphic>
          <a:graphicData uri="http://schemas.openxmlformats.org/presentationml/2006/ole">
            <p:oleObj spid="_x0000_s2050" r:id="rId3" imgW="5486400" imgH="3657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dirty="0" smtClean="0"/>
              <a:t>Недостатки </a:t>
            </a:r>
            <a:r>
              <a:rPr lang="ru-RU" altLang="ru-RU" sz="3600" dirty="0" err="1" smtClean="0"/>
              <a:t>таблетиро</a:t>
            </a:r>
            <a:r>
              <a:rPr lang="ru-RU" altLang="ru-RU" sz="3600" dirty="0" smtClean="0"/>
              <a:t>-</a:t>
            </a:r>
            <a:br>
              <a:rPr lang="ru-RU" altLang="ru-RU" sz="3600" dirty="0" smtClean="0"/>
            </a:br>
            <a:r>
              <a:rPr lang="ru-RU" altLang="ru-RU" sz="3600" dirty="0" err="1" smtClean="0"/>
              <a:t>вания</a:t>
            </a:r>
            <a:r>
              <a:rPr lang="ru-RU" altLang="ru-RU" sz="3600" dirty="0" smtClean="0"/>
              <a:t> на прессе </a:t>
            </a:r>
            <a:br>
              <a:rPr lang="ru-RU" altLang="ru-RU" sz="3600" dirty="0" smtClean="0"/>
            </a:br>
            <a:r>
              <a:rPr lang="ru-RU" altLang="ru-RU" sz="3600" dirty="0" smtClean="0"/>
              <a:t>ударного типа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Матрица заполняется за один приме (однократно) самотеком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Неравномерное распределение давления по высоте таблетки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«Запрессовывание» воздуха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Низкая производительность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  <p:sp>
        <p:nvSpPr>
          <p:cNvPr id="5837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4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Ротационный таблеточный пресс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40188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u="sng" dirty="0" smtClean="0"/>
              <a:t>Отличительные особенности: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 smtClean="0"/>
              <a:t>вращающаяся столешница с большим количеством матриц и пуансонов (от 12 до 157)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 smtClean="0"/>
              <a:t>постепенное заполнение матриц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 smtClean="0"/>
              <a:t>прессование двумя пуансонами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 smtClean="0"/>
              <a:t>постепенное нарастание давления с двух сторон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/>
          </a:p>
        </p:txBody>
      </p:sp>
      <p:pic>
        <p:nvPicPr>
          <p:cNvPr id="5939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70375" y="1857375"/>
            <a:ext cx="4887728" cy="421483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Схема ротационного таблеточного пресса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995363"/>
            <a:ext cx="80295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947738"/>
            <a:ext cx="80962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Классификации таблеток: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i="1" dirty="0" smtClean="0"/>
              <a:t>В </a:t>
            </a:r>
            <a:r>
              <a:rPr lang="ru-RU" b="1" i="1" dirty="0" smtClean="0"/>
              <a:t>зависимости от структуры</a:t>
            </a:r>
            <a:r>
              <a:rPr lang="ru-RU" dirty="0" smtClean="0"/>
              <a:t> различают таблетки: без оболочки,  покрытые оболочкой, </a:t>
            </a:r>
            <a:r>
              <a:rPr lang="ru-RU" dirty="0" err="1" smtClean="0"/>
              <a:t>тритурационные</a:t>
            </a:r>
            <a:r>
              <a:rPr lang="ru-RU" dirty="0" smtClean="0"/>
              <a:t>, матричные, многослойные.</a:t>
            </a:r>
          </a:p>
          <a:p>
            <a:r>
              <a:rPr lang="ru-RU" b="1" i="1" dirty="0" smtClean="0"/>
              <a:t>В зависимости от характера  высвобождения</a:t>
            </a:r>
            <a:r>
              <a:rPr lang="ru-RU" dirty="0" smtClean="0"/>
              <a:t> ФС различают таблетки: с обычным высвобождением, кишечнорастворимые, с пролонгированным, модифицированным высвобождением. Модифицированное (нестандартное) высвобождение может быть замедленным непрерывным, прерывистым (пульсирующим), отсроченным и ускоренным. </a:t>
            </a:r>
          </a:p>
          <a:p>
            <a:r>
              <a:rPr lang="ru-RU" b="1" i="1" dirty="0" smtClean="0"/>
              <a:t>По способу применения</a:t>
            </a:r>
            <a:r>
              <a:rPr lang="ru-RU" b="1" dirty="0" smtClean="0"/>
              <a:t> разделяют:</a:t>
            </a:r>
            <a:endParaRPr lang="ru-RU" dirty="0" smtClean="0"/>
          </a:p>
          <a:p>
            <a:r>
              <a:rPr lang="ru-RU" dirty="0" smtClean="0"/>
              <a:t>– таблетки, которые проглатывают целыми;</a:t>
            </a:r>
          </a:p>
          <a:p>
            <a:r>
              <a:rPr lang="ru-RU" dirty="0" smtClean="0"/>
              <a:t>– таблетки жевательные;</a:t>
            </a:r>
          </a:p>
          <a:p>
            <a:r>
              <a:rPr lang="ru-RU" dirty="0" smtClean="0"/>
              <a:t>– таблетки, применяемые после предварительного приготовления на их основе жидких лекарственных форм. В этом случае различают таблетки растворимые, </a:t>
            </a:r>
            <a:r>
              <a:rPr lang="ru-RU" dirty="0" err="1" smtClean="0"/>
              <a:t>диспергируемые</a:t>
            </a:r>
            <a:r>
              <a:rPr lang="ru-RU" dirty="0" smtClean="0"/>
              <a:t>, шипучие;</a:t>
            </a:r>
          </a:p>
          <a:p>
            <a:r>
              <a:rPr lang="ru-RU" dirty="0" smtClean="0"/>
              <a:t>– таблетки для применения в полости рта (таблетки подъязычные (</a:t>
            </a:r>
            <a:r>
              <a:rPr lang="ru-RU" dirty="0" err="1" smtClean="0"/>
              <a:t>сублингвальные</a:t>
            </a:r>
            <a:r>
              <a:rPr lang="ru-RU" dirty="0" smtClean="0"/>
              <a:t>), защечные (</a:t>
            </a:r>
            <a:r>
              <a:rPr lang="ru-RU" dirty="0" err="1" smtClean="0"/>
              <a:t>трансбуккальные</a:t>
            </a:r>
            <a:r>
              <a:rPr lang="ru-RU" dirty="0" smtClean="0"/>
              <a:t>), для рассасывания;</a:t>
            </a:r>
          </a:p>
          <a:p>
            <a:r>
              <a:rPr lang="ru-RU" dirty="0" smtClean="0"/>
              <a:t>– таблетки, </a:t>
            </a:r>
            <a:r>
              <a:rPr lang="ru-RU" dirty="0" err="1" smtClean="0"/>
              <a:t>диспергируемые</a:t>
            </a:r>
            <a:r>
              <a:rPr lang="ru-RU" dirty="0" smtClean="0"/>
              <a:t> в полости рта;</a:t>
            </a:r>
          </a:p>
          <a:p>
            <a:r>
              <a:rPr lang="ru-RU" dirty="0" smtClean="0"/>
              <a:t>– таблетки вагинальные;</a:t>
            </a:r>
          </a:p>
          <a:p>
            <a:r>
              <a:rPr lang="ru-RU" dirty="0" smtClean="0"/>
              <a:t>– таблетки для имплантаций.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smtClean="0"/>
              <a:t>Преимущества таблетирования на ротационном прессе</a:t>
            </a:r>
          </a:p>
        </p:txBody>
      </p:sp>
      <p:sp>
        <p:nvSpPr>
          <p:cNvPr id="67587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0063" y="1981200"/>
            <a:ext cx="8429625" cy="4019550"/>
          </a:xfrm>
        </p:spPr>
        <p:txBody>
          <a:bodyPr/>
          <a:lstStyle/>
          <a:p>
            <a:r>
              <a:rPr lang="ru-RU" altLang="ru-RU" sz="2400" smtClean="0"/>
              <a:t> высокая производительность</a:t>
            </a:r>
          </a:p>
          <a:p>
            <a:r>
              <a:rPr lang="ru-RU" altLang="ru-RU" sz="2400" smtClean="0"/>
              <a:t> возможно варьирование скорости работы в зависимости от сыпучести материала</a:t>
            </a:r>
          </a:p>
          <a:p>
            <a:r>
              <a:rPr lang="ru-RU" altLang="ru-RU" sz="2400" smtClean="0"/>
              <a:t>давление с двух сторон обеспечивает равное воздействие усилия по высоте таблетки</a:t>
            </a:r>
          </a:p>
          <a:p>
            <a:r>
              <a:rPr lang="ru-RU" altLang="ru-RU" sz="2400" smtClean="0"/>
              <a:t>Равномерное заполнение матрицы обеспечивает стандартность таблеток (ср. масса, однородность дозирования)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Гранулирование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800" b="1" dirty="0" smtClean="0"/>
              <a:t>- укрупнение частиц, зернение</a:t>
            </a:r>
            <a:br>
              <a:rPr lang="ru-RU" sz="2800" b="1" dirty="0" smtClean="0"/>
            </a:br>
            <a:endParaRPr lang="ru-RU" sz="28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846263"/>
            <a:ext cx="7927975" cy="421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9750" y="1916113"/>
            <a:ext cx="2663825" cy="576262"/>
          </a:xfrm>
          <a:prstGeom prst="flowChartTerminator">
            <a:avLst/>
          </a:prstGeom>
          <a:solidFill>
            <a:srgbClr val="FFDB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Цели грануляции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0825" y="3068638"/>
            <a:ext cx="2249488" cy="8604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Улучшение</a:t>
            </a:r>
            <a:r>
              <a:rPr lang="ru-RU" sz="2400">
                <a:latin typeface="Tahoma" pitchFamily="34" charset="0"/>
              </a:rPr>
              <a:t> 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сыпучести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067175" y="1989138"/>
            <a:ext cx="1944688" cy="863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Повышение</a:t>
            </a:r>
            <a:r>
              <a:rPr lang="ru-RU" sz="2400">
                <a:latin typeface="Tahoma" pitchFamily="34" charset="0"/>
              </a:rPr>
              <a:t> 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прессуемости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571750" y="3214688"/>
            <a:ext cx="2727325" cy="9302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Обеспечение 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однородности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rot="-1383572">
            <a:off x="2700338" y="2492375"/>
            <a:ext cx="360362" cy="792163"/>
          </a:xfrm>
          <a:prstGeom prst="downArrow">
            <a:avLst>
              <a:gd name="adj1" fmla="val 50000"/>
              <a:gd name="adj2" fmla="val 54956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1116013" y="2565400"/>
            <a:ext cx="287337" cy="431800"/>
          </a:xfrm>
          <a:prstGeom prst="downArrow">
            <a:avLst>
              <a:gd name="adj1" fmla="val 50000"/>
              <a:gd name="adj2" fmla="val 37569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-3662501">
            <a:off x="3276600" y="2060575"/>
            <a:ext cx="574675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4" descr="01_03_02_02-p2-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071942"/>
            <a:ext cx="5387986" cy="262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dirty="0" smtClean="0"/>
              <a:t>Схема получения таблеток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Прямое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прессование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555875" y="1700213"/>
            <a:ext cx="2952750" cy="720725"/>
          </a:xfrm>
          <a:prstGeom prst="rect">
            <a:avLst/>
          </a:prstGeom>
          <a:solidFill>
            <a:srgbClr val="BDFC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</a:rPr>
              <a:t>Подготовка исходных </a:t>
            </a:r>
          </a:p>
          <a:p>
            <a:pPr algn="ctr"/>
            <a:r>
              <a:rPr lang="ru-RU" sz="2000" dirty="0">
                <a:latin typeface="Arial" charset="0"/>
              </a:rPr>
              <a:t>материалов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484438" y="2924175"/>
            <a:ext cx="3095625" cy="865188"/>
          </a:xfrm>
          <a:prstGeom prst="rect">
            <a:avLst/>
          </a:prstGeom>
          <a:solidFill>
            <a:srgbClr val="BDFC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</a:rPr>
              <a:t>Получение смеси для </a:t>
            </a:r>
          </a:p>
          <a:p>
            <a:pPr algn="ctr"/>
            <a:r>
              <a:rPr lang="ru-RU" sz="2000" dirty="0">
                <a:latin typeface="Arial" charset="0"/>
              </a:rPr>
              <a:t>таблетирования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555875" y="4365625"/>
            <a:ext cx="2952750" cy="863600"/>
          </a:xfrm>
          <a:prstGeom prst="rect">
            <a:avLst/>
          </a:prstGeom>
          <a:solidFill>
            <a:srgbClr val="BDFC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</a:rPr>
              <a:t>Прессование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79388" y="1557338"/>
            <a:ext cx="1727200" cy="1008062"/>
          </a:xfrm>
          <a:prstGeom prst="ellipse">
            <a:avLst/>
          </a:prstGeom>
          <a:solidFill>
            <a:srgbClr val="BDFC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</a:rPr>
              <a:t>Измельчение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6227763" y="1628775"/>
            <a:ext cx="1873250" cy="936625"/>
          </a:xfrm>
          <a:prstGeom prst="ellipse">
            <a:avLst/>
          </a:prstGeom>
          <a:solidFill>
            <a:srgbClr val="BDFC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</a:rPr>
              <a:t>Просеивание</a:t>
            </a: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395288" y="3068638"/>
            <a:ext cx="1728787" cy="792162"/>
          </a:xfrm>
          <a:prstGeom prst="ellipse">
            <a:avLst/>
          </a:prstGeom>
          <a:solidFill>
            <a:srgbClr val="BDFC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</a:rPr>
              <a:t>Смешивание</a:t>
            </a: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5940425" y="2852738"/>
            <a:ext cx="2087563" cy="792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Arial" charset="0"/>
            </a:endParaRPr>
          </a:p>
          <a:p>
            <a:pPr algn="ctr"/>
            <a:r>
              <a:rPr lang="ru-RU" sz="2000" dirty="0">
                <a:latin typeface="Arial" charset="0"/>
              </a:rPr>
              <a:t>Гранулирование</a:t>
            </a:r>
          </a:p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555875" y="5516563"/>
            <a:ext cx="3024188" cy="865187"/>
          </a:xfrm>
          <a:prstGeom prst="rect">
            <a:avLst/>
          </a:prstGeom>
          <a:solidFill>
            <a:srgbClr val="BDFC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</a:rPr>
              <a:t>Упаковка</a:t>
            </a: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5867400" y="3789363"/>
            <a:ext cx="828675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</a:rPr>
              <a:t>Сухое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7775575" y="3573463"/>
            <a:ext cx="1189038" cy="576262"/>
          </a:xfrm>
          <a:prstGeom prst="ellipse">
            <a:avLst/>
          </a:prstGeom>
          <a:solidFill>
            <a:srgbClr val="E8ED1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Arial" charset="0"/>
            </a:endParaRPr>
          </a:p>
          <a:p>
            <a:pPr algn="ctr"/>
            <a:r>
              <a:rPr lang="ru-RU" sz="2000" dirty="0">
                <a:latin typeface="Arial" charset="0"/>
              </a:rPr>
              <a:t>Влажное</a:t>
            </a:r>
          </a:p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124075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924300" y="3860800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3995738" y="5300663"/>
            <a:ext cx="288925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3995738" y="2420938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580063" y="19891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2051050" y="21336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5580063" y="31416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>
            <a:off x="6372225" y="3644900"/>
            <a:ext cx="714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7956550" y="3429000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5580063" y="4292600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>
            <a:off x="5580063" y="4149725"/>
            <a:ext cx="252095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>
            <a:off x="2051050" y="32131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1692275" y="3860800"/>
            <a:ext cx="7921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15" name="Oval 27"/>
          <p:cNvSpPr>
            <a:spLocks noChangeArrowheads="1"/>
          </p:cNvSpPr>
          <p:nvPr/>
        </p:nvSpPr>
        <p:spPr bwMode="auto">
          <a:xfrm>
            <a:off x="7559675" y="2133600"/>
            <a:ext cx="1584325" cy="863600"/>
          </a:xfrm>
          <a:prstGeom prst="ellipse">
            <a:avLst/>
          </a:prstGeom>
          <a:solidFill>
            <a:srgbClr val="BDFC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</a:rPr>
              <a:t>смешивание</a:t>
            </a: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5580063" y="2276475"/>
            <a:ext cx="20161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Влажное гранулирование продавливанием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57298"/>
            <a:ext cx="4543428" cy="535785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000000"/>
                </a:solidFill>
              </a:rPr>
              <a:t>Классический способ - формирование гранул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агломератов из порошка</a:t>
            </a:r>
          </a:p>
          <a:p>
            <a:pPr eaLnBrk="1" hangingPunct="1"/>
            <a:r>
              <a:rPr lang="ru-RU" sz="2000" u="sng" dirty="0" smtClean="0">
                <a:solidFill>
                  <a:srgbClr val="000000"/>
                </a:solidFill>
              </a:rPr>
              <a:t>Операции:</a:t>
            </a:r>
          </a:p>
          <a:p>
            <a:pPr eaLnBrk="1" hangingPunct="1"/>
            <a:r>
              <a:rPr lang="ru-RU" sz="2000" dirty="0" smtClean="0"/>
              <a:t>Смешивание</a:t>
            </a:r>
          </a:p>
          <a:p>
            <a:pPr eaLnBrk="1" hangingPunct="1"/>
            <a:r>
              <a:rPr lang="ru-RU" sz="2000" dirty="0" smtClean="0"/>
              <a:t>Увлажнение</a:t>
            </a:r>
          </a:p>
          <a:p>
            <a:pPr eaLnBrk="1" hangingPunct="1"/>
            <a:r>
              <a:rPr lang="ru-RU" sz="2000" dirty="0" smtClean="0"/>
              <a:t>Получение влажного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гранулята   3-5 мм</a:t>
            </a:r>
          </a:p>
          <a:p>
            <a:pPr eaLnBrk="1" hangingPunct="1"/>
            <a:r>
              <a:rPr lang="ru-RU" sz="2000" dirty="0" smtClean="0"/>
              <a:t>Сушка</a:t>
            </a:r>
          </a:p>
          <a:p>
            <a:pPr eaLnBrk="1" hangingPunct="1"/>
            <a:r>
              <a:rPr lang="ru-RU" sz="2000" dirty="0" smtClean="0"/>
              <a:t>Калибровка гранул (сухая грануляция) 1-2мм</a:t>
            </a:r>
          </a:p>
          <a:p>
            <a:pPr eaLnBrk="1" hangingPunct="1"/>
            <a:r>
              <a:rPr lang="ru-RU" sz="2000" dirty="0" smtClean="0"/>
              <a:t>Просеивание</a:t>
            </a:r>
          </a:p>
          <a:p>
            <a:pPr eaLnBrk="1" hangingPunct="1"/>
            <a:r>
              <a:rPr lang="ru-RU" sz="2000" dirty="0" smtClean="0"/>
              <a:t>Опудривание скользящим</a:t>
            </a:r>
          </a:p>
        </p:txBody>
      </p:sp>
      <p:pic>
        <p:nvPicPr>
          <p:cNvPr id="29700" name="Picture 5" descr="01_04_11-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716338"/>
            <a:ext cx="24479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Ротор, сменное сито и корпус сита для роторных сит 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9134" y="1268412"/>
            <a:ext cx="4233529" cy="273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C55-99B6-4256-9EFA-D39BB50F26F2}" type="datetime6">
              <a:rPr lang="de-DE"/>
              <a:pPr/>
              <a:t>Oktober 16</a:t>
            </a:fld>
            <a:endParaRPr lang="en-GB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Glatt GmbH - Process Technology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D38D-E685-4670-A1FC-8380862496AD}" type="slidenum">
              <a:rPr lang="en-GB"/>
              <a:pPr/>
              <a:t>34</a:t>
            </a:fld>
            <a:endParaRPr lang="en-GB"/>
          </a:p>
        </p:txBody>
      </p:sp>
      <p:sp>
        <p:nvSpPr>
          <p:cNvPr id="242690" name="Rectangle 2"/>
          <p:cNvSpPr>
            <a:spLocks noGrp="1" noChangeAspect="1" noChangeArrowheads="1"/>
          </p:cNvSpPr>
          <p:nvPr>
            <p:ph type="title"/>
          </p:nvPr>
        </p:nvSpPr>
        <p:spPr>
          <a:ln/>
        </p:spPr>
        <p:txBody>
          <a:bodyPr>
            <a:noAutofit/>
          </a:bodyPr>
          <a:lstStyle/>
          <a:p>
            <a:r>
              <a:rPr lang="ru-RU" sz="3600" dirty="0" smtClean="0"/>
              <a:t>Влажное гранулирование в установках с псевдоожиженным слоем</a:t>
            </a:r>
            <a:endParaRPr lang="de-DE" sz="3600" dirty="0"/>
          </a:p>
        </p:txBody>
      </p:sp>
      <p:pic>
        <p:nvPicPr>
          <p:cNvPr id="2426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48" y="1928802"/>
            <a:ext cx="7415512" cy="4221163"/>
          </a:xfrm>
          <a:noFill/>
          <a:ln/>
        </p:spPr>
      </p:pic>
      <p:sp>
        <p:nvSpPr>
          <p:cNvPr id="242694" name="Line 6"/>
          <p:cNvSpPr>
            <a:spLocks noChangeShapeType="1"/>
          </p:cNvSpPr>
          <p:nvPr/>
        </p:nvSpPr>
        <p:spPr bwMode="auto">
          <a:xfrm>
            <a:off x="4450577" y="59499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>
            <a:off x="2650665" y="5949950"/>
            <a:ext cx="359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4000496" y="6429396"/>
            <a:ext cx="2484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Система подачи воздуха</a:t>
            </a:r>
            <a:endParaRPr lang="de-DE" sz="1400"/>
          </a:p>
        </p:txBody>
      </p:sp>
      <p:sp>
        <p:nvSpPr>
          <p:cNvPr id="242697" name="Line 9"/>
          <p:cNvSpPr>
            <a:spLocks noChangeShapeType="1"/>
          </p:cNvSpPr>
          <p:nvPr/>
        </p:nvSpPr>
        <p:spPr bwMode="auto">
          <a:xfrm>
            <a:off x="3000364" y="2000240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2698" name="Line 10"/>
          <p:cNvSpPr>
            <a:spLocks noChangeShapeType="1"/>
          </p:cNvSpPr>
          <p:nvPr/>
        </p:nvSpPr>
        <p:spPr bwMode="auto">
          <a:xfrm>
            <a:off x="4214810" y="2000240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2701" name="Line 13"/>
          <p:cNvSpPr>
            <a:spLocks noChangeShapeType="1"/>
          </p:cNvSpPr>
          <p:nvPr/>
        </p:nvSpPr>
        <p:spPr bwMode="auto">
          <a:xfrm>
            <a:off x="5429256" y="1857364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2702" name="Line 14"/>
          <p:cNvSpPr>
            <a:spLocks noChangeShapeType="1"/>
          </p:cNvSpPr>
          <p:nvPr/>
        </p:nvSpPr>
        <p:spPr bwMode="auto">
          <a:xfrm>
            <a:off x="6286512" y="200024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2000232" y="1357298"/>
            <a:ext cx="144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200" dirty="0"/>
              <a:t>Выходной</a:t>
            </a:r>
          </a:p>
          <a:p>
            <a:pPr algn="ctr"/>
            <a:r>
              <a:rPr lang="ru-RU" sz="1200" dirty="0"/>
              <a:t>пылеуловитель</a:t>
            </a:r>
            <a:endParaRPr lang="de-DE" sz="1200" dirty="0"/>
          </a:p>
        </p:txBody>
      </p:sp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3286116" y="1357298"/>
            <a:ext cx="1584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200" dirty="0"/>
              <a:t>Выходной</a:t>
            </a:r>
          </a:p>
          <a:p>
            <a:pPr algn="ctr"/>
            <a:r>
              <a:rPr lang="ru-RU" sz="1200" dirty="0"/>
              <a:t>статический фильтр</a:t>
            </a:r>
            <a:endParaRPr lang="de-DE" sz="1200" dirty="0"/>
          </a:p>
        </p:txBody>
      </p:sp>
      <p:sp>
        <p:nvSpPr>
          <p:cNvPr id="242705" name="Text Box 17"/>
          <p:cNvSpPr txBox="1">
            <a:spLocks noChangeArrowheads="1"/>
          </p:cNvSpPr>
          <p:nvPr/>
        </p:nvSpPr>
        <p:spPr bwMode="auto">
          <a:xfrm>
            <a:off x="4714876" y="1571612"/>
            <a:ext cx="11095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Вентилятор</a:t>
            </a:r>
            <a:endParaRPr lang="de-DE" sz="1200" dirty="0"/>
          </a:p>
        </p:txBody>
      </p:sp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5786446" y="1643050"/>
            <a:ext cx="10438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Глушитель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7160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Влажное гранулирование </a:t>
            </a:r>
            <a:br>
              <a:rPr lang="ru-RU" sz="4000" b="1" dirty="0" smtClean="0"/>
            </a:br>
            <a:r>
              <a:rPr lang="ru-RU" sz="4000" b="1" dirty="0" smtClean="0"/>
              <a:t>в псевдоожиженном слое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u="sng" dirty="0" smtClean="0">
                <a:latin typeface="Times New Roman" pitchFamily="18" charset="0"/>
              </a:rPr>
              <a:t>Преимущества:</a:t>
            </a:r>
            <a:r>
              <a:rPr lang="ru-RU" sz="2400" dirty="0" smtClean="0">
                <a:latin typeface="Times New Roman" pitchFamily="18" charset="0"/>
              </a:rPr>
              <a:t> выполнение операций: смешивания, увлажнения, грануляции, сушки, опудривания в одном виде оборудования.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9788" y="1600200"/>
            <a:ext cx="403701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400" smtClean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4924729" y="1557338"/>
          <a:ext cx="4060521" cy="5086372"/>
        </p:xfrm>
        <a:graphic>
          <a:graphicData uri="http://schemas.openxmlformats.org/presentationml/2006/ole">
            <p:oleObj spid="_x0000_s5122" r:id="rId3" imgW="3657600" imgH="45720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Влажное гранулирование распылением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гранулы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от 0,2 до 5 мм </a:t>
            </a:r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ысушивание жидкостей с одновременным формированием гранул 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dirty="0" smtClean="0">
                <a:latin typeface="Times New Roman" pitchFamily="18" charset="0"/>
              </a:rPr>
              <a:t>Преимущества: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круглые гранулы с компактной структурой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</a:rPr>
              <a:t>хорошей растворимостью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</a:rPr>
              <a:t>высокой стойкостью к истиранию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2400" dirty="0" smtClean="0">
                <a:latin typeface="Times New Roman" pitchFamily="18" charset="0"/>
              </a:rPr>
              <a:t>узкое распределение частиц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2400" dirty="0" smtClean="0">
                <a:latin typeface="Times New Roman" pitchFamily="18" charset="0"/>
              </a:rPr>
              <a:t>по размерам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2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 smtClean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357818" y="3482468"/>
          <a:ext cx="3581392" cy="3261226"/>
        </p:xfrm>
        <a:graphic>
          <a:graphicData uri="http://schemas.openxmlformats.org/presentationml/2006/ole">
            <p:oleObj spid="_x0000_s6146" r:id="rId3" imgW="4572000" imgH="3657600" progId="">
              <p:embed/>
            </p:oleObj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/>
              <a:t>Влажное гранулирование в смесителе – грануляторе</a:t>
            </a:r>
            <a:br>
              <a:rPr lang="ru-RU" sz="3600" b="1" dirty="0" smtClean="0"/>
            </a:br>
            <a:endParaRPr lang="ru-RU" sz="36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Гранулы компактные, плотные, с хорошей сыпучестью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Z</a:t>
            </a:r>
            <a:r>
              <a:rPr lang="ru-RU" sz="2400" smtClean="0"/>
              <a:t>-образные лопасти ротора обеспечивают интенсивное перемешивание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Боковой измельчитель предотвращает образование крупных агломератов</a:t>
            </a:r>
          </a:p>
        </p:txBody>
      </p:sp>
      <p:pic>
        <p:nvPicPr>
          <p:cNvPr id="40964" name="Picture 4" descr="Glattprinzip4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8" y="2928934"/>
            <a:ext cx="3570313" cy="3313167"/>
          </a:xfrm>
          <a:noFill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</a:rPr>
              <a:t>Сухое гранулирование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6357938" y="1500188"/>
            <a:ext cx="2786062" cy="1425575"/>
          </a:xfrm>
          <a:prstGeom prst="ellipse">
            <a:avLst/>
          </a:prstGeom>
          <a:solidFill>
            <a:srgbClr val="C5F5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Tahoma" pitchFamily="34" charset="0"/>
              </a:rPr>
              <a:t>Сухая грануляция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(прессование)</a:t>
            </a: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214688" y="2000250"/>
            <a:ext cx="2508250" cy="1011238"/>
          </a:xfrm>
          <a:prstGeom prst="ellipse">
            <a:avLst/>
          </a:prstGeom>
          <a:solidFill>
            <a:srgbClr val="C5F5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ahoma" pitchFamily="34" charset="0"/>
              </a:rPr>
              <a:t>Брикетирование</a:t>
            </a:r>
          </a:p>
          <a:p>
            <a:pPr algn="ctr"/>
            <a:endParaRPr lang="ru-RU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6429375" y="4652963"/>
            <a:ext cx="2714625" cy="1062037"/>
          </a:xfrm>
          <a:prstGeom prst="ellipse">
            <a:avLst/>
          </a:prstGeom>
          <a:solidFill>
            <a:srgbClr val="C5F5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err="1">
                <a:solidFill>
                  <a:srgbClr val="000000"/>
                </a:solidFill>
                <a:latin typeface="Tahoma" pitchFamily="34" charset="0"/>
              </a:rPr>
              <a:t>Компактирование</a:t>
            </a:r>
            <a:endParaRPr lang="ru-RU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4143375" y="4076700"/>
            <a:ext cx="2732088" cy="1209675"/>
          </a:xfrm>
          <a:prstGeom prst="ellipse">
            <a:avLst/>
          </a:prstGeom>
          <a:solidFill>
            <a:srgbClr val="C5F5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ahoma" pitchFamily="34" charset="0"/>
              </a:rPr>
              <a:t>Пресс-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ahoma" pitchFamily="34" charset="0"/>
              </a:rPr>
              <a:t>гранулирование</a:t>
            </a:r>
          </a:p>
          <a:p>
            <a:pPr algn="ctr"/>
            <a:r>
              <a:rPr lang="ru-RU" sz="2400" dirty="0"/>
              <a:t>экструзия</a:t>
            </a:r>
          </a:p>
        </p:txBody>
      </p:sp>
      <p:sp>
        <p:nvSpPr>
          <p:cNvPr id="51209" name="AutoShape 15"/>
          <p:cNvSpPr>
            <a:spLocks noChangeArrowheads="1"/>
          </p:cNvSpPr>
          <p:nvPr/>
        </p:nvSpPr>
        <p:spPr bwMode="auto">
          <a:xfrm>
            <a:off x="7740650" y="3141663"/>
            <a:ext cx="576263" cy="1079500"/>
          </a:xfrm>
          <a:prstGeom prst="downArrow">
            <a:avLst>
              <a:gd name="adj1" fmla="val 51380"/>
              <a:gd name="adj2" fmla="val 22523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AutoShape 16"/>
          <p:cNvSpPr>
            <a:spLocks noChangeArrowheads="1"/>
          </p:cNvSpPr>
          <p:nvPr/>
        </p:nvSpPr>
        <p:spPr bwMode="auto">
          <a:xfrm rot="-1924714">
            <a:off x="5685989" y="2093027"/>
            <a:ext cx="720725" cy="364020"/>
          </a:xfrm>
          <a:prstGeom prst="leftArrow">
            <a:avLst>
              <a:gd name="adj1" fmla="val 50000"/>
              <a:gd name="adj2" fmla="val 124726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AutoShape 17"/>
          <p:cNvSpPr>
            <a:spLocks noChangeArrowheads="1"/>
          </p:cNvSpPr>
          <p:nvPr/>
        </p:nvSpPr>
        <p:spPr bwMode="auto">
          <a:xfrm rot="-4192815">
            <a:off x="6094413" y="3275013"/>
            <a:ext cx="1189037" cy="344487"/>
          </a:xfrm>
          <a:prstGeom prst="leftArrow">
            <a:avLst>
              <a:gd name="adj1" fmla="val 50000"/>
              <a:gd name="adj2" fmla="val 8629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3" name="AutoShape 22"/>
          <p:cNvSpPr>
            <a:spLocks noChangeArrowheads="1"/>
          </p:cNvSpPr>
          <p:nvPr/>
        </p:nvSpPr>
        <p:spPr bwMode="auto">
          <a:xfrm>
            <a:off x="3132138" y="3357563"/>
            <a:ext cx="1295400" cy="719137"/>
          </a:xfrm>
          <a:prstGeom prst="leftArrow">
            <a:avLst>
              <a:gd name="adj1" fmla="val 50000"/>
              <a:gd name="adj2" fmla="val 450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357562"/>
            <a:ext cx="2714644" cy="2071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Эти методы можно проводить также с увлажнением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</a:rPr>
              <a:t>Гранулирование прессованием</a:t>
            </a: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роликовый компактор</a:t>
            </a:r>
            <a:br>
              <a:rPr lang="ru-RU" sz="2800" b="1" dirty="0" smtClean="0">
                <a:latin typeface="Times New Roman" pitchFamily="18" charset="0"/>
              </a:rPr>
            </a:br>
            <a:endParaRPr lang="ru-RU" sz="28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Брикетирование</a:t>
            </a:r>
            <a:r>
              <a:rPr lang="ru-RU" sz="2400" b="1" dirty="0" smtClean="0"/>
              <a:t> -</a:t>
            </a:r>
            <a:r>
              <a:rPr lang="ru-RU" sz="2400" dirty="0" smtClean="0"/>
              <a:t>Агрегирование частиц под действием сил давления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Может проводиться: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С использованием сухого (влажного) связующего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Без использования связующего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dirty="0" smtClean="0"/>
              <a:t>Операции: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- брикетирование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- размол брикета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- просеивание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5429256" y="1535225"/>
          <a:ext cx="3258716" cy="4894171"/>
        </p:xfrm>
        <a:graphic>
          <a:graphicData uri="http://schemas.openxmlformats.org/presentationml/2006/ole">
            <p:oleObj spid="_x0000_s7170" r:id="rId3" imgW="3657600" imgH="5486400" progId="">
              <p:embed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характеристика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43363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Достоинства: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автоматизация производства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точность дозирования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удобство отпуска, хранения, транспортировки, приема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стабильность, возможность ее повышения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возможность маскировки неприятных органолептических свойств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возможность модификации высвобождения ЛВ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4043362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500" u="sng" smtClean="0">
                <a:solidFill>
                  <a:srgbClr val="000000"/>
                </a:solidFill>
              </a:rPr>
              <a:t>Недостатки: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относительно медленное наступление действия ЛВ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нельзя ввести тяжелым больным (обморок), детям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использование в составе таблеток ВВ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проявление побочного действия ЛВ в зоне растворения</a:t>
            </a:r>
          </a:p>
          <a:p>
            <a:pPr eaLnBrk="1" hangingPunct="1">
              <a:lnSpc>
                <a:spcPct val="80000"/>
              </a:lnSpc>
            </a:pPr>
            <a:endParaRPr lang="ru-RU" altLang="ru-RU" sz="25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2. Экструзия.</a:t>
            </a:r>
            <a:br>
              <a:rPr lang="ru-RU" sz="4000" b="1" smtClean="0"/>
            </a:br>
            <a:r>
              <a:rPr lang="ru-RU" sz="3600" b="1" smtClean="0"/>
              <a:t>Характеристика метода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Продавливание материала через профилированные отверстия – фильеры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Может проводиться: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- с использованием связующего (сухое, влажное)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/>
              <a:t>без использования связующего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/>
              <a:t>Обеспечивает высокую прочность гранул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b="1" dirty="0" smtClean="0">
                <a:latin typeface="Times New Roman" pitchFamily="18" charset="0"/>
              </a:rPr>
              <a:t>Экструзия</a:t>
            </a:r>
            <a:br>
              <a:rPr lang="ru-RU" sz="3100" b="1" dirty="0" smtClean="0">
                <a:latin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</a:rPr>
              <a:t>аппаратурное оформление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endParaRPr lang="ru-RU" sz="2800" b="1" dirty="0" smtClean="0">
              <a:latin typeface="Times New Roman" pitchFamily="18" charset="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eaLnBrk="1" hangingPunct="1"/>
            <a:r>
              <a:rPr lang="ru-RU" sz="2400" smtClean="0"/>
              <a:t>Валковый гранулятор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472113" y="2420938"/>
          <a:ext cx="2865437" cy="3816350"/>
        </p:xfrm>
        <a:graphic>
          <a:graphicData uri="http://schemas.openxmlformats.org/presentationml/2006/ole">
            <p:oleObj spid="_x0000_s8194" r:id="rId3" imgW="2743200" imgH="3657600" progId="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146175" y="2276475"/>
          <a:ext cx="3432175" cy="3778250"/>
        </p:xfrm>
        <a:graphic>
          <a:graphicData uri="http://schemas.openxmlformats.org/presentationml/2006/ole">
            <p:oleObj spid="_x0000_s8195" r:id="rId4" imgW="4572000" imgH="4572000" progId="">
              <p:embed/>
            </p:oleObj>
          </a:graphicData>
        </a:graphic>
      </p:graphicFrame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630738" y="1679575"/>
            <a:ext cx="37957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ru-RU" sz="2400"/>
              <a:t>Зубчатый гранулятор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/>
              <a:t> 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</a:rPr>
              <a:t>Экструзия</a:t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Аппаратурное оформление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(слайд 3)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Шнековый экструдер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50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187450" y="3429000"/>
          <a:ext cx="7200900" cy="2408238"/>
        </p:xfrm>
        <a:graphic>
          <a:graphicData uri="http://schemas.openxmlformats.org/presentationml/2006/ole">
            <p:oleObj spid="_x0000_s9218" r:id="rId3" imgW="5486400" imgH="1828800" progId="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  </a:t>
            </a:r>
            <a:r>
              <a:rPr lang="ru-RU" b="1" dirty="0" err="1" smtClean="0"/>
              <a:t>Компактирование</a:t>
            </a:r>
            <a:endParaRPr lang="ru-RU" b="1" dirty="0" smtClean="0"/>
          </a:p>
        </p:txBody>
      </p:sp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5148263" y="1844675"/>
            <a:ext cx="31686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ru-RU" b="1"/>
              <a:t>Гранулы сферические и высокопрочные</a:t>
            </a:r>
          </a:p>
        </p:txBody>
      </p:sp>
      <p:pic>
        <p:nvPicPr>
          <p:cNvPr id="56325" name="Picture 12" descr="сухое гранулирование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708275"/>
            <a:ext cx="5975350" cy="3802063"/>
          </a:xfrm>
          <a:noFill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Преимущества сферических монодисперсных гранул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Гранулы имеют круглую форму, гладкую поверхность и поэтому - </a:t>
            </a:r>
            <a:r>
              <a:rPr lang="ru-RU" sz="2000" b="1" dirty="0" smtClean="0"/>
              <a:t>превосходную сыпучесть</a:t>
            </a:r>
            <a:r>
              <a:rPr lang="ru-RU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Компактная укладка при наполнении объема обеспечивает </a:t>
            </a:r>
            <a:r>
              <a:rPr lang="ru-RU" sz="2000" b="1" dirty="0" smtClean="0"/>
              <a:t>высокую точность дозирования </a:t>
            </a:r>
            <a:r>
              <a:rPr lang="ru-RU" sz="2000" dirty="0" smtClean="0"/>
              <a:t>при автоматическом наполнении.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Высокая плотность </a:t>
            </a:r>
            <a:r>
              <a:rPr lang="ru-RU" sz="2000" dirty="0" smtClean="0"/>
              <a:t>облегчает дальнейшую технологическую обработку.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Минимизируется количество пыли </a:t>
            </a:r>
            <a:r>
              <a:rPr lang="ru-RU" sz="2000" dirty="0" smtClean="0"/>
              <a:t>(снижается взрывоопасность, потери, перекрестная контаминация, минимизируется процесс очистки выбросов)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Круглые частицы </a:t>
            </a:r>
            <a:r>
              <a:rPr lang="ru-RU" sz="2000" b="1" dirty="0" smtClean="0"/>
              <a:t>лучше покрываются </a:t>
            </a:r>
            <a:r>
              <a:rPr lang="ru-RU" sz="2000" dirty="0" smtClean="0"/>
              <a:t>оболочкой.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398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Оценка качества гранулята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425920"/>
          <a:ext cx="8572560" cy="5217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3286148"/>
                <a:gridCol w="2857520"/>
              </a:tblGrid>
              <a:tr h="774715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 определения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Норматив</a:t>
                      </a:r>
                      <a:endParaRPr lang="ru-RU" dirty="0"/>
                    </a:p>
                  </a:txBody>
                  <a:tcPr/>
                </a:tc>
              </a:tr>
              <a:tr h="121737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Фракционный </a:t>
                      </a:r>
                      <a:r>
                        <a:rPr lang="ru-RU" sz="2000" dirty="0" err="1" smtClean="0"/>
                        <a:t>гранулометриче-ский</a:t>
                      </a:r>
                      <a:r>
                        <a:rPr lang="ru-RU" sz="2000" dirty="0" smtClean="0"/>
                        <a:t> состав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Ситовой анализ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75% - одна фракция, отсутствие комков и пылевой фракции</a:t>
                      </a:r>
                      <a:endParaRPr lang="ru-RU" sz="2000" dirty="0"/>
                    </a:p>
                  </a:txBody>
                  <a:tcPr/>
                </a:tc>
              </a:tr>
              <a:tr h="1106736">
                <a:tc>
                  <a:txBody>
                    <a:bodyPr/>
                    <a:lstStyle/>
                    <a:p>
                      <a:r>
                        <a:rPr lang="ru-RU" sz="2000" smtClean="0"/>
                        <a:t>Сыпучесть</a:t>
                      </a:r>
                    </a:p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Скорость высыпания из воронки</a:t>
                      </a:r>
                    </a:p>
                    <a:p>
                      <a:r>
                        <a:rPr lang="ru-RU" sz="2000" dirty="0" smtClean="0"/>
                        <a:t>Угол откоса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Более 2 г/сек</a:t>
                      </a:r>
                      <a:endParaRPr lang="ru-RU" sz="2000" dirty="0"/>
                    </a:p>
                  </a:txBody>
                  <a:tcPr/>
                </a:tc>
              </a:tr>
              <a:tr h="7747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Насыпная плотность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Гравиметрически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7747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Влажность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Потеря в массе при высушивании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4-5%</a:t>
                      </a:r>
                      <a:endParaRPr lang="ru-RU" sz="2000" dirty="0"/>
                    </a:p>
                  </a:txBody>
                  <a:tcPr/>
                </a:tc>
              </a:tr>
              <a:tr h="56953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Прессуемость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Прочность таблетки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Мин 25 Н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Характеристика технологической схемы с гранулированием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u="sng" smtClean="0"/>
              <a:t>Преимущества</a:t>
            </a:r>
          </a:p>
          <a:p>
            <a:pPr eaLnBrk="1" hangingPunct="1">
              <a:lnSpc>
                <a:spcPct val="80000"/>
              </a:lnSpc>
            </a:pPr>
            <a:endParaRPr lang="ru-RU" sz="2400" u="sng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Позволяет получить высококачественную смесь для таблетирования, повышает: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smtClean="0"/>
              <a:t>сыпучесть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smtClean="0"/>
              <a:t>однородность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smtClean="0"/>
              <a:t>прессуемость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smtClean="0"/>
              <a:t>точность дозирования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u="sng" dirty="0" smtClean="0"/>
              <a:t>Недостатки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Использование дополнительных видов оборудования.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Использование дополнительных площадей.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Энергоемкость, трудоемкость, длительность.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Проблемы экологии и безопасности.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Возможность влияния на БФ характеристики ЛП</a:t>
            </a:r>
          </a:p>
          <a:p>
            <a:pPr eaLnBrk="1" hangingPunct="1">
              <a:lnSpc>
                <a:spcPct val="80000"/>
              </a:lnSpc>
            </a:pPr>
            <a:endParaRPr lang="ru-RU" sz="1800" u="sng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Тритурационные таблетки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>
              <a:buNone/>
            </a:pPr>
            <a:r>
              <a:rPr lang="ru-RU" altLang="ru-RU" dirty="0" smtClean="0"/>
              <a:t>1.Наполнение матриц - формование таблеток.</a:t>
            </a:r>
          </a:p>
          <a:p>
            <a:pPr marL="609600" indent="-609600">
              <a:buNone/>
            </a:pPr>
            <a:r>
              <a:rPr lang="ru-RU" altLang="ru-RU" dirty="0" smtClean="0">
                <a:solidFill>
                  <a:srgbClr val="FF0000"/>
                </a:solidFill>
              </a:rPr>
              <a:t>2.</a:t>
            </a:r>
            <a:r>
              <a:rPr lang="ru-RU" altLang="ru-RU" dirty="0" smtClean="0"/>
              <a:t> Выталкивание.</a:t>
            </a:r>
            <a:endParaRPr lang="ru-RU" altLang="ru-RU" dirty="0" smtClean="0">
              <a:solidFill>
                <a:srgbClr val="FF0000"/>
              </a:solidFill>
            </a:endParaRPr>
          </a:p>
          <a:p>
            <a:pPr marL="609600" indent="-609600">
              <a:buNone/>
            </a:pPr>
            <a:r>
              <a:rPr lang="ru-RU" altLang="ru-RU" dirty="0" smtClean="0"/>
              <a:t>3. Сушка </a:t>
            </a:r>
          </a:p>
          <a:p>
            <a:pPr marL="609600" indent="-609600">
              <a:buNone/>
            </a:pPr>
            <a:r>
              <a:rPr lang="ru-RU" altLang="ru-RU" u="sng" dirty="0" smtClean="0"/>
              <a:t>Оценка качества</a:t>
            </a:r>
          </a:p>
          <a:p>
            <a:pPr marL="609600" indent="-609600">
              <a:buNone/>
            </a:pPr>
            <a:r>
              <a:rPr lang="ru-RU" altLang="ru-RU" dirty="0" smtClean="0"/>
              <a:t>Ср. масса, однородность</a:t>
            </a:r>
          </a:p>
          <a:p>
            <a:pPr marL="609600" indent="-609600">
              <a:buNone/>
            </a:pPr>
            <a:r>
              <a:rPr lang="ru-RU" altLang="ru-RU" dirty="0" smtClean="0"/>
              <a:t>Растворение</a:t>
            </a:r>
          </a:p>
          <a:p>
            <a:pPr marL="609600" indent="-609600">
              <a:buNone/>
            </a:pPr>
            <a:r>
              <a:rPr lang="ru-RU" altLang="ru-RU" dirty="0" smtClean="0"/>
              <a:t>Подлинность</a:t>
            </a:r>
          </a:p>
          <a:p>
            <a:pPr marL="609600" indent="-609600">
              <a:buNone/>
            </a:pPr>
            <a:r>
              <a:rPr lang="ru-RU" altLang="ru-RU" dirty="0" smtClean="0"/>
              <a:t>Содержание</a:t>
            </a:r>
          </a:p>
          <a:p>
            <a:pPr marL="609600" indent="-609600">
              <a:buNone/>
            </a:pPr>
            <a:r>
              <a:rPr lang="ru-RU" altLang="ru-RU" dirty="0" smtClean="0"/>
              <a:t>Микробиологическая чистота</a:t>
            </a:r>
          </a:p>
          <a:p>
            <a:pPr marL="609600" indent="-609600">
              <a:buNone/>
            </a:pPr>
            <a:r>
              <a:rPr lang="ru-RU" altLang="ru-RU" u="sng" dirty="0" smtClean="0"/>
              <a:t>Не определяют:</a:t>
            </a:r>
          </a:p>
          <a:p>
            <a:pPr marL="609600" indent="-609600">
              <a:buNone/>
            </a:pPr>
            <a:r>
              <a:rPr lang="ru-RU" altLang="ru-RU" dirty="0" smtClean="0"/>
              <a:t>Механическую прочность</a:t>
            </a:r>
          </a:p>
          <a:p>
            <a:endParaRPr lang="ru-RU" dirty="0"/>
          </a:p>
        </p:txBody>
      </p:sp>
      <p:pic>
        <p:nvPicPr>
          <p:cNvPr id="6" name="Picture 9" descr="˄⇂粓☠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57884" y="3929066"/>
            <a:ext cx="2857488" cy="22074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0694" y="3000372"/>
            <a:ext cx="328614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Лабораторное устройство для получения </a:t>
            </a:r>
            <a:r>
              <a:rPr lang="ru-RU" dirty="0" err="1" smtClean="0"/>
              <a:t>тритурационных</a:t>
            </a:r>
            <a:r>
              <a:rPr lang="ru-RU" dirty="0" smtClean="0"/>
              <a:t> таблеток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smtClean="0"/>
              <a:t>Тритурационные таблетки</a:t>
            </a:r>
            <a:br>
              <a:rPr lang="ru-RU" altLang="ru-RU" sz="3600" smtClean="0"/>
            </a:br>
            <a:r>
              <a:rPr lang="en-US" altLang="ru-RU" sz="3600" smtClean="0"/>
              <a:t>Tabullettae Friabiles</a:t>
            </a:r>
            <a:endParaRPr lang="ru-RU" altLang="ru-RU" sz="36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таблетки, получаемые </a:t>
            </a:r>
            <a:r>
              <a:rPr lang="ru-RU" altLang="ru-RU" b="1" smtClean="0"/>
              <a:t>формованием </a:t>
            </a:r>
            <a:r>
              <a:rPr lang="ru-RU" altLang="ru-RU" smtClean="0"/>
              <a:t>увлажненных масс</a:t>
            </a:r>
          </a:p>
          <a:p>
            <a:pPr eaLnBrk="1" hangingPunct="1"/>
            <a:r>
              <a:rPr lang="ru-RU" altLang="ru-RU" smtClean="0"/>
              <a:t>размеры 1-4 мм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              Когда их получают: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71500" y="4643438"/>
            <a:ext cx="2817813" cy="1636712"/>
          </a:xfrm>
          <a:prstGeom prst="roundRect">
            <a:avLst>
              <a:gd name="adj" fmla="val 16667"/>
            </a:avLst>
          </a:prstGeom>
          <a:solidFill>
            <a:srgbClr val="9BFF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400"/>
              <a:t>Использование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400"/>
              <a:t>давления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400"/>
              <a:t>нежелательно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929188" y="4572000"/>
            <a:ext cx="3959225" cy="1728788"/>
          </a:xfrm>
          <a:prstGeom prst="roundRect">
            <a:avLst>
              <a:gd name="adj" fmla="val 16667"/>
            </a:avLst>
          </a:prstGeom>
          <a:solidFill>
            <a:srgbClr val="9BFF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/>
              <a:t>Доза ЛВ мала</a:t>
            </a:r>
          </a:p>
          <a:p>
            <a:pPr algn="ctr"/>
            <a:r>
              <a:rPr lang="ru-RU" altLang="ru-RU" sz="2400"/>
              <a:t>Введение большого </a:t>
            </a:r>
          </a:p>
          <a:p>
            <a:pPr algn="ctr"/>
            <a:r>
              <a:rPr lang="ru-RU" altLang="ru-RU" sz="2400"/>
              <a:t>количества </a:t>
            </a:r>
          </a:p>
          <a:p>
            <a:pPr algn="ctr"/>
            <a:r>
              <a:rPr lang="ru-RU" altLang="ru-RU" sz="2400"/>
              <a:t>ВВ не целесообразно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500688" y="4214813"/>
            <a:ext cx="428625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643188" y="4214813"/>
            <a:ext cx="428625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Вспомогательные вещества в технологии получения таблеток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21507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400" smtClean="0"/>
              <a:t>Таблетки прессованные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Вспомогательные вещества при получении таблеток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2276475"/>
            <a:ext cx="7931150" cy="358298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50825" y="1700213"/>
            <a:ext cx="2303463" cy="1081087"/>
          </a:xfrm>
          <a:prstGeom prst="flowChartProcess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>
                <a:solidFill>
                  <a:schemeClr val="bg1"/>
                </a:solidFill>
                <a:latin typeface="Tahoma" pitchFamily="34" charset="0"/>
              </a:rPr>
              <a:t>Наполнители</a:t>
            </a:r>
          </a:p>
          <a:p>
            <a:pPr algn="ctr">
              <a:defRPr/>
            </a:pPr>
            <a:r>
              <a:rPr lang="ru-RU" altLang="ru-RU" sz="2400">
                <a:solidFill>
                  <a:schemeClr val="bg1"/>
                </a:solidFill>
                <a:latin typeface="Tahoma" pitchFamily="34" charset="0"/>
              </a:rPr>
              <a:t>разбавители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908175" y="2565400"/>
            <a:ext cx="2519363" cy="9350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  <a:latin typeface="Tahoma" pitchFamily="34" charset="0"/>
              </a:rPr>
              <a:t>Разрыхляющие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786063" y="1785938"/>
            <a:ext cx="2160587" cy="79216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Tahoma" pitchFamily="34" charset="0"/>
              </a:rPr>
              <a:t>Связывающие</a:t>
            </a:r>
            <a:endParaRPr lang="ru-RU" alt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859338" y="2997200"/>
            <a:ext cx="2303462" cy="792163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Антифрикционные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348038" y="3716338"/>
            <a:ext cx="1584325" cy="863600"/>
          </a:xfrm>
          <a:prstGeom prst="rect">
            <a:avLst/>
          </a:prstGeom>
          <a:solidFill>
            <a:srgbClr val="FFEF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Корригенты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23850" y="3933825"/>
            <a:ext cx="2232025" cy="647700"/>
          </a:xfrm>
          <a:prstGeom prst="flowChartTerminator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набухающие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539750" y="4724400"/>
            <a:ext cx="2303463" cy="647700"/>
          </a:xfrm>
          <a:prstGeom prst="flowChartTerminator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газообразующие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1547813" y="5589588"/>
            <a:ext cx="2232025" cy="647700"/>
          </a:xfrm>
          <a:prstGeom prst="flowChartTerminator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Улучшающие</a:t>
            </a:r>
          </a:p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смачивание</a:t>
            </a: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7235825" y="2133600"/>
            <a:ext cx="1908175" cy="792163"/>
          </a:xfrm>
          <a:prstGeom prst="ellipse">
            <a:avLst/>
          </a:prstGeom>
          <a:solidFill>
            <a:srgbClr val="FFFF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смазывающие</a:t>
            </a: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4859338" y="1916113"/>
            <a:ext cx="1800225" cy="863600"/>
          </a:xfrm>
          <a:prstGeom prst="ellipse">
            <a:avLst/>
          </a:prstGeom>
          <a:solidFill>
            <a:srgbClr val="FFFF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скользящие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5148263" y="3716338"/>
            <a:ext cx="1368425" cy="720725"/>
          </a:xfrm>
          <a:prstGeom prst="flowChartDecision">
            <a:avLst/>
          </a:prstGeom>
          <a:solidFill>
            <a:srgbClr val="FFEF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цвета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4932363" y="4581525"/>
            <a:ext cx="1368425" cy="720725"/>
          </a:xfrm>
          <a:prstGeom prst="flowChartDecision">
            <a:avLst/>
          </a:prstGeom>
          <a:solidFill>
            <a:srgbClr val="FFEF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запаха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3492500" y="4941888"/>
            <a:ext cx="1368425" cy="720725"/>
          </a:xfrm>
          <a:prstGeom prst="flowChartDecision">
            <a:avLst/>
          </a:prstGeom>
          <a:solidFill>
            <a:srgbClr val="FFEF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вкуса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7380288" y="3789363"/>
            <a:ext cx="1512887" cy="935037"/>
          </a:xfrm>
          <a:prstGeom prst="rect">
            <a:avLst/>
          </a:prstGeom>
          <a:solidFill>
            <a:srgbClr val="C5FFC5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Материалы </a:t>
            </a:r>
          </a:p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оболочек</a:t>
            </a: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7092950" y="27813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 flipV="1">
            <a:off x="6443663" y="2636838"/>
            <a:ext cx="730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3059113" y="3500438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H="1">
            <a:off x="2555875" y="3500438"/>
            <a:ext cx="2873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H="1">
            <a:off x="2124075" y="3500438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5364163" y="5445125"/>
            <a:ext cx="1512887" cy="576263"/>
          </a:xfrm>
          <a:prstGeom prst="rect">
            <a:avLst/>
          </a:prstGeom>
          <a:solidFill>
            <a:srgbClr val="C5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материалы</a:t>
            </a:r>
          </a:p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оболочек</a:t>
            </a: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7559675" y="5300663"/>
            <a:ext cx="1584325" cy="358775"/>
          </a:xfrm>
          <a:prstGeom prst="rect">
            <a:avLst/>
          </a:prstGeom>
          <a:solidFill>
            <a:srgbClr val="C5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растворители</a:t>
            </a: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6732588" y="5876925"/>
            <a:ext cx="2160587" cy="503238"/>
          </a:xfrm>
          <a:prstGeom prst="rect">
            <a:avLst/>
          </a:prstGeom>
          <a:solidFill>
            <a:srgbClr val="C5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пластификаторы</a:t>
            </a: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8243888" y="47244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7451725" y="47244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H="1">
            <a:off x="6732588" y="4292600"/>
            <a:ext cx="6477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flipV="1">
            <a:off x="4932363" y="4221163"/>
            <a:ext cx="5032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4932363" y="4437063"/>
            <a:ext cx="2873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4356100" y="45815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6767513" y="1341438"/>
            <a:ext cx="2376487" cy="863600"/>
          </a:xfrm>
          <a:prstGeom prst="ellipse">
            <a:avLst/>
          </a:prstGeom>
          <a:solidFill>
            <a:srgbClr val="FFFF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/>
              <a:t>противо-</a:t>
            </a:r>
          </a:p>
          <a:p>
            <a:pPr algn="ctr"/>
            <a:r>
              <a:rPr lang="ru-RU" altLang="ru-RU" sz="2000"/>
              <a:t>прилипающие</a:t>
            </a: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V="1">
            <a:off x="6659563" y="1989138"/>
            <a:ext cx="360362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600" smtClean="0"/>
              <a:t>Технологические принципы таблетирования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1306</Words>
  <Application>Microsoft Office PowerPoint</Application>
  <PresentationFormat>Экран (4:3)</PresentationFormat>
  <Paragraphs>431</Paragraphs>
  <Slides>46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Технология получения таблеток</vt:lpstr>
      <vt:lpstr>ТАБЛЕТКИ TABULETTAE </vt:lpstr>
      <vt:lpstr>Классификации таблеток: </vt:lpstr>
      <vt:lpstr>характеристика</vt:lpstr>
      <vt:lpstr>Тритурационные таблетки</vt:lpstr>
      <vt:lpstr>Тритурационные таблетки Tabullettae Friabiles</vt:lpstr>
      <vt:lpstr>Таблетки прессованные</vt:lpstr>
      <vt:lpstr>Вспомогательные вещества при получении таблеток</vt:lpstr>
      <vt:lpstr>Технологические принципы таблетирования</vt:lpstr>
      <vt:lpstr>Этапы получения таблеток</vt:lpstr>
      <vt:lpstr>Схема получения таблеток</vt:lpstr>
      <vt:lpstr>Требования к таблеточной массе</vt:lpstr>
      <vt:lpstr>Свойства порошкообразных материалов</vt:lpstr>
      <vt:lpstr>Физико-химические свойства порошкообразных материалов</vt:lpstr>
      <vt:lpstr>Технологические показатели качества порошков и гранулятов</vt:lpstr>
      <vt:lpstr>СЫПУЧЕСТЬ </vt:lpstr>
      <vt:lpstr>СЫПУЧЕСТЬ -  </vt:lpstr>
      <vt:lpstr>Угол откоса - </vt:lpstr>
      <vt:lpstr>Насыпная плотность </vt:lpstr>
      <vt:lpstr>Требования к таблеточной массе</vt:lpstr>
      <vt:lpstr>Получение таблеток прямым прессованием</vt:lpstr>
      <vt:lpstr>Прямое прессование</vt:lpstr>
      <vt:lpstr>Прямое прессование </vt:lpstr>
      <vt:lpstr>Вспомогательные вещества для прямого прессования</vt:lpstr>
      <vt:lpstr>Таблеточные прессы</vt:lpstr>
      <vt:lpstr>Таблеточные прессы ударного типа (эксцентриковые, кривошипные) </vt:lpstr>
      <vt:lpstr>Недостатки таблетиро- вания на прессе  ударного типа</vt:lpstr>
      <vt:lpstr>Ротационный таблеточный пресс</vt:lpstr>
      <vt:lpstr>Схема ротационного таблеточного пресса</vt:lpstr>
      <vt:lpstr>Преимущества таблетирования на ротационном прессе</vt:lpstr>
      <vt:lpstr>Гранулирование  - укрупнение частиц, зернение </vt:lpstr>
      <vt:lpstr>Схема получения таблеток</vt:lpstr>
      <vt:lpstr>Влажное гранулирование продавливанием</vt:lpstr>
      <vt:lpstr>Влажное гранулирование в установках с псевдоожиженным слоем</vt:lpstr>
      <vt:lpstr>Влажное гранулирование  в псевдоожиженном слое</vt:lpstr>
      <vt:lpstr>   Влажное гранулирование распылением   гранулы от 0,2 до 5 мм  </vt:lpstr>
      <vt:lpstr>Влажное гранулирование в смесителе – грануляторе </vt:lpstr>
      <vt:lpstr>Сухое гранулирование</vt:lpstr>
      <vt:lpstr>Гранулирование прессованием роликовый компактор </vt:lpstr>
      <vt:lpstr>2. Экструзия. Характеристика метода</vt:lpstr>
      <vt:lpstr> Экструзия аппаратурное оформление  </vt:lpstr>
      <vt:lpstr>Экструзия Аппаратурное оформление (слайд 3)</vt:lpstr>
      <vt:lpstr>  Компактирование</vt:lpstr>
      <vt:lpstr>Преимущества сферических монодисперсных гранул</vt:lpstr>
      <vt:lpstr>Оценка качества гранулята</vt:lpstr>
      <vt:lpstr>Характеристика технологической схемы с гранулированием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получения таблеток</dc:title>
  <dc:creator>НБ</dc:creator>
  <cp:lastModifiedBy>НБ</cp:lastModifiedBy>
  <cp:revision>11</cp:revision>
  <dcterms:created xsi:type="dcterms:W3CDTF">2016-10-25T16:19:48Z</dcterms:created>
  <dcterms:modified xsi:type="dcterms:W3CDTF">2016-10-25T17:37:03Z</dcterms:modified>
</cp:coreProperties>
</file>