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0" r:id="rId2"/>
    <p:sldId id="313" r:id="rId3"/>
    <p:sldId id="271" r:id="rId4"/>
    <p:sldId id="318" r:id="rId5"/>
    <p:sldId id="319" r:id="rId6"/>
    <p:sldId id="320" r:id="rId7"/>
    <p:sldId id="292" r:id="rId8"/>
  </p:sldIdLst>
  <p:sldSz cx="9144000" cy="5143500" type="screen16x9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siliy" initials="V" lastIdx="4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65D4F"/>
    <a:srgbClr val="009D99"/>
    <a:srgbClr val="E6417A"/>
    <a:srgbClr val="FF66FF"/>
    <a:srgbClr val="E5DEC5"/>
    <a:srgbClr val="EBE4D0"/>
    <a:srgbClr val="AB7942"/>
    <a:srgbClr val="00CCC7"/>
    <a:srgbClr val="158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95"/>
    <p:restoredTop sz="50000" autoAdjust="0"/>
  </p:normalViewPr>
  <p:slideViewPr>
    <p:cSldViewPr snapToGrid="0" snapToObjects="1">
      <p:cViewPr varScale="1">
        <p:scale>
          <a:sx n="117" d="100"/>
          <a:sy n="117" d="100"/>
        </p:scale>
        <p:origin x="96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E566C-511E-4A2E-9839-833E02AADD04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66A70-BC27-49C5-B6F8-23D786953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22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7F8D6-4019-F843-AD45-2C054927CD78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56CA4-ADC1-314A-BDCF-3EEB687EA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6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6CA4-ADC1-314A-BDCF-3EEB687EAD1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0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Сюда добавляются 3 фото белорусская,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грохольский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пресня</a:t>
            </a:r>
            <a:r>
              <a:rPr lang="ru-RU" baseline="0" dirty="0" smtClean="0"/>
              <a:t>, фото можно любые на ваш вкус, под фото </a:t>
            </a:r>
            <a:r>
              <a:rPr lang="ru-RU" baseline="0" dirty="0" err="1" smtClean="0"/>
              <a:t>посписи</a:t>
            </a:r>
            <a:r>
              <a:rPr lang="ru-RU" baseline="0" dirty="0" smtClean="0"/>
              <a:t> КДЦ </a:t>
            </a:r>
            <a:r>
              <a:rPr lang="ru-RU" baseline="0" dirty="0" err="1" smtClean="0"/>
              <a:t>Белорусская,адрес</a:t>
            </a:r>
            <a:r>
              <a:rPr lang="ru-RU" baseline="0" dirty="0" smtClean="0"/>
              <a:t> КДЦ </a:t>
            </a:r>
            <a:r>
              <a:rPr lang="ru-RU" baseline="0" dirty="0" err="1" smtClean="0"/>
              <a:t>Грохольский</a:t>
            </a:r>
            <a:r>
              <a:rPr lang="ru-RU" baseline="0" dirty="0" smtClean="0"/>
              <a:t>, адрес КДЦ Красная </a:t>
            </a:r>
            <a:r>
              <a:rPr lang="ru-RU" baseline="0" dirty="0" err="1" smtClean="0"/>
              <a:t>пресня</a:t>
            </a:r>
            <a:r>
              <a:rPr lang="ru-RU" baseline="0" dirty="0" smtClean="0"/>
              <a:t>, адрес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6CA4-ADC1-314A-BDCF-3EEB687EAD1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7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Сюда добавляются 3 фото белорусская,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грохольский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пресня</a:t>
            </a:r>
            <a:r>
              <a:rPr lang="ru-RU" baseline="0" dirty="0" smtClean="0"/>
              <a:t>, фото можно любые на ваш вкус, под фото </a:t>
            </a:r>
            <a:r>
              <a:rPr lang="ru-RU" baseline="0" dirty="0" err="1" smtClean="0"/>
              <a:t>посписи</a:t>
            </a:r>
            <a:r>
              <a:rPr lang="ru-RU" baseline="0" dirty="0" smtClean="0"/>
              <a:t> КДЦ </a:t>
            </a:r>
            <a:r>
              <a:rPr lang="ru-RU" baseline="0" dirty="0" err="1" smtClean="0"/>
              <a:t>Белорусская,адрес</a:t>
            </a:r>
            <a:r>
              <a:rPr lang="ru-RU" baseline="0" dirty="0" smtClean="0"/>
              <a:t> КДЦ </a:t>
            </a:r>
            <a:r>
              <a:rPr lang="ru-RU" baseline="0" dirty="0" err="1" smtClean="0"/>
              <a:t>Грохольский</a:t>
            </a:r>
            <a:r>
              <a:rPr lang="ru-RU" baseline="0" dirty="0" smtClean="0"/>
              <a:t>, адрес КДЦ Красная </a:t>
            </a:r>
            <a:r>
              <a:rPr lang="ru-RU" baseline="0" dirty="0" err="1" smtClean="0"/>
              <a:t>пресня</a:t>
            </a:r>
            <a:r>
              <a:rPr lang="ru-RU" baseline="0" dirty="0" smtClean="0"/>
              <a:t>, адрес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6CA4-ADC1-314A-BDCF-3EEB687EAD1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7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Сюда добавляются 3 фото белорусская,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грохольский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пресня</a:t>
            </a:r>
            <a:r>
              <a:rPr lang="ru-RU" baseline="0" dirty="0" smtClean="0"/>
              <a:t>, фото можно любые на ваш вкус, под фото </a:t>
            </a:r>
            <a:r>
              <a:rPr lang="ru-RU" baseline="0" dirty="0" err="1" smtClean="0"/>
              <a:t>посписи</a:t>
            </a:r>
            <a:r>
              <a:rPr lang="ru-RU" baseline="0" dirty="0" smtClean="0"/>
              <a:t> КДЦ </a:t>
            </a:r>
            <a:r>
              <a:rPr lang="ru-RU" baseline="0" dirty="0" err="1" smtClean="0"/>
              <a:t>Белорусская,адрес</a:t>
            </a:r>
            <a:r>
              <a:rPr lang="ru-RU" baseline="0" dirty="0" smtClean="0"/>
              <a:t> КДЦ </a:t>
            </a:r>
            <a:r>
              <a:rPr lang="ru-RU" baseline="0" dirty="0" err="1" smtClean="0"/>
              <a:t>Грохольский</a:t>
            </a:r>
            <a:r>
              <a:rPr lang="ru-RU" baseline="0" dirty="0" smtClean="0"/>
              <a:t>, адрес КДЦ Красная </a:t>
            </a:r>
            <a:r>
              <a:rPr lang="ru-RU" baseline="0" dirty="0" err="1" smtClean="0"/>
              <a:t>пресня</a:t>
            </a:r>
            <a:r>
              <a:rPr lang="ru-RU" baseline="0" dirty="0" smtClean="0"/>
              <a:t>, адрес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6CA4-ADC1-314A-BDCF-3EEB687EAD1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7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Сюда добавляются 3 фото белорусская,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грохольский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пресня</a:t>
            </a:r>
            <a:r>
              <a:rPr lang="ru-RU" baseline="0" dirty="0" smtClean="0"/>
              <a:t>, фото можно любые на ваш вкус, под фото </a:t>
            </a:r>
            <a:r>
              <a:rPr lang="ru-RU" baseline="0" dirty="0" err="1" smtClean="0"/>
              <a:t>посписи</a:t>
            </a:r>
            <a:r>
              <a:rPr lang="ru-RU" baseline="0" dirty="0" smtClean="0"/>
              <a:t> КДЦ </a:t>
            </a:r>
            <a:r>
              <a:rPr lang="ru-RU" baseline="0" dirty="0" err="1" smtClean="0"/>
              <a:t>Белорусская,адрес</a:t>
            </a:r>
            <a:r>
              <a:rPr lang="ru-RU" baseline="0" dirty="0" smtClean="0"/>
              <a:t> КДЦ </a:t>
            </a:r>
            <a:r>
              <a:rPr lang="ru-RU" baseline="0" dirty="0" err="1" smtClean="0"/>
              <a:t>Грохольский</a:t>
            </a:r>
            <a:r>
              <a:rPr lang="ru-RU" baseline="0" dirty="0" smtClean="0"/>
              <a:t>, адрес КДЦ Красная </a:t>
            </a:r>
            <a:r>
              <a:rPr lang="ru-RU" baseline="0" dirty="0" err="1" smtClean="0"/>
              <a:t>пресня</a:t>
            </a:r>
            <a:r>
              <a:rPr lang="ru-RU" baseline="0" dirty="0" smtClean="0"/>
              <a:t>, адрес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56CA4-ADC1-314A-BDCF-3EEB687EAD1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7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83F8-DFB0-7C43-96F6-936D77BE950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F2ED-2860-C14D-B825-ADDFDF35A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3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83F8-DFB0-7C43-96F6-936D77BE950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F2ED-2860-C14D-B825-ADDFDF35A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83F8-DFB0-7C43-96F6-936D77BE950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F2ED-2860-C14D-B825-ADDFDF35A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83F8-DFB0-7C43-96F6-936D77BE950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F2ED-2860-C14D-B825-ADDFDF35A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3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83F8-DFB0-7C43-96F6-936D77BE950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F2ED-2860-C14D-B825-ADDFDF35A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9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83F8-DFB0-7C43-96F6-936D77BE950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F2ED-2860-C14D-B825-ADDFDF35A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4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83F8-DFB0-7C43-96F6-936D77BE950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F2ED-2860-C14D-B825-ADDFDF35A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0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83F8-DFB0-7C43-96F6-936D77BE950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F2ED-2860-C14D-B825-ADDFDF35A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15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83F8-DFB0-7C43-96F6-936D77BE950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F2ED-2860-C14D-B825-ADDFDF35A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2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83F8-DFB0-7C43-96F6-936D77BE950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F2ED-2860-C14D-B825-ADDFDF35A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83F8-DFB0-7C43-96F6-936D77BE950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F2ED-2860-C14D-B825-ADDFDF35A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D83F8-DFB0-7C43-96F6-936D77BE9501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F2ED-2860-C14D-B825-ADDFDF35A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1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1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1821" y="1317082"/>
            <a:ext cx="42655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ru-RU" altLang="ru-RU" sz="32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МЕДСИ </a:t>
            </a:r>
            <a:r>
              <a:rPr lang="en-US" altLang="ru-RU" sz="32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—</a:t>
            </a:r>
            <a:endParaRPr lang="ru-RU" altLang="ru-RU" sz="32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3200" dirty="0">
                <a:solidFill>
                  <a:schemeClr val="bg1"/>
                </a:solidFill>
              </a:rPr>
              <a:t>высокие стандарты медицинского обслуживания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89" y="707238"/>
            <a:ext cx="3213208" cy="3977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45" y="2696058"/>
            <a:ext cx="1856196" cy="1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3298" y="292348"/>
            <a:ext cx="1785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</a:rPr>
              <a:t>МЕДСИ </a:t>
            </a:r>
            <a:endParaRPr lang="ru-RU" altLang="ru-RU" dirty="0" smtClean="0">
              <a:solidFill>
                <a:schemeClr val="bg1"/>
              </a:solidFill>
            </a:endParaRPr>
          </a:p>
          <a:p>
            <a:r>
              <a:rPr lang="ru-RU" altLang="ru-RU" dirty="0" smtClean="0">
                <a:solidFill>
                  <a:schemeClr val="bg1"/>
                </a:solidFill>
              </a:rPr>
              <a:t>сегодня </a:t>
            </a:r>
            <a:r>
              <a:rPr lang="ru-RU" altLang="ru-RU" dirty="0">
                <a:solidFill>
                  <a:schemeClr val="bg1"/>
                </a:solidFill>
              </a:rPr>
              <a:t>– </a:t>
            </a:r>
            <a:endParaRPr lang="ru-RU" altLang="ru-RU" dirty="0" smtClean="0">
              <a:solidFill>
                <a:schemeClr val="bg1"/>
              </a:solidFill>
            </a:endParaRPr>
          </a:p>
          <a:p>
            <a:r>
              <a:rPr lang="ru-RU" altLang="ru-RU" dirty="0" smtClean="0">
                <a:solidFill>
                  <a:schemeClr val="bg1"/>
                </a:solidFill>
              </a:rPr>
              <a:t>лидер </a:t>
            </a:r>
            <a:r>
              <a:rPr lang="ru-RU" altLang="ru-RU" dirty="0">
                <a:solidFill>
                  <a:schemeClr val="bg1"/>
                </a:solidFill>
              </a:rPr>
              <a:t>на рынке оказания коммерческих медицинских услуг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83233" y="928849"/>
            <a:ext cx="944452" cy="944015"/>
          </a:xfrm>
          <a:prstGeom prst="ellipse">
            <a:avLst/>
          </a:prstGeom>
          <a:solidFill>
            <a:srgbClr val="00CC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7" name="Овал 6"/>
          <p:cNvSpPr/>
          <p:nvPr/>
        </p:nvSpPr>
        <p:spPr>
          <a:xfrm>
            <a:off x="4684634" y="928849"/>
            <a:ext cx="944452" cy="944015"/>
          </a:xfrm>
          <a:prstGeom prst="ellipse">
            <a:avLst/>
          </a:prstGeom>
          <a:solidFill>
            <a:srgbClr val="00CC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8" name="Овал 7"/>
          <p:cNvSpPr/>
          <p:nvPr/>
        </p:nvSpPr>
        <p:spPr>
          <a:xfrm>
            <a:off x="3626735" y="920223"/>
            <a:ext cx="944452" cy="944015"/>
          </a:xfrm>
          <a:prstGeom prst="ellipse">
            <a:avLst/>
          </a:prstGeom>
          <a:solidFill>
            <a:srgbClr val="00CC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9" name="Овал 8"/>
          <p:cNvSpPr/>
          <p:nvPr/>
        </p:nvSpPr>
        <p:spPr>
          <a:xfrm>
            <a:off x="2583233" y="2326896"/>
            <a:ext cx="944452" cy="944015"/>
          </a:xfrm>
          <a:prstGeom prst="ellipse">
            <a:avLst/>
          </a:prstGeom>
          <a:solidFill>
            <a:srgbClr val="00CC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0" name="Овал 9"/>
          <p:cNvSpPr/>
          <p:nvPr/>
        </p:nvSpPr>
        <p:spPr>
          <a:xfrm>
            <a:off x="3626735" y="2323665"/>
            <a:ext cx="944452" cy="944015"/>
          </a:xfrm>
          <a:prstGeom prst="ellipse">
            <a:avLst/>
          </a:prstGeom>
          <a:solidFill>
            <a:srgbClr val="00CC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1" name="Овал 10"/>
          <p:cNvSpPr/>
          <p:nvPr/>
        </p:nvSpPr>
        <p:spPr>
          <a:xfrm>
            <a:off x="4684634" y="2332290"/>
            <a:ext cx="944452" cy="944015"/>
          </a:xfrm>
          <a:prstGeom prst="ellipse">
            <a:avLst/>
          </a:prstGeom>
          <a:solidFill>
            <a:srgbClr val="00CC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12" name="TextBox 11"/>
          <p:cNvSpPr txBox="1"/>
          <p:nvPr/>
        </p:nvSpPr>
        <p:spPr>
          <a:xfrm>
            <a:off x="2586017" y="1011029"/>
            <a:ext cx="9444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140 000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квадратных метров медицины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4636" y="1067593"/>
            <a:ext cx="94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540</a:t>
            </a:r>
            <a:r>
              <a:rPr lang="ru-RU" sz="1000" b="1" dirty="0" smtClean="0">
                <a:solidFill>
                  <a:schemeClr val="bg1"/>
                </a:solidFill>
              </a:rPr>
              <a:t> </a:t>
            </a:r>
            <a:r>
              <a:rPr lang="ru-RU" sz="1000" dirty="0" smtClean="0">
                <a:solidFill>
                  <a:schemeClr val="bg1"/>
                </a:solidFill>
              </a:rPr>
              <a:t>госпитальных мест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7393" y="2590222"/>
            <a:ext cx="944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rgbClr val="FFFFFF"/>
                </a:solidFill>
              </a:rPr>
              <a:t>2 100</a:t>
            </a:r>
            <a:endParaRPr lang="ru-RU" sz="1600" b="1" dirty="0" smtClean="0">
              <a:solidFill>
                <a:srgbClr val="FFFFFF"/>
              </a:solidFill>
            </a:endParaRPr>
          </a:p>
          <a:p>
            <a:pPr lvl="0" algn="ctr"/>
            <a:r>
              <a:rPr lang="ru-RU" sz="1000" dirty="0">
                <a:solidFill>
                  <a:srgbClr val="FFFFFF"/>
                </a:solidFill>
              </a:rPr>
              <a:t>в</a:t>
            </a:r>
            <a:r>
              <a:rPr lang="ru-RU" sz="1000" dirty="0" smtClean="0">
                <a:solidFill>
                  <a:srgbClr val="FFFFFF"/>
                </a:solidFill>
              </a:rPr>
              <a:t>рачей*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03236" y="2491298"/>
            <a:ext cx="136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7</a:t>
            </a:r>
            <a:r>
              <a:rPr lang="ru-RU" sz="1600" b="1" dirty="0" smtClean="0">
                <a:solidFill>
                  <a:schemeClr val="bg1"/>
                </a:solidFill>
              </a:rPr>
              <a:t> млн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посещений 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ежегодно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5963" y="2553483"/>
            <a:ext cx="12277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900 000 </a:t>
            </a:r>
            <a:r>
              <a:rPr lang="ru-RU" sz="1000" dirty="0" smtClean="0">
                <a:solidFill>
                  <a:schemeClr val="bg1"/>
                </a:solidFill>
              </a:rPr>
              <a:t>прикрепленных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пациентов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26737" y="1067594"/>
            <a:ext cx="94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1 876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медицинских кабинетов</a:t>
            </a:r>
          </a:p>
        </p:txBody>
      </p:sp>
      <p:sp>
        <p:nvSpPr>
          <p:cNvPr id="18" name="Овал 17"/>
          <p:cNvSpPr/>
          <p:nvPr/>
        </p:nvSpPr>
        <p:spPr>
          <a:xfrm>
            <a:off x="5672368" y="1677382"/>
            <a:ext cx="944452" cy="944015"/>
          </a:xfrm>
          <a:prstGeom prst="ellipse">
            <a:avLst/>
          </a:prstGeom>
          <a:noFill/>
          <a:ln w="34925">
            <a:solidFill>
              <a:srgbClr val="00CC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842576" y="2149388"/>
            <a:ext cx="604036" cy="1"/>
          </a:xfrm>
          <a:prstGeom prst="straightConnector1">
            <a:avLst/>
          </a:prstGeom>
          <a:ln w="60325">
            <a:solidFill>
              <a:srgbClr val="00CCC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715870" y="1345001"/>
            <a:ext cx="2234243" cy="16087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10000"/>
              <a:defRPr/>
            </a:pPr>
            <a:r>
              <a:rPr lang="ru-RU" altLang="ru-RU" sz="1200" dirty="0">
                <a:solidFill>
                  <a:srgbClr val="595959"/>
                </a:solidFill>
                <a:latin typeface="Arial"/>
                <a:cs typeface="Arial"/>
              </a:rPr>
              <a:t>М</a:t>
            </a:r>
            <a:r>
              <a:rPr lang="ru-RU" altLang="ru-RU" sz="1200" dirty="0" smtClean="0">
                <a:solidFill>
                  <a:srgbClr val="595959"/>
                </a:solidFill>
                <a:latin typeface="Arial"/>
                <a:cs typeface="Arial"/>
              </a:rPr>
              <a:t>ы не </a:t>
            </a:r>
            <a:r>
              <a:rPr lang="ru-RU" altLang="ru-RU" sz="1200" dirty="0" smtClean="0">
                <a:solidFill>
                  <a:srgbClr val="595959"/>
                </a:solidFill>
                <a:latin typeface="Arial"/>
                <a:cs typeface="Arial"/>
              </a:rPr>
              <a:t>останавливаемся на достигнутом. 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10000"/>
              <a:defRPr/>
            </a:pPr>
            <a:r>
              <a:rPr lang="ru-RU" altLang="ru-RU" sz="1200" dirty="0" smtClean="0">
                <a:solidFill>
                  <a:srgbClr val="595959"/>
                </a:solidFill>
                <a:latin typeface="Arial"/>
                <a:cs typeface="Arial"/>
              </a:rPr>
              <a:t>Мы </a:t>
            </a:r>
            <a:r>
              <a:rPr lang="ru-RU" altLang="ru-RU" sz="1200" dirty="0" smtClean="0">
                <a:solidFill>
                  <a:srgbClr val="595959"/>
                </a:solidFill>
                <a:latin typeface="Arial"/>
                <a:cs typeface="Arial"/>
              </a:rPr>
              <a:t>постоянно улучшаем качество лечения и обслуживания, обновляем оборудование, открываем новые клиники и внедряем новые технологии.</a:t>
            </a:r>
            <a:endParaRPr lang="ru-RU" altLang="ru-RU" sz="10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86017" y="3424385"/>
            <a:ext cx="36637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158293"/>
                </a:solidFill>
                <a:cs typeface="Arial" panose="020B0604020202020204" pitchFamily="34" charset="0"/>
              </a:rPr>
              <a:t>*из них:</a:t>
            </a:r>
          </a:p>
          <a:p>
            <a:r>
              <a:rPr lang="ru-RU" sz="1100" b="1" dirty="0" smtClean="0">
                <a:solidFill>
                  <a:srgbClr val="158293"/>
                </a:solidFill>
                <a:cs typeface="Arial" panose="020B0604020202020204" pitchFamily="34" charset="0"/>
              </a:rPr>
              <a:t>76 </a:t>
            </a:r>
            <a:r>
              <a:rPr lang="ru-RU" sz="1100" b="1" dirty="0">
                <a:solidFill>
                  <a:srgbClr val="158293"/>
                </a:solidFill>
                <a:cs typeface="Arial" panose="020B0604020202020204" pitchFamily="34" charset="0"/>
              </a:rPr>
              <a:t>д</a:t>
            </a:r>
            <a:r>
              <a:rPr lang="ru-RU" sz="1100" b="1" dirty="0" smtClean="0">
                <a:solidFill>
                  <a:srgbClr val="158293"/>
                </a:solidFill>
                <a:cs typeface="Arial" panose="020B0604020202020204" pitchFamily="34" charset="0"/>
              </a:rPr>
              <a:t>октора медицинских наук,</a:t>
            </a:r>
          </a:p>
          <a:p>
            <a:r>
              <a:rPr lang="ru-RU" sz="1100" b="1" dirty="0" smtClean="0">
                <a:solidFill>
                  <a:srgbClr val="158293"/>
                </a:solidFill>
                <a:cs typeface="Arial" panose="020B0604020202020204" pitchFamily="34" charset="0"/>
              </a:rPr>
              <a:t>5 заслуженных врачей Российской Федерации</a:t>
            </a:r>
          </a:p>
          <a:p>
            <a:r>
              <a:rPr lang="ru-RU" sz="1100" b="1" dirty="0" smtClean="0">
                <a:solidFill>
                  <a:srgbClr val="158293"/>
                </a:solidFill>
                <a:cs typeface="Arial" panose="020B0604020202020204" pitchFamily="34" charset="0"/>
              </a:rPr>
              <a:t>432 </a:t>
            </a:r>
            <a:r>
              <a:rPr lang="ru-RU" sz="1100" b="1" dirty="0">
                <a:solidFill>
                  <a:srgbClr val="158293"/>
                </a:solidFill>
                <a:cs typeface="Arial" panose="020B0604020202020204" pitchFamily="34" charset="0"/>
              </a:rPr>
              <a:t>к</a:t>
            </a:r>
            <a:r>
              <a:rPr lang="ru-RU" sz="1100" b="1" dirty="0" smtClean="0">
                <a:solidFill>
                  <a:srgbClr val="158293"/>
                </a:solidFill>
                <a:cs typeface="Arial" panose="020B0604020202020204" pitchFamily="34" charset="0"/>
              </a:rPr>
              <a:t>андидата медицинских наук</a:t>
            </a:r>
          </a:p>
          <a:p>
            <a:r>
              <a:rPr lang="ru-RU" sz="1100" b="1" dirty="0" smtClean="0">
                <a:solidFill>
                  <a:srgbClr val="158293"/>
                </a:solidFill>
                <a:cs typeface="Arial" panose="020B0604020202020204" pitchFamily="34" charset="0"/>
              </a:rPr>
              <a:t>29 </a:t>
            </a:r>
            <a:r>
              <a:rPr lang="ru-RU" sz="1100" b="1" dirty="0">
                <a:solidFill>
                  <a:srgbClr val="158293"/>
                </a:solidFill>
                <a:cs typeface="Arial" panose="020B0604020202020204" pitchFamily="34" charset="0"/>
              </a:rPr>
              <a:t>п</a:t>
            </a:r>
            <a:r>
              <a:rPr lang="ru-RU" sz="1100" b="1" dirty="0" smtClean="0">
                <a:solidFill>
                  <a:srgbClr val="158293"/>
                </a:solidFill>
                <a:cs typeface="Arial" panose="020B0604020202020204" pitchFamily="34" charset="0"/>
              </a:rPr>
              <a:t>рофессоров</a:t>
            </a:r>
          </a:p>
          <a:p>
            <a:r>
              <a:rPr lang="ru-RU" sz="1100" b="1" dirty="0" smtClean="0">
                <a:solidFill>
                  <a:srgbClr val="158293"/>
                </a:solidFill>
                <a:cs typeface="Arial" panose="020B0604020202020204" pitchFamily="34" charset="0"/>
              </a:rPr>
              <a:t>764 врачей Высшей Категории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905" y="3769119"/>
            <a:ext cx="1856196" cy="1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3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650" y="0"/>
            <a:ext cx="8544350" cy="5143500"/>
          </a:xfrm>
          <a:prstGeom prst="rect">
            <a:avLst/>
          </a:prstGeom>
        </p:spPr>
      </p:pic>
      <p:pic>
        <p:nvPicPr>
          <p:cNvPr id="8" name="Picture 8" descr="Untitled-3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139" y="2018222"/>
            <a:ext cx="6768861" cy="11070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85825" y="131506"/>
            <a:ext cx="625625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595959"/>
                </a:solidFill>
                <a:cs typeface="Arial"/>
              </a:rPr>
              <a:t>КДЦ – </a:t>
            </a:r>
            <a:r>
              <a:rPr lang="ru-RU" sz="1300" dirty="0">
                <a:solidFill>
                  <a:srgbClr val="595959"/>
                </a:solidFill>
                <a:cs typeface="Arial"/>
              </a:rPr>
              <a:t>это </a:t>
            </a:r>
            <a:r>
              <a:rPr lang="ru-RU" sz="1300" dirty="0" smtClean="0">
                <a:solidFill>
                  <a:srgbClr val="595959"/>
                </a:solidFill>
                <a:cs typeface="Arial"/>
              </a:rPr>
              <a:t>самые современные </a:t>
            </a:r>
            <a:r>
              <a:rPr lang="ru-RU" sz="1300" dirty="0">
                <a:solidFill>
                  <a:srgbClr val="595959"/>
                </a:solidFill>
                <a:cs typeface="Arial"/>
              </a:rPr>
              <a:t>медицинские комплексы европейского уровня для взрослых и детей, оснащенные высокотехнологичным диагностическим и лечебным оборудованием.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7676" y="249424"/>
            <a:ext cx="2070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Клинико-диагностические центры МЕДСИ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076" y="789975"/>
            <a:ext cx="1596456" cy="1066097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040" y="789975"/>
            <a:ext cx="1664031" cy="1102548"/>
          </a:xfrm>
          <a:prstGeom prst="rect">
            <a:avLst/>
          </a:prstGeom>
        </p:spPr>
      </p:pic>
      <p:pic>
        <p:nvPicPr>
          <p:cNvPr id="17" name="Изображение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7614" y="789976"/>
            <a:ext cx="1645437" cy="109022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55573" y="2449876"/>
            <a:ext cx="199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Клинические</a:t>
            </a: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Больницы</a:t>
            </a: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МЕДСИ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75139" y="2299083"/>
            <a:ext cx="6793190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938" fontAlgn="ctr">
              <a:spcBef>
                <a:spcPct val="20000"/>
              </a:spcBef>
              <a:buClr>
                <a:schemeClr val="accent1"/>
              </a:buClr>
              <a:buSzPct val="110000"/>
              <a:defRPr/>
            </a:pPr>
            <a:r>
              <a:rPr lang="ru-RU" altLang="ru-RU" sz="1300" dirty="0">
                <a:solidFill>
                  <a:srgbClr val="595959"/>
                </a:solidFill>
                <a:cs typeface="Arial"/>
              </a:rPr>
              <a:t>Крупные многопрофильные медицинские учреждения, осуществляющие свою деятельность с использованием высокотехнологичного оборудования ведущих мировых производителей.</a:t>
            </a:r>
          </a:p>
          <a:p>
            <a:pPr indent="-7938" fontAlgn="ctr">
              <a:spcBef>
                <a:spcPct val="20000"/>
              </a:spcBef>
              <a:buClr>
                <a:schemeClr val="accent1"/>
              </a:buClr>
              <a:buSzPct val="110000"/>
              <a:defRPr/>
            </a:pPr>
            <a:r>
              <a:rPr lang="ru-RU" altLang="ru-RU" sz="1300" dirty="0">
                <a:solidFill>
                  <a:srgbClr val="595959"/>
                </a:solidFill>
                <a:cs typeface="Arial"/>
              </a:rPr>
              <a:t>Больницы КБ 1 в Отрадном и КБ2 в Боткинском проезде оказывают полный спектр медицинских услуг от первичной диагностики заболевания до послеоперационной реабилитации.</a:t>
            </a:r>
          </a:p>
        </p:txBody>
      </p:sp>
      <p:pic>
        <p:nvPicPr>
          <p:cNvPr id="27" name="Изображение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040" y="3724471"/>
            <a:ext cx="1938608" cy="1293495"/>
          </a:xfrm>
          <a:prstGeom prst="rect">
            <a:avLst/>
          </a:prstGeom>
        </p:spPr>
      </p:pic>
      <p:pic>
        <p:nvPicPr>
          <p:cNvPr id="28" name="Изображение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000" y="3724318"/>
            <a:ext cx="1938608" cy="1293648"/>
          </a:xfrm>
          <a:prstGeom prst="rect">
            <a:avLst/>
          </a:prstGeom>
        </p:spPr>
      </p:pic>
      <p:pic>
        <p:nvPicPr>
          <p:cNvPr id="29" name="Picture 2" descr="91934F15-CE76-4967-8AF4-92214E8F685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38" y="3287932"/>
            <a:ext cx="1821246" cy="179202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0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3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650" y="0"/>
            <a:ext cx="8544350" cy="5143500"/>
          </a:xfrm>
          <a:prstGeom prst="rect">
            <a:avLst/>
          </a:prstGeom>
        </p:spPr>
      </p:pic>
      <p:pic>
        <p:nvPicPr>
          <p:cNvPr id="8" name="Picture 8" descr="Untitled-3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139" y="2018222"/>
            <a:ext cx="6768861" cy="110705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01919" y="319165"/>
            <a:ext cx="2070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Детские</a:t>
            </a:r>
          </a:p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линики</a:t>
            </a: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МЕДСИ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Изображение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1275404" y="789365"/>
            <a:ext cx="951592" cy="84754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533159" y="373408"/>
            <a:ext cx="625625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300" dirty="0">
                <a:solidFill>
                  <a:srgbClr val="595959"/>
                </a:solidFill>
                <a:cs typeface="Arial"/>
              </a:rPr>
              <a:t>- это Многопрофильные клиники для </a:t>
            </a:r>
            <a:r>
              <a:rPr lang="ru-RU" sz="1300" dirty="0" smtClean="0">
                <a:solidFill>
                  <a:srgbClr val="595959"/>
                </a:solidFill>
                <a:cs typeface="Arial"/>
              </a:rPr>
              <a:t>детей, которые предлагают полный </a:t>
            </a:r>
            <a:r>
              <a:rPr lang="ru-RU" sz="1300" dirty="0">
                <a:solidFill>
                  <a:srgbClr val="595959"/>
                </a:solidFill>
                <a:cs typeface="Arial"/>
              </a:rPr>
              <a:t>комплекс поликлинических услуг, включая амбулаторную хирургию, реабилитацию и </a:t>
            </a:r>
            <a:r>
              <a:rPr lang="ru-RU" altLang="ru-RU" sz="1300" dirty="0">
                <a:solidFill>
                  <a:srgbClr val="595959"/>
                </a:solidFill>
                <a:cs typeface="Arial"/>
              </a:rPr>
              <a:t>с</a:t>
            </a:r>
            <a:r>
              <a:rPr lang="ru-RU" sz="1300" dirty="0">
                <a:solidFill>
                  <a:srgbClr val="595959"/>
                </a:solidFill>
                <a:cs typeface="Arial"/>
              </a:rPr>
              <a:t>обственную лабораторию.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7417" y="1961953"/>
            <a:ext cx="2070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Сеть</a:t>
            </a: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клиник</a:t>
            </a: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МЕДСИ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85825" y="1960271"/>
            <a:ext cx="62035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595959"/>
                </a:solidFill>
                <a:cs typeface="Arial"/>
              </a:rPr>
              <a:t>Клиники первичного приема МЕДСИ — многопрофильные медицинские центры с </a:t>
            </a:r>
            <a:r>
              <a:rPr lang="ru-RU" sz="1300" dirty="0" smtClean="0">
                <a:solidFill>
                  <a:srgbClr val="595959"/>
                </a:solidFill>
                <a:cs typeface="Arial"/>
              </a:rPr>
              <a:t>Обладают </a:t>
            </a:r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широким </a:t>
            </a:r>
            <a:r>
              <a:rPr lang="ru-RU" sz="1300" b="1" dirty="0">
                <a:solidFill>
                  <a:srgbClr val="595959"/>
                </a:solidFill>
                <a:cs typeface="Arial"/>
              </a:rPr>
              <a:t>спектром амбулаторно-поликлинических </a:t>
            </a:r>
            <a:r>
              <a:rPr lang="ru-RU" sz="1300" dirty="0">
                <a:solidFill>
                  <a:srgbClr val="595959"/>
                </a:solidFill>
                <a:cs typeface="Arial"/>
              </a:rPr>
              <a:t>услуг для взрослых и детей. Расположены в офисных и жилых районах, </a:t>
            </a:r>
            <a:r>
              <a:rPr lang="ru-RU" sz="1300" b="1" dirty="0">
                <a:solidFill>
                  <a:srgbClr val="595959"/>
                </a:solidFill>
                <a:cs typeface="Arial"/>
              </a:rPr>
              <a:t>предоставляя качественную медицинскую помощь в шаговой доступности </a:t>
            </a:r>
            <a:r>
              <a:rPr lang="ru-RU" sz="1300" dirty="0">
                <a:solidFill>
                  <a:srgbClr val="595959"/>
                </a:solidFill>
                <a:cs typeface="Arial"/>
              </a:rPr>
              <a:t>от работы и дома.</a:t>
            </a:r>
          </a:p>
        </p:txBody>
      </p:sp>
      <p:pic>
        <p:nvPicPr>
          <p:cNvPr id="29" name="Picture 8" descr="Untitled-3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562" y="1084072"/>
            <a:ext cx="6768861" cy="110705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 rot="21272648">
            <a:off x="1072434" y="3329193"/>
            <a:ext cx="2193011" cy="1778863"/>
          </a:xfrm>
          <a:prstGeom prst="ellipse">
            <a:avLst/>
          </a:prstGeom>
          <a:solidFill>
            <a:srgbClr val="009D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1272648">
            <a:off x="1072434" y="3680015"/>
            <a:ext cx="2236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МЕДСИ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917992" y="2894261"/>
            <a:ext cx="2193011" cy="1778863"/>
          </a:xfrm>
          <a:prstGeom prst="ellipse">
            <a:avLst/>
          </a:prstGeom>
          <a:solidFill>
            <a:srgbClr val="009D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182660" y="3191811"/>
            <a:ext cx="16636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помощи на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дому,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семейной медицины</a:t>
            </a:r>
          </a:p>
        </p:txBody>
      </p:sp>
      <p:sp>
        <p:nvSpPr>
          <p:cNvPr id="36" name="Овал 35"/>
          <p:cNvSpPr/>
          <p:nvPr/>
        </p:nvSpPr>
        <p:spPr>
          <a:xfrm>
            <a:off x="4885704" y="2894260"/>
            <a:ext cx="2193011" cy="1778863"/>
          </a:xfrm>
          <a:prstGeom prst="ellipse">
            <a:avLst/>
          </a:prstGeom>
          <a:solidFill>
            <a:srgbClr val="009D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947040" y="3338264"/>
            <a:ext cx="2070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Фитнес 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Велнес-клубы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МЕДСИ</a:t>
            </a:r>
          </a:p>
        </p:txBody>
      </p:sp>
      <p:sp>
        <p:nvSpPr>
          <p:cNvPr id="37" name="Овал 36"/>
          <p:cNvSpPr/>
          <p:nvPr/>
        </p:nvSpPr>
        <p:spPr>
          <a:xfrm rot="430180">
            <a:off x="6905648" y="3305054"/>
            <a:ext cx="2193011" cy="1778863"/>
          </a:xfrm>
          <a:prstGeom prst="ellipse">
            <a:avLst/>
          </a:prstGeom>
          <a:solidFill>
            <a:srgbClr val="009D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430180">
            <a:off x="7415779" y="3894348"/>
            <a:ext cx="1247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Санатории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МЕДСИ</a:t>
            </a:r>
          </a:p>
        </p:txBody>
      </p:sp>
      <p:pic>
        <p:nvPicPr>
          <p:cNvPr id="1026" name="Picture 2" descr="https://opt-920572.ssl.1c-bitrix-cdn.ru/upload/resize_cache/iblock/17a/640_400_2/17abed40b35c5800e471be9f60c29bda.jpg?14754820179559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92" y="1141757"/>
            <a:ext cx="1564408" cy="9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t-920572.ssl.1c-bitrix-cdn.ru/upload/resize_cache/iblock/7d4/640_400_2/7d4b910d329732907578fa98ddbf83a2.jpg?149640124411779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54" y="1120731"/>
            <a:ext cx="1583219" cy="9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3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650" y="0"/>
            <a:ext cx="8544350" cy="5143500"/>
          </a:xfrm>
          <a:prstGeom prst="rect">
            <a:avLst/>
          </a:prstGeom>
        </p:spPr>
      </p:pic>
      <p:pic>
        <p:nvPicPr>
          <p:cNvPr id="8" name="Picture 8" descr="Untitled-3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139" y="2018222"/>
            <a:ext cx="6768861" cy="1107057"/>
          </a:xfrm>
          <a:prstGeom prst="rect">
            <a:avLst/>
          </a:prstGeom>
        </p:spPr>
      </p:pic>
      <p:pic>
        <p:nvPicPr>
          <p:cNvPr id="29" name="Picture 8" descr="Untitled-3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562" y="1084072"/>
            <a:ext cx="6768861" cy="11070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531328" y="2453207"/>
            <a:ext cx="4176793" cy="261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8809" y="576834"/>
            <a:ext cx="2090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МЕДСИ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–университетская клиника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5139" y="369495"/>
            <a:ext cx="6482142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Прохождение профессиональной практики </a:t>
            </a:r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учащихся </a:t>
            </a:r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по федеральному государственному стандарту </a:t>
            </a:r>
            <a:endParaRPr lang="ru-RU" sz="1300" b="1" dirty="0">
              <a:solidFill>
                <a:srgbClr val="595959"/>
              </a:solidFill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Повышение </a:t>
            </a:r>
            <a:r>
              <a:rPr lang="ru-RU" sz="1300" b="1" dirty="0">
                <a:solidFill>
                  <a:srgbClr val="595959"/>
                </a:solidFill>
                <a:cs typeface="Arial"/>
              </a:rPr>
              <a:t>квалификации по программе </a:t>
            </a:r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Непрерывного </a:t>
            </a:r>
            <a:r>
              <a:rPr lang="ru-RU" sz="1300" b="1" dirty="0">
                <a:solidFill>
                  <a:srgbClr val="595959"/>
                </a:solidFill>
                <a:cs typeface="Arial"/>
              </a:rPr>
              <a:t>М</a:t>
            </a:r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едицинского Образования в </a:t>
            </a:r>
            <a:r>
              <a:rPr lang="ru-RU" sz="1300" b="1" dirty="0">
                <a:solidFill>
                  <a:srgbClr val="595959"/>
                </a:solidFill>
                <a:cs typeface="Arial"/>
              </a:rPr>
              <a:t>Медицинской Академии МЕДСИ с возможностью послевузовского образования и медицинской переквалификации – по </a:t>
            </a:r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направлениям: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Гастроэнтерология</a:t>
            </a:r>
            <a:endParaRPr lang="ru-RU" sz="1300" b="1" dirty="0">
              <a:solidFill>
                <a:srgbClr val="595959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Акушерство-гинекология</a:t>
            </a:r>
            <a:endParaRPr lang="ru-RU" sz="1300" b="1" dirty="0" smtClean="0">
              <a:solidFill>
                <a:srgbClr val="595959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Стоматология</a:t>
            </a:r>
          </a:p>
          <a:p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        в </a:t>
            </a:r>
            <a:r>
              <a:rPr lang="ru-RU" sz="1300" b="1" dirty="0">
                <a:solidFill>
                  <a:srgbClr val="595959"/>
                </a:solidFill>
                <a:cs typeface="Arial"/>
              </a:rPr>
              <a:t>объеме 50 часов в </a:t>
            </a:r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год/250 </a:t>
            </a:r>
            <a:r>
              <a:rPr lang="ru-RU" sz="1300" b="1" dirty="0">
                <a:solidFill>
                  <a:srgbClr val="595959"/>
                </a:solidFill>
                <a:cs typeface="Arial"/>
              </a:rPr>
              <a:t>часов за 5 лет  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Получение практических знаний в </a:t>
            </a:r>
            <a:r>
              <a:rPr lang="ru-RU" sz="1300" b="1" dirty="0">
                <a:solidFill>
                  <a:srgbClr val="595959"/>
                </a:solidFill>
                <a:cs typeface="Arial"/>
              </a:rPr>
              <a:t>области </a:t>
            </a:r>
            <a:r>
              <a:rPr lang="ru-RU" sz="1300" b="1" dirty="0" smtClean="0">
                <a:solidFill>
                  <a:srgbClr val="595959"/>
                </a:solidFill>
                <a:cs typeface="Arial"/>
              </a:rPr>
              <a:t>оказания Высокотехнологичной медицинской помощи</a:t>
            </a:r>
            <a:endParaRPr lang="ru-RU" sz="1300" b="1" dirty="0">
              <a:solidFill>
                <a:srgbClr val="595959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6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-3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650" y="0"/>
            <a:ext cx="8544350" cy="5143500"/>
          </a:xfrm>
          <a:prstGeom prst="rect">
            <a:avLst/>
          </a:prstGeom>
        </p:spPr>
      </p:pic>
      <p:pic>
        <p:nvPicPr>
          <p:cNvPr id="8" name="Picture 8" descr="Untitled-3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5139" y="2018222"/>
            <a:ext cx="6768861" cy="1107057"/>
          </a:xfrm>
          <a:prstGeom prst="rect">
            <a:avLst/>
          </a:prstGeom>
        </p:spPr>
      </p:pic>
      <p:pic>
        <p:nvPicPr>
          <p:cNvPr id="29" name="Picture 8" descr="Untitled-34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1562" y="1084072"/>
            <a:ext cx="6768861" cy="11070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052" y="600081"/>
            <a:ext cx="2090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Золотой Фонд МЕДСИ</a:t>
            </a:r>
            <a:r>
              <a:rPr lang="ru-RU" dirty="0"/>
              <a:t> </a:t>
            </a:r>
          </a:p>
        </p:txBody>
      </p:sp>
      <p:pic>
        <p:nvPicPr>
          <p:cNvPr id="2052" name="Picture 4" descr="Махсон Анатолий Нахимович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828" b="18935"/>
          <a:stretch/>
        </p:blipFill>
        <p:spPr bwMode="auto">
          <a:xfrm>
            <a:off x="2540970" y="209935"/>
            <a:ext cx="1668606" cy="185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5139" y="2148335"/>
            <a:ext cx="1992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595959"/>
                </a:solidFill>
                <a:cs typeface="Arial"/>
              </a:rPr>
              <a:t>Махсон</a:t>
            </a:r>
            <a:r>
              <a:rPr lang="ru-RU" sz="1600" b="1" dirty="0">
                <a:solidFill>
                  <a:srgbClr val="595959"/>
                </a:solidFill>
                <a:cs typeface="Arial"/>
              </a:rPr>
              <a:t> Анатолий Нахимович</a:t>
            </a:r>
          </a:p>
        </p:txBody>
      </p:sp>
      <p:pic>
        <p:nvPicPr>
          <p:cNvPr id="2054" name="Picture 6" descr="Лядов Константин Викторович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6" r="17128" b="35178"/>
          <a:stretch/>
        </p:blipFill>
        <p:spPr bwMode="auto">
          <a:xfrm>
            <a:off x="4899846" y="230168"/>
            <a:ext cx="1534157" cy="182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64990" y="2121530"/>
            <a:ext cx="1982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595959"/>
                </a:solidFill>
                <a:cs typeface="Arial"/>
              </a:rPr>
              <a:t>Лядов Константин Викторович</a:t>
            </a:r>
          </a:p>
        </p:txBody>
      </p:sp>
      <p:pic>
        <p:nvPicPr>
          <p:cNvPr id="2056" name="Picture 8" descr="Архипов Сергей Львови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20" y="230168"/>
            <a:ext cx="1613591" cy="1831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00162" y="2130089"/>
            <a:ext cx="1657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595959"/>
                </a:solidFill>
                <a:cs typeface="Arial"/>
              </a:rPr>
              <a:t>Архипов Сергей Львович</a:t>
            </a:r>
          </a:p>
        </p:txBody>
      </p:sp>
      <p:pic>
        <p:nvPicPr>
          <p:cNvPr id="2058" name="Picture 10" descr="Коновалов Геннадий Александрович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14" y="2673459"/>
            <a:ext cx="1636115" cy="185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65009" y="4523926"/>
            <a:ext cx="2057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595959"/>
                </a:solidFill>
                <a:cs typeface="Arial"/>
              </a:rPr>
              <a:t>Коновалов Геннадий Александрович</a:t>
            </a:r>
          </a:p>
        </p:txBody>
      </p:sp>
      <p:pic>
        <p:nvPicPr>
          <p:cNvPr id="2060" name="Picture 12" descr="Соловьев Сергей Константинович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20" y="2673458"/>
            <a:ext cx="1636115" cy="185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50720" y="4558217"/>
            <a:ext cx="1763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595959"/>
                </a:solidFill>
                <a:cs typeface="Arial"/>
              </a:rPr>
              <a:t>Соловьев Сергей Константинович</a:t>
            </a:r>
          </a:p>
        </p:txBody>
      </p:sp>
    </p:spTree>
    <p:extLst>
      <p:ext uri="{BB962C8B-B14F-4D97-AF65-F5344CB8AC3E}">
        <p14:creationId xmlns:p14="http://schemas.microsoft.com/office/powerpoint/2010/main" val="42338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2628" y="1392959"/>
            <a:ext cx="5761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ru-RU" altLang="ru-RU" sz="3200" dirty="0" smtClean="0">
                <a:solidFill>
                  <a:schemeClr val="bg1">
                    <a:lumMod val="65000"/>
                  </a:schemeClr>
                </a:solidFill>
                <a:ea typeface="Tahoma" pitchFamily="34" charset="0"/>
                <a:cs typeface="Tahoma" pitchFamily="34" charset="0"/>
              </a:rPr>
              <a:t>МЕДСИ </a:t>
            </a:r>
          </a:p>
          <a:p>
            <a:pPr algn="ctr">
              <a:spcBef>
                <a:spcPct val="0"/>
              </a:spcBef>
              <a:buClrTx/>
            </a:pPr>
            <a:r>
              <a:rPr lang="ru-RU" altLang="ru-RU" sz="3200" dirty="0" smtClean="0">
                <a:solidFill>
                  <a:schemeClr val="bg1">
                    <a:lumMod val="65000"/>
                  </a:schemeClr>
                </a:solidFill>
                <a:ea typeface="Tahoma" pitchFamily="34" charset="0"/>
                <a:cs typeface="Tahoma" pitchFamily="34" charset="0"/>
              </a:rPr>
              <a:t>желает вам здоровья!</a:t>
            </a:r>
            <a:endParaRPr lang="ru-RU" altLang="ru-RU" sz="3200" dirty="0">
              <a:solidFill>
                <a:schemeClr val="bg1">
                  <a:lumMod val="6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52722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4" y="3695640"/>
            <a:ext cx="1856196" cy="18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15791</TotalTime>
  <Words>449</Words>
  <Application>Microsoft Office PowerPoint</Application>
  <PresentationFormat>Экран (16:9)</PresentationFormat>
  <Paragraphs>77</Paragraphs>
  <Slides>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Black</dc:creator>
  <cp:lastModifiedBy>Павлова Кристина Сергеевна</cp:lastModifiedBy>
  <cp:revision>180</cp:revision>
  <cp:lastPrinted>2016-12-26T12:59:31Z</cp:lastPrinted>
  <dcterms:created xsi:type="dcterms:W3CDTF">2015-05-25T13:49:46Z</dcterms:created>
  <dcterms:modified xsi:type="dcterms:W3CDTF">2017-06-07T06:34:44Z</dcterms:modified>
</cp:coreProperties>
</file>