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57" r:id="rId10"/>
    <p:sldId id="262" r:id="rId11"/>
    <p:sldId id="293" r:id="rId12"/>
    <p:sldId id="294" r:id="rId13"/>
    <p:sldId id="295" r:id="rId14"/>
    <p:sldId id="296" r:id="rId15"/>
    <p:sldId id="267" r:id="rId16"/>
    <p:sldId id="271" r:id="rId17"/>
    <p:sldId id="272" r:id="rId18"/>
    <p:sldId id="270" r:id="rId19"/>
    <p:sldId id="268" r:id="rId20"/>
    <p:sldId id="274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11" r:id="rId31"/>
    <p:sldId id="312" r:id="rId32"/>
    <p:sldId id="313" r:id="rId33"/>
    <p:sldId id="314" r:id="rId34"/>
    <p:sldId id="281" r:id="rId35"/>
    <p:sldId id="285" r:id="rId36"/>
    <p:sldId id="275" r:id="rId37"/>
    <p:sldId id="277" r:id="rId38"/>
    <p:sldId id="258" r:id="rId39"/>
    <p:sldId id="276" r:id="rId40"/>
    <p:sldId id="278" r:id="rId41"/>
    <p:sldId id="282" r:id="rId42"/>
    <p:sldId id="279" r:id="rId43"/>
    <p:sldId id="260" r:id="rId44"/>
    <p:sldId id="261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7ACB-8DA1-47F2-BDCD-3404C118A44C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391CF-F581-4186-BC71-39E730BED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391CF-F581-4186-BC71-39E730BED34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6629400" cy="122237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tx1"/>
                </a:solidFill>
              </a:rPr>
              <a:t>Суппозитории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12" r="5512"/>
          <a:stretch>
            <a:fillRect/>
          </a:stretch>
        </p:blipFill>
        <p:spPr bwMode="auto">
          <a:xfrm>
            <a:off x="152400" y="2438400"/>
            <a:ext cx="455179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b="5286"/>
          <a:stretch>
            <a:fillRect/>
          </a:stretch>
        </p:blipFill>
        <p:spPr bwMode="auto">
          <a:xfrm>
            <a:off x="4800600" y="24384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 суппозиториев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276600"/>
            <a:ext cx="8305800" cy="34290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предназначенные для введения в прямую кишку  - а, 1– цилиндр; 2 – конус; 3 – торпеда или сигара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вагинальные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предназначенные для введения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вагину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б, 1– шарики; 2 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овули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3 – пессарии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палочки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предназначенные для введения в фистульные ходы, канал шейки матки, мочеточник, слуховой проход и т.п. – 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42879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ФОРМА И МАССА СУППОЗИТОРИЕВ: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3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Ректальные: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конус</a:t>
            </a:r>
          </a:p>
          <a:p>
            <a:pPr marL="609600" indent="-609600">
              <a:buFontTx/>
              <a:buNone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цилиндр с заостренным концом или иную форму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max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1,5 см,  масса 1 – 4 г</a:t>
            </a:r>
          </a:p>
          <a:p>
            <a:pPr marL="609600" indent="-609600" algn="ctr">
              <a:buFontTx/>
              <a:buNone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детей 0,5 – 1,5 г</a:t>
            </a:r>
            <a:endParaRPr lang="ru-RU" sz="3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ru-RU" sz="3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нет особых указаний масса составляет 3,0 грамма</a:t>
            </a:r>
          </a:p>
        </p:txBody>
      </p:sp>
    </p:spTree>
    <p:extLst>
      <p:ext uri="{BB962C8B-B14F-4D97-AF65-F5344CB8AC3E}">
        <p14:creationId xmlns:p14="http://schemas.microsoft.com/office/powerpoint/2010/main" val="7787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50825" y="393700"/>
            <a:ext cx="8713788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tabLst>
                <a:tab pos="914400" algn="l"/>
              </a:tabLst>
            </a:pPr>
            <a:r>
              <a:rPr lang="ru-RU" sz="3200" i="1" u="sng">
                <a:latin typeface="Times New Roman" pitchFamily="18" charset="0"/>
                <a:cs typeface="Times New Roman" pitchFamily="18" charset="0"/>
              </a:rPr>
              <a:t>2. Вагинальные: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tabLst>
                <a:tab pos="91440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шарики (сферической формы,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globuli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 algn="just">
              <a:tabLst>
                <a:tab pos="91440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овули (яйцевидные,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ovula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 algn="just">
              <a:tabLst>
                <a:tab pos="91440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пессарии (плоское тело с закругленным концом,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pessaria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>
              <a:tabLst>
                <a:tab pos="91440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Масса составляет 1,5 – 6 г</a:t>
            </a:r>
          </a:p>
          <a:p>
            <a:pPr marL="342900" indent="-342900" algn="ctr">
              <a:tabLst>
                <a:tab pos="914400" algn="l"/>
              </a:tabLst>
            </a:pP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Средняя масса – 4,0 г</a:t>
            </a:r>
          </a:p>
          <a:p>
            <a:pPr marL="342900" indent="-342900" algn="just">
              <a:tabLst>
                <a:tab pos="914400" algn="l"/>
              </a:tabLst>
            </a:pPr>
            <a:r>
              <a:rPr lang="ru-RU" sz="3200" i="1" u="sng">
                <a:latin typeface="Times New Roman" pitchFamily="18" charset="0"/>
                <a:cs typeface="Times New Roman" pitchFamily="18" charset="0"/>
              </a:rPr>
              <a:t>3. Палочки: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91440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- представляют собой цилиндр с заостренным концом</a:t>
            </a:r>
          </a:p>
          <a:p>
            <a:pPr marL="342900" indent="-342900" algn="ctr">
              <a:tabLst>
                <a:tab pos="91440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Диаметр до 1 сантиметра</a:t>
            </a:r>
          </a:p>
          <a:p>
            <a:pPr marL="342900" indent="-342900" algn="ctr">
              <a:tabLst>
                <a:tab pos="914400" algn="l"/>
              </a:tabLst>
            </a:pP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Масса 0,5 – 1,0 г</a:t>
            </a:r>
          </a:p>
        </p:txBody>
      </p:sp>
    </p:spTree>
    <p:extLst>
      <p:ext uri="{BB962C8B-B14F-4D97-AF65-F5344CB8AC3E}">
        <p14:creationId xmlns:p14="http://schemas.microsoft.com/office/powerpoint/2010/main" val="24542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ТРЕБОВАНИЯ К ОСНОВАМ ДЛЯ СУППОЗИТОРИЕВ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569325" cy="5399087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плавления или растворения не выше 37 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</a:rPr>
              <a:t>˚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Достаточная твердость и пластичность при комнатной температуре.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Малый интервал между температурой плавления и застывания (~ 2-3 °С).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Достаточная вязкость для предотвращения седиментации лекарственных веществ.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смешиваться с большинством лекарственных веществ и способствовать их резорбции.</a:t>
            </a:r>
          </a:p>
        </p:txBody>
      </p:sp>
    </p:spTree>
    <p:extLst>
      <p:ext uri="{BB962C8B-B14F-4D97-AF65-F5344CB8AC3E}">
        <p14:creationId xmlns:p14="http://schemas.microsoft.com/office/powerpoint/2010/main" val="26333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11188" y="692150"/>
            <a:ext cx="8281987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6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  Стабильность в процессе хранения.</a:t>
            </a:r>
          </a:p>
          <a:p>
            <a:pPr marL="342900" indent="-342900" algn="just">
              <a:buFontTx/>
              <a:buAutoNum type="arabicPeriod" startAt="6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  Способность инкорпорировать              	жидкости.</a:t>
            </a:r>
          </a:p>
          <a:p>
            <a:pPr marL="342900" indent="-342900" algn="just">
              <a:buFontTx/>
              <a:buAutoNum type="arabicPeriod" startAt="6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  Биологическая безвредность, 	фармакологическая и химическая 	индифферентность. </a:t>
            </a:r>
          </a:p>
          <a:p>
            <a:pPr marL="342900" indent="-342900" algn="just">
              <a:buFontTx/>
              <a:buAutoNum type="arabicPeriod" startAt="6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  Обеспечение надлежащего 	терапевтического эффекта.</a:t>
            </a:r>
          </a:p>
          <a:p>
            <a:pPr marL="342900" indent="-342900" algn="just">
              <a:buFontTx/>
              <a:buAutoNum type="arabicPeriod" startAt="6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Время полной деформации не более 15 	минут.</a:t>
            </a:r>
          </a:p>
          <a:p>
            <a:pPr marL="342900" indent="-342900" algn="just">
              <a:buFontTx/>
              <a:buAutoNum type="arabicPeriod" startAt="6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Экономическая доступность.</a:t>
            </a:r>
          </a:p>
        </p:txBody>
      </p:sp>
    </p:spTree>
    <p:extLst>
      <p:ext uri="{BB962C8B-B14F-4D97-AF65-F5344CB8AC3E}">
        <p14:creationId xmlns:p14="http://schemas.microsoft.com/office/powerpoint/2010/main" val="18498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1000" y="3124200"/>
            <a:ext cx="3581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ОСНОВЫ ДЛЯ СУППОЗИТОРИЕВ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257800" y="1600200"/>
            <a:ext cx="2743200" cy="914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ЛИПОФИЛЬНЫЕ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34000" y="3276600"/>
            <a:ext cx="2743200" cy="914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ГИДРОФИЛЬНЫЕ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10200" y="5105400"/>
            <a:ext cx="2743200" cy="914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ДИФИЛЬНЫЕ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4191000" y="35814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467766" flipV="1">
            <a:off x="4090115" y="2396651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329213" flipV="1">
            <a:off x="4078396" y="4701024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Классификация основ для суппозиториев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724400"/>
            <a:ext cx="2533650" cy="1646873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5118" b="17638"/>
          <a:stretch>
            <a:fillRect/>
          </a:stretch>
        </p:blipFill>
        <p:spPr bwMode="auto">
          <a:xfrm>
            <a:off x="1143000" y="1219200"/>
            <a:ext cx="2266411" cy="1524000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липоФИЛЬНЫЕ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основы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609600"/>
          <a:ext cx="8763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7010400"/>
              </a:tblGrid>
              <a:tr h="6383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ОСНОВЫ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4269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Масло какао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Представляет собой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триглицериды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высших жирных кислот: пальмитиновой, олеиновой,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лауриновой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стеариновой,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арахиновой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Достоинства: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хорошо высвобождает ЛВ, резко выраженная температура плавления (32-34 °С); хорошая пластичность; хорошо смешивается с различными ЛВ. </a:t>
                      </a:r>
                    </a:p>
                    <a:p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Недостатки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при хранении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прогоркает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невысокая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эмульгирующая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способность ;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склонность к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полиморфизму.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плавлении масла какао при температуре выше 36 °С и последующем охлаждении, а также при хранении его при температуре выше 10 °С, масло переходит в модификацию с низкой температурой плавления (23-24 °С), что затрудняет формование и введение суппозиториев.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381000"/>
          <a:ext cx="86106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239000"/>
              </a:tblGrid>
              <a:tr h="3193446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Твердый </a:t>
                      </a:r>
                      <a:r>
                        <a:rPr kumimoji="0" lang="ru-RU" sz="2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конди</a:t>
                      </a:r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терский </a:t>
                      </a:r>
                    </a:p>
                    <a:p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жир 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пальмоядровой основе и на основе пластифицированного саломаса — типов А, В, С, Е, отлйчающихся содержанием эмульгаторов (тип А — без эмульгатора, тип В содержит до 5% эмульгатора Т-1, тип С - до 5% эмульгатора Т-2, тип Е - до 5% спиртов шерстного воска). Температура плавления от 33 до 36 °С.</a:t>
                      </a:r>
                    </a:p>
                    <a:p>
                      <a:r>
                        <a:rPr kumimoji="0" lang="ru-RU" sz="20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Твердый жир кондитерский тиц А рекомендуется для изготовления суппозиториев, содержащих липофильные ЛВ, а также суппозиториев для детей. Тип В рекомендуется для изготовления суппозиториев, содержащих водо- и жиронераствори мые порошкообразные ЛВ и жидкие экстракты.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8234">
                <a:tc>
                  <a:txBody>
                    <a:bodyPr/>
                    <a:lstStyle/>
                    <a:p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Витепсол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Представляет собой смесь моно-,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триглицеридов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растительных кислот С</a:t>
                      </a:r>
                      <a:r>
                        <a:rPr kumimoji="0" lang="ru-RU" sz="20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—С</a:t>
                      </a:r>
                      <a:r>
                        <a:rPr kumimoji="0" lang="ru-RU" sz="20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Основная часть -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цериды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лауриновой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кислоты. Выпускаются группы основ Н,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Е отличающиеся физико-химическими свойствами. Температура плавления 33,5—35,5 °С. Основы после плавления быстро затвердевают, хорошо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эмульгируют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водные растворы, не подвергаются полиморфным превращениям, фармакологически индифферентны. Недостатком является хрупкость, ломкость готовых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суппозоториев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67000" y="0"/>
            <a:ext cx="520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ЛИПОФИЛЬНЫЕ /ДИФИЛЬНЫЕ основы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762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гидроФИЛЬНЫЕ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основы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295400"/>
          <a:ext cx="8534400" cy="51053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3200400"/>
                <a:gridCol w="3048000"/>
              </a:tblGrid>
              <a:tr h="9222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7985">
                <a:tc>
                  <a:txBody>
                    <a:bodyPr/>
                    <a:lstStyle/>
                    <a:p>
                      <a:r>
                        <a:rPr kumimoji="0" lang="ru-RU" sz="2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Желатино-глицериновая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основа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желатин – 1 часть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вода – 2 части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глицерина - 5 частей 	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Нестабильна, подвержена высыханию и микробной порче, несовместима с электролитами, кислотами, щелочами, солями тяжелых металлов.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5167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Мыльно-глицериновая основа, свечи с глицерином 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глицерина 60,0 г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натрия карбоната 2,6 г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кислоты стеариновой 5,0 г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Раствор мыла в глицерине 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(слабительное</a:t>
                      </a:r>
                      <a:r>
                        <a:rPr kumimoji="0" lang="ru-RU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	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228600"/>
          <a:ext cx="8763000" cy="640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1200"/>
                <a:gridCol w="2133600"/>
                <a:gridCol w="4648200"/>
              </a:tblGrid>
              <a:tr h="6442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6544"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Полиэтилен-оксиды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(ПЭО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2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ПЭО-6000 60%, </a:t>
                      </a:r>
                    </a:p>
                    <a:p>
                      <a:pPr marL="342900" indent="-342900">
                        <a:buNone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ПЭО-1500 20%, </a:t>
                      </a:r>
                    </a:p>
                    <a:p>
                      <a:pPr marL="342900" indent="-342900">
                        <a:buNone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ПЭО-4000 20%. </a:t>
                      </a:r>
                    </a:p>
                    <a:p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ПЭО-400 5%,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ПЭО-1500 95%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Достоинства: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устойчивы к изменению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рН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среды; не образуют полиморфных модификаций; устойчивы при хранении, </a:t>
                      </a:r>
                    </a:p>
                    <a:p>
                      <a:pPr lvl="0"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подвергаются воздействию микроорганизмов, обладают небольшими бактерицидными свойствами; легко смешиваются с водой и с выделениями слизистых оболочек; можно готовить как методом плавления, так и прессования.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Недостатки: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гигроскопичны, о</a:t>
                      </a:r>
                      <a:r>
                        <a:rPr kumimoji="0" lang="ru-RU" sz="20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безвоживают слизистую оболочку; </a:t>
                      </a:r>
                      <a:r>
                        <a:rPr kumimoji="0" lang="ru-RU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совместимы с рядом ЛВ: фенолами, резорцином, танином, йодидами, бромидами, </a:t>
                      </a:r>
                      <a:r>
                        <a:rPr kumimoji="0" lang="ru-RU" sz="20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салицилатами</a:t>
                      </a:r>
                      <a:r>
                        <a:rPr kumimoji="0" lang="ru-RU" sz="20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многими антибиотиками и сульфаниламидами, солями тяжелых металлов.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путей введения ЛС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72113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2800" dirty="0"/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ЛС «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затруднено, а иногда и невозможно в случае: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Поражения печени и других органов пищеварительного тракта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процессов глотания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Поражения сердечно-сосудистой системы с явлениями застоя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процессов всасывания в ЖКТ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пациента в бессознательном состоянии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детской практике, особенно для новорожденных</a:t>
            </a:r>
          </a:p>
        </p:txBody>
      </p:sp>
    </p:spTree>
    <p:extLst>
      <p:ext uri="{BB962C8B-B14F-4D97-AF65-F5344CB8AC3E}">
        <p14:creationId xmlns:p14="http://schemas.microsoft.com/office/powerpoint/2010/main" val="19878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получения суппозиториев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выкатывание </a:t>
            </a:r>
          </a:p>
          <a:p>
            <a:pPr lvl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(мелкосерийное производство);</a:t>
            </a:r>
          </a:p>
          <a:p>
            <a:pPr lvl="0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выливание;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прессование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роторных и эксцентриковых таблеточных машинах)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43000"/>
            <a:ext cx="2370628" cy="17811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95800"/>
            <a:ext cx="2857500" cy="21431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49053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суппозиториев в условиях аптек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60928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аптек суппозитории обычно изготавливают методом ручного формирования (выкатывания) или выливания в формы.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Выбор метода изготовления определяется свойствами используемой основы, оснащенностью предприятия и объемом продукции.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Фармацевтическая экспертиза рецепта.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совместимость компонентов прописи друг с другом и с основой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РД и СД веществ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ядовитых и сильнодействующих (эталоном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сравнения являются ВРД и ВСД для внутреннего применения). Дозы проверяют в ректальных и вагинальных суппозиториях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НЕО ЛВ, стоящих на ПКУ</a:t>
            </a:r>
          </a:p>
        </p:txBody>
      </p:sp>
    </p:spTree>
    <p:extLst>
      <p:ext uri="{BB962C8B-B14F-4D97-AF65-F5344CB8AC3E}">
        <p14:creationId xmlns:p14="http://schemas.microsoft.com/office/powerpoint/2010/main" val="22432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СПОСОБ ВЫПИСЫВАНИЯ  СУППОЗИТОРНОЙ  МАССЫ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Распределительный: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лек. веществ и основы на 1 свечу.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Misce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fiat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suppositorium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Da tales doses N …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 Da.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Разделительный: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лек. веществ и основы на все дозы.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Misce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fiant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 …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Da.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ru-RU" sz="3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 РУЧНОГО ФОРМИРОВАНИЯ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496300" cy="543401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Расчеты (распределительный способ)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лек. веществ =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в-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 дозу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число доз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основы                 указано                        см. выше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в прописи 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Не указано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основы на все дозы =  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супп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 ГФ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число доз)  -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лек. веществ на все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супп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 средняя масса одного суппозитория  по ГФ      ректального  3,0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вагинального 4,0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346325" y="2133600"/>
            <a:ext cx="8572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953000" y="2111375"/>
            <a:ext cx="1314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6934200" y="1371600"/>
            <a:ext cx="0" cy="342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828799" y="2143125"/>
            <a:ext cx="1374775" cy="904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2117725" y="3581400"/>
            <a:ext cx="13716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 МАССЫ ОСНОВЫ ДЛЯ ПАЛОЧЕК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формула:</a:t>
            </a:r>
          </a:p>
          <a:p>
            <a:pPr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 =  3,14 ·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 ·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 где</a:t>
            </a:r>
          </a:p>
          <a:p>
            <a:pPr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– количество основы на все дозы (г)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радиус (см)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длина (см)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число доз 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l-GR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плотность основы   (0,95 г/см³) </a:t>
            </a:r>
          </a:p>
        </p:txBody>
      </p:sp>
    </p:spTree>
    <p:extLst>
      <p:ext uri="{BB962C8B-B14F-4D97-AF65-F5344CB8AC3E}">
        <p14:creationId xmlns:p14="http://schemas.microsoft.com/office/powerpoint/2010/main" val="21967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500563" y="3573463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4500563" y="2276475"/>
            <a:ext cx="0" cy="2493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4287838" y="225583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4287838" y="478313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404813"/>
            <a:ext cx="835342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основе расчета лежит формула массы цилиндра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системы уравнений имеем: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39750" y="1928813"/>
            <a:ext cx="3155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²·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один цилиндр)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39750" y="3429000"/>
            <a:ext cx="36004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3937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²·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39370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n цилиндров)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9370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9370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68313" y="5229225"/>
            <a:ext cx="82804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3937000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  =  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основы         +      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лекарственных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39370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по формуле                веществ на 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доз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3937000" algn="l"/>
              </a:tabLst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палочки  = 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общ. / 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(число доз)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897438" y="3284538"/>
            <a:ext cx="3732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=  3,14 ·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² ·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l-G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62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>
            <a:normAutofit fontScale="90000"/>
          </a:bodyPr>
          <a:lstStyle/>
          <a:p>
            <a:r>
              <a:rPr lang="ru-RU" sz="3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Проведение расчетов количеств ЛВ и основы, выписанных распределительным способом при изготовлении суппозиториев методом выливания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лек. веществ =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 дозу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число доз</a:t>
            </a:r>
          </a:p>
          <a:p>
            <a:pPr>
              <a:buFont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расчете количества основы необходимо учесть: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основы: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липофильная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дифильная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гидрофильная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введения ЛВ, т.е. ЛВ растворимы  в основе или вводятся по типу суспензии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ЛВ (менее или более 5%)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-106363"/>
            <a:ext cx="914400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приготовлению способом выливания и контролю качества супозиториев на основе «твердый жир», М., 1988 г.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4763" y="1125538"/>
            <a:ext cx="9190038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Твердый жир» тип А  +  эмульгатор Т-1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«Твердый жир» тип В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Расчет основы: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ru-RU" sz="2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лекарственных веществ до 5 %, они нерастворимы в основе: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=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(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l-G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+ 0,05)</a:t>
            </a:r>
            <a:r>
              <a:rPr lang="ru-RU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algn="ctr" eaLnBrk="0" hangingPunct="0">
              <a:tabLst>
                <a:tab pos="457200" algn="l"/>
              </a:tabLst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масса основы в граммах на 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доз;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n-US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число доз;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n-US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фактическая вместимость одной ячейки формы (см³); 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el-GR" sz="260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 плотность основы (твердый жир тип А и тип В 0,95 г/см³); 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средняя величина потерь суппозиторной массы (г).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427538" y="1628775"/>
            <a:ext cx="0" cy="5715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лекарственных веществ больше 5 %, они нерастворимы в основе</a:t>
            </a:r>
            <a:r>
              <a:rPr lang="ru-RU" sz="24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tabLst>
                <a:tab pos="457200" algn="l"/>
              </a:tabLst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Еж – заместительный коэффициент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количество лекарственного вещества, замещающего 1 г основы 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= 0,95 г/см³).</a:t>
            </a:r>
          </a:p>
          <a:p>
            <a:pPr algn="just">
              <a:tabLst>
                <a:tab pos="457200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Например, Еж осарсола = 1,45 </a:t>
            </a:r>
          </a:p>
          <a:p>
            <a:pPr algn="just">
              <a:tabLst>
                <a:tab pos="457200" algn="l"/>
              </a:tabLst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1/ Еж – обратный коэффициент замещения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количество основы 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= 0,95 г/см³), замещаемое 1 г лекарственного вещества.</a:t>
            </a:r>
          </a:p>
          <a:p>
            <a:pPr algn="just">
              <a:tabLst>
                <a:tab pos="457200" algn="l"/>
              </a:tabLs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Например, 1/ Еж осарсола = 0,69</a:t>
            </a:r>
          </a:p>
          <a:p>
            <a:pPr algn="just">
              <a:tabLst>
                <a:tab pos="457200" algn="l"/>
              </a:tabLst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[(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l-GR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–∑ (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· 1/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ж) + 0,05]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algn="just">
              <a:tabLst>
                <a:tab pos="457200" algn="l"/>
              </a:tabLst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масса основы на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доз;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число доз;</a:t>
            </a:r>
          </a:p>
          <a:p>
            <a:pPr algn="just">
              <a:tabLst>
                <a:tab pos="457200" algn="l"/>
              </a:tabLst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 фактическая вместимость одной ячейки формы (см³);</a:t>
            </a:r>
          </a:p>
          <a:p>
            <a:pPr algn="just">
              <a:tabLst>
                <a:tab pos="457200" algn="l"/>
              </a:tabLst>
            </a:pP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плотность основы (г/см³);</a:t>
            </a:r>
          </a:p>
          <a:p>
            <a:pPr algn="just">
              <a:tabLst>
                <a:tab pos="457200" algn="l"/>
              </a:tabLst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масса лекарственного вещества (г) на одну дозу;</a:t>
            </a:r>
          </a:p>
          <a:p>
            <a:pPr algn="just">
              <a:tabLst>
                <a:tab pos="457200" algn="l"/>
              </a:tabLst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обратный коэффициент замещения; </a:t>
            </a:r>
          </a:p>
          <a:p>
            <a:pPr algn="just">
              <a:tabLst>
                <a:tab pos="457200" algn="l"/>
              </a:tabLst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0,05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средняя величина потерь.</a:t>
            </a:r>
          </a:p>
        </p:txBody>
      </p:sp>
    </p:spTree>
    <p:extLst>
      <p:ext uri="{BB962C8B-B14F-4D97-AF65-F5344CB8AC3E}">
        <p14:creationId xmlns:p14="http://schemas.microsoft.com/office/powerpoint/2010/main" val="27346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95288" y="230188"/>
            <a:ext cx="8569325" cy="58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ЖЕЛАТИНО- ГЛИЦЕРИНОВАЯ ОСНОВА</a:t>
            </a:r>
          </a:p>
          <a:p>
            <a:pPr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Плотность – 1,15 г/см³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Модуль перехода – 1,21  (1,15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0,95)</a:t>
            </a:r>
          </a:p>
          <a:p>
            <a:pPr eaLnBrk="0" hangingPunct="0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рассчитывают аналогично основам с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0,95 г/см³  с учетом % содержания лекарственных веществ и правилами их введения, затем умножают на 1,21.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желат. – глицерин. основы  =    </a:t>
            </a:r>
          </a:p>
          <a:p>
            <a:pPr eaLnBrk="0" hangingPunct="0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(</a:t>
            </a:r>
            <a:r>
              <a:rPr lang="el-GR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0,95г/см³)  · 1,21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желатин : вода :глицерин  =  1 : 2 : 5   (ГФ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10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6264275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 инъекционного пути введения: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использования мед. персонала и одноразового стерильного инструментария, увеличение материальных затрат на лечение пациента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Сложность изготовления и хранения ЛФ для инъекций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возникновения тромбофлебитов, эмболии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Опасность инфицирования организма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защитного барьера кожи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Повреждение нервно-мышечного аппарата, особенно у детей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и психологическое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3141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-246063"/>
            <a:ext cx="8713787" cy="7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Лекарственные вещества вводят в суппозиторную массу с учетом: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их физико-химических свойств;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количественного содержания;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характера основы;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метода изготовления суппозиториев.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Метод ручного формирования.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– масло какао</a:t>
            </a:r>
          </a:p>
          <a:p>
            <a:pPr algn="just">
              <a:tabLst>
                <a:tab pos="457200" algn="l"/>
              </a:tabLst>
            </a:pP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По типу суспензии вводят лекарственные вещества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нерастворимые в воде и основе;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все антибиотики независимо от их растворимости;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растворимые в воде, если ее количество более 5% от массы основы;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гидрофобные растворимые в масле какао при нагревании.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395288"/>
            <a:ext cx="8856662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sz="28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типу эмульсии вводят лекарственные вещества:</a:t>
            </a:r>
          </a:p>
          <a:p>
            <a:pPr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очень легко растворимые в воде;</a:t>
            </a:r>
          </a:p>
          <a:p>
            <a:pPr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колларгол, протаргол, таннин;</a:t>
            </a:r>
          </a:p>
          <a:p>
            <a:pPr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гидрофильные жидкости (не более 1 капли на 1,0   основы);</a:t>
            </a:r>
          </a:p>
          <a:p>
            <a:pPr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экстракт красавки в виде раствора густого экстракта;</a:t>
            </a:r>
          </a:p>
          <a:p>
            <a:pPr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ихтиол.</a:t>
            </a:r>
          </a:p>
          <a:p>
            <a:pPr algn="ctr"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Ланолин безводный – пластификатор</a:t>
            </a:r>
          </a:p>
          <a:p>
            <a:pPr algn="ctr"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1,0 на 30,0 основы</a:t>
            </a:r>
          </a:p>
          <a:p>
            <a:pPr algn="just"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Масляные растворы:</a:t>
            </a:r>
          </a:p>
          <a:p>
            <a:pPr lvl="1"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ретинола ацетата (3,4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; 6,88 или 8,6%);</a:t>
            </a:r>
          </a:p>
          <a:p>
            <a:pPr lvl="1"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ретинола пальмитата (1,65; 5,5; 1,1 или 16,5%);</a:t>
            </a:r>
          </a:p>
          <a:p>
            <a:pPr lvl="1" algn="just">
              <a:buFontTx/>
              <a:buChar char="•"/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токоферола ацетата (5; 10 или 30%). </a:t>
            </a:r>
          </a:p>
          <a:p>
            <a:pPr algn="just">
              <a:tabLst>
                <a:tab pos="9144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Добавляют после введения всех лекарственных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28104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309563"/>
            <a:ext cx="8785225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ctr"/>
            <a:r>
              <a:rPr 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 ВЫЛИВАНИЯ В ФОРМЫ</a:t>
            </a:r>
            <a:endParaRPr lang="ru-RU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Правила введения лекарственных веществ сохраняются, расширяется возможность их растворения в расплавленной основе.</a:t>
            </a:r>
          </a:p>
          <a:p>
            <a:pPr indent="449263" algn="just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Диспергирование веществ с частью расплавленной основы (правило Дерягина) в подогретой ступке.</a:t>
            </a:r>
          </a:p>
          <a:p>
            <a:pPr indent="449263" algn="just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Термолабильные вещества добавляют в расплавленную основу последними (после термостабильных).</a:t>
            </a:r>
          </a:p>
        </p:txBody>
      </p:sp>
    </p:spTree>
    <p:extLst>
      <p:ext uri="{BB962C8B-B14F-4D97-AF65-F5344CB8AC3E}">
        <p14:creationId xmlns:p14="http://schemas.microsoft.com/office/powerpoint/2010/main" val="40852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64613" cy="796925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Стадии технологического процесса изготовления суппозиториев методом ручного формирования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Измельчение ЛВ		формирование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Растворение ЛВ		суппозиторной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Смешивание			        массы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Дозирование				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4.1. Формирование бруска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4.2. Дозирование бруска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4.3. Формирование суппозиториев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Упаковка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Оформление (маркировка)</a:t>
            </a:r>
          </a:p>
        </p:txBody>
      </p:sp>
      <p:sp>
        <p:nvSpPr>
          <p:cNvPr id="28676" name="AutoShape 4"/>
          <p:cNvSpPr>
            <a:spLocks/>
          </p:cNvSpPr>
          <p:nvPr/>
        </p:nvSpPr>
        <p:spPr bwMode="auto">
          <a:xfrm>
            <a:off x="4067175" y="1700213"/>
            <a:ext cx="152400" cy="1296987"/>
          </a:xfrm>
          <a:prstGeom prst="rightBrace">
            <a:avLst>
              <a:gd name="adj1" fmla="val 7092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Промышленное производство. последовательность </a:t>
            </a:r>
            <a:r>
              <a:rPr lang="ru-RU" sz="2800" b="1" dirty="0" smtClean="0">
                <a:solidFill>
                  <a:schemeClr val="tx1"/>
                </a:solidFill>
              </a:rPr>
              <a:t>технологических стадий получения суппозиториев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19200"/>
            <a:ext cx="4876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производства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2133600"/>
            <a:ext cx="48768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Приготовление основы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2971800"/>
            <a:ext cx="48768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ЛВ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3886200"/>
            <a:ext cx="4876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в основу ЛВ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4876800"/>
            <a:ext cx="4876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Формование и (упаковка) суппозиториев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5867400"/>
            <a:ext cx="48768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Упаковка и маркировка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8884245">
            <a:off x="5449498" y="1620181"/>
            <a:ext cx="218385" cy="4992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8884245">
            <a:off x="6440098" y="2458381"/>
            <a:ext cx="218385" cy="4992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8884245">
            <a:off x="7735498" y="3372781"/>
            <a:ext cx="218385" cy="4992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4062551">
            <a:off x="3414160" y="4348732"/>
            <a:ext cx="234015" cy="5880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4062551">
            <a:off x="1028327" y="5382554"/>
            <a:ext cx="234015" cy="5880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Автоматические линии по производству суппозиториев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40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80" y="1295400"/>
            <a:ext cx="868482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Показатели качества суппозиториев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334000"/>
          </a:xfrm>
        </p:spPr>
        <p:txBody>
          <a:bodyPr>
            <a:noAutofit/>
          </a:bodyPr>
          <a:lstStyle/>
          <a:p>
            <a:pPr marL="0" indent="0"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Подлинность</a:t>
            </a:r>
          </a:p>
          <a:p>
            <a:pPr marL="265113" indent="-265113"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Посторонние примеси </a:t>
            </a:r>
          </a:p>
          <a:p>
            <a:pPr marL="0" indent="0"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Однородность по массы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плавления</a:t>
            </a:r>
          </a:p>
          <a:p>
            <a:pPr marL="0" indent="0"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Время полной деформации</a:t>
            </a:r>
          </a:p>
          <a:p>
            <a:pPr marL="0" indent="0"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Распадаемость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+mj-lt"/>
              <a:buAutoNum type="arabicPeriod"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 «Растворение»</a:t>
            </a:r>
          </a:p>
          <a:p>
            <a:pPr marL="0" indent="0"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</a:p>
          <a:p>
            <a:pPr marL="0" indent="0"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Однородность дозирования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Микробиологическая чистота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Определение температуры плавления суппозиториев на </a:t>
            </a:r>
            <a:r>
              <a:rPr lang="ru-RU" sz="2800" b="1" dirty="0" err="1" smtClean="0">
                <a:solidFill>
                  <a:schemeClr val="tx1"/>
                </a:solidFill>
              </a:rPr>
              <a:t>липофильной</a:t>
            </a:r>
            <a:r>
              <a:rPr lang="ru-RU" sz="2800" b="1" dirty="0" smtClean="0">
                <a:solidFill>
                  <a:schemeClr val="tx1"/>
                </a:solidFill>
              </a:rPr>
              <a:t> основе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554162"/>
            <a:ext cx="5410200" cy="45259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124200" cy="53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51200"/>
            <a:ext cx="3505200" cy="3382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Определение Времени полной деформации</a:t>
            </a:r>
            <a:r>
              <a:rPr lang="ru-RU" sz="2800" b="1" dirty="0" smtClean="0">
                <a:solidFill>
                  <a:schemeClr val="tx1"/>
                </a:solidFill>
              </a:rPr>
              <a:t>  суппозиториев на </a:t>
            </a:r>
            <a:r>
              <a:rPr lang="ru-RU" sz="2800" b="1" dirty="0" err="1" smtClean="0">
                <a:solidFill>
                  <a:schemeClr val="tx1"/>
                </a:solidFill>
              </a:rPr>
              <a:t>липофильной</a:t>
            </a:r>
            <a:r>
              <a:rPr lang="ru-RU" sz="2800" b="1" dirty="0" smtClean="0">
                <a:solidFill>
                  <a:schemeClr val="tx1"/>
                </a:solidFill>
              </a:rPr>
              <a:t> основе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22860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Время полной деформации не должно превышать 15 минут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28600" y="1447800"/>
          <a:ext cx="5097973" cy="489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Точечный рисунок" r:id="rId3" imgW="3191320" imgH="3296110" progId="PBrush">
                  <p:embed/>
                </p:oleObj>
              </mc:Choice>
              <mc:Fallback>
                <p:oleObj name="Точечный рисунок" r:id="rId3" imgW="3191320" imgH="329611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5097973" cy="4890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5240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Определение Времени растворения 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суппозиториев на гидрофильной основе</a:t>
            </a:r>
            <a:endParaRPr kumimoji="0" lang="ru-RU" sz="2800" b="1" i="1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3150" t="6953" r="6929" b="6456"/>
          <a:stretch>
            <a:fillRect/>
          </a:stretch>
        </p:blipFill>
        <p:spPr bwMode="auto">
          <a:xfrm>
            <a:off x="2286000" y="1371600"/>
            <a:ext cx="4015968" cy="490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785225" cy="58213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/>
              <a:t>		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Ректальный путь введения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прямую кишку –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 rectum)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 на том, что слизистая прямой кишки представляет собой слой эпителиальных клеток, обильно снабженных венозными капиллярами, что способствует всасыванию ЛВ через венозную систему. Венозная кровь по системе нижних и средних геморроидальных вен поступает в большой круг кровообращения.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Т.о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около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75 %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ЛВ поступает в общий кровоток, минуя печеночный барьер.</a:t>
            </a:r>
          </a:p>
          <a:p>
            <a:pPr algn="just"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Только около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ЛВ попадает сразу в печень и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метаболизируется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4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Определение </a:t>
            </a:r>
            <a:r>
              <a:rPr lang="ru-RU" sz="2800" b="1" dirty="0" err="1" smtClean="0">
                <a:solidFill>
                  <a:schemeClr val="tx1"/>
                </a:solidFill>
              </a:rPr>
              <a:t>распадаемости</a:t>
            </a:r>
            <a:r>
              <a:rPr lang="ru-RU" sz="2800" b="1" dirty="0" smtClean="0">
                <a:solidFill>
                  <a:schemeClr val="tx1"/>
                </a:solidFill>
              </a:rPr>
              <a:t> суппозиториев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b="7753"/>
          <a:stretch>
            <a:fillRect/>
          </a:stretch>
        </p:blipFill>
        <p:spPr bwMode="auto">
          <a:xfrm>
            <a:off x="4496519" y="2514600"/>
            <a:ext cx="464748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16732" t="4446" r="14764" b="3705"/>
          <a:stretch>
            <a:fillRect/>
          </a:stretch>
        </p:blipFill>
        <p:spPr bwMode="auto">
          <a:xfrm>
            <a:off x="228600" y="1219200"/>
            <a:ext cx="41080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Методы Определения высвобождения лекарственных веществ из суппозиториев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724" t="18741" r="3780" b="7288"/>
          <a:stretch>
            <a:fillRect/>
          </a:stretch>
        </p:blipFill>
        <p:spPr bwMode="auto">
          <a:xfrm>
            <a:off x="228600" y="1905000"/>
            <a:ext cx="857465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8006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Проточная ячейка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848600" cy="34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49530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Резервуар</a:t>
            </a:r>
          </a:p>
          <a:p>
            <a:r>
              <a:rPr lang="ru-RU" dirty="0" smtClean="0"/>
              <a:t>для среды</a:t>
            </a:r>
          </a:p>
          <a:p>
            <a:r>
              <a:rPr lang="ru-RU" dirty="0" smtClean="0"/>
              <a:t>растворения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36576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Насос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2400" y="50292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Проточная</a:t>
            </a:r>
          </a:p>
          <a:p>
            <a:r>
              <a:rPr lang="ru-RU" dirty="0" err="1" smtClean="0"/>
              <a:t>термостатируемая</a:t>
            </a:r>
            <a:endParaRPr lang="ru-RU" dirty="0" smtClean="0"/>
          </a:p>
          <a:p>
            <a:r>
              <a:rPr lang="ru-RU" dirty="0" smtClean="0"/>
              <a:t>кювета с фильтром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53200" y="50292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Сосуд для сбора</a:t>
            </a:r>
          </a:p>
          <a:p>
            <a:r>
              <a:rPr lang="ru-RU" dirty="0" smtClean="0"/>
              <a:t>анализируемой</a:t>
            </a:r>
          </a:p>
          <a:p>
            <a:r>
              <a:rPr lang="ru-RU" dirty="0" smtClean="0"/>
              <a:t>пробы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Классификация лекарственных средств для ректального  применения: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57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ректальные суппозитории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ректальные капсулы;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ректальные растворы и суспензии;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порошки и таблетки для приготовления ректальных растворов и суспензий;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мягкие лекарственные средства для ректального применения;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ректальные пены;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ректальные тампоны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00"/>
            <a:ext cx="1820790" cy="236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8146">
            <a:off x="6803152" y="4047592"/>
            <a:ext cx="162332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tx1"/>
                </a:solidFill>
              </a:rPr>
              <a:t>Классификация лекарственных средств для вагинального применения: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пессарии (вагинальные суппозитории);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вагинальные таблетки;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вагинальные капсулы;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вагинальные пены;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вагинальные тампоны;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вагинальные растворы, эмульсии и суспензии;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таблетки для приготовления вагинальных растворов или суспензий;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мягкие лекарственные средства для вагинального применения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7953" t="28346" r="20787" b="28346"/>
          <a:stretch>
            <a:fillRect/>
          </a:stretch>
        </p:blipFill>
        <p:spPr bwMode="auto">
          <a:xfrm rot="21039699">
            <a:off x="6899481" y="1687304"/>
            <a:ext cx="2136151" cy="151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362200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r>
              <a:rPr lang="ru-RU" sz="3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Преимущества ректального пути введения ЛС по сравнению с: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145088"/>
          </a:xfrm>
        </p:spPr>
        <p:txBody>
          <a:bodyPr/>
          <a:lstStyle/>
          <a:p>
            <a:pPr marL="812800" indent="-812800">
              <a:buFontTx/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Пероральным:</a:t>
            </a:r>
          </a:p>
          <a:p>
            <a:pPr marL="812800" indent="-812800">
              <a:buFontTx/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Быстрота наступления терапевтического эффекта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95288" y="2205038"/>
            <a:ext cx="84978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Время, необходимое для попадания лекарственного вещества в кровь при различных путях введения на примере барбамила.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79388" y="4005263"/>
            <a:ext cx="86407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Барбамил (0,4г)                                                    Кровь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059113" y="5805488"/>
            <a:ext cx="3305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Таблетки (30 минут)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3059113" y="3789363"/>
            <a:ext cx="288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Свечи  (5 минут)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6732588" y="4365625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3059113" y="4365625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3203575" y="4652963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3203575" y="5516563"/>
            <a:ext cx="3143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6838" y="144463"/>
            <a:ext cx="8796337" cy="645318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применения тяжелобольным, особенно в бессознательном состоянии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Предотвращение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инактивации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препарата соками ЖКТ, печенью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Усиление процесса всасывания (В</a:t>
            </a:r>
            <a:r>
              <a:rPr lang="ru-RU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плохо всасывается при приеме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Отсутствие побочного действия в виде тошноты, рвоты, горечи во рту, особенно для детей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Снижение частоты проявления аллергических реакций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Отсутствие влияния на организм вкуса и запаха ректальных ЛФ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Менее выражены несовместимые сочетания ЛВ и ВВ, особенно в суппозиториях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Высокая точность дозирования для ряда ректальных ЛФ </a:t>
            </a:r>
          </a:p>
        </p:txBody>
      </p:sp>
    </p:spTree>
    <p:extLst>
      <p:ext uri="{BB962C8B-B14F-4D97-AF65-F5344CB8AC3E}">
        <p14:creationId xmlns:p14="http://schemas.microsoft.com/office/powerpoint/2010/main" val="42105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Инъекционным</a:t>
            </a:r>
          </a:p>
          <a:p>
            <a:pPr marL="609600" indent="-609600" algn="just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сопоставимой быстроте действия не требуется специальных инструментов и обученного медицинского персонала</a:t>
            </a:r>
          </a:p>
          <a:p>
            <a:pPr marL="609600" indent="-609600" algn="just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безболезненно</a:t>
            </a:r>
          </a:p>
          <a:p>
            <a:pPr marL="609600" indent="-609600" algn="just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Исключена опасность инфицирования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8261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62642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/>
              <a:t>	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Ректальный способ введения ЛС объединяет положительные стороны перорального и инъекционного путей введения и, особенно перспективен в терапии детского (педиатрия) и старческого (гериатрия) возраста, в психиатрии, токсикозе беременных, а также во всех случаях заболевания органов пищеварения и сердечно-сосудистой патологии.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31793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0" indent="0" algn="just" hangingPunct="0">
              <a:buNone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Суппозитории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твердая при комнатной температуре дозированная лекарственная форма, содержащая одно или более действующих веществ, растворенных или </a:t>
            </a:r>
            <a:r>
              <a:rPr lang="ru-RU" sz="3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диспергированных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подходящей основе, предназначенная для введения в полости тела и расплавляющаяся (растворяющаяся, распадающаяся) при температуре тела</a:t>
            </a:r>
            <a:r>
              <a:rPr lang="ru-RU" sz="4000" dirty="0" smtClean="0"/>
              <a:t>. </a:t>
            </a:r>
          </a:p>
          <a:p>
            <a:pPr marL="0" indent="0" algn="just" hangingPunct="0">
              <a:buNone/>
            </a:pP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1659">
            <a:off x="6290449" y="4836647"/>
            <a:ext cx="2472092" cy="16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0415">
            <a:off x="914398" y="4848721"/>
            <a:ext cx="2187429" cy="164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822</TotalTime>
  <Words>1877</Words>
  <Application>Microsoft Office PowerPoint</Application>
  <PresentationFormat>Экран (4:3)</PresentationFormat>
  <Paragraphs>332</Paragraphs>
  <Slides>44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Трек</vt:lpstr>
      <vt:lpstr>Точечный рисунок</vt:lpstr>
      <vt:lpstr>Суппозитории</vt:lpstr>
      <vt:lpstr>Сравнительная характеристика путей введения ЛС</vt:lpstr>
      <vt:lpstr>Презентация PowerPoint</vt:lpstr>
      <vt:lpstr>Презентация PowerPoint</vt:lpstr>
      <vt:lpstr>Преимущества ректального пути введения ЛС по сравнению с: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суппозиториев</vt:lpstr>
      <vt:lpstr>ФОРМА И МАССА СУППОЗИТОРИЕВ:</vt:lpstr>
      <vt:lpstr>Презентация PowerPoint</vt:lpstr>
      <vt:lpstr>ТРЕБОВАНИЯ К ОСНОВАМ ДЛЯ СУППОЗИТОРИЕВ</vt:lpstr>
      <vt:lpstr>Презентация PowerPoint</vt:lpstr>
      <vt:lpstr>Классификация основ для суппозиториев </vt:lpstr>
      <vt:lpstr>липоФИЛЬНЫЕ основы</vt:lpstr>
      <vt:lpstr>Презентация PowerPoint</vt:lpstr>
      <vt:lpstr>гидроФИЛЬНЫЕ основы</vt:lpstr>
      <vt:lpstr>Презентация PowerPoint</vt:lpstr>
      <vt:lpstr>Методы получения суппозиториев</vt:lpstr>
      <vt:lpstr>Технология изготовления суппозиториев в условиях аптек</vt:lpstr>
      <vt:lpstr>СПОСОБ ВЫПИСЫВАНИЯ  СУППОЗИТОРНОЙ  МАССЫ</vt:lpstr>
      <vt:lpstr>МЕТОД РУЧНОГО ФОРМИРОВАНИЯ</vt:lpstr>
      <vt:lpstr>РАСЧЕТ МАССЫ ОСНОВЫ ДЛЯ ПАЛОЧЕК</vt:lpstr>
      <vt:lpstr>Презентация PowerPoint</vt:lpstr>
      <vt:lpstr>Проведение расчетов количеств ЛВ и основы, выписанных распределительным способом при изготовлении суппозиториев методом выливания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Стадии технологического процесса изготовления суппозиториев методом ручного формирования</vt:lpstr>
      <vt:lpstr>Промышленное производство. последовательность технологических стадий получения суппозиториев</vt:lpstr>
      <vt:lpstr>Автоматические линии по производству суппозиториев</vt:lpstr>
      <vt:lpstr>Показатели качества суппозиториев</vt:lpstr>
      <vt:lpstr>Определение температуры плавления суппозиториев на липофильной основе</vt:lpstr>
      <vt:lpstr>Определение Времени полной деформации  суппозиториев на липофильной основе</vt:lpstr>
      <vt:lpstr>Презентация PowerPoint</vt:lpstr>
      <vt:lpstr>Определение распадаемости суппозиториев</vt:lpstr>
      <vt:lpstr>Методы Определения высвобождения лекарственных веществ из суппозиториев </vt:lpstr>
      <vt:lpstr>Проточная ячейка</vt:lpstr>
      <vt:lpstr>Классификация лекарственных средств для ректального  применения:  </vt:lpstr>
      <vt:lpstr>Классификация лекарственных средств для вагинального применения: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Суппозитории</dc:title>
  <dc:creator>toshiba</dc:creator>
  <cp:lastModifiedBy>Админ</cp:lastModifiedBy>
  <cp:revision>94</cp:revision>
  <dcterms:created xsi:type="dcterms:W3CDTF">2013-04-21T14:32:27Z</dcterms:created>
  <dcterms:modified xsi:type="dcterms:W3CDTF">2016-10-31T12:34:00Z</dcterms:modified>
</cp:coreProperties>
</file>