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3" r:id="rId7"/>
    <p:sldId id="264" r:id="rId8"/>
    <p:sldId id="262" r:id="rId9"/>
    <p:sldId id="265" r:id="rId10"/>
    <p:sldId id="266" r:id="rId11"/>
    <p:sldId id="267" r:id="rId12"/>
    <p:sldId id="268" r:id="rId13"/>
    <p:sldId id="269" r:id="rId14"/>
    <p:sldId id="270" r:id="rId15"/>
    <p:sldId id="271" r:id="rId16"/>
  </p:sldIdLst>
  <p:sldSz cx="6858000" cy="9906000" type="A4"/>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312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6" d="100"/>
          <a:sy n="86" d="100"/>
        </p:scale>
        <p:origin x="-924" y="654"/>
      </p:cViewPr>
      <p:guideLst>
        <p:guide orient="horz" pos="312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14350" y="3077282"/>
            <a:ext cx="5829300" cy="2123369"/>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028700" y="5613400"/>
            <a:ext cx="4800600" cy="2531533"/>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35BA14F-DC47-4CA0-A561-8899C008DC25}" type="datetimeFigureOut">
              <a:rPr lang="ru-RU" smtClean="0"/>
              <a:pPr/>
              <a:t>04.03.2015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9FCE8C6-2077-48DD-A70C-F59F622F6084}" type="slidenum">
              <a:rPr lang="ru-RU" smtClean="0"/>
              <a:pPr/>
              <a:t>‹#›</a:t>
            </a:fld>
            <a:endParaRPr lang="ru-RU"/>
          </a:p>
        </p:txBody>
      </p:sp>
    </p:spTree>
    <p:extLst>
      <p:ext uri="{BB962C8B-B14F-4D97-AF65-F5344CB8AC3E}">
        <p14:creationId xmlns:p14="http://schemas.microsoft.com/office/powerpoint/2010/main" val="25971038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35BA14F-DC47-4CA0-A561-8899C008DC25}" type="datetimeFigureOut">
              <a:rPr lang="ru-RU" smtClean="0"/>
              <a:pPr/>
              <a:t>04.03.2015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9FCE8C6-2077-48DD-A70C-F59F622F6084}" type="slidenum">
              <a:rPr lang="ru-RU" smtClean="0"/>
              <a:pPr/>
              <a:t>‹#›</a:t>
            </a:fld>
            <a:endParaRPr lang="ru-RU"/>
          </a:p>
        </p:txBody>
      </p:sp>
    </p:spTree>
    <p:extLst>
      <p:ext uri="{BB962C8B-B14F-4D97-AF65-F5344CB8AC3E}">
        <p14:creationId xmlns:p14="http://schemas.microsoft.com/office/powerpoint/2010/main" val="16724332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4972050" y="396700"/>
            <a:ext cx="1543050" cy="8452203"/>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342900" y="396700"/>
            <a:ext cx="4514850" cy="8452203"/>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35BA14F-DC47-4CA0-A561-8899C008DC25}" type="datetimeFigureOut">
              <a:rPr lang="ru-RU" smtClean="0"/>
              <a:pPr/>
              <a:t>04.03.2015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9FCE8C6-2077-48DD-A70C-F59F622F6084}" type="slidenum">
              <a:rPr lang="ru-RU" smtClean="0"/>
              <a:pPr/>
              <a:t>‹#›</a:t>
            </a:fld>
            <a:endParaRPr lang="ru-RU"/>
          </a:p>
        </p:txBody>
      </p:sp>
    </p:spTree>
    <p:extLst>
      <p:ext uri="{BB962C8B-B14F-4D97-AF65-F5344CB8AC3E}">
        <p14:creationId xmlns:p14="http://schemas.microsoft.com/office/powerpoint/2010/main" val="12805116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35BA14F-DC47-4CA0-A561-8899C008DC25}" type="datetimeFigureOut">
              <a:rPr lang="ru-RU" smtClean="0"/>
              <a:pPr/>
              <a:t>04.03.2015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9FCE8C6-2077-48DD-A70C-F59F622F6084}" type="slidenum">
              <a:rPr lang="ru-RU" smtClean="0"/>
              <a:pPr/>
              <a:t>‹#›</a:t>
            </a:fld>
            <a:endParaRPr lang="ru-RU"/>
          </a:p>
        </p:txBody>
      </p:sp>
    </p:spTree>
    <p:extLst>
      <p:ext uri="{BB962C8B-B14F-4D97-AF65-F5344CB8AC3E}">
        <p14:creationId xmlns:p14="http://schemas.microsoft.com/office/powerpoint/2010/main" val="7459009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1735" y="6365523"/>
            <a:ext cx="5829300" cy="1967442"/>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541735" y="4198586"/>
            <a:ext cx="5829300" cy="21669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35BA14F-DC47-4CA0-A561-8899C008DC25}" type="datetimeFigureOut">
              <a:rPr lang="ru-RU" smtClean="0"/>
              <a:pPr/>
              <a:t>04.03.2015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9FCE8C6-2077-48DD-A70C-F59F622F6084}" type="slidenum">
              <a:rPr lang="ru-RU" smtClean="0"/>
              <a:pPr/>
              <a:t>‹#›</a:t>
            </a:fld>
            <a:endParaRPr lang="ru-RU"/>
          </a:p>
        </p:txBody>
      </p:sp>
    </p:spTree>
    <p:extLst>
      <p:ext uri="{BB962C8B-B14F-4D97-AF65-F5344CB8AC3E}">
        <p14:creationId xmlns:p14="http://schemas.microsoft.com/office/powerpoint/2010/main" val="29745876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342900" y="2311401"/>
            <a:ext cx="3028950" cy="653750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3486150" y="2311401"/>
            <a:ext cx="3028950" cy="653750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35BA14F-DC47-4CA0-A561-8899C008DC25}" type="datetimeFigureOut">
              <a:rPr lang="ru-RU" smtClean="0"/>
              <a:pPr/>
              <a:t>04.03.2015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9FCE8C6-2077-48DD-A70C-F59F622F6084}" type="slidenum">
              <a:rPr lang="ru-RU" smtClean="0"/>
              <a:pPr/>
              <a:t>‹#›</a:t>
            </a:fld>
            <a:endParaRPr lang="ru-RU"/>
          </a:p>
        </p:txBody>
      </p:sp>
    </p:spTree>
    <p:extLst>
      <p:ext uri="{BB962C8B-B14F-4D97-AF65-F5344CB8AC3E}">
        <p14:creationId xmlns:p14="http://schemas.microsoft.com/office/powerpoint/2010/main" val="12079325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342900" y="2217385"/>
            <a:ext cx="303014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342900" y="3141486"/>
            <a:ext cx="303014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3483769" y="2217385"/>
            <a:ext cx="303133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3483769" y="3141486"/>
            <a:ext cx="303133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35BA14F-DC47-4CA0-A561-8899C008DC25}" type="datetimeFigureOut">
              <a:rPr lang="ru-RU" smtClean="0"/>
              <a:pPr/>
              <a:t>04.03.2015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9FCE8C6-2077-48DD-A70C-F59F622F6084}" type="slidenum">
              <a:rPr lang="ru-RU" smtClean="0"/>
              <a:pPr/>
              <a:t>‹#›</a:t>
            </a:fld>
            <a:endParaRPr lang="ru-RU"/>
          </a:p>
        </p:txBody>
      </p:sp>
    </p:spTree>
    <p:extLst>
      <p:ext uri="{BB962C8B-B14F-4D97-AF65-F5344CB8AC3E}">
        <p14:creationId xmlns:p14="http://schemas.microsoft.com/office/powerpoint/2010/main" val="14863100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35BA14F-DC47-4CA0-A561-8899C008DC25}" type="datetimeFigureOut">
              <a:rPr lang="ru-RU" smtClean="0"/>
              <a:pPr/>
              <a:t>04.03.2015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9FCE8C6-2077-48DD-A70C-F59F622F6084}" type="slidenum">
              <a:rPr lang="ru-RU" smtClean="0"/>
              <a:pPr/>
              <a:t>‹#›</a:t>
            </a:fld>
            <a:endParaRPr lang="ru-RU"/>
          </a:p>
        </p:txBody>
      </p:sp>
    </p:spTree>
    <p:extLst>
      <p:ext uri="{BB962C8B-B14F-4D97-AF65-F5344CB8AC3E}">
        <p14:creationId xmlns:p14="http://schemas.microsoft.com/office/powerpoint/2010/main" val="14112029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35BA14F-DC47-4CA0-A561-8899C008DC25}" type="datetimeFigureOut">
              <a:rPr lang="ru-RU" smtClean="0"/>
              <a:pPr/>
              <a:t>04.03.2015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9FCE8C6-2077-48DD-A70C-F59F622F6084}" type="slidenum">
              <a:rPr lang="ru-RU" smtClean="0"/>
              <a:pPr/>
              <a:t>‹#›</a:t>
            </a:fld>
            <a:endParaRPr lang="ru-RU"/>
          </a:p>
        </p:txBody>
      </p:sp>
    </p:spTree>
    <p:extLst>
      <p:ext uri="{BB962C8B-B14F-4D97-AF65-F5344CB8AC3E}">
        <p14:creationId xmlns:p14="http://schemas.microsoft.com/office/powerpoint/2010/main" val="16738614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94405"/>
            <a:ext cx="2256235" cy="1678517"/>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2681287" y="394406"/>
            <a:ext cx="3833813" cy="845449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342900" y="2072923"/>
            <a:ext cx="2256235" cy="677598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35BA14F-DC47-4CA0-A561-8899C008DC25}" type="datetimeFigureOut">
              <a:rPr lang="ru-RU" smtClean="0"/>
              <a:pPr/>
              <a:t>04.03.2015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9FCE8C6-2077-48DD-A70C-F59F622F6084}" type="slidenum">
              <a:rPr lang="ru-RU" smtClean="0"/>
              <a:pPr/>
              <a:t>‹#›</a:t>
            </a:fld>
            <a:endParaRPr lang="ru-RU"/>
          </a:p>
        </p:txBody>
      </p:sp>
    </p:spTree>
    <p:extLst>
      <p:ext uri="{BB962C8B-B14F-4D97-AF65-F5344CB8AC3E}">
        <p14:creationId xmlns:p14="http://schemas.microsoft.com/office/powerpoint/2010/main" val="33783472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44216" y="6934200"/>
            <a:ext cx="4114800" cy="818622"/>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344216" y="885119"/>
            <a:ext cx="4114800" cy="594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344216" y="7752822"/>
            <a:ext cx="4114800" cy="116257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35BA14F-DC47-4CA0-A561-8899C008DC25}" type="datetimeFigureOut">
              <a:rPr lang="ru-RU" smtClean="0"/>
              <a:pPr/>
              <a:t>04.03.2015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9FCE8C6-2077-48DD-A70C-F59F622F6084}" type="slidenum">
              <a:rPr lang="ru-RU" smtClean="0"/>
              <a:pPr/>
              <a:t>‹#›</a:t>
            </a:fld>
            <a:endParaRPr lang="ru-RU"/>
          </a:p>
        </p:txBody>
      </p:sp>
    </p:spTree>
    <p:extLst>
      <p:ext uri="{BB962C8B-B14F-4D97-AF65-F5344CB8AC3E}">
        <p14:creationId xmlns:p14="http://schemas.microsoft.com/office/powerpoint/2010/main" val="35117042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96699"/>
            <a:ext cx="6172200" cy="1651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342900" y="2311401"/>
            <a:ext cx="6172200" cy="6537502"/>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342900" y="9181395"/>
            <a:ext cx="1600200" cy="527403"/>
          </a:xfrm>
          <a:prstGeom prst="rect">
            <a:avLst/>
          </a:prstGeom>
        </p:spPr>
        <p:txBody>
          <a:bodyPr vert="horz" lIns="91440" tIns="45720" rIns="91440" bIns="45720" rtlCol="0" anchor="ctr"/>
          <a:lstStyle>
            <a:lvl1pPr algn="l">
              <a:defRPr sz="1200">
                <a:solidFill>
                  <a:schemeClr val="tx1">
                    <a:tint val="75000"/>
                  </a:schemeClr>
                </a:solidFill>
              </a:defRPr>
            </a:lvl1pPr>
          </a:lstStyle>
          <a:p>
            <a:fld id="{535BA14F-DC47-4CA0-A561-8899C008DC25}" type="datetimeFigureOut">
              <a:rPr lang="ru-RU" smtClean="0"/>
              <a:pPr/>
              <a:t>04.03.2015</a:t>
            </a:fld>
            <a:endParaRPr lang="ru-RU"/>
          </a:p>
        </p:txBody>
      </p:sp>
      <p:sp>
        <p:nvSpPr>
          <p:cNvPr id="5" name="Нижний колонтитул 4"/>
          <p:cNvSpPr>
            <a:spLocks noGrp="1"/>
          </p:cNvSpPr>
          <p:nvPr>
            <p:ph type="ftr" sz="quarter" idx="3"/>
          </p:nvPr>
        </p:nvSpPr>
        <p:spPr>
          <a:xfrm>
            <a:off x="2343150" y="9181395"/>
            <a:ext cx="2171700" cy="52740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4914900" y="9181395"/>
            <a:ext cx="1600200" cy="527403"/>
          </a:xfrm>
          <a:prstGeom prst="rect">
            <a:avLst/>
          </a:prstGeom>
        </p:spPr>
        <p:txBody>
          <a:bodyPr vert="horz" lIns="91440" tIns="45720" rIns="91440" bIns="45720" rtlCol="0" anchor="ctr"/>
          <a:lstStyle>
            <a:lvl1pPr algn="r">
              <a:defRPr sz="1200">
                <a:solidFill>
                  <a:schemeClr val="tx1">
                    <a:tint val="75000"/>
                  </a:schemeClr>
                </a:solidFill>
              </a:defRPr>
            </a:lvl1pPr>
          </a:lstStyle>
          <a:p>
            <a:fld id="{79FCE8C6-2077-48DD-A70C-F59F622F6084}" type="slidenum">
              <a:rPr lang="ru-RU" smtClean="0"/>
              <a:pPr/>
              <a:t>‹#›</a:t>
            </a:fld>
            <a:endParaRPr lang="ru-RU"/>
          </a:p>
        </p:txBody>
      </p:sp>
    </p:spTree>
    <p:extLst>
      <p:ext uri="{BB962C8B-B14F-4D97-AF65-F5344CB8AC3E}">
        <p14:creationId xmlns:p14="http://schemas.microsoft.com/office/powerpoint/2010/main" val="17198059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332656" y="5467724"/>
            <a:ext cx="6172200" cy="1651000"/>
          </a:xfrm>
        </p:spPr>
        <p:txBody>
          <a:bodyPr>
            <a:normAutofit/>
          </a:bodyPr>
          <a:lstStyle/>
          <a:p>
            <a:pPr algn="l"/>
            <a:r>
              <a:rPr lang="ru-RU" sz="1200" dirty="0" smtClean="0"/>
              <a:t>Пациент  А., 4 года. Родители обратились в клинику с жалобами на разрушение центральных резцов.</a:t>
            </a:r>
            <a:br>
              <a:rPr lang="ru-RU" sz="1200" dirty="0" smtClean="0"/>
            </a:br>
            <a:r>
              <a:rPr lang="ru-RU" sz="1200" dirty="0" smtClean="0"/>
              <a:t>1. Перечислите этапы обследования</a:t>
            </a:r>
            <a:br>
              <a:rPr lang="ru-RU" sz="1200" dirty="0" smtClean="0"/>
            </a:br>
            <a:r>
              <a:rPr lang="ru-RU" sz="1200" dirty="0" smtClean="0"/>
              <a:t>2. Поставьте предварительный диагноз</a:t>
            </a:r>
            <a:br>
              <a:rPr lang="ru-RU" sz="1200" dirty="0" smtClean="0"/>
            </a:br>
            <a:r>
              <a:rPr lang="ru-RU" sz="1200" dirty="0" smtClean="0"/>
              <a:t>3. Составьте план лечения</a:t>
            </a:r>
            <a:endParaRPr lang="ru-RU" sz="1200"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2656" y="1709269"/>
            <a:ext cx="6192688" cy="3758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Заголовок 3"/>
          <p:cNvSpPr txBox="1">
            <a:spLocks/>
          </p:cNvSpPr>
          <p:nvPr/>
        </p:nvSpPr>
        <p:spPr>
          <a:xfrm>
            <a:off x="342900" y="344488"/>
            <a:ext cx="6172200" cy="100811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ru-RU" sz="1200" dirty="0" smtClean="0"/>
          </a:p>
          <a:p>
            <a:pPr algn="l"/>
            <a:r>
              <a:rPr lang="ru-RU" sz="1200" dirty="0" smtClean="0"/>
              <a:t>Детская стоматология</a:t>
            </a:r>
          </a:p>
          <a:p>
            <a:pPr algn="l"/>
            <a:r>
              <a:rPr lang="ru-RU" sz="1200" dirty="0" smtClean="0"/>
              <a:t>Задача №1</a:t>
            </a:r>
            <a:endParaRPr lang="ru-RU" sz="1200" dirty="0"/>
          </a:p>
        </p:txBody>
      </p:sp>
      <p:cxnSp>
        <p:nvCxnSpPr>
          <p:cNvPr id="10" name="Прямая соединительная линия 9"/>
          <p:cNvCxnSpPr/>
          <p:nvPr/>
        </p:nvCxnSpPr>
        <p:spPr>
          <a:xfrm>
            <a:off x="342900" y="1352600"/>
            <a:ext cx="6182444" cy="0"/>
          </a:xfrm>
          <a:prstGeom prst="line">
            <a:avLst/>
          </a:prstGeom>
          <a:ln w="25400" cmpd="tri"/>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07075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323589" y="5412401"/>
            <a:ext cx="6172200" cy="1651000"/>
          </a:xfrm>
        </p:spPr>
        <p:txBody>
          <a:bodyPr>
            <a:normAutofit/>
          </a:bodyPr>
          <a:lstStyle/>
          <a:p>
            <a:pPr algn="l"/>
            <a:r>
              <a:rPr lang="ru-RU" sz="1200" dirty="0" smtClean="0"/>
              <a:t>Пациент А., 3  года. Два дня назад произошла травма зуба 51 во время прогулки. Жалобы на </a:t>
            </a:r>
            <a:r>
              <a:rPr lang="ru-RU" sz="1200" dirty="0" err="1" smtClean="0"/>
              <a:t>травмирование</a:t>
            </a:r>
            <a:r>
              <a:rPr lang="ru-RU" sz="1200" dirty="0" smtClean="0"/>
              <a:t> языка острым краем эмали. Жалоб на температурные и химические раздражители не предъявляет,  откусывание пищи не затруднено.</a:t>
            </a:r>
            <a:br>
              <a:rPr lang="ru-RU" sz="1200" dirty="0" smtClean="0"/>
            </a:br>
            <a:r>
              <a:rPr lang="ru-RU" sz="1200" dirty="0" smtClean="0"/>
              <a:t>1. Перечислите этапы обследования</a:t>
            </a:r>
            <a:br>
              <a:rPr lang="ru-RU" sz="1200" dirty="0" smtClean="0"/>
            </a:br>
            <a:r>
              <a:rPr lang="ru-RU" sz="1200" dirty="0" smtClean="0"/>
              <a:t>2. Поставьте предварительный диагноз</a:t>
            </a:r>
            <a:br>
              <a:rPr lang="ru-RU" sz="1200" dirty="0" smtClean="0"/>
            </a:br>
            <a:r>
              <a:rPr lang="ru-RU" sz="1200" dirty="0" smtClean="0"/>
              <a:t>3. Составьте план лечения</a:t>
            </a:r>
            <a:endParaRPr lang="ru-RU" sz="1200" dirty="0"/>
          </a:p>
        </p:txBody>
      </p:sp>
      <p:sp>
        <p:nvSpPr>
          <p:cNvPr id="9" name="Заголовок 3"/>
          <p:cNvSpPr txBox="1">
            <a:spLocks/>
          </p:cNvSpPr>
          <p:nvPr/>
        </p:nvSpPr>
        <p:spPr>
          <a:xfrm>
            <a:off x="342900" y="344488"/>
            <a:ext cx="6172200" cy="100811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sz="1200" dirty="0" smtClean="0"/>
              <a:t>Детская стоматология</a:t>
            </a:r>
          </a:p>
          <a:p>
            <a:pPr algn="l"/>
            <a:r>
              <a:rPr lang="ru-RU" sz="1200" dirty="0" smtClean="0"/>
              <a:t>Задача №10</a:t>
            </a:r>
            <a:endParaRPr lang="ru-RU" sz="1200" dirty="0"/>
          </a:p>
        </p:txBody>
      </p:sp>
      <p:cxnSp>
        <p:nvCxnSpPr>
          <p:cNvPr id="10" name="Прямая соединительная линия 9"/>
          <p:cNvCxnSpPr/>
          <p:nvPr/>
        </p:nvCxnSpPr>
        <p:spPr>
          <a:xfrm>
            <a:off x="342900" y="1352600"/>
            <a:ext cx="6182444" cy="0"/>
          </a:xfrm>
          <a:prstGeom prst="line">
            <a:avLst/>
          </a:prstGeom>
          <a:ln w="25400" cmpd="tri"/>
        </p:spPr>
        <p:style>
          <a:lnRef idx="1">
            <a:schemeClr val="accent1"/>
          </a:lnRef>
          <a:fillRef idx="0">
            <a:schemeClr val="accent1"/>
          </a:fillRef>
          <a:effectRef idx="0">
            <a:schemeClr val="accent1"/>
          </a:effectRef>
          <a:fontRef idx="minor">
            <a:schemeClr val="tx1"/>
          </a:fontRef>
        </p:style>
      </p:cxnSp>
      <p:pic>
        <p:nvPicPr>
          <p:cNvPr id="6" name="Picture 7" descr="x_f2e75b3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 y="1496616"/>
            <a:ext cx="6152889" cy="3870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39964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323589" y="5412401"/>
            <a:ext cx="6172200" cy="1651000"/>
          </a:xfrm>
        </p:spPr>
        <p:txBody>
          <a:bodyPr>
            <a:normAutofit/>
          </a:bodyPr>
          <a:lstStyle/>
          <a:p>
            <a:pPr algn="l"/>
            <a:r>
              <a:rPr lang="ru-RU" sz="1200" dirty="0" smtClean="0"/>
              <a:t>Пациент А., 13  лет. С 3х лет болеет хроническим пиелонефритом. Жалобы на нарушение формы и цвета зубов, которое отмечалось с момента прорезывания постоянных зубов.</a:t>
            </a:r>
            <a:br>
              <a:rPr lang="ru-RU" sz="1200" dirty="0" smtClean="0"/>
            </a:br>
            <a:r>
              <a:rPr lang="ru-RU" sz="1200" dirty="0" smtClean="0"/>
              <a:t>1. Перечислите этапы обследования</a:t>
            </a:r>
            <a:br>
              <a:rPr lang="ru-RU" sz="1200" dirty="0" smtClean="0"/>
            </a:br>
            <a:r>
              <a:rPr lang="ru-RU" sz="1200" dirty="0" smtClean="0"/>
              <a:t>2. Поставьте предварительный диагноз</a:t>
            </a:r>
            <a:br>
              <a:rPr lang="ru-RU" sz="1200" dirty="0" smtClean="0"/>
            </a:br>
            <a:r>
              <a:rPr lang="ru-RU" sz="1200" dirty="0" smtClean="0"/>
              <a:t>3. Составьте план лечения</a:t>
            </a:r>
            <a:endParaRPr lang="ru-RU" sz="1200" dirty="0"/>
          </a:p>
        </p:txBody>
      </p:sp>
      <p:sp>
        <p:nvSpPr>
          <p:cNvPr id="9" name="Заголовок 3"/>
          <p:cNvSpPr txBox="1">
            <a:spLocks/>
          </p:cNvSpPr>
          <p:nvPr/>
        </p:nvSpPr>
        <p:spPr>
          <a:xfrm>
            <a:off x="342900" y="344488"/>
            <a:ext cx="6172200" cy="100811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sz="1200" dirty="0" smtClean="0"/>
              <a:t>Детская стоматология</a:t>
            </a:r>
          </a:p>
          <a:p>
            <a:pPr algn="l"/>
            <a:r>
              <a:rPr lang="ru-RU" sz="1200" dirty="0" smtClean="0"/>
              <a:t>Задача №11</a:t>
            </a:r>
            <a:endParaRPr lang="ru-RU" sz="1200" dirty="0"/>
          </a:p>
        </p:txBody>
      </p:sp>
      <p:cxnSp>
        <p:nvCxnSpPr>
          <p:cNvPr id="10" name="Прямая соединительная линия 9"/>
          <p:cNvCxnSpPr/>
          <p:nvPr/>
        </p:nvCxnSpPr>
        <p:spPr>
          <a:xfrm>
            <a:off x="342900" y="1352600"/>
            <a:ext cx="6182444" cy="0"/>
          </a:xfrm>
          <a:prstGeom prst="line">
            <a:avLst/>
          </a:prstGeom>
          <a:ln w="25400" cmpd="tri"/>
        </p:spPr>
        <p:style>
          <a:lnRef idx="1">
            <a:schemeClr val="accent1"/>
          </a:lnRef>
          <a:fillRef idx="0">
            <a:schemeClr val="accent1"/>
          </a:fillRef>
          <a:effectRef idx="0">
            <a:schemeClr val="accent1"/>
          </a:effectRef>
          <a:fontRef idx="minor">
            <a:schemeClr val="tx1"/>
          </a:fontRef>
        </p:style>
      </p:cxnSp>
      <p:pic>
        <p:nvPicPr>
          <p:cNvPr id="7" name="Picture 3"/>
          <p:cNvPicPr>
            <a:picLocks noChangeAspect="1" noChangeArrowheads="1"/>
          </p:cNvPicPr>
          <p:nvPr/>
        </p:nvPicPr>
        <p:blipFill>
          <a:blip r:embed="rId2" cstate="print"/>
          <a:srcRect/>
          <a:stretch>
            <a:fillRect/>
          </a:stretch>
        </p:blipFill>
        <p:spPr bwMode="auto">
          <a:xfrm>
            <a:off x="323589" y="1365465"/>
            <a:ext cx="6201755" cy="3836827"/>
          </a:xfrm>
          <a:prstGeom prst="rect">
            <a:avLst/>
          </a:prstGeom>
          <a:noFill/>
          <a:ln w="9525">
            <a:noFill/>
            <a:miter lim="800000"/>
            <a:headEnd/>
            <a:tailEnd/>
          </a:ln>
          <a:effectLst/>
        </p:spPr>
      </p:pic>
    </p:spTree>
    <p:extLst>
      <p:ext uri="{BB962C8B-B14F-4D97-AF65-F5344CB8AC3E}">
        <p14:creationId xmlns:p14="http://schemas.microsoft.com/office/powerpoint/2010/main" val="5614290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353144" y="6365418"/>
            <a:ext cx="6172200" cy="1651000"/>
          </a:xfrm>
        </p:spPr>
        <p:txBody>
          <a:bodyPr>
            <a:normAutofit/>
          </a:bodyPr>
          <a:lstStyle/>
          <a:p>
            <a:pPr algn="l"/>
            <a:r>
              <a:rPr lang="ru-RU" sz="1200" dirty="0" smtClean="0"/>
              <a:t>Пациент А., 14 лет. В 1,5 года перенес пневмонию. Все первые моляры прорезались измененной формы, на резцах верхней и нижней челюсти имеются белые пятна и ямки на эмали.</a:t>
            </a:r>
            <a:br>
              <a:rPr lang="ru-RU" sz="1200" dirty="0" smtClean="0"/>
            </a:br>
            <a:r>
              <a:rPr lang="ru-RU" sz="1200" dirty="0" smtClean="0"/>
              <a:t>1. Перечислите этапы обследования</a:t>
            </a:r>
            <a:br>
              <a:rPr lang="ru-RU" sz="1200" dirty="0" smtClean="0"/>
            </a:br>
            <a:r>
              <a:rPr lang="ru-RU" sz="1200" dirty="0" smtClean="0"/>
              <a:t>2. Поставьте предварительный диагноз</a:t>
            </a:r>
            <a:br>
              <a:rPr lang="ru-RU" sz="1200" dirty="0" smtClean="0"/>
            </a:br>
            <a:r>
              <a:rPr lang="ru-RU" sz="1200" dirty="0" smtClean="0"/>
              <a:t>3. Составьте план лечения</a:t>
            </a:r>
            <a:endParaRPr lang="ru-RU" sz="1200" dirty="0"/>
          </a:p>
        </p:txBody>
      </p:sp>
      <p:sp>
        <p:nvSpPr>
          <p:cNvPr id="9" name="Заголовок 3"/>
          <p:cNvSpPr txBox="1">
            <a:spLocks/>
          </p:cNvSpPr>
          <p:nvPr/>
        </p:nvSpPr>
        <p:spPr>
          <a:xfrm>
            <a:off x="342900" y="344488"/>
            <a:ext cx="6172200" cy="100811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sz="1200" dirty="0" smtClean="0"/>
              <a:t>Детская стоматология</a:t>
            </a:r>
          </a:p>
          <a:p>
            <a:pPr algn="l"/>
            <a:r>
              <a:rPr lang="ru-RU" sz="1200" dirty="0" smtClean="0"/>
              <a:t>Задача №10</a:t>
            </a:r>
            <a:endParaRPr lang="ru-RU" sz="1200" dirty="0"/>
          </a:p>
        </p:txBody>
      </p:sp>
      <p:cxnSp>
        <p:nvCxnSpPr>
          <p:cNvPr id="10" name="Прямая соединительная линия 9"/>
          <p:cNvCxnSpPr/>
          <p:nvPr/>
        </p:nvCxnSpPr>
        <p:spPr>
          <a:xfrm>
            <a:off x="342900" y="1352600"/>
            <a:ext cx="6182444" cy="0"/>
          </a:xfrm>
          <a:prstGeom prst="line">
            <a:avLst/>
          </a:prstGeom>
          <a:ln w="25400" cmpd="tri"/>
        </p:spPr>
        <p:style>
          <a:lnRef idx="1">
            <a:schemeClr val="accent1"/>
          </a:lnRef>
          <a:fillRef idx="0">
            <a:schemeClr val="accent1"/>
          </a:fillRef>
          <a:effectRef idx="0">
            <a:schemeClr val="accent1"/>
          </a:effectRef>
          <a:fontRef idx="minor">
            <a:schemeClr val="tx1"/>
          </a:fontRef>
        </p:style>
      </p:cxnSp>
      <p:pic>
        <p:nvPicPr>
          <p:cNvPr id="7" name="Picture 3" descr="DSC02062"/>
          <p:cNvPicPr>
            <a:picLocks noChangeAspect="1" noChangeArrowheads="1"/>
          </p:cNvPicPr>
          <p:nvPr/>
        </p:nvPicPr>
        <p:blipFill>
          <a:blip r:embed="rId2">
            <a:lum bright="-30000"/>
          </a:blip>
          <a:srcRect/>
          <a:stretch>
            <a:fillRect/>
          </a:stretch>
        </p:blipFill>
        <p:spPr bwMode="auto">
          <a:xfrm>
            <a:off x="342900" y="1431462"/>
            <a:ext cx="6182444" cy="4855095"/>
          </a:xfrm>
          <a:prstGeom prst="rect">
            <a:avLst/>
          </a:prstGeom>
          <a:noFill/>
        </p:spPr>
      </p:pic>
    </p:spTree>
    <p:extLst>
      <p:ext uri="{BB962C8B-B14F-4D97-AF65-F5344CB8AC3E}">
        <p14:creationId xmlns:p14="http://schemas.microsoft.com/office/powerpoint/2010/main" val="34820344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323589" y="5412401"/>
            <a:ext cx="6172200" cy="1651000"/>
          </a:xfrm>
        </p:spPr>
        <p:txBody>
          <a:bodyPr>
            <a:normAutofit/>
          </a:bodyPr>
          <a:lstStyle/>
          <a:p>
            <a:pPr algn="l"/>
            <a:r>
              <a:rPr lang="ru-RU" sz="1200" dirty="0" smtClean="0"/>
              <a:t>Пациент А., 8 лет. Год назад появились белые пятна на резцах верхней челюсти, месяц назад обнаружили полость на зубе 21. В анамнезе: малоподвижный образ жизни, увлечение компьютерными играми, частое употребление газированных напитков.</a:t>
            </a:r>
            <a:br>
              <a:rPr lang="ru-RU" sz="1200" dirty="0" smtClean="0"/>
            </a:br>
            <a:r>
              <a:rPr lang="ru-RU" sz="1200" dirty="0" smtClean="0"/>
              <a:t>1. Перечислите этапы обследования</a:t>
            </a:r>
            <a:br>
              <a:rPr lang="ru-RU" sz="1200" dirty="0" smtClean="0"/>
            </a:br>
            <a:r>
              <a:rPr lang="ru-RU" sz="1200" dirty="0" smtClean="0"/>
              <a:t>2. Поставьте предварительный диагноз</a:t>
            </a:r>
            <a:br>
              <a:rPr lang="ru-RU" sz="1200" dirty="0" smtClean="0"/>
            </a:br>
            <a:r>
              <a:rPr lang="ru-RU" sz="1200" dirty="0" smtClean="0"/>
              <a:t>3. Составьте план лечения</a:t>
            </a:r>
            <a:endParaRPr lang="ru-RU" sz="1200" dirty="0"/>
          </a:p>
        </p:txBody>
      </p:sp>
      <p:sp>
        <p:nvSpPr>
          <p:cNvPr id="9" name="Заголовок 3"/>
          <p:cNvSpPr txBox="1">
            <a:spLocks/>
          </p:cNvSpPr>
          <p:nvPr/>
        </p:nvSpPr>
        <p:spPr>
          <a:xfrm>
            <a:off x="342900" y="344488"/>
            <a:ext cx="6172200" cy="100811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sz="1200" dirty="0" smtClean="0"/>
              <a:t>Детская стоматология</a:t>
            </a:r>
          </a:p>
          <a:p>
            <a:pPr algn="l"/>
            <a:r>
              <a:rPr lang="ru-RU" sz="1200" dirty="0" smtClean="0"/>
              <a:t>Задача №10</a:t>
            </a:r>
            <a:endParaRPr lang="ru-RU" sz="1200" dirty="0"/>
          </a:p>
        </p:txBody>
      </p:sp>
      <p:cxnSp>
        <p:nvCxnSpPr>
          <p:cNvPr id="10" name="Прямая соединительная линия 9"/>
          <p:cNvCxnSpPr/>
          <p:nvPr/>
        </p:nvCxnSpPr>
        <p:spPr>
          <a:xfrm>
            <a:off x="342900" y="1352600"/>
            <a:ext cx="6182444" cy="0"/>
          </a:xfrm>
          <a:prstGeom prst="line">
            <a:avLst/>
          </a:prstGeom>
          <a:ln w="25400" cmpd="tri"/>
        </p:spPr>
        <p:style>
          <a:lnRef idx="1">
            <a:schemeClr val="accent1"/>
          </a:lnRef>
          <a:fillRef idx="0">
            <a:schemeClr val="accent1"/>
          </a:fillRef>
          <a:effectRef idx="0">
            <a:schemeClr val="accent1"/>
          </a:effectRef>
          <a:fontRef idx="minor">
            <a:schemeClr val="tx1"/>
          </a:fontRef>
        </p:style>
      </p:cxn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9004" y="1496615"/>
            <a:ext cx="6032324" cy="3999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756314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36134" y="7257256"/>
            <a:ext cx="6172200" cy="1651000"/>
          </a:xfrm>
        </p:spPr>
        <p:txBody>
          <a:bodyPr>
            <a:normAutofit/>
          </a:bodyPr>
          <a:lstStyle/>
          <a:p>
            <a:pPr algn="l"/>
            <a:r>
              <a:rPr lang="ru-RU" sz="1200" dirty="0" smtClean="0"/>
              <a:t>Пациент А., 6 лет. Жалобы на боль при пережевывании пищи на правой стороне. Объективно: на зубах 84 и 85 имеются кариозные полости.</a:t>
            </a:r>
            <a:br>
              <a:rPr lang="ru-RU" sz="1200" dirty="0" smtClean="0"/>
            </a:br>
            <a:r>
              <a:rPr lang="ru-RU" sz="1200" dirty="0" smtClean="0"/>
              <a:t>1. Перечислите этапы обследования</a:t>
            </a:r>
            <a:br>
              <a:rPr lang="ru-RU" sz="1200" dirty="0" smtClean="0"/>
            </a:br>
            <a:r>
              <a:rPr lang="ru-RU" sz="1200" dirty="0" smtClean="0"/>
              <a:t>2. Поставьте предварительный диагноз</a:t>
            </a:r>
            <a:br>
              <a:rPr lang="ru-RU" sz="1200" dirty="0" smtClean="0"/>
            </a:br>
            <a:r>
              <a:rPr lang="ru-RU" sz="1200" dirty="0" smtClean="0"/>
              <a:t>3. Составьте план лечения</a:t>
            </a:r>
            <a:endParaRPr lang="ru-RU" sz="1200" dirty="0"/>
          </a:p>
        </p:txBody>
      </p:sp>
      <p:sp>
        <p:nvSpPr>
          <p:cNvPr id="9" name="Заголовок 3"/>
          <p:cNvSpPr txBox="1">
            <a:spLocks/>
          </p:cNvSpPr>
          <p:nvPr/>
        </p:nvSpPr>
        <p:spPr>
          <a:xfrm>
            <a:off x="342900" y="344488"/>
            <a:ext cx="6172200" cy="100811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sz="1200" dirty="0" smtClean="0"/>
              <a:t>Детская стоматология</a:t>
            </a:r>
          </a:p>
          <a:p>
            <a:pPr algn="l"/>
            <a:r>
              <a:rPr lang="ru-RU" sz="1200" dirty="0" smtClean="0"/>
              <a:t>Задача №10</a:t>
            </a:r>
            <a:endParaRPr lang="ru-RU" sz="1200" dirty="0"/>
          </a:p>
        </p:txBody>
      </p:sp>
      <p:cxnSp>
        <p:nvCxnSpPr>
          <p:cNvPr id="10" name="Прямая соединительная линия 9"/>
          <p:cNvCxnSpPr/>
          <p:nvPr/>
        </p:nvCxnSpPr>
        <p:spPr>
          <a:xfrm>
            <a:off x="342900" y="1352600"/>
            <a:ext cx="6182444" cy="0"/>
          </a:xfrm>
          <a:prstGeom prst="line">
            <a:avLst/>
          </a:prstGeom>
          <a:ln w="25400" cmpd="tri"/>
        </p:spPr>
        <p:style>
          <a:lnRef idx="1">
            <a:schemeClr val="accent1"/>
          </a:lnRef>
          <a:fillRef idx="0">
            <a:schemeClr val="accent1"/>
          </a:fillRef>
          <a:effectRef idx="0">
            <a:schemeClr val="accent1"/>
          </a:effectRef>
          <a:fontRef idx="minor">
            <a:schemeClr val="tx1"/>
          </a:fontRef>
        </p:style>
      </p:cxnSp>
      <p:pic>
        <p:nvPicPr>
          <p:cNvPr id="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4704" y="1352600"/>
            <a:ext cx="5515061" cy="5806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807130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353144" y="7151834"/>
            <a:ext cx="6172200" cy="1651000"/>
          </a:xfrm>
        </p:spPr>
        <p:txBody>
          <a:bodyPr>
            <a:normAutofit/>
          </a:bodyPr>
          <a:lstStyle/>
          <a:p>
            <a:pPr algn="l"/>
            <a:r>
              <a:rPr lang="ru-RU" sz="1200" dirty="0" smtClean="0"/>
              <a:t>Пациент А., 7 лет. Жалобы на разрушение зубов. Жалобы на болевые ощущения не предъявляют. Со слов родителей зуб 54 ранее лечен по месту жительства методом серебрения.</a:t>
            </a:r>
            <a:br>
              <a:rPr lang="ru-RU" sz="1200" dirty="0" smtClean="0"/>
            </a:br>
            <a:r>
              <a:rPr lang="ru-RU" sz="1200" dirty="0" smtClean="0"/>
              <a:t>1. Перечислите этапы обследования</a:t>
            </a:r>
            <a:br>
              <a:rPr lang="ru-RU" sz="1200" dirty="0" smtClean="0"/>
            </a:br>
            <a:r>
              <a:rPr lang="ru-RU" sz="1200" dirty="0" smtClean="0"/>
              <a:t>2. Поставьте предварительный диагноз</a:t>
            </a:r>
            <a:br>
              <a:rPr lang="ru-RU" sz="1200" dirty="0" smtClean="0"/>
            </a:br>
            <a:r>
              <a:rPr lang="ru-RU" sz="1200" dirty="0" smtClean="0"/>
              <a:t>3. Составьте план лечения</a:t>
            </a:r>
            <a:endParaRPr lang="ru-RU" sz="1200" dirty="0"/>
          </a:p>
        </p:txBody>
      </p:sp>
      <p:sp>
        <p:nvSpPr>
          <p:cNvPr id="9" name="Заголовок 3"/>
          <p:cNvSpPr txBox="1">
            <a:spLocks/>
          </p:cNvSpPr>
          <p:nvPr/>
        </p:nvSpPr>
        <p:spPr>
          <a:xfrm>
            <a:off x="342900" y="344488"/>
            <a:ext cx="6172200" cy="100811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sz="1200" dirty="0" smtClean="0"/>
              <a:t>Детская стоматология</a:t>
            </a:r>
          </a:p>
          <a:p>
            <a:pPr algn="l"/>
            <a:r>
              <a:rPr lang="ru-RU" sz="1200" dirty="0" smtClean="0"/>
              <a:t>Задача №10</a:t>
            </a:r>
            <a:endParaRPr lang="ru-RU" sz="1200" dirty="0"/>
          </a:p>
        </p:txBody>
      </p:sp>
      <p:cxnSp>
        <p:nvCxnSpPr>
          <p:cNvPr id="10" name="Прямая соединительная линия 9"/>
          <p:cNvCxnSpPr/>
          <p:nvPr/>
        </p:nvCxnSpPr>
        <p:spPr>
          <a:xfrm>
            <a:off x="342900" y="1352600"/>
            <a:ext cx="6182444" cy="0"/>
          </a:xfrm>
          <a:prstGeom prst="line">
            <a:avLst/>
          </a:prstGeom>
          <a:ln w="25400" cmpd="tri"/>
        </p:spPr>
        <p:style>
          <a:lnRef idx="1">
            <a:schemeClr val="accent1"/>
          </a:lnRef>
          <a:fillRef idx="0">
            <a:schemeClr val="accent1"/>
          </a:fillRef>
          <a:effectRef idx="0">
            <a:schemeClr val="accent1"/>
          </a:effectRef>
          <a:fontRef idx="minor">
            <a:schemeClr val="tx1"/>
          </a:fontRef>
        </p:style>
      </p:cxnSp>
      <p:pic>
        <p:nvPicPr>
          <p:cNvPr id="7" name="Picture 2"/>
          <p:cNvPicPr>
            <a:picLocks noChangeAspect="1" noChangeArrowheads="1"/>
          </p:cNvPicPr>
          <p:nvPr/>
        </p:nvPicPr>
        <p:blipFill>
          <a:blip r:embed="rId2" cstate="print"/>
          <a:srcRect l="40299" t="23080" r="43995" b="35857"/>
          <a:stretch>
            <a:fillRect/>
          </a:stretch>
        </p:blipFill>
        <p:spPr bwMode="auto">
          <a:xfrm>
            <a:off x="1484784" y="1352599"/>
            <a:ext cx="3240360" cy="5616623"/>
          </a:xfrm>
          <a:prstGeom prst="rect">
            <a:avLst/>
          </a:prstGeom>
          <a:noFill/>
          <a:ln w="9525">
            <a:noFill/>
            <a:miter lim="800000"/>
            <a:headEnd/>
            <a:tailEnd/>
          </a:ln>
          <a:effectLst/>
        </p:spPr>
      </p:pic>
    </p:spTree>
    <p:extLst>
      <p:ext uri="{BB962C8B-B14F-4D97-AF65-F5344CB8AC3E}">
        <p14:creationId xmlns:p14="http://schemas.microsoft.com/office/powerpoint/2010/main" val="13350622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332656" y="5467724"/>
            <a:ext cx="6172200" cy="1651000"/>
          </a:xfrm>
        </p:spPr>
        <p:txBody>
          <a:bodyPr>
            <a:normAutofit/>
          </a:bodyPr>
          <a:lstStyle/>
          <a:p>
            <a:pPr algn="l"/>
            <a:r>
              <a:rPr lang="ru-RU" sz="1200" dirty="0" smtClean="0"/>
              <a:t>Пациент  Б., 6 лет. Родители обратились в клинику с жалобами на боль при пережевывании пищи на правой стороне</a:t>
            </a:r>
            <a:br>
              <a:rPr lang="ru-RU" sz="1200" dirty="0" smtClean="0"/>
            </a:br>
            <a:r>
              <a:rPr lang="ru-RU" sz="1200" dirty="0" smtClean="0"/>
              <a:t>1. Перечислите этапы обследования</a:t>
            </a:r>
            <a:br>
              <a:rPr lang="ru-RU" sz="1200" dirty="0" smtClean="0"/>
            </a:br>
            <a:r>
              <a:rPr lang="ru-RU" sz="1200" dirty="0" smtClean="0"/>
              <a:t>2. Поставьте предварительный диагноз</a:t>
            </a:r>
            <a:br>
              <a:rPr lang="ru-RU" sz="1200" dirty="0" smtClean="0"/>
            </a:br>
            <a:r>
              <a:rPr lang="ru-RU" sz="1200" dirty="0" smtClean="0"/>
              <a:t>3. Предложите метод лечения и опишите его этапы</a:t>
            </a:r>
            <a:endParaRPr lang="ru-RU" sz="1200" dirty="0"/>
          </a:p>
        </p:txBody>
      </p:sp>
      <p:sp>
        <p:nvSpPr>
          <p:cNvPr id="9" name="Заголовок 3"/>
          <p:cNvSpPr txBox="1">
            <a:spLocks/>
          </p:cNvSpPr>
          <p:nvPr/>
        </p:nvSpPr>
        <p:spPr>
          <a:xfrm>
            <a:off x="342900" y="344488"/>
            <a:ext cx="6172200" cy="100811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sz="1200" dirty="0" smtClean="0"/>
              <a:t>Детская стоматология</a:t>
            </a:r>
          </a:p>
          <a:p>
            <a:pPr algn="l"/>
            <a:r>
              <a:rPr lang="ru-RU" sz="1200" dirty="0" smtClean="0"/>
              <a:t>Задача №2</a:t>
            </a:r>
            <a:endParaRPr lang="ru-RU" sz="1200" dirty="0"/>
          </a:p>
        </p:txBody>
      </p:sp>
      <p:cxnSp>
        <p:nvCxnSpPr>
          <p:cNvPr id="10" name="Прямая соединительная линия 9"/>
          <p:cNvCxnSpPr/>
          <p:nvPr/>
        </p:nvCxnSpPr>
        <p:spPr>
          <a:xfrm>
            <a:off x="342900" y="1352600"/>
            <a:ext cx="6182444" cy="0"/>
          </a:xfrm>
          <a:prstGeom prst="line">
            <a:avLst/>
          </a:prstGeom>
          <a:ln w="25400" cmpd="tri"/>
        </p:spPr>
        <p:style>
          <a:lnRef idx="1">
            <a:schemeClr val="accent1"/>
          </a:lnRef>
          <a:fillRef idx="0">
            <a:schemeClr val="accent1"/>
          </a:fillRef>
          <a:effectRef idx="0">
            <a:schemeClr val="accent1"/>
          </a:effectRef>
          <a:fontRef idx="minor">
            <a:schemeClr val="tx1"/>
          </a:fontRef>
        </p:style>
      </p:cxnSp>
      <p:pic>
        <p:nvPicPr>
          <p:cNvPr id="205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2848"/>
          <a:stretch/>
        </p:blipFill>
        <p:spPr bwMode="auto">
          <a:xfrm>
            <a:off x="342900" y="1404066"/>
            <a:ext cx="2103304" cy="3672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46204" y="1404066"/>
            <a:ext cx="2010140" cy="3672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56343" y="1405084"/>
            <a:ext cx="2139869" cy="3671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887141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332656" y="5467724"/>
            <a:ext cx="6172200" cy="1651000"/>
          </a:xfrm>
        </p:spPr>
        <p:txBody>
          <a:bodyPr>
            <a:normAutofit/>
          </a:bodyPr>
          <a:lstStyle/>
          <a:p>
            <a:pPr algn="l"/>
            <a:r>
              <a:rPr lang="ru-RU" sz="1200" dirty="0" smtClean="0"/>
              <a:t>Пациентка  В., 14 лет. Обратилась в клинику с жалобами на изменение цвета зубов</a:t>
            </a:r>
            <a:br>
              <a:rPr lang="ru-RU" sz="1200" dirty="0" smtClean="0"/>
            </a:br>
            <a:r>
              <a:rPr lang="ru-RU" sz="1200" dirty="0" smtClean="0"/>
              <a:t>1. Перечислите этапы обследования</a:t>
            </a:r>
            <a:br>
              <a:rPr lang="ru-RU" sz="1200" dirty="0" smtClean="0"/>
            </a:br>
            <a:r>
              <a:rPr lang="ru-RU" sz="1200" dirty="0" smtClean="0"/>
              <a:t>2. Поставьте предварительный диагноз</a:t>
            </a:r>
            <a:br>
              <a:rPr lang="ru-RU" sz="1200" dirty="0" smtClean="0"/>
            </a:br>
            <a:r>
              <a:rPr lang="ru-RU" sz="1200" dirty="0" smtClean="0"/>
              <a:t>3. Укажите возможные методы лечения, опишите их этапы.</a:t>
            </a:r>
            <a:endParaRPr lang="ru-RU" sz="1200" dirty="0"/>
          </a:p>
        </p:txBody>
      </p:sp>
      <p:sp>
        <p:nvSpPr>
          <p:cNvPr id="9" name="Заголовок 3"/>
          <p:cNvSpPr txBox="1">
            <a:spLocks/>
          </p:cNvSpPr>
          <p:nvPr/>
        </p:nvSpPr>
        <p:spPr>
          <a:xfrm>
            <a:off x="342900" y="344488"/>
            <a:ext cx="6172200" cy="100811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ru-RU" sz="1200" dirty="0" smtClean="0"/>
          </a:p>
          <a:p>
            <a:pPr algn="l"/>
            <a:r>
              <a:rPr lang="ru-RU" sz="1200" dirty="0" smtClean="0"/>
              <a:t>Детская стоматология</a:t>
            </a:r>
          </a:p>
          <a:p>
            <a:pPr algn="l"/>
            <a:r>
              <a:rPr lang="ru-RU" sz="1200" dirty="0" smtClean="0"/>
              <a:t>Задача №3</a:t>
            </a:r>
            <a:endParaRPr lang="ru-RU" sz="1200" dirty="0"/>
          </a:p>
        </p:txBody>
      </p:sp>
      <p:cxnSp>
        <p:nvCxnSpPr>
          <p:cNvPr id="10" name="Прямая соединительная линия 9"/>
          <p:cNvCxnSpPr/>
          <p:nvPr/>
        </p:nvCxnSpPr>
        <p:spPr>
          <a:xfrm>
            <a:off x="342900" y="1352600"/>
            <a:ext cx="6182444" cy="0"/>
          </a:xfrm>
          <a:prstGeom prst="line">
            <a:avLst/>
          </a:prstGeom>
          <a:ln w="25400" cmpd="tri"/>
        </p:spPr>
        <p:style>
          <a:lnRef idx="1">
            <a:schemeClr val="accent1"/>
          </a:lnRef>
          <a:fillRef idx="0">
            <a:schemeClr val="accent1"/>
          </a:fillRef>
          <a:effectRef idx="0">
            <a:schemeClr val="accent1"/>
          </a:effectRef>
          <a:fontRef idx="minor">
            <a:schemeClr val="tx1"/>
          </a:fontRef>
        </p:style>
      </p:cxn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 y="1640632"/>
            <a:ext cx="6191723" cy="3240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887141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332656" y="5467724"/>
            <a:ext cx="6172200" cy="1651000"/>
          </a:xfrm>
        </p:spPr>
        <p:txBody>
          <a:bodyPr>
            <a:normAutofit/>
          </a:bodyPr>
          <a:lstStyle/>
          <a:p>
            <a:pPr algn="l"/>
            <a:r>
              <a:rPr lang="ru-RU" sz="1200" dirty="0" smtClean="0"/>
              <a:t>Пациент  Г., 7 лет. Родители обратились в клинику с целью профилактического осмотра.</a:t>
            </a:r>
            <a:br>
              <a:rPr lang="ru-RU" sz="1200" dirty="0" smtClean="0"/>
            </a:br>
            <a:r>
              <a:rPr lang="ru-RU" sz="1200" dirty="0" smtClean="0"/>
              <a:t>1. Перечислите этапы обследования</a:t>
            </a:r>
            <a:br>
              <a:rPr lang="ru-RU" sz="1200" dirty="0" smtClean="0"/>
            </a:br>
            <a:r>
              <a:rPr lang="ru-RU" sz="1200" dirty="0" smtClean="0"/>
              <a:t>2. Поставьте предварительный диагноз</a:t>
            </a:r>
            <a:br>
              <a:rPr lang="ru-RU" sz="1200" dirty="0" smtClean="0"/>
            </a:br>
            <a:r>
              <a:rPr lang="ru-RU" sz="1200" dirty="0" smtClean="0"/>
              <a:t>3. Составьте план лечебно-профилактических мероприятий</a:t>
            </a:r>
            <a:endParaRPr lang="ru-RU" sz="1200" dirty="0"/>
          </a:p>
        </p:txBody>
      </p:sp>
      <p:sp>
        <p:nvSpPr>
          <p:cNvPr id="9" name="Заголовок 3"/>
          <p:cNvSpPr txBox="1">
            <a:spLocks/>
          </p:cNvSpPr>
          <p:nvPr/>
        </p:nvSpPr>
        <p:spPr>
          <a:xfrm>
            <a:off x="342900" y="344488"/>
            <a:ext cx="6172200" cy="100811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sz="1200" dirty="0" smtClean="0"/>
              <a:t>Детская стоматология</a:t>
            </a:r>
          </a:p>
          <a:p>
            <a:pPr algn="l"/>
            <a:r>
              <a:rPr lang="ru-RU" sz="1200" dirty="0" smtClean="0"/>
              <a:t>Задача №4</a:t>
            </a:r>
            <a:endParaRPr lang="ru-RU" sz="1200" dirty="0"/>
          </a:p>
        </p:txBody>
      </p:sp>
      <p:cxnSp>
        <p:nvCxnSpPr>
          <p:cNvPr id="10" name="Прямая соединительная линия 9"/>
          <p:cNvCxnSpPr/>
          <p:nvPr/>
        </p:nvCxnSpPr>
        <p:spPr>
          <a:xfrm>
            <a:off x="342900" y="1352600"/>
            <a:ext cx="6182444" cy="0"/>
          </a:xfrm>
          <a:prstGeom prst="line">
            <a:avLst/>
          </a:prstGeom>
          <a:ln w="25400" cmpd="tri"/>
        </p:spPr>
        <p:style>
          <a:lnRef idx="1">
            <a:schemeClr val="accent1"/>
          </a:lnRef>
          <a:fillRef idx="0">
            <a:schemeClr val="accent1"/>
          </a:fillRef>
          <a:effectRef idx="0">
            <a:schemeClr val="accent1"/>
          </a:effectRef>
          <a:fontRef idx="minor">
            <a:schemeClr val="tx1"/>
          </a:fontRef>
        </p:style>
      </p:cxn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 y="1496616"/>
            <a:ext cx="4448860" cy="4254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887141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342900" y="7977336"/>
            <a:ext cx="6172200" cy="1651000"/>
          </a:xfrm>
        </p:spPr>
        <p:txBody>
          <a:bodyPr>
            <a:normAutofit/>
          </a:bodyPr>
          <a:lstStyle/>
          <a:p>
            <a:pPr algn="l"/>
            <a:r>
              <a:rPr lang="ru-RU" sz="1200" dirty="0" smtClean="0"/>
              <a:t>Пациент  Д., 6 месяцев. Со слов родителей неделю назад у ребенка резко поднялась температура до 38,6</a:t>
            </a:r>
            <a:r>
              <a:rPr lang="ru-RU" sz="1200" baseline="30000" dirty="0" smtClean="0"/>
              <a:t>0</a:t>
            </a:r>
            <a:r>
              <a:rPr lang="ru-RU" sz="1200" dirty="0" smtClean="0"/>
              <a:t>С, кровоточивость десен,  значительную болезненность слизистой полости рта.</a:t>
            </a:r>
            <a:br>
              <a:rPr lang="ru-RU" sz="1200" dirty="0" smtClean="0"/>
            </a:br>
            <a:r>
              <a:rPr lang="ru-RU" sz="1200" dirty="0" smtClean="0"/>
              <a:t>1. Перечислите этапы обследования</a:t>
            </a:r>
            <a:br>
              <a:rPr lang="ru-RU" sz="1200" dirty="0" smtClean="0"/>
            </a:br>
            <a:r>
              <a:rPr lang="ru-RU" sz="1200" dirty="0" smtClean="0"/>
              <a:t>2. Поставьте предварительный диагноз, укажите стадию заболевания</a:t>
            </a:r>
            <a:br>
              <a:rPr lang="ru-RU" sz="1200" dirty="0" smtClean="0"/>
            </a:br>
            <a:r>
              <a:rPr lang="ru-RU" sz="1200" dirty="0" smtClean="0"/>
              <a:t>3. Составьте план лечения, назначьте медикаментозную терапию</a:t>
            </a:r>
            <a:endParaRPr lang="ru-RU" sz="1200" dirty="0"/>
          </a:p>
        </p:txBody>
      </p:sp>
      <p:sp>
        <p:nvSpPr>
          <p:cNvPr id="9" name="Заголовок 3"/>
          <p:cNvSpPr txBox="1">
            <a:spLocks/>
          </p:cNvSpPr>
          <p:nvPr/>
        </p:nvSpPr>
        <p:spPr>
          <a:xfrm>
            <a:off x="342900" y="344488"/>
            <a:ext cx="6172200" cy="100811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sz="1200" dirty="0" smtClean="0"/>
              <a:t>Детская стоматология</a:t>
            </a:r>
          </a:p>
          <a:p>
            <a:pPr algn="l"/>
            <a:r>
              <a:rPr lang="ru-RU" sz="1200" dirty="0" smtClean="0"/>
              <a:t>Задача №5</a:t>
            </a:r>
            <a:endParaRPr lang="ru-RU" sz="1200" dirty="0"/>
          </a:p>
        </p:txBody>
      </p:sp>
      <p:cxnSp>
        <p:nvCxnSpPr>
          <p:cNvPr id="10" name="Прямая соединительная линия 9"/>
          <p:cNvCxnSpPr/>
          <p:nvPr/>
        </p:nvCxnSpPr>
        <p:spPr>
          <a:xfrm>
            <a:off x="342900" y="1352600"/>
            <a:ext cx="6182444" cy="0"/>
          </a:xfrm>
          <a:prstGeom prst="line">
            <a:avLst/>
          </a:prstGeom>
          <a:ln w="25400" cmpd="tri"/>
        </p:spPr>
        <p:style>
          <a:lnRef idx="1">
            <a:schemeClr val="accent1"/>
          </a:lnRef>
          <a:fillRef idx="0">
            <a:schemeClr val="accent1"/>
          </a:fillRef>
          <a:effectRef idx="0">
            <a:schemeClr val="accent1"/>
          </a:effectRef>
          <a:fontRef idx="minor">
            <a:schemeClr val="tx1"/>
          </a:fontRef>
        </p:style>
      </p:cxnSp>
      <p:pic>
        <p:nvPicPr>
          <p:cNvPr id="5122"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342900" y="4582348"/>
            <a:ext cx="4526260" cy="31789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900" y="1568761"/>
            <a:ext cx="4513088" cy="2952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887141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342900" y="5770406"/>
            <a:ext cx="6172200" cy="1651000"/>
          </a:xfrm>
        </p:spPr>
        <p:txBody>
          <a:bodyPr>
            <a:normAutofit/>
          </a:bodyPr>
          <a:lstStyle/>
          <a:p>
            <a:pPr algn="l"/>
            <a:r>
              <a:rPr lang="ru-RU" sz="1200" dirty="0" smtClean="0"/>
              <a:t>Пациентка  В, 12 лет. В анамнезе: хронический тонзиллит с обострениями 2-3 раза в год, поливалентная аллергия, дискинезия желчевыводящих путей.</a:t>
            </a:r>
            <a:br>
              <a:rPr lang="ru-RU" sz="1200" dirty="0" smtClean="0"/>
            </a:br>
            <a:r>
              <a:rPr lang="ru-RU" sz="1200" dirty="0" smtClean="0"/>
              <a:t>1. Перечислите этапы обследования</a:t>
            </a:r>
            <a:br>
              <a:rPr lang="ru-RU" sz="1200" dirty="0" smtClean="0"/>
            </a:br>
            <a:r>
              <a:rPr lang="ru-RU" sz="1200" dirty="0" smtClean="0"/>
              <a:t>2. Поставьте предварительный диагноз, укажите этиологические факторы</a:t>
            </a:r>
            <a:br>
              <a:rPr lang="ru-RU" sz="1200" dirty="0" smtClean="0"/>
            </a:br>
            <a:r>
              <a:rPr lang="ru-RU" sz="1200" dirty="0" smtClean="0"/>
              <a:t>3. Составьте план лечения, назначьте медикаментозную терапию</a:t>
            </a:r>
            <a:endParaRPr lang="ru-RU" sz="1200" dirty="0"/>
          </a:p>
        </p:txBody>
      </p:sp>
      <p:sp>
        <p:nvSpPr>
          <p:cNvPr id="9" name="Заголовок 3"/>
          <p:cNvSpPr txBox="1">
            <a:spLocks/>
          </p:cNvSpPr>
          <p:nvPr/>
        </p:nvSpPr>
        <p:spPr>
          <a:xfrm>
            <a:off x="342900" y="344488"/>
            <a:ext cx="6172200" cy="100811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sz="1200" dirty="0" smtClean="0"/>
              <a:t>Детская стоматология</a:t>
            </a:r>
          </a:p>
          <a:p>
            <a:pPr algn="l"/>
            <a:r>
              <a:rPr lang="ru-RU" sz="1200" dirty="0" smtClean="0"/>
              <a:t>Задача №6</a:t>
            </a:r>
            <a:endParaRPr lang="ru-RU" sz="1200" dirty="0"/>
          </a:p>
        </p:txBody>
      </p:sp>
      <p:cxnSp>
        <p:nvCxnSpPr>
          <p:cNvPr id="10" name="Прямая соединительная линия 9"/>
          <p:cNvCxnSpPr/>
          <p:nvPr/>
        </p:nvCxnSpPr>
        <p:spPr>
          <a:xfrm>
            <a:off x="342900" y="1352600"/>
            <a:ext cx="6182444" cy="0"/>
          </a:xfrm>
          <a:prstGeom prst="line">
            <a:avLst/>
          </a:prstGeom>
          <a:ln w="25400" cmpd="tri"/>
        </p:spPr>
        <p:style>
          <a:lnRef idx="1">
            <a:schemeClr val="accent1"/>
          </a:lnRef>
          <a:fillRef idx="0">
            <a:schemeClr val="accent1"/>
          </a:fillRef>
          <a:effectRef idx="0">
            <a:schemeClr val="accent1"/>
          </a:effectRef>
          <a:fontRef idx="minor">
            <a:schemeClr val="tx1"/>
          </a:fontRef>
        </p:style>
      </p:cxnSp>
      <p:pic>
        <p:nvPicPr>
          <p:cNvPr id="2" name="Рисунок 1"/>
          <p:cNvPicPr>
            <a:picLocks noChangeAspect="1"/>
          </p:cNvPicPr>
          <p:nvPr/>
        </p:nvPicPr>
        <p:blipFill rotWithShape="1">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14300" t="21651" r="14300" b="12201"/>
          <a:stretch/>
        </p:blipFill>
        <p:spPr>
          <a:xfrm>
            <a:off x="342900" y="1640630"/>
            <a:ext cx="6178974" cy="3816425"/>
          </a:xfrm>
          <a:prstGeom prst="rect">
            <a:avLst/>
          </a:prstGeom>
        </p:spPr>
      </p:pic>
    </p:spTree>
    <p:extLst>
      <p:ext uri="{BB962C8B-B14F-4D97-AF65-F5344CB8AC3E}">
        <p14:creationId xmlns:p14="http://schemas.microsoft.com/office/powerpoint/2010/main" val="17705807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323589" y="5412401"/>
            <a:ext cx="6172200" cy="1651000"/>
          </a:xfrm>
        </p:spPr>
        <p:txBody>
          <a:bodyPr>
            <a:normAutofit/>
          </a:bodyPr>
          <a:lstStyle/>
          <a:p>
            <a:pPr algn="l"/>
            <a:r>
              <a:rPr lang="ru-RU" sz="1200" dirty="0" smtClean="0"/>
              <a:t>Пациент А., 14 лет. Обратились с жалобами на скученное положение зубов, кровоточивость десен.</a:t>
            </a:r>
            <a:br>
              <a:rPr lang="ru-RU" sz="1200" dirty="0" smtClean="0"/>
            </a:br>
            <a:r>
              <a:rPr lang="ru-RU" sz="1200" dirty="0" smtClean="0"/>
              <a:t>1. Перечислите этапы обследования</a:t>
            </a:r>
            <a:br>
              <a:rPr lang="ru-RU" sz="1200" dirty="0" smtClean="0"/>
            </a:br>
            <a:r>
              <a:rPr lang="ru-RU" sz="1200" dirty="0" smtClean="0"/>
              <a:t>2. Поставьте предварительный диагноз</a:t>
            </a:r>
            <a:br>
              <a:rPr lang="ru-RU" sz="1200" dirty="0" smtClean="0"/>
            </a:br>
            <a:r>
              <a:rPr lang="ru-RU" sz="1200" dirty="0" smtClean="0"/>
              <a:t>3. Составьте план лечения</a:t>
            </a:r>
            <a:endParaRPr lang="ru-RU" sz="1200" dirty="0"/>
          </a:p>
        </p:txBody>
      </p:sp>
      <p:sp>
        <p:nvSpPr>
          <p:cNvPr id="9" name="Заголовок 3"/>
          <p:cNvSpPr txBox="1">
            <a:spLocks/>
          </p:cNvSpPr>
          <p:nvPr/>
        </p:nvSpPr>
        <p:spPr>
          <a:xfrm>
            <a:off x="342900" y="344488"/>
            <a:ext cx="6172200" cy="100811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sz="1200" dirty="0" smtClean="0"/>
              <a:t>Детская стоматология</a:t>
            </a:r>
          </a:p>
          <a:p>
            <a:pPr algn="l"/>
            <a:r>
              <a:rPr lang="ru-RU" sz="1200" dirty="0" smtClean="0"/>
              <a:t>Задача №7</a:t>
            </a:r>
            <a:endParaRPr lang="ru-RU" sz="1200" dirty="0"/>
          </a:p>
        </p:txBody>
      </p:sp>
      <p:cxnSp>
        <p:nvCxnSpPr>
          <p:cNvPr id="10" name="Прямая соединительная линия 9"/>
          <p:cNvCxnSpPr/>
          <p:nvPr/>
        </p:nvCxnSpPr>
        <p:spPr>
          <a:xfrm>
            <a:off x="342900" y="1352600"/>
            <a:ext cx="6182444" cy="0"/>
          </a:xfrm>
          <a:prstGeom prst="line">
            <a:avLst/>
          </a:prstGeom>
          <a:ln w="25400" cmpd="tri"/>
        </p:spPr>
        <p:style>
          <a:lnRef idx="1">
            <a:schemeClr val="accent1"/>
          </a:lnRef>
          <a:fillRef idx="0">
            <a:schemeClr val="accent1"/>
          </a:fillRef>
          <a:effectRef idx="0">
            <a:schemeClr val="accent1"/>
          </a:effectRef>
          <a:fontRef idx="minor">
            <a:schemeClr val="tx1"/>
          </a:fontRef>
        </p:style>
      </p:cxnSp>
      <p:pic>
        <p:nvPicPr>
          <p:cNvPr id="8" name="Picture 2" descr="C:\Documents and Settings\Лизавета\Рабочий стол\фотоSTI\1.JP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188640" y="1424608"/>
            <a:ext cx="6442098" cy="3915786"/>
          </a:xfrm>
          <a:prstGeom prst="rect">
            <a:avLst/>
          </a:prstGeom>
          <a:ln>
            <a:noFill/>
          </a:ln>
          <a:effectLst>
            <a:softEdge rad="112500"/>
          </a:effectLst>
        </p:spPr>
      </p:pic>
    </p:spTree>
    <p:extLst>
      <p:ext uri="{BB962C8B-B14F-4D97-AF65-F5344CB8AC3E}">
        <p14:creationId xmlns:p14="http://schemas.microsoft.com/office/powerpoint/2010/main" val="7653867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323589" y="5412401"/>
            <a:ext cx="6172200" cy="1651000"/>
          </a:xfrm>
        </p:spPr>
        <p:txBody>
          <a:bodyPr>
            <a:normAutofit/>
          </a:bodyPr>
          <a:lstStyle/>
          <a:p>
            <a:pPr algn="l"/>
            <a:r>
              <a:rPr lang="ru-RU" sz="1200" dirty="0" smtClean="0"/>
              <a:t>Пациент А., 14 лет. Обратились с жалобами на разрушение зубов после завершения активного периода ортодонтического лечения</a:t>
            </a:r>
            <a:br>
              <a:rPr lang="ru-RU" sz="1200" dirty="0" smtClean="0"/>
            </a:br>
            <a:r>
              <a:rPr lang="ru-RU" sz="1200" dirty="0" smtClean="0"/>
              <a:t>1. Перечислите этапы обследования</a:t>
            </a:r>
            <a:br>
              <a:rPr lang="ru-RU" sz="1200" dirty="0" smtClean="0"/>
            </a:br>
            <a:r>
              <a:rPr lang="ru-RU" sz="1200" dirty="0" smtClean="0"/>
              <a:t>2. Поставьте предварительный диагноз</a:t>
            </a:r>
            <a:br>
              <a:rPr lang="ru-RU" sz="1200" dirty="0" smtClean="0"/>
            </a:br>
            <a:r>
              <a:rPr lang="ru-RU" sz="1200" dirty="0" smtClean="0"/>
              <a:t>3. Составьте план лечения</a:t>
            </a:r>
            <a:endParaRPr lang="ru-RU" sz="1200" dirty="0"/>
          </a:p>
        </p:txBody>
      </p:sp>
      <p:sp>
        <p:nvSpPr>
          <p:cNvPr id="9" name="Заголовок 3"/>
          <p:cNvSpPr txBox="1">
            <a:spLocks/>
          </p:cNvSpPr>
          <p:nvPr/>
        </p:nvSpPr>
        <p:spPr>
          <a:xfrm>
            <a:off x="342900" y="344488"/>
            <a:ext cx="6172200" cy="100811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sz="1200" dirty="0" smtClean="0"/>
              <a:t>Детская стоматология</a:t>
            </a:r>
          </a:p>
          <a:p>
            <a:pPr algn="l"/>
            <a:r>
              <a:rPr lang="ru-RU" sz="1200" dirty="0" smtClean="0"/>
              <a:t>Задача №8</a:t>
            </a:r>
            <a:endParaRPr lang="ru-RU" sz="1200" dirty="0"/>
          </a:p>
        </p:txBody>
      </p:sp>
      <p:cxnSp>
        <p:nvCxnSpPr>
          <p:cNvPr id="10" name="Прямая соединительная линия 9"/>
          <p:cNvCxnSpPr/>
          <p:nvPr/>
        </p:nvCxnSpPr>
        <p:spPr>
          <a:xfrm>
            <a:off x="342900" y="1352600"/>
            <a:ext cx="6182444" cy="0"/>
          </a:xfrm>
          <a:prstGeom prst="line">
            <a:avLst/>
          </a:prstGeom>
          <a:ln w="25400" cmpd="tri"/>
        </p:spPr>
        <p:style>
          <a:lnRef idx="1">
            <a:schemeClr val="accent1"/>
          </a:lnRef>
          <a:fillRef idx="0">
            <a:schemeClr val="accent1"/>
          </a:fillRef>
          <a:effectRef idx="0">
            <a:schemeClr val="accent1"/>
          </a:effectRef>
          <a:fontRef idx="minor">
            <a:schemeClr val="tx1"/>
          </a:fontRef>
        </p:style>
      </p:cxnSp>
      <p:pic>
        <p:nvPicPr>
          <p:cNvPr id="11"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42900" y="1568624"/>
            <a:ext cx="6251671" cy="2917447"/>
          </a:xfrm>
          <a:prstGeom prst="rect">
            <a:avLst/>
          </a:prstGeom>
          <a:noFill/>
          <a:ln w="9525">
            <a:noFill/>
            <a:miter lim="800000"/>
            <a:headEnd/>
            <a:tailEnd/>
          </a:ln>
        </p:spPr>
      </p:pic>
    </p:spTree>
    <p:extLst>
      <p:ext uri="{BB962C8B-B14F-4D97-AF65-F5344CB8AC3E}">
        <p14:creationId xmlns:p14="http://schemas.microsoft.com/office/powerpoint/2010/main" val="28393339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323589" y="5412401"/>
            <a:ext cx="6172200" cy="1651000"/>
          </a:xfrm>
        </p:spPr>
        <p:txBody>
          <a:bodyPr>
            <a:normAutofit/>
          </a:bodyPr>
          <a:lstStyle/>
          <a:p>
            <a:pPr algn="l"/>
            <a:r>
              <a:rPr lang="ru-RU" sz="1200" dirty="0" smtClean="0"/>
              <a:t>Пациент А., 3,5 года. Неделю назад у ребенка было резкое повышение температуры до 38,5 С, значительное ухудшение самочувствия, отмечались единичные высыпания на красной кайме губ, эрозивные поражения слизистой оболочки полости рта, кровоточивость десен.</a:t>
            </a:r>
            <a:br>
              <a:rPr lang="ru-RU" sz="1200" dirty="0" smtClean="0"/>
            </a:br>
            <a:r>
              <a:rPr lang="ru-RU" sz="1200" dirty="0" smtClean="0"/>
              <a:t>1. Перечислите этапы обследования</a:t>
            </a:r>
            <a:br>
              <a:rPr lang="ru-RU" sz="1200" dirty="0" smtClean="0"/>
            </a:br>
            <a:r>
              <a:rPr lang="ru-RU" sz="1200" dirty="0" smtClean="0"/>
              <a:t>2. Поставьте предварительный диагноз</a:t>
            </a:r>
            <a:br>
              <a:rPr lang="ru-RU" sz="1200" dirty="0" smtClean="0"/>
            </a:br>
            <a:r>
              <a:rPr lang="ru-RU" sz="1200" dirty="0" smtClean="0"/>
              <a:t>3. Составьте план лечения</a:t>
            </a:r>
            <a:endParaRPr lang="ru-RU" sz="1200" dirty="0"/>
          </a:p>
        </p:txBody>
      </p:sp>
      <p:sp>
        <p:nvSpPr>
          <p:cNvPr id="9" name="Заголовок 3"/>
          <p:cNvSpPr txBox="1">
            <a:spLocks/>
          </p:cNvSpPr>
          <p:nvPr/>
        </p:nvSpPr>
        <p:spPr>
          <a:xfrm>
            <a:off x="342900" y="344488"/>
            <a:ext cx="6172200" cy="100811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sz="1200" dirty="0" smtClean="0"/>
              <a:t>Детская стоматология</a:t>
            </a:r>
          </a:p>
          <a:p>
            <a:pPr algn="l"/>
            <a:r>
              <a:rPr lang="ru-RU" sz="1200" dirty="0" smtClean="0"/>
              <a:t>Задача №9</a:t>
            </a:r>
            <a:endParaRPr lang="ru-RU" sz="1200" dirty="0"/>
          </a:p>
        </p:txBody>
      </p:sp>
      <p:cxnSp>
        <p:nvCxnSpPr>
          <p:cNvPr id="10" name="Прямая соединительная линия 9"/>
          <p:cNvCxnSpPr/>
          <p:nvPr/>
        </p:nvCxnSpPr>
        <p:spPr>
          <a:xfrm>
            <a:off x="342900" y="1352600"/>
            <a:ext cx="6182444" cy="0"/>
          </a:xfrm>
          <a:prstGeom prst="line">
            <a:avLst/>
          </a:prstGeom>
          <a:ln w="25400" cmpd="tri"/>
        </p:spPr>
        <p:style>
          <a:lnRef idx="1">
            <a:schemeClr val="accent1"/>
          </a:lnRef>
          <a:fillRef idx="0">
            <a:schemeClr val="accent1"/>
          </a:fillRef>
          <a:effectRef idx="0">
            <a:schemeClr val="accent1"/>
          </a:effectRef>
          <a:fontRef idx="minor">
            <a:schemeClr val="tx1"/>
          </a:fontRef>
        </p:style>
      </p:cxnSp>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2900" y="1352600"/>
            <a:ext cx="6112508" cy="4059800"/>
          </a:xfrm>
          <a:prstGeom prst="rect">
            <a:avLst/>
          </a:prstGeom>
        </p:spPr>
      </p:pic>
    </p:spTree>
    <p:extLst>
      <p:ext uri="{BB962C8B-B14F-4D97-AF65-F5344CB8AC3E}">
        <p14:creationId xmlns:p14="http://schemas.microsoft.com/office/powerpoint/2010/main" val="3746938014"/>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83</TotalTime>
  <Words>469</Words>
  <Application>Microsoft Office PowerPoint</Application>
  <PresentationFormat>Лист A4 (210x297 мм)</PresentationFormat>
  <Paragraphs>47</Paragraphs>
  <Slides>15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Тема Office</vt:lpstr>
      <vt:lpstr>Пациент  А., 4 года. Родители обратились в клинику с жалобами на разрушение центральных резцов. 1. Перечислите этапы обследования 2. Поставьте предварительный диагноз 3. Составьте план лечения</vt:lpstr>
      <vt:lpstr>Пациент  Б., 6 лет. Родители обратились в клинику с жалобами на боль при пережевывании пищи на правой стороне 1. Перечислите этапы обследования 2. Поставьте предварительный диагноз 3. Предложите метод лечения и опишите его этапы</vt:lpstr>
      <vt:lpstr>Пациентка  В., 14 лет. Обратилась в клинику с жалобами на изменение цвета зубов 1. Перечислите этапы обследования 2. Поставьте предварительный диагноз 3. Укажите возможные методы лечения, опишите их этапы.</vt:lpstr>
      <vt:lpstr>Пациент  Г., 7 лет. Родители обратились в клинику с целью профилактического осмотра. 1. Перечислите этапы обследования 2. Поставьте предварительный диагноз 3. Составьте план лечебно-профилактических мероприятий</vt:lpstr>
      <vt:lpstr>Пациент  Д., 6 месяцев. Со слов родителей неделю назад у ребенка резко поднялась температура до 38,60С, кровоточивость десен,  значительную болезненность слизистой полости рта. 1. Перечислите этапы обследования 2. Поставьте предварительный диагноз, укажите стадию заболевания 3. Составьте план лечения, назначьте медикаментозную терапию</vt:lpstr>
      <vt:lpstr>Пациентка  В, 12 лет. В анамнезе: хронический тонзиллит с обострениями 2-3 раза в год, поливалентная аллергия, дискинезия желчевыводящих путей. 1. Перечислите этапы обследования 2. Поставьте предварительный диагноз, укажите этиологические факторы 3. Составьте план лечения, назначьте медикаментозную терапию</vt:lpstr>
      <vt:lpstr>Пациент А., 14 лет. Обратились с жалобами на скученное положение зубов, кровоточивость десен. 1. Перечислите этапы обследования 2. Поставьте предварительный диагноз 3. Составьте план лечения</vt:lpstr>
      <vt:lpstr>Пациент А., 14 лет. Обратились с жалобами на разрушение зубов после завершения активного периода ортодонтического лечения 1. Перечислите этапы обследования 2. Поставьте предварительный диагноз 3. Составьте план лечения</vt:lpstr>
      <vt:lpstr>Пациент А., 3,5 года. Неделю назад у ребенка было резкое повышение температуры до 38,5 С, значительное ухудшение самочувствия, отмечались единичные высыпания на красной кайме губ, эрозивные поражения слизистой оболочки полости рта, кровоточивость десен. 1. Перечислите этапы обследования 2. Поставьте предварительный диагноз 3. Составьте план лечения</vt:lpstr>
      <vt:lpstr>Пациент А., 3  года. Два дня назад произошла травма зуба 51 во время прогулки. Жалобы на травмирование языка острым краем эмали. Жалоб на температурные и химические раздражители не предъявляет,  откусывание пищи не затруднено. 1. Перечислите этапы обследования 2. Поставьте предварительный диагноз 3. Составьте план лечения</vt:lpstr>
      <vt:lpstr>Пациент А., 13  лет. С 3х лет болеет хроническим пиелонефритом. Жалобы на нарушение формы и цвета зубов, которое отмечалось с момента прорезывания постоянных зубов. 1. Перечислите этапы обследования 2. Поставьте предварительный диагноз 3. Составьте план лечения</vt:lpstr>
      <vt:lpstr>Пациент А., 14 лет. В 1,5 года перенес пневмонию. Все первые моляры прорезались измененной формы, на резцах верхней и нижней челюсти имеются белые пятна и ямки на эмали. 1. Перечислите этапы обследования 2. Поставьте предварительный диагноз 3. Составьте план лечения</vt:lpstr>
      <vt:lpstr>Пациент А., 8 лет. Год назад появились белые пятна на резцах верхней челюсти, месяц назад обнаружили полость на зубе 21. В анамнезе: малоподвижный образ жизни, увлечение компьютерными играми, частое употребление газированных напитков. 1. Перечислите этапы обследования 2. Поставьте предварительный диагноз 3. Составьте план лечения</vt:lpstr>
      <vt:lpstr>Пациент А., 6 лет. Жалобы на боль при пережевывании пищи на правой стороне. Объективно: на зубах 84 и 85 имеются кариозные полости. 1. Перечислите этапы обследования 2. Поставьте предварительный диагноз 3. Составьте план лечения</vt:lpstr>
      <vt:lpstr>Пациент А., 7 лет. Жалобы на разрушение зубов. Жалобы на болевые ощущения не предъявляют. Со слов родителей зуб 54 ранее лечен по месту жительства методом серебрения. 1. Перечислите этапы обследования 2. Поставьте предварительный диагноз 3. Составьте план лечения</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Пациент  А., 4 года. Родители обратились в клинику с жалобами на разрушение центральных резцов. 1. Перечислите этапы обследования 2. Поставьте предварительный диагноз 3. Составьте план лечения</dc:title>
  <dc:creator>Екатерина</dc:creator>
  <cp:lastModifiedBy>User</cp:lastModifiedBy>
  <cp:revision>12</cp:revision>
  <dcterms:created xsi:type="dcterms:W3CDTF">2013-01-21T17:04:37Z</dcterms:created>
  <dcterms:modified xsi:type="dcterms:W3CDTF">2015-03-04T13:20:06Z</dcterms:modified>
</cp:coreProperties>
</file>