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7" r:id="rId3"/>
    <p:sldId id="382" r:id="rId4"/>
    <p:sldId id="348" r:id="rId5"/>
    <p:sldId id="349" r:id="rId6"/>
    <p:sldId id="274" r:id="rId7"/>
    <p:sldId id="309" r:id="rId8"/>
    <p:sldId id="353" r:id="rId9"/>
    <p:sldId id="347" r:id="rId10"/>
    <p:sldId id="317" r:id="rId11"/>
    <p:sldId id="319" r:id="rId12"/>
    <p:sldId id="320" r:id="rId13"/>
    <p:sldId id="322" r:id="rId14"/>
    <p:sldId id="267" r:id="rId15"/>
    <p:sldId id="278" r:id="rId16"/>
    <p:sldId id="330" r:id="rId17"/>
    <p:sldId id="363" r:id="rId18"/>
    <p:sldId id="379" r:id="rId19"/>
    <p:sldId id="264" r:id="rId20"/>
    <p:sldId id="359" r:id="rId21"/>
    <p:sldId id="358" r:id="rId22"/>
    <p:sldId id="351" r:id="rId23"/>
    <p:sldId id="352" r:id="rId24"/>
    <p:sldId id="271" r:id="rId25"/>
    <p:sldId id="371" r:id="rId26"/>
    <p:sldId id="350" r:id="rId27"/>
    <p:sldId id="374" r:id="rId28"/>
    <p:sldId id="375" r:id="rId29"/>
    <p:sldId id="343" r:id="rId30"/>
    <p:sldId id="344" r:id="rId31"/>
    <p:sldId id="283" r:id="rId32"/>
    <p:sldId id="378" r:id="rId33"/>
    <p:sldId id="376" r:id="rId34"/>
    <p:sldId id="377" r:id="rId35"/>
    <p:sldId id="367" r:id="rId36"/>
    <p:sldId id="381" r:id="rId37"/>
    <p:sldId id="272" r:id="rId38"/>
    <p:sldId id="270" r:id="rId39"/>
    <p:sldId id="291" r:id="rId40"/>
    <p:sldId id="281" r:id="rId41"/>
    <p:sldId id="327" r:id="rId42"/>
    <p:sldId id="366" r:id="rId43"/>
    <p:sldId id="346" r:id="rId44"/>
  </p:sldIdLst>
  <p:sldSz cx="9144000" cy="6858000" type="screen4x3"/>
  <p:notesSz cx="6811963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99"/>
    <a:srgbClr val="CC00CC"/>
    <a:srgbClr val="0066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2580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6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Всего сотрудников</c:v>
                </c:pt>
                <c:pt idx="1">
                  <c:v>штатных единиц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</c:v>
                </c:pt>
                <c:pt idx="1">
                  <c:v>4.5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Всего сотрудников</c:v>
                </c:pt>
                <c:pt idx="1">
                  <c:v>штатных единиц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7</c:v>
                </c:pt>
                <c:pt idx="1">
                  <c:v>4.5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Всего сотрудников</c:v>
                </c:pt>
                <c:pt idx="1">
                  <c:v>штатных единиц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8</c:v>
                </c:pt>
                <c:pt idx="1">
                  <c:v>4.5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2017-2018</c:v>
                </c:pt>
              </c:strCache>
            </c:strRef>
          </c:tx>
          <c:dPt>
            <c:idx val="0"/>
            <c:spPr>
              <a:solidFill>
                <a:srgbClr val="009999"/>
              </a:solidFill>
            </c:spPr>
          </c:dPt>
          <c:dPt>
            <c:idx val="1"/>
            <c:spPr>
              <a:solidFill>
                <a:srgbClr val="009999"/>
              </a:solidFill>
            </c:spPr>
          </c:dPt>
          <c:dLbls>
            <c:txPr>
              <a:bodyPr/>
              <a:lstStyle/>
              <a:p>
                <a:pPr>
                  <a:defRPr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Всего сотрудников</c:v>
                </c:pt>
                <c:pt idx="1">
                  <c:v>штатных единиц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10</c:v>
                </c:pt>
                <c:pt idx="1">
                  <c:v>5.5</c:v>
                </c:pt>
              </c:numCache>
            </c:numRef>
          </c:val>
        </c:ser>
        <c:dLbls/>
        <c:axId val="69737088"/>
        <c:axId val="69771648"/>
      </c:barChart>
      <c:catAx>
        <c:axId val="69737088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solidFill>
                  <a:schemeClr val="accent2"/>
                </a:solidFill>
              </a:defRPr>
            </a:pPr>
            <a:endParaRPr lang="ru-RU"/>
          </a:p>
        </c:txPr>
        <c:crossAx val="69771648"/>
        <c:crosses val="autoZero"/>
        <c:auto val="1"/>
        <c:lblAlgn val="ctr"/>
        <c:lblOffset val="100"/>
      </c:catAx>
      <c:valAx>
        <c:axId val="69771648"/>
        <c:scaling>
          <c:orientation val="minMax"/>
        </c:scaling>
        <c:axPos val="l"/>
        <c:majorGridlines/>
        <c:numFmt formatCode="General" sourceLinked="1"/>
        <c:tickLblPos val="nextTo"/>
        <c:crossAx val="69737088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>
                <a:solidFill>
                  <a:schemeClr val="accent2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>
                <a:solidFill>
                  <a:schemeClr val="accent2"/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>
                <a:solidFill>
                  <a:schemeClr val="accent2"/>
                </a:solidFill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>
                <a:solidFill>
                  <a:schemeClr val="accent2"/>
                </a:solidFill>
              </a:defRPr>
            </a:pPr>
            <a:endParaRPr lang="ru-RU"/>
          </a:p>
        </c:txPr>
      </c:legendEntry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8536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005A6A-75F2-4CFC-BC12-1A39B3FA0E49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8536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1EF38F-E1F5-473D-9E82-96812C0930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7802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81435-6FBD-43CE-8462-B2FE04675BAA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197" y="4724202"/>
            <a:ext cx="544957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8536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735688-2FCA-49F2-9C51-73DE865F2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303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pic>
        <p:nvPicPr>
          <p:cNvPr id="4" name="Рисунок 3" descr="Рисунок7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214346" y="-170181"/>
            <a:ext cx="9358346" cy="7028181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A8AC-AB80-442D-A39E-20E9E1736B9D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A8AC-AB80-442D-A39E-20E9E1736B9D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A8AC-AB80-442D-A39E-20E9E1736B9D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D5ABE-1352-4458-9F0D-21D6A3ED83FB}" type="datetimeFigureOut">
              <a:rPr lang="en-US"/>
              <a:pPr>
                <a:defRPr/>
              </a:pPr>
              <a:t>12/23/2018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44AE0-D3B6-4C29-AE2B-83B84D5A39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908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Кафедра Шаблон 1.">
    <p:bg>
      <p:bgPr>
        <a:blipFill dpi="0" rotWithShape="1">
          <a:blip r:embed="rId2" cstate="print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A8AC-AB80-442D-A39E-20E9E1736B9D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A8AC-AB80-442D-A39E-20E9E1736B9D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A8AC-AB80-442D-A39E-20E9E1736B9D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A8AC-AB80-442D-A39E-20E9E1736B9D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A8AC-AB80-442D-A39E-20E9E1736B9D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A8AC-AB80-442D-A39E-20E9E1736B9D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screen">
            <a:alphaModFix amt="99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maxresdefault (1).jpg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>
          <a:xfrm>
            <a:off x="0" y="0"/>
            <a:ext cx="9144000" cy="5429216"/>
          </a:xfrm>
          <a:prstGeom prst="rect">
            <a:avLst/>
          </a:prstGeom>
        </p:spPr>
      </p:pic>
      <p:pic>
        <p:nvPicPr>
          <p:cNvPr id="8" name="Picture 13"/>
          <p:cNvPicPr>
            <a:picLocks noChangeAspect="1" noChangeArrowheads="1"/>
          </p:cNvPicPr>
          <p:nvPr userDrawn="1"/>
        </p:nvPicPr>
        <p:blipFill>
          <a:blip r:embed="rId1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42145" t="33459" r="2810" b="170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0">
            <a:gsLst>
              <a:gs pos="58000">
                <a:srgbClr val="043377">
                  <a:alpha val="69000"/>
                </a:srgbClr>
              </a:gs>
              <a:gs pos="50000">
                <a:srgbClr val="0054A6">
                  <a:alpha val="60000"/>
                </a:srgbClr>
              </a:gs>
            </a:gsLst>
            <a:lin ang="17400000" scaled="0"/>
            <a:tileRect/>
          </a:gradFill>
          <a:ln w="9525">
            <a:noFill/>
            <a:miter lim="800000"/>
            <a:headEnd/>
            <a:tailEnd/>
          </a:ln>
          <a:effectLst>
            <a:outerShdw blurRad="50800" dist="50800" dir="5400000" sx="2000" sy="2000" algn="ctr" rotWithShape="0">
              <a:srgbClr val="000000">
                <a:alpha val="32000"/>
              </a:srgbClr>
            </a:outerShdw>
          </a:effectLst>
        </p:spPr>
      </p:pic>
      <p:sp>
        <p:nvSpPr>
          <p:cNvPr id="9" name="Прямоугольник 8"/>
          <p:cNvSpPr/>
          <p:nvPr userDrawn="1"/>
        </p:nvSpPr>
        <p:spPr>
          <a:xfrm>
            <a:off x="0" y="1571612"/>
            <a:ext cx="9144000" cy="52863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Sechenov_logo_русский-синий-горизонтальный-две-строки.png"/>
          <p:cNvPicPr>
            <a:picLocks noChangeAspect="1"/>
          </p:cNvPicPr>
          <p:nvPr userDrawn="1"/>
        </p:nvPicPr>
        <p:blipFill>
          <a:blip r:embed="rId18" cstate="print"/>
          <a:stretch>
            <a:fillRect/>
          </a:stretch>
        </p:blipFill>
        <p:spPr>
          <a:xfrm>
            <a:off x="4214810" y="4572008"/>
            <a:ext cx="7367031" cy="368503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6A8AC-AB80-442D-A39E-20E9E1736B9D}" type="datetimeFigureOut">
              <a:rPr lang="ru-RU" smtClean="0"/>
              <a:pPr/>
              <a:t>23.12.2018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78002-2CD8-4A94-9182-9C59EC33D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emf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365104"/>
            <a:ext cx="6400800" cy="175260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2018 год</a:t>
            </a:r>
          </a:p>
          <a:p>
            <a:r>
              <a:rPr lang="ru-RU" sz="2400" dirty="0" smtClean="0"/>
              <a:t>Заведующий кафедрой </a:t>
            </a:r>
          </a:p>
          <a:p>
            <a:r>
              <a:rPr lang="ru-RU" sz="2400" dirty="0" smtClean="0"/>
              <a:t>профессор Д.А. Морозов</a:t>
            </a:r>
            <a:endParaRPr lang="ru-RU" sz="2400" dirty="0"/>
          </a:p>
        </p:txBody>
      </p:sp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7772400" cy="1470025"/>
          </a:xfrm>
        </p:spPr>
        <p:txBody>
          <a:bodyPr>
            <a:noAutofit/>
          </a:bodyPr>
          <a:lstStyle/>
          <a:p>
            <a:r>
              <a:rPr lang="ru-RU" sz="3600" dirty="0" smtClean="0"/>
              <a:t>КАФЕДРА ДЕТСКОЙ ХИРУРГИИ И УРОЛОГИИ-АНДРОЛОГИИ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489" y="165100"/>
            <a:ext cx="8208169" cy="1031652"/>
          </a:xfrm>
          <a:noFill/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Преподавание студентам </a:t>
            </a:r>
            <a:r>
              <a:rPr lang="en-US" sz="3100" dirty="0" smtClean="0">
                <a:solidFill>
                  <a:schemeClr val="bg1"/>
                </a:solidFill>
              </a:rPr>
              <a:t/>
            </a:r>
            <a:br>
              <a:rPr lang="en-US" sz="3100" dirty="0" smtClean="0">
                <a:solidFill>
                  <a:schemeClr val="bg1"/>
                </a:solidFill>
              </a:rPr>
            </a:br>
            <a:r>
              <a:rPr lang="ru-RU" sz="2200" dirty="0" smtClean="0">
                <a:solidFill>
                  <a:schemeClr val="bg1"/>
                </a:solidFill>
              </a:rPr>
              <a:t>начато 11 марта 2015 года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75858" y="1691271"/>
            <a:ext cx="563894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созданы </a:t>
            </a:r>
            <a:r>
              <a:rPr lang="ru-RU" sz="2000" b="1" dirty="0" smtClean="0">
                <a:solidFill>
                  <a:schemeClr val="accent3"/>
                </a:solidFill>
              </a:rPr>
              <a:t>программы ГОС, ФГОС, ФГОС 3+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b="1" dirty="0" smtClean="0">
              <a:solidFill>
                <a:schemeClr val="accent3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создан </a:t>
            </a:r>
            <a:r>
              <a:rPr lang="ru-RU" sz="2000" b="1" dirty="0" smtClean="0">
                <a:solidFill>
                  <a:schemeClr val="accent3"/>
                </a:solidFill>
              </a:rPr>
              <a:t>фонд оценочных средств </a:t>
            </a:r>
            <a:r>
              <a:rPr lang="ru-RU" sz="2000" dirty="0" smtClean="0">
                <a:solidFill>
                  <a:schemeClr val="accent3"/>
                </a:solidFill>
              </a:rPr>
              <a:t>(3000 тестов, вопросы) – </a:t>
            </a:r>
            <a:r>
              <a:rPr lang="ru-RU" sz="2400" b="1" dirty="0" smtClean="0">
                <a:solidFill>
                  <a:schemeClr val="accent2"/>
                </a:solidFill>
              </a:rPr>
              <a:t>100%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подготовлен лекционный курс (30 часов), организован «</a:t>
            </a:r>
            <a:r>
              <a:rPr lang="ru-RU" sz="2000" dirty="0" err="1" smtClean="0">
                <a:solidFill>
                  <a:schemeClr val="accent3"/>
                </a:solidFill>
              </a:rPr>
              <a:t>симуляционный</a:t>
            </a:r>
            <a:r>
              <a:rPr lang="ru-RU" sz="2000" dirty="0" smtClean="0">
                <a:solidFill>
                  <a:schemeClr val="accent3"/>
                </a:solidFill>
              </a:rPr>
              <a:t> класс»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разработан дизайн подготовки студента, обеспечения занятий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3"/>
                </a:solidFill>
              </a:rPr>
              <a:t>р</a:t>
            </a:r>
            <a:r>
              <a:rPr lang="ru-RU" sz="2000" dirty="0" smtClean="0">
                <a:solidFill>
                  <a:schemeClr val="accent3"/>
                </a:solidFill>
              </a:rPr>
              <a:t>азработаны формы отчетности студента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3"/>
                </a:solidFill>
              </a:rPr>
              <a:t>р</a:t>
            </a:r>
            <a:r>
              <a:rPr lang="ru-RU" sz="2000" dirty="0" smtClean="0">
                <a:solidFill>
                  <a:schemeClr val="accent3"/>
                </a:solidFill>
              </a:rPr>
              <a:t>азработан перечень практических навыков, банк рентгенограмм, фильмов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3"/>
                </a:solidFill>
              </a:rPr>
              <a:t>у</a:t>
            </a:r>
            <a:r>
              <a:rPr lang="ru-RU" sz="2000" dirty="0" smtClean="0">
                <a:solidFill>
                  <a:schemeClr val="accent3"/>
                </a:solidFill>
              </a:rPr>
              <a:t>тверждены экзаменационные билеты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3"/>
                </a:solidFill>
              </a:rPr>
              <a:t>Запись видео-лекций</a:t>
            </a:r>
            <a:endParaRPr lang="ru-RU" sz="2000" b="1" dirty="0">
              <a:solidFill>
                <a:schemeClr val="accent3"/>
              </a:solidFill>
            </a:endParaRPr>
          </a:p>
        </p:txBody>
      </p:sp>
      <p:pic>
        <p:nvPicPr>
          <p:cNvPr id="9" name="Объект 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81623" y="1691272"/>
            <a:ext cx="2734194" cy="25448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82350" y="4365104"/>
            <a:ext cx="2733467" cy="15991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979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24" y="240364"/>
            <a:ext cx="8844464" cy="1100404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Инновации в преподавании детской </a:t>
            </a:r>
            <a:r>
              <a:rPr lang="ru-RU" sz="3200" dirty="0" smtClean="0">
                <a:solidFill>
                  <a:schemeClr val="bg1"/>
                </a:solidFill>
              </a:rPr>
              <a:t>хирургии. Контрольные материалы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60032" y="2132856"/>
            <a:ext cx="4032448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3"/>
                </a:solidFill>
              </a:rPr>
              <a:t>и</a:t>
            </a:r>
            <a:r>
              <a:rPr lang="ru-RU" sz="2000" dirty="0" smtClean="0">
                <a:solidFill>
                  <a:schemeClr val="accent3"/>
                </a:solidFill>
              </a:rPr>
              <a:t>стория болезни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альбом с рисунками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3"/>
                </a:solidFill>
              </a:rPr>
              <a:t>д</a:t>
            </a:r>
            <a:r>
              <a:rPr lang="ru-RU" sz="2000" dirty="0" smtClean="0">
                <a:solidFill>
                  <a:schemeClr val="accent3"/>
                </a:solidFill>
              </a:rPr>
              <a:t>невник работы студента в отделениях хирургической клиники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3"/>
                </a:solidFill>
              </a:rPr>
              <a:t>о</a:t>
            </a:r>
            <a:r>
              <a:rPr lang="ru-RU" sz="2000" dirty="0" smtClean="0">
                <a:solidFill>
                  <a:schemeClr val="accent3"/>
                </a:solidFill>
              </a:rPr>
              <a:t>ценочный лист </a:t>
            </a:r>
            <a:r>
              <a:rPr lang="ru-RU" sz="2000" dirty="0" err="1" smtClean="0">
                <a:solidFill>
                  <a:schemeClr val="accent3"/>
                </a:solidFill>
              </a:rPr>
              <a:t>тьютора</a:t>
            </a:r>
            <a:endParaRPr lang="ru-RU" sz="2000" dirty="0" smtClean="0">
              <a:solidFill>
                <a:schemeClr val="accent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3"/>
                </a:solidFill>
              </a:rPr>
              <a:t>п</a:t>
            </a:r>
            <a:r>
              <a:rPr lang="ru-RU" sz="2000" dirty="0" smtClean="0">
                <a:solidFill>
                  <a:schemeClr val="accent3"/>
                </a:solidFill>
              </a:rPr>
              <a:t>резентации в электронном виде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3"/>
                </a:solidFill>
              </a:rPr>
              <a:t>л</a:t>
            </a:r>
            <a:r>
              <a:rPr lang="ru-RU" sz="2000" dirty="0" smtClean="0">
                <a:solidFill>
                  <a:schemeClr val="accent3"/>
                </a:solidFill>
              </a:rPr>
              <a:t>ист подготовки к экзамену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err="1" smtClean="0">
                <a:solidFill>
                  <a:schemeClr val="accent3"/>
                </a:solidFill>
              </a:rPr>
              <a:t>Балльно</a:t>
            </a:r>
            <a:r>
              <a:rPr lang="ru-RU" sz="2000" b="1" dirty="0" smtClean="0">
                <a:solidFill>
                  <a:schemeClr val="accent3"/>
                </a:solidFill>
              </a:rPr>
              <a:t>-рейтинговая система </a:t>
            </a:r>
            <a:r>
              <a:rPr lang="ru-RU" sz="2000" dirty="0" smtClean="0">
                <a:solidFill>
                  <a:schemeClr val="accent3"/>
                </a:solidFill>
              </a:rPr>
              <a:t>(18 сентября 2018)</a:t>
            </a:r>
          </a:p>
          <a:p>
            <a:endParaRPr lang="ru-RU" sz="2000" dirty="0" smtClean="0">
              <a:solidFill>
                <a:schemeClr val="accent3"/>
              </a:solidFill>
            </a:endParaRPr>
          </a:p>
        </p:txBody>
      </p:sp>
      <p:pic>
        <p:nvPicPr>
          <p:cNvPr id="21" name="Объект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979712" y="1730738"/>
            <a:ext cx="2652822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Объект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79512" y="3181364"/>
            <a:ext cx="2614850" cy="34103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" name="Объект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2829815" y="4778367"/>
            <a:ext cx="1888720" cy="1716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38212" y="1844824"/>
            <a:ext cx="18184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/>
                </a:solidFill>
              </a:rPr>
              <a:t>Средний зачетный балл – </a:t>
            </a:r>
            <a:r>
              <a:rPr lang="ru-RU" sz="2800" b="1" dirty="0">
                <a:solidFill>
                  <a:schemeClr val="accent2"/>
                </a:solidFill>
              </a:rPr>
              <a:t>4,3</a:t>
            </a:r>
          </a:p>
        </p:txBody>
      </p:sp>
    </p:spTree>
    <p:extLst>
      <p:ext uri="{BB962C8B-B14F-4D97-AF65-F5344CB8AC3E}">
        <p14:creationId xmlns:p14="http://schemas.microsoft.com/office/powerpoint/2010/main" xmlns="" val="117907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44464" cy="1100404"/>
          </a:xfrm>
          <a:noFill/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Дисциплина по выбору</a:t>
            </a:r>
            <a:r>
              <a:rPr lang="ru-RU" sz="3200" dirty="0" smtClean="0">
                <a:solidFill>
                  <a:schemeClr val="bg1"/>
                </a:solidFill>
              </a:rPr>
              <a:t/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для 6 курса педиатрического факультета </a:t>
            </a:r>
            <a:r>
              <a:rPr lang="ru-RU" sz="2000" dirty="0" smtClean="0">
                <a:solidFill>
                  <a:schemeClr val="bg1"/>
                </a:solidFill>
              </a:rPr>
              <a:t>(108 часов)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5124"/>
            <a:ext cx="8700449" cy="1703668"/>
          </a:xfrm>
          <a:noFill/>
        </p:spPr>
        <p:txBody>
          <a:bodyPr>
            <a:normAutofit fontScale="70000" lnSpcReduction="20000"/>
          </a:bodyPr>
          <a:lstStyle/>
          <a:p>
            <a:pPr lvl="0"/>
            <a:r>
              <a:rPr lang="ru-RU" sz="2400" dirty="0">
                <a:solidFill>
                  <a:schemeClr val="accent3"/>
                </a:solidFill>
              </a:rPr>
              <a:t>Практические навыки </a:t>
            </a:r>
            <a:r>
              <a:rPr lang="ru-RU" sz="2400" dirty="0" smtClean="0">
                <a:solidFill>
                  <a:schemeClr val="accent3"/>
                </a:solidFill>
              </a:rPr>
              <a:t>по деткой хирургии на </a:t>
            </a:r>
            <a:r>
              <a:rPr lang="ru-RU" sz="2400" b="1" dirty="0">
                <a:solidFill>
                  <a:schemeClr val="accent3"/>
                </a:solidFill>
              </a:rPr>
              <a:t>теле-менторе</a:t>
            </a:r>
            <a:r>
              <a:rPr lang="ru-RU" sz="2400" dirty="0">
                <a:solidFill>
                  <a:schemeClr val="accent3"/>
                </a:solidFill>
              </a:rPr>
              <a:t> </a:t>
            </a:r>
            <a:r>
              <a:rPr lang="ru-RU" sz="2400" dirty="0" smtClean="0">
                <a:solidFill>
                  <a:schemeClr val="accent3"/>
                </a:solidFill>
              </a:rPr>
              <a:t>в ЦНПО</a:t>
            </a:r>
          </a:p>
          <a:p>
            <a:pPr lvl="0"/>
            <a:r>
              <a:rPr lang="ru-RU" sz="2400" dirty="0" smtClean="0">
                <a:solidFill>
                  <a:schemeClr val="accent3"/>
                </a:solidFill>
              </a:rPr>
              <a:t>Лекции </a:t>
            </a:r>
            <a:r>
              <a:rPr lang="ru-RU" sz="2400" dirty="0">
                <a:solidFill>
                  <a:schemeClr val="accent3"/>
                </a:solidFill>
              </a:rPr>
              <a:t>сотрудников </a:t>
            </a:r>
            <a:r>
              <a:rPr lang="ru-RU" sz="2400" dirty="0" smtClean="0">
                <a:solidFill>
                  <a:schemeClr val="accent3"/>
                </a:solidFill>
              </a:rPr>
              <a:t>кафедры из 4 клиник Москвы (эндоскопия, урология-андрология, неотложная абдоминальная хирургия)</a:t>
            </a:r>
          </a:p>
          <a:p>
            <a:r>
              <a:rPr lang="ru-RU" sz="2400" dirty="0" smtClean="0">
                <a:solidFill>
                  <a:schemeClr val="accent3"/>
                </a:solidFill>
              </a:rPr>
              <a:t>Мастер-классы "</a:t>
            </a:r>
            <a:r>
              <a:rPr lang="ru-RU" sz="2400" b="1" dirty="0" smtClean="0">
                <a:solidFill>
                  <a:schemeClr val="accent3"/>
                </a:solidFill>
              </a:rPr>
              <a:t>Навыки общения</a:t>
            </a:r>
            <a:r>
              <a:rPr lang="ru-RU" sz="2400" dirty="0" smtClean="0">
                <a:solidFill>
                  <a:schemeClr val="accent3"/>
                </a:solidFill>
              </a:rPr>
              <a:t>» (ситуационные задачи по детской хирургии) в ЦНПО</a:t>
            </a:r>
          </a:p>
          <a:p>
            <a:pPr lvl="0"/>
            <a:r>
              <a:rPr lang="ru-RU" sz="2400" dirty="0" smtClean="0">
                <a:solidFill>
                  <a:schemeClr val="accent3"/>
                </a:solidFill>
              </a:rPr>
              <a:t>Подготовка </a:t>
            </a:r>
            <a:r>
              <a:rPr lang="ru-RU" sz="2400" dirty="0">
                <a:solidFill>
                  <a:schemeClr val="accent3"/>
                </a:solidFill>
              </a:rPr>
              <a:t>и </a:t>
            </a:r>
            <a:r>
              <a:rPr lang="ru-RU" sz="2400" dirty="0" smtClean="0">
                <a:solidFill>
                  <a:schemeClr val="accent3"/>
                </a:solidFill>
              </a:rPr>
              <a:t>презентация </a:t>
            </a:r>
            <a:r>
              <a:rPr lang="ru-RU" sz="2400" dirty="0">
                <a:solidFill>
                  <a:schemeClr val="accent3"/>
                </a:solidFill>
              </a:rPr>
              <a:t>видеопроекта </a:t>
            </a:r>
            <a:r>
              <a:rPr lang="ru-RU" sz="2400" dirty="0" smtClean="0">
                <a:solidFill>
                  <a:schemeClr val="accent3"/>
                </a:solidFill>
              </a:rPr>
              <a:t>«</a:t>
            </a:r>
            <a:r>
              <a:rPr lang="ru-RU" sz="2400" b="1" dirty="0" smtClean="0">
                <a:solidFill>
                  <a:schemeClr val="accent3"/>
                </a:solidFill>
              </a:rPr>
              <a:t>Детская хирургия за 5 минут</a:t>
            </a:r>
            <a:r>
              <a:rPr lang="ru-RU" sz="2400" dirty="0" smtClean="0">
                <a:solidFill>
                  <a:schemeClr val="accent3"/>
                </a:solidFill>
              </a:rPr>
              <a:t>» </a:t>
            </a:r>
            <a:endParaRPr lang="ru-RU" sz="2400" dirty="0">
              <a:solidFill>
                <a:schemeClr val="accent3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67544" y="3356992"/>
            <a:ext cx="4536504" cy="2612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148064" y="3356992"/>
            <a:ext cx="3240360" cy="2612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5540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Инновации в преподавании </a:t>
            </a:r>
            <a:br>
              <a:rPr lang="ru-RU" sz="3200" dirty="0" smtClean="0"/>
            </a:br>
            <a:r>
              <a:rPr lang="ru-RU" sz="3200" dirty="0" smtClean="0"/>
              <a:t>детской хирургии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10373" y="1772817"/>
            <a:ext cx="3538736" cy="4680520"/>
          </a:xfrm>
        </p:spPr>
        <p:txBody>
          <a:bodyPr>
            <a:normAutofit fontScale="85000" lnSpcReduction="20000"/>
          </a:bodyPr>
          <a:lstStyle/>
          <a:p>
            <a:r>
              <a:rPr lang="ru-RU" sz="2200" dirty="0" smtClean="0">
                <a:solidFill>
                  <a:schemeClr val="accent3"/>
                </a:solidFill>
              </a:rPr>
              <a:t>Деловые игры</a:t>
            </a:r>
          </a:p>
          <a:p>
            <a:r>
              <a:rPr lang="ru-RU" sz="2200" dirty="0" smtClean="0">
                <a:solidFill>
                  <a:schemeClr val="accent3"/>
                </a:solidFill>
              </a:rPr>
              <a:t>Образовательные студенческие «Круглые столы»</a:t>
            </a:r>
          </a:p>
          <a:p>
            <a:r>
              <a:rPr lang="ru-RU" sz="2200" dirty="0" err="1" smtClean="0">
                <a:solidFill>
                  <a:schemeClr val="accent3"/>
                </a:solidFill>
              </a:rPr>
              <a:t>Тьютерство</a:t>
            </a:r>
            <a:r>
              <a:rPr lang="ru-RU" sz="2200" dirty="0" smtClean="0">
                <a:solidFill>
                  <a:schemeClr val="accent3"/>
                </a:solidFill>
              </a:rPr>
              <a:t> шестикурсников</a:t>
            </a:r>
          </a:p>
          <a:p>
            <a:r>
              <a:rPr lang="ru-RU" sz="2200" dirty="0" err="1" smtClean="0">
                <a:solidFill>
                  <a:schemeClr val="accent3"/>
                </a:solidFill>
              </a:rPr>
              <a:t>Видеозадачи</a:t>
            </a:r>
            <a:endParaRPr lang="en-US" sz="2200" dirty="0" smtClean="0">
              <a:solidFill>
                <a:schemeClr val="accent3"/>
              </a:solidFill>
            </a:endParaRPr>
          </a:p>
          <a:p>
            <a:r>
              <a:rPr lang="ru-RU" sz="2200" dirty="0" smtClean="0">
                <a:solidFill>
                  <a:schemeClr val="accent3"/>
                </a:solidFill>
              </a:rPr>
              <a:t>Элективные курсы по ургентной хирургии, новорожденных</a:t>
            </a:r>
          </a:p>
          <a:p>
            <a:r>
              <a:rPr lang="ru-RU" sz="2200" dirty="0" smtClean="0">
                <a:solidFill>
                  <a:schemeClr val="accent3"/>
                </a:solidFill>
              </a:rPr>
              <a:t>Занятия на английском языке</a:t>
            </a:r>
          </a:p>
          <a:p>
            <a:r>
              <a:rPr lang="ru-RU" sz="2200" b="1" dirty="0" smtClean="0">
                <a:solidFill>
                  <a:schemeClr val="accent3"/>
                </a:solidFill>
              </a:rPr>
              <a:t>Школа профессионального роста («хирургический марафон»)</a:t>
            </a:r>
          </a:p>
          <a:p>
            <a:endParaRPr lang="ru-RU" dirty="0" smtClean="0">
              <a:solidFill>
                <a:schemeClr val="accent2"/>
              </a:solidFill>
            </a:endParaRPr>
          </a:p>
          <a:p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13314" name="Picture 2" descr="F:\КАФЕДРА ПЕРВОГО МЕДА\ПРЕПОДАВАНИЕ СТУДЕНТАМ\Первый студенческий круглый стол по Сепсису\IMG_1934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649109" y="1674564"/>
            <a:ext cx="4163251" cy="296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342506"/>
            <a:ext cx="3466355" cy="25997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2774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068" y="3933056"/>
            <a:ext cx="74352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+mj-lt"/>
                <a:ea typeface="+mj-ea"/>
                <a:cs typeface="+mj-cs"/>
              </a:rPr>
              <a:t>Научная деятельность и публикации в 2018 году</a:t>
            </a:r>
          </a:p>
        </p:txBody>
      </p:sp>
    </p:spTree>
    <p:extLst>
      <p:ext uri="{BB962C8B-B14F-4D97-AF65-F5344CB8AC3E}">
        <p14:creationId xmlns:p14="http://schemas.microsoft.com/office/powerpoint/2010/main" xmlns="" val="326837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Научные направления кафедры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200" dirty="0" smtClean="0"/>
              <a:t>работа над 1 докторской, 4 кандидатскими диссертациями</a:t>
            </a: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504" y="1628800"/>
            <a:ext cx="5976664" cy="4525963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1400" b="1" dirty="0" smtClean="0">
                <a:solidFill>
                  <a:schemeClr val="accent2"/>
                </a:solidFill>
              </a:rPr>
              <a:t>Однорядный непрерывный кишечный шов толстой кишки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400" b="1" dirty="0" smtClean="0">
                <a:solidFill>
                  <a:schemeClr val="accent2"/>
                </a:solidFill>
              </a:rPr>
              <a:t>Функциональные исследования в детской </a:t>
            </a:r>
            <a:r>
              <a:rPr lang="ru-RU" sz="1400" b="1" dirty="0" err="1" smtClean="0">
                <a:solidFill>
                  <a:schemeClr val="accent2"/>
                </a:solidFill>
              </a:rPr>
              <a:t>колопроктологии</a:t>
            </a:r>
            <a:endParaRPr lang="ru-RU" sz="1400" b="1" dirty="0" smtClean="0">
              <a:solidFill>
                <a:schemeClr val="accent2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1400" b="1" dirty="0" smtClean="0">
                <a:solidFill>
                  <a:schemeClr val="accent2"/>
                </a:solidFill>
              </a:rPr>
              <a:t>Изучение </a:t>
            </a:r>
            <a:r>
              <a:rPr lang="ru-RU" sz="1400" b="1" dirty="0" err="1" smtClean="0">
                <a:solidFill>
                  <a:schemeClr val="accent2"/>
                </a:solidFill>
              </a:rPr>
              <a:t>энтеральной</a:t>
            </a:r>
            <a:r>
              <a:rPr lang="ru-RU" sz="1400" b="1" dirty="0" smtClean="0">
                <a:solidFill>
                  <a:schemeClr val="accent2"/>
                </a:solidFill>
              </a:rPr>
              <a:t> нервной системы в эксперименте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400" b="1" dirty="0" smtClean="0">
                <a:solidFill>
                  <a:schemeClr val="accent2"/>
                </a:solidFill>
              </a:rPr>
              <a:t>Феминизирующие пластики наружных гениталий у детей при патологии пола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400" b="1" dirty="0" smtClean="0">
                <a:solidFill>
                  <a:schemeClr val="accent2"/>
                </a:solidFill>
              </a:rPr>
              <a:t>Конфокальная </a:t>
            </a:r>
            <a:r>
              <a:rPr lang="ru-RU" sz="1400" b="1" dirty="0" err="1" smtClean="0">
                <a:solidFill>
                  <a:schemeClr val="accent2"/>
                </a:solidFill>
              </a:rPr>
              <a:t>эндомикроскопия</a:t>
            </a:r>
            <a:r>
              <a:rPr lang="ru-RU" sz="1400" b="1" dirty="0" smtClean="0">
                <a:solidFill>
                  <a:schemeClr val="accent2"/>
                </a:solidFill>
              </a:rPr>
              <a:t> у детей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400" b="1" dirty="0" smtClean="0">
                <a:solidFill>
                  <a:schemeClr val="accent2"/>
                </a:solidFill>
              </a:rPr>
              <a:t>Молекулярная диагностика хронической болезни почек у детей с аноректальными </a:t>
            </a:r>
            <a:r>
              <a:rPr lang="ru-RU" sz="1400" b="1" dirty="0" err="1" smtClean="0">
                <a:solidFill>
                  <a:schemeClr val="accent2"/>
                </a:solidFill>
              </a:rPr>
              <a:t>мальформациями</a:t>
            </a:r>
            <a:endParaRPr lang="ru-RU" sz="1400" b="1" dirty="0" smtClean="0">
              <a:solidFill>
                <a:schemeClr val="accent2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1400" b="1" dirty="0" smtClean="0">
                <a:solidFill>
                  <a:schemeClr val="accent2"/>
                </a:solidFill>
              </a:rPr>
              <a:t>Персонифицированный подход к лечению детей грудного возраста с </a:t>
            </a:r>
            <a:r>
              <a:rPr lang="ru-RU" sz="1400" b="1" dirty="0" err="1" smtClean="0">
                <a:solidFill>
                  <a:schemeClr val="accent2"/>
                </a:solidFill>
              </a:rPr>
              <a:t>пренатально</a:t>
            </a:r>
            <a:r>
              <a:rPr lang="ru-RU" sz="1400" b="1" dirty="0" smtClean="0">
                <a:solidFill>
                  <a:schemeClr val="accent2"/>
                </a:solidFill>
              </a:rPr>
              <a:t> выявленным гидронефрозом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400" b="1" dirty="0" smtClean="0">
                <a:solidFill>
                  <a:schemeClr val="accent2"/>
                </a:solidFill>
              </a:rPr>
              <a:t>Прогнозирование течения ПМР у детей и выбор тактики на основе </a:t>
            </a:r>
            <a:r>
              <a:rPr lang="ru-RU" sz="1400" b="1" dirty="0" err="1" smtClean="0">
                <a:solidFill>
                  <a:schemeClr val="accent2"/>
                </a:solidFill>
              </a:rPr>
              <a:t>нейросетевого</a:t>
            </a:r>
            <a:r>
              <a:rPr lang="ru-RU" sz="1400" b="1" dirty="0" smtClean="0">
                <a:solidFill>
                  <a:schemeClr val="accent2"/>
                </a:solidFill>
              </a:rPr>
              <a:t> моделирования</a:t>
            </a:r>
          </a:p>
          <a:p>
            <a:pPr marL="457200" indent="-457200" algn="just">
              <a:buFont typeface="+mj-lt"/>
              <a:buAutoNum type="arabicPeriod"/>
            </a:pPr>
            <a:endParaRPr lang="ru-RU" sz="1400" b="1" dirty="0" smtClean="0">
              <a:solidFill>
                <a:schemeClr val="accent2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1600" dirty="0" err="1" smtClean="0">
                <a:solidFill>
                  <a:schemeClr val="accent2"/>
                </a:solidFill>
              </a:rPr>
              <a:t>Обструктивные</a:t>
            </a:r>
            <a:r>
              <a:rPr lang="ru-RU" sz="1600" dirty="0" smtClean="0">
                <a:solidFill>
                  <a:schemeClr val="accent2"/>
                </a:solidFill>
              </a:rPr>
              <a:t> </a:t>
            </a:r>
            <a:r>
              <a:rPr lang="ru-RU" sz="1600" dirty="0" err="1" smtClean="0">
                <a:solidFill>
                  <a:schemeClr val="accent2"/>
                </a:solidFill>
              </a:rPr>
              <a:t>уропатии</a:t>
            </a:r>
            <a:r>
              <a:rPr lang="ru-RU" sz="1600" dirty="0" smtClean="0">
                <a:solidFill>
                  <a:schemeClr val="accent2"/>
                </a:solidFill>
              </a:rPr>
              <a:t> у детей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600" dirty="0" smtClean="0">
                <a:solidFill>
                  <a:schemeClr val="accent2"/>
                </a:solidFill>
              </a:rPr>
              <a:t>Экстренная абдоминальная хирургия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600" dirty="0" smtClean="0">
                <a:solidFill>
                  <a:schemeClr val="accent2"/>
                </a:solidFill>
              </a:rPr>
              <a:t>Медицинское право в </a:t>
            </a:r>
            <a:r>
              <a:rPr lang="ru-RU" sz="1600" dirty="0">
                <a:solidFill>
                  <a:schemeClr val="accent2"/>
                </a:solidFill>
              </a:rPr>
              <a:t>детской </a:t>
            </a:r>
            <a:r>
              <a:rPr lang="ru-RU" sz="1600" dirty="0" smtClean="0">
                <a:solidFill>
                  <a:schemeClr val="accent2"/>
                </a:solidFill>
              </a:rPr>
              <a:t>хирургии</a:t>
            </a:r>
            <a:endParaRPr lang="ru-RU" sz="1600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F:\МОСКОВСКИЙ АРХИВ ПАТОЛОГИЙ\2 ПРОКТОЛОГИЯ\АНОРЕКТАЛЬНАЯ МАНОМЕТРИЯ\первая колодинамика 11 февраля 2015\IMG_885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2187" y="3933056"/>
            <a:ext cx="2640293" cy="198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дмитрий\Desktop\документы по НИИ педиатрии и детской хирургии\ОТДЕЛЕНИЕ АБДОМИНАЛЬНОЙ ХИРУРГИИ\Фундаментальная хирургия\Мат. модели кишки\real4.BMP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r="19467"/>
          <a:stretch>
            <a:fillRect/>
          </a:stretch>
        </p:blipFill>
        <p:spPr bwMode="auto">
          <a:xfrm>
            <a:off x="6252187" y="1777388"/>
            <a:ext cx="2640293" cy="20116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626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Экспериментальные научные исследования.  Виварий университета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03848" y="1916832"/>
            <a:ext cx="5550768" cy="410445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accent3"/>
                </a:solidFill>
              </a:rPr>
              <a:t>Изучение вариантов толстокишечных швов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accent3"/>
                </a:solidFill>
              </a:rPr>
              <a:t>Нарушения </a:t>
            </a:r>
            <a:r>
              <a:rPr lang="ru-RU" sz="2400" dirty="0" err="1">
                <a:solidFill>
                  <a:schemeClr val="accent3"/>
                </a:solidFill>
              </a:rPr>
              <a:t>мезентериального</a:t>
            </a:r>
            <a:r>
              <a:rPr lang="ru-RU" sz="2400" dirty="0">
                <a:solidFill>
                  <a:schemeClr val="accent3"/>
                </a:solidFill>
              </a:rPr>
              <a:t> кровотока толстой </a:t>
            </a:r>
            <a:r>
              <a:rPr lang="ru-RU" sz="2400" dirty="0" smtClean="0">
                <a:solidFill>
                  <a:schemeClr val="accent3"/>
                </a:solidFill>
              </a:rPr>
              <a:t>кишки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accent3"/>
                </a:solidFill>
              </a:rPr>
              <a:t>Моделирование </a:t>
            </a:r>
            <a:r>
              <a:rPr lang="ru-RU" sz="2400" dirty="0" err="1" smtClean="0">
                <a:solidFill>
                  <a:schemeClr val="accent3"/>
                </a:solidFill>
              </a:rPr>
              <a:t>аноректопластики</a:t>
            </a:r>
            <a:endParaRPr lang="ru-RU" sz="2400" dirty="0" smtClean="0">
              <a:solidFill>
                <a:schemeClr val="accent3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accent3"/>
                </a:solidFill>
              </a:rPr>
              <a:t>Изучение кишечного анастомоза в условиях перитонита</a:t>
            </a:r>
            <a:endParaRPr lang="ru-RU" sz="2400" dirty="0">
              <a:solidFill>
                <a:schemeClr val="accent3"/>
              </a:solidFill>
            </a:endParaRPr>
          </a:p>
          <a:p>
            <a:endParaRPr lang="ru-RU" dirty="0">
              <a:solidFill>
                <a:schemeClr val="accent2"/>
              </a:solidFill>
            </a:endParaRPr>
          </a:p>
          <a:p>
            <a:endParaRPr lang="ru-RU" dirty="0"/>
          </a:p>
        </p:txBody>
      </p:sp>
      <p:pic>
        <p:nvPicPr>
          <p:cNvPr id="2050" name="Picture 2" descr="F:\КАФЕДРА ПЕРВОГО МЕДА\ШКОЛА МАСТЕРСТВА\эксперимент 03.2016\image-10-03-16-07-23-1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1700809"/>
            <a:ext cx="268829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Untitled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79512" y="3861048"/>
            <a:ext cx="2688299" cy="283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6093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Журнальные отечественные статьи – 14</a:t>
            </a:r>
            <a:br>
              <a:rPr lang="ru-RU" sz="2800" dirty="0" smtClean="0"/>
            </a:br>
            <a:r>
              <a:rPr lang="ru-RU" sz="2800" dirty="0" smtClean="0"/>
              <a:t>Иностранные журнальные статьи – 1</a:t>
            </a:r>
            <a:br>
              <a:rPr lang="ru-RU" sz="2800" dirty="0" smtClean="0"/>
            </a:br>
            <a:r>
              <a:rPr lang="ru-RU" sz="2800" dirty="0" smtClean="0"/>
              <a:t>Тезисы - 21</a:t>
            </a:r>
            <a:endParaRPr lang="ru-RU" sz="2800" dirty="0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179512" y="1700808"/>
            <a:ext cx="5760640" cy="4781128"/>
          </a:xfrm>
        </p:spPr>
        <p:txBody>
          <a:bodyPr>
            <a:normAutofit fontScale="92500"/>
          </a:bodyPr>
          <a:lstStyle/>
          <a:p>
            <a:pPr marL="457200" indent="-457200" algn="just" fontAlgn="t">
              <a:buFont typeface="+mj-lt"/>
              <a:buAutoNum type="arabicPeriod"/>
            </a:pPr>
            <a:r>
              <a:rPr lang="ru-RU" sz="2200" dirty="0" smtClean="0">
                <a:solidFill>
                  <a:schemeClr val="accent3"/>
                </a:solidFill>
              </a:rPr>
              <a:t>Российский Вестник детской хирургии – 3</a:t>
            </a:r>
          </a:p>
          <a:p>
            <a:pPr marL="457200" indent="-457200" algn="just" fontAlgn="t">
              <a:buFont typeface="+mj-lt"/>
              <a:buAutoNum type="arabicPeriod"/>
            </a:pPr>
            <a:r>
              <a:rPr lang="ru-RU" sz="2200" dirty="0" smtClean="0">
                <a:solidFill>
                  <a:schemeClr val="accent3"/>
                </a:solidFill>
              </a:rPr>
              <a:t>Детская хирургия - 2</a:t>
            </a:r>
          </a:p>
          <a:p>
            <a:pPr marL="457200" indent="-457200" algn="just" fontAlgn="t">
              <a:buFont typeface="+mj-lt"/>
              <a:buAutoNum type="arabicPeriod"/>
            </a:pPr>
            <a:r>
              <a:rPr lang="ru-RU" sz="2200" dirty="0" smtClean="0">
                <a:solidFill>
                  <a:schemeClr val="accent3"/>
                </a:solidFill>
              </a:rPr>
              <a:t>Вестник Российской Академии медицинских наук </a:t>
            </a:r>
            <a:r>
              <a:rPr lang="en-US" sz="2200" dirty="0" smtClean="0">
                <a:solidFill>
                  <a:schemeClr val="accent3"/>
                </a:solidFill>
              </a:rPr>
              <a:t>(</a:t>
            </a:r>
            <a:r>
              <a:rPr lang="en-US" sz="2200" dirty="0">
                <a:solidFill>
                  <a:schemeClr val="accent3"/>
                </a:solidFill>
              </a:rPr>
              <a:t>Scopus)</a:t>
            </a:r>
            <a:r>
              <a:rPr lang="ru-RU" sz="2200" dirty="0" smtClean="0">
                <a:solidFill>
                  <a:schemeClr val="accent3"/>
                </a:solidFill>
              </a:rPr>
              <a:t> – 1</a:t>
            </a:r>
          </a:p>
          <a:p>
            <a:pPr marL="457200" indent="-457200" algn="just" fontAlgn="t">
              <a:buFont typeface="+mj-lt"/>
              <a:buAutoNum type="arabicPeriod"/>
            </a:pPr>
            <a:r>
              <a:rPr lang="ru-RU" sz="2200" dirty="0" smtClean="0">
                <a:solidFill>
                  <a:schemeClr val="accent3"/>
                </a:solidFill>
              </a:rPr>
              <a:t>Педиатрия им. Г.Н. Сперанского (</a:t>
            </a:r>
            <a:r>
              <a:rPr lang="en-US" sz="2200" dirty="0" smtClean="0">
                <a:solidFill>
                  <a:schemeClr val="accent3"/>
                </a:solidFill>
              </a:rPr>
              <a:t>Scopus</a:t>
            </a:r>
            <a:r>
              <a:rPr lang="ru-RU" sz="2200" dirty="0" smtClean="0">
                <a:solidFill>
                  <a:schemeClr val="accent3"/>
                </a:solidFill>
              </a:rPr>
              <a:t>) – 2</a:t>
            </a:r>
          </a:p>
          <a:p>
            <a:pPr marL="457200" indent="-457200" algn="just" fontAlgn="t">
              <a:buFont typeface="+mj-lt"/>
              <a:buAutoNum type="arabicPeriod"/>
            </a:pPr>
            <a:r>
              <a:rPr lang="ru-RU" sz="2200" dirty="0" smtClean="0">
                <a:solidFill>
                  <a:schemeClr val="accent3"/>
                </a:solidFill>
              </a:rPr>
              <a:t>Кремлевская медицина – 1</a:t>
            </a:r>
          </a:p>
          <a:p>
            <a:pPr marL="457200" indent="-457200" algn="just" fontAlgn="t">
              <a:buFont typeface="+mj-lt"/>
              <a:buAutoNum type="arabicPeriod"/>
            </a:pPr>
            <a:r>
              <a:rPr lang="ru-RU" sz="2200" dirty="0" smtClean="0">
                <a:solidFill>
                  <a:schemeClr val="accent3"/>
                </a:solidFill>
              </a:rPr>
              <a:t>Российский педиатрический журнал - 1</a:t>
            </a:r>
          </a:p>
          <a:p>
            <a:pPr marL="457200" indent="-457200" algn="just" fontAlgn="t">
              <a:buFont typeface="+mj-lt"/>
              <a:buAutoNum type="arabicPeriod"/>
            </a:pPr>
            <a:r>
              <a:rPr lang="en-US" sz="2200" dirty="0" smtClean="0">
                <a:solidFill>
                  <a:schemeClr val="accent3"/>
                </a:solidFill>
              </a:rPr>
              <a:t>Russian Open </a:t>
            </a:r>
            <a:r>
              <a:rPr lang="en-US" sz="2200" dirty="0">
                <a:solidFill>
                  <a:schemeClr val="accent3"/>
                </a:solidFill>
              </a:rPr>
              <a:t>M</a:t>
            </a:r>
            <a:r>
              <a:rPr lang="en-US" sz="2200" dirty="0" smtClean="0">
                <a:solidFill>
                  <a:schemeClr val="accent3"/>
                </a:solidFill>
              </a:rPr>
              <a:t>edical Journal</a:t>
            </a:r>
            <a:r>
              <a:rPr lang="ru-RU" sz="2200" dirty="0" smtClean="0">
                <a:solidFill>
                  <a:schemeClr val="accent3"/>
                </a:solidFill>
              </a:rPr>
              <a:t> </a:t>
            </a:r>
            <a:r>
              <a:rPr lang="en-US" sz="2200" dirty="0">
                <a:solidFill>
                  <a:schemeClr val="accent3"/>
                </a:solidFill>
              </a:rPr>
              <a:t>(Scopus</a:t>
            </a:r>
            <a:r>
              <a:rPr lang="en-US" sz="2200" dirty="0" smtClean="0">
                <a:solidFill>
                  <a:schemeClr val="accent3"/>
                </a:solidFill>
              </a:rPr>
              <a:t>)</a:t>
            </a:r>
            <a:r>
              <a:rPr lang="ru-RU" sz="2200" dirty="0" smtClean="0">
                <a:solidFill>
                  <a:schemeClr val="accent3"/>
                </a:solidFill>
              </a:rPr>
              <a:t> – 1</a:t>
            </a:r>
          </a:p>
          <a:p>
            <a:pPr marL="457200" indent="-457200" algn="just" fontAlgn="t">
              <a:buFont typeface="+mj-lt"/>
              <a:buAutoNum type="arabicPeriod"/>
            </a:pPr>
            <a:r>
              <a:rPr lang="ru-RU" sz="2200" dirty="0">
                <a:solidFill>
                  <a:schemeClr val="accent3"/>
                </a:solidFill>
              </a:rPr>
              <a:t>Военная Медицина (Беларусь</a:t>
            </a:r>
            <a:r>
              <a:rPr lang="ru-RU" sz="2200" dirty="0" smtClean="0">
                <a:solidFill>
                  <a:schemeClr val="accent3"/>
                </a:solidFill>
              </a:rPr>
              <a:t>) - 1</a:t>
            </a:r>
            <a:endParaRPr lang="ru-RU" sz="2200" dirty="0">
              <a:solidFill>
                <a:schemeClr val="accent3"/>
              </a:solidFill>
            </a:endParaRPr>
          </a:p>
          <a:p>
            <a:pPr marL="457200" indent="-457200" algn="just" fontAlgn="t">
              <a:buFont typeface="+mj-lt"/>
              <a:buAutoNum type="arabicPeriod"/>
            </a:pPr>
            <a:r>
              <a:rPr lang="ru-RU" sz="2200" dirty="0">
                <a:solidFill>
                  <a:schemeClr val="accent3"/>
                </a:solidFill>
              </a:rPr>
              <a:t> </a:t>
            </a:r>
            <a:r>
              <a:rPr lang="en-US" sz="2200" dirty="0">
                <a:solidFill>
                  <a:schemeClr val="accent3"/>
                </a:solidFill>
              </a:rPr>
              <a:t>Pediatric Research (Scopus) - 1</a:t>
            </a:r>
          </a:p>
          <a:p>
            <a:pPr marL="457200" indent="-457200" algn="just" fontAlgn="t">
              <a:buFont typeface="+mj-lt"/>
              <a:buAutoNum type="arabicPeriod"/>
            </a:pPr>
            <a:endParaRPr lang="ru-RU" sz="2400" dirty="0">
              <a:solidFill>
                <a:schemeClr val="accent3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629421"/>
            <a:ext cx="2837445" cy="3888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3687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Palatino Linotype" panose="02040502050505030304" pitchFamily="18" charset="0"/>
              </a:rPr>
              <a:t>Проблемы законодательного регулирования детской хирургии и хирургии плода в Российской Федерации</a:t>
            </a:r>
            <a:endParaRPr lang="ru-RU" sz="2800" dirty="0">
              <a:latin typeface="Palatino Linotype" panose="02040502050505030304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23373"/>
            <a:ext cx="3528392" cy="4145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68498" y="1626821"/>
            <a:ext cx="3661550" cy="51145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1352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Монографии и учебные пособия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5575" y="1700808"/>
            <a:ext cx="2796231" cy="4536504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accent2"/>
                </a:solidFill>
              </a:rPr>
              <a:t>Учебное </a:t>
            </a:r>
            <a:r>
              <a:rPr lang="ru-RU" sz="1600" dirty="0">
                <a:solidFill>
                  <a:schemeClr val="accent2"/>
                </a:solidFill>
              </a:rPr>
              <a:t>пособие с кафедрой оперативной хирургии </a:t>
            </a:r>
            <a:r>
              <a:rPr lang="ru-RU" sz="1600" dirty="0" smtClean="0">
                <a:solidFill>
                  <a:schemeClr val="accent2"/>
                </a:solidFill>
              </a:rPr>
              <a:t>«</a:t>
            </a:r>
            <a:r>
              <a:rPr lang="ru-RU" sz="1600" b="1" dirty="0" smtClean="0">
                <a:solidFill>
                  <a:schemeClr val="accent2"/>
                </a:solidFill>
              </a:rPr>
              <a:t>Оперативная </a:t>
            </a:r>
            <a:r>
              <a:rPr lang="ru-RU" sz="1600" b="1" dirty="0">
                <a:solidFill>
                  <a:schemeClr val="accent2"/>
                </a:solidFill>
              </a:rPr>
              <a:t>хирургия и топографическая анатомия детского возраста</a:t>
            </a:r>
            <a:r>
              <a:rPr lang="ru-RU" sz="1600" dirty="0" smtClean="0">
                <a:solidFill>
                  <a:schemeClr val="accent2"/>
                </a:solidFill>
              </a:rPr>
              <a:t>» (2018) </a:t>
            </a:r>
          </a:p>
          <a:p>
            <a:endParaRPr lang="ru-RU" sz="1600" dirty="0">
              <a:solidFill>
                <a:schemeClr val="accent2"/>
              </a:solidFill>
            </a:endParaRPr>
          </a:p>
          <a:p>
            <a:r>
              <a:rPr lang="ru-RU" sz="1600" b="1" dirty="0" smtClean="0">
                <a:solidFill>
                  <a:schemeClr val="accent2"/>
                </a:solidFill>
              </a:rPr>
              <a:t>Болезнь </a:t>
            </a:r>
            <a:r>
              <a:rPr lang="ru-RU" sz="1600" b="1" dirty="0" err="1" smtClean="0">
                <a:solidFill>
                  <a:schemeClr val="accent2"/>
                </a:solidFill>
              </a:rPr>
              <a:t>Гиршпрунга</a:t>
            </a:r>
            <a:r>
              <a:rPr lang="ru-RU" sz="1600" b="1" dirty="0" smtClean="0">
                <a:solidFill>
                  <a:schemeClr val="accent2"/>
                </a:solidFill>
              </a:rPr>
              <a:t> </a:t>
            </a:r>
            <a:r>
              <a:rPr lang="ru-RU" sz="1600" dirty="0" smtClean="0">
                <a:solidFill>
                  <a:schemeClr val="accent2"/>
                </a:solidFill>
              </a:rPr>
              <a:t>(2018)</a:t>
            </a:r>
          </a:p>
          <a:p>
            <a:pPr marL="0" indent="0">
              <a:buNone/>
            </a:pPr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ru-RU" sz="1600" dirty="0" smtClean="0">
                <a:solidFill>
                  <a:schemeClr val="accent2"/>
                </a:solidFill>
              </a:rPr>
              <a:t>Книга по итогам Круглого стола Госдумы           </a:t>
            </a:r>
            <a:endParaRPr lang="en-US" sz="1600" dirty="0" smtClean="0">
              <a:solidFill>
                <a:schemeClr val="accent2"/>
              </a:solidFill>
            </a:endParaRPr>
          </a:p>
          <a:p>
            <a:r>
              <a:rPr lang="ru-RU" sz="1600" dirty="0" smtClean="0">
                <a:solidFill>
                  <a:schemeClr val="accent2"/>
                </a:solidFill>
              </a:rPr>
              <a:t>Сборник МЕДВЕСНЫ</a:t>
            </a:r>
            <a:endParaRPr lang="ru-RU" sz="1600" dirty="0">
              <a:solidFill>
                <a:schemeClr val="accent2"/>
              </a:solidFill>
            </a:endParaRPr>
          </a:p>
        </p:txBody>
      </p:sp>
      <p:sp>
        <p:nvSpPr>
          <p:cNvPr id="2" name="AutoShape 2" descr="https://apf.mail.ru/cgi-bin/readmsg?id=15261083970000000859;0;1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apf.mail.ru/cgi-bin/readmsg?id=15261083970000000859;0;1&amp;af_preview=1&amp;exif=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7" name="Picture 7" descr="http://fantasticbook.ru/pict/101972342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1" y="1700808"/>
            <a:ext cx="253456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1806" y="1547738"/>
            <a:ext cx="2700314" cy="375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2517"/>
          <a:stretch/>
        </p:blipFill>
        <p:spPr bwMode="auto">
          <a:xfrm>
            <a:off x="4572000" y="3068960"/>
            <a:ext cx="2231932" cy="304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1114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2018 </a:t>
            </a:r>
            <a:r>
              <a:rPr lang="ru-RU" sz="2800" dirty="0" smtClean="0"/>
              <a:t>- год </a:t>
            </a:r>
            <a:r>
              <a:rPr lang="ru-RU" sz="3600" dirty="0" smtClean="0"/>
              <a:t>10-</a:t>
            </a:r>
            <a:r>
              <a:rPr lang="ru-RU" sz="2800" dirty="0" smtClean="0"/>
              <a:t>летнего Юбилея кафедры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504" y="1628800"/>
            <a:ext cx="4464496" cy="4525963"/>
          </a:xfrm>
        </p:spPr>
        <p:txBody>
          <a:bodyPr>
            <a:normAutofit fontScale="85000" lnSpcReduction="10000"/>
          </a:bodyPr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125 лет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преподаванию детской хирургии в России. Приват-доцент Л.П. Александров 1893 год (Императорский Московский университет)</a:t>
            </a:r>
            <a:endParaRPr lang="en-US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2008 год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– начало преподавания врачам детским хирургам (проф. И.В. Киргизов)</a:t>
            </a:r>
            <a:endParaRPr lang="en-US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201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5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 год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– начало преподавания «детской хирургии» студентам педиатрического факультета (проф. Д.А. Морозов)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user1\Desktop\детская хирургия ПМГМУ 2017\статья по первой научной встрече 2017\статья в Вестник 2017 по Истории\1 Л.П. Александров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00808"/>
            <a:ext cx="2448272" cy="376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852936"/>
            <a:ext cx="2170908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Научные доклады в России - 16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628800"/>
            <a:ext cx="4258816" cy="4525963"/>
          </a:xfrm>
        </p:spPr>
        <p:txBody>
          <a:bodyPr>
            <a:normAutofit fontScale="92500"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V</a:t>
            </a:r>
            <a:r>
              <a:rPr lang="ru-RU" sz="2400" dirty="0" smtClean="0">
                <a:solidFill>
                  <a:schemeClr val="accent2"/>
                </a:solidFill>
              </a:rPr>
              <a:t> Съезд детских урологов России, Москва (5)</a:t>
            </a:r>
          </a:p>
          <a:p>
            <a:r>
              <a:rPr lang="ru-RU" sz="2400" dirty="0" smtClean="0">
                <a:solidFill>
                  <a:schemeClr val="accent2"/>
                </a:solidFill>
              </a:rPr>
              <a:t>Конференция детских хирургов Воронежа (1)</a:t>
            </a:r>
          </a:p>
          <a:p>
            <a:r>
              <a:rPr lang="ru-RU" sz="2400" dirty="0" smtClean="0">
                <a:solidFill>
                  <a:schemeClr val="accent2"/>
                </a:solidFill>
              </a:rPr>
              <a:t>Форум </a:t>
            </a:r>
            <a:r>
              <a:rPr lang="ru-RU" sz="2400" dirty="0" err="1" smtClean="0">
                <a:solidFill>
                  <a:schemeClr val="accent2"/>
                </a:solidFill>
              </a:rPr>
              <a:t>колопроктологов</a:t>
            </a:r>
            <a:r>
              <a:rPr lang="ru-RU" sz="2400" dirty="0" smtClean="0">
                <a:solidFill>
                  <a:schemeClr val="accent2"/>
                </a:solidFill>
              </a:rPr>
              <a:t> России, Суздаль (1)</a:t>
            </a:r>
          </a:p>
          <a:p>
            <a:r>
              <a:rPr lang="ru-RU" sz="2400" dirty="0" smtClean="0">
                <a:solidFill>
                  <a:schemeClr val="accent2"/>
                </a:solidFill>
              </a:rPr>
              <a:t>Российский симпозиум «Болезнь </a:t>
            </a:r>
            <a:r>
              <a:rPr lang="ru-RU" sz="2400" dirty="0" err="1" smtClean="0">
                <a:solidFill>
                  <a:schemeClr val="accent2"/>
                </a:solidFill>
              </a:rPr>
              <a:t>Гиршпрунга</a:t>
            </a:r>
            <a:r>
              <a:rPr lang="ru-RU" sz="2400" dirty="0" smtClean="0">
                <a:solidFill>
                  <a:schemeClr val="accent2"/>
                </a:solidFill>
              </a:rPr>
              <a:t>» (2)</a:t>
            </a:r>
          </a:p>
          <a:p>
            <a:r>
              <a:rPr lang="en-US" sz="2400" dirty="0" smtClean="0">
                <a:solidFill>
                  <a:schemeClr val="accent2"/>
                </a:solidFill>
              </a:rPr>
              <a:t>IV</a:t>
            </a:r>
            <a:r>
              <a:rPr lang="ru-RU" sz="2400" dirty="0" smtClean="0">
                <a:solidFill>
                  <a:schemeClr val="accent2"/>
                </a:solidFill>
              </a:rPr>
              <a:t> Съезд педиатров Москвы (1)</a:t>
            </a:r>
          </a:p>
          <a:p>
            <a:r>
              <a:rPr lang="en-US" sz="2400" dirty="0" smtClean="0">
                <a:solidFill>
                  <a:schemeClr val="accent2"/>
                </a:solidFill>
              </a:rPr>
              <a:t>IV</a:t>
            </a:r>
            <a:r>
              <a:rPr lang="ru-RU" sz="2400" dirty="0" smtClean="0">
                <a:solidFill>
                  <a:schemeClr val="accent2"/>
                </a:solidFill>
              </a:rPr>
              <a:t> Форум детских хирургов России (6)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3754437" cy="28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0975" y="3770312"/>
            <a:ext cx="1867250" cy="21211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1507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Международная </a:t>
            </a:r>
            <a:r>
              <a:rPr lang="ru-RU" sz="2800" dirty="0"/>
              <a:t>конференция детских хирургов и </a:t>
            </a:r>
            <a:r>
              <a:rPr lang="ru-RU" sz="2800" dirty="0" smtClean="0"/>
              <a:t>нейрохирургов, </a:t>
            </a:r>
            <a:br>
              <a:rPr lang="ru-RU" sz="2800" dirty="0" smtClean="0"/>
            </a:br>
            <a:r>
              <a:rPr lang="ru-RU" sz="2200" dirty="0" smtClean="0"/>
              <a:t>Ереван, Армения,  6-7 сентября</a:t>
            </a:r>
            <a:endParaRPr lang="ru-RU" sz="2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08104" y="1700808"/>
            <a:ext cx="3178696" cy="4425355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2"/>
                </a:solidFill>
              </a:rPr>
              <a:t>М.И. Айрапетян «Толстокишечный </a:t>
            </a:r>
            <a:r>
              <a:rPr lang="ru-RU" sz="2000" dirty="0">
                <a:solidFill>
                  <a:schemeClr val="accent2"/>
                </a:solidFill>
              </a:rPr>
              <a:t>шов в </a:t>
            </a:r>
            <a:r>
              <a:rPr lang="ru-RU" sz="2000" dirty="0" smtClean="0">
                <a:solidFill>
                  <a:schemeClr val="accent2"/>
                </a:solidFill>
              </a:rPr>
              <a:t>эксперименте»</a:t>
            </a:r>
          </a:p>
          <a:p>
            <a:r>
              <a:rPr lang="ru-RU" sz="2000" dirty="0" smtClean="0">
                <a:solidFill>
                  <a:schemeClr val="accent2"/>
                </a:solidFill>
              </a:rPr>
              <a:t>Э.К. </a:t>
            </a:r>
            <a:r>
              <a:rPr lang="ru-RU" sz="2000" dirty="0" err="1" smtClean="0">
                <a:solidFill>
                  <a:schemeClr val="accent2"/>
                </a:solidFill>
              </a:rPr>
              <a:t>Айрян</a:t>
            </a:r>
            <a:r>
              <a:rPr lang="ru-RU" sz="2000" dirty="0" smtClean="0">
                <a:solidFill>
                  <a:schemeClr val="accent2"/>
                </a:solidFill>
              </a:rPr>
              <a:t> «</a:t>
            </a:r>
            <a:r>
              <a:rPr lang="ru-RU" sz="2000" dirty="0">
                <a:solidFill>
                  <a:schemeClr val="accent2"/>
                </a:solidFill>
              </a:rPr>
              <a:t>Результаты </a:t>
            </a:r>
            <a:r>
              <a:rPr lang="ru-RU" sz="2000" dirty="0" err="1">
                <a:solidFill>
                  <a:schemeClr val="accent2"/>
                </a:solidFill>
              </a:rPr>
              <a:t>клиторопластики</a:t>
            </a:r>
            <a:r>
              <a:rPr lang="ru-RU" sz="2000" dirty="0">
                <a:solidFill>
                  <a:schemeClr val="accent2"/>
                </a:solidFill>
              </a:rPr>
              <a:t> у детей с нарушением форм пола. Морфология сенситивных зон головки клитора».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44824"/>
            <a:ext cx="2520280" cy="33620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140968"/>
            <a:ext cx="3384376" cy="25382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1507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Palatino Linotype" panose="02040502050505030304" pitchFamily="18" charset="0"/>
              </a:rPr>
              <a:t>25 Pediatric Colorectal Club </a:t>
            </a:r>
            <a:r>
              <a:rPr lang="ru-RU" sz="3200" dirty="0" smtClean="0">
                <a:latin typeface="Palatino Linotype" panose="02040502050505030304" pitchFamily="18" charset="0"/>
              </a:rPr>
              <a:t/>
            </a:r>
            <a:br>
              <a:rPr lang="ru-RU" sz="3200" dirty="0" smtClean="0">
                <a:latin typeface="Palatino Linotype" panose="02040502050505030304" pitchFamily="18" charset="0"/>
              </a:rPr>
            </a:br>
            <a:r>
              <a:rPr lang="ru-RU" sz="2400" dirty="0" smtClean="0">
                <a:latin typeface="Palatino Linotype" panose="02040502050505030304" pitchFamily="18" charset="0"/>
              </a:rPr>
              <a:t>5-7 октября 2018 года, Токио</a:t>
            </a:r>
            <a:endParaRPr lang="ru-RU" sz="2400" dirty="0">
              <a:latin typeface="Palatino Linotype" panose="0204050205050503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67944" y="1556792"/>
            <a:ext cx="4896544" cy="5047674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От </a:t>
            </a:r>
            <a:r>
              <a:rPr lang="ru-RU" dirty="0">
                <a:solidFill>
                  <a:schemeClr val="accent2"/>
                </a:solidFill>
                <a:latin typeface="Palatino Linotype" panose="02040502050505030304" pitchFamily="18" charset="0"/>
              </a:rPr>
              <a:t>России </a:t>
            </a:r>
            <a:r>
              <a:rPr lang="ru-RU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- </a:t>
            </a:r>
            <a:r>
              <a:rPr lang="ru-RU" dirty="0">
                <a:solidFill>
                  <a:schemeClr val="accent2"/>
                </a:solidFill>
                <a:latin typeface="Palatino Linotype" panose="02040502050505030304" pitchFamily="18" charset="0"/>
              </a:rPr>
              <a:t>два устных доклада - кафедрой детской хирургии и урологии-андрологии </a:t>
            </a:r>
            <a:r>
              <a:rPr lang="ru-RU" i="1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Сеченовского</a:t>
            </a:r>
            <a:r>
              <a:rPr lang="ru-RU" i="1" dirty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i="1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Университета</a:t>
            </a:r>
            <a:r>
              <a:rPr lang="ru-RU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:</a:t>
            </a:r>
          </a:p>
          <a:p>
            <a:endParaRPr lang="ru-RU" dirty="0">
              <a:solidFill>
                <a:schemeClr val="accent2"/>
              </a:solidFill>
              <a:latin typeface="Palatino Linotype" panose="0204050205050503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300" b="1" dirty="0" err="1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Caudal</a:t>
            </a:r>
            <a:r>
              <a:rPr lang="ru-RU" sz="3300" b="1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sz="3300" b="1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Duplication</a:t>
            </a:r>
            <a:r>
              <a:rPr lang="ru-RU" sz="3300" b="1" dirty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sz="3300" b="1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Syndrome</a:t>
            </a:r>
            <a:r>
              <a:rPr lang="ru-RU" sz="3300" b="1" dirty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sz="3300" b="1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with</a:t>
            </a:r>
            <a:r>
              <a:rPr lang="ru-RU" sz="3300" b="1" dirty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sz="3300" b="1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Recto-Vaginal</a:t>
            </a:r>
            <a:r>
              <a:rPr lang="ru-RU" sz="3300" b="1" dirty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sz="3300" b="1" dirty="0" err="1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Fistula</a:t>
            </a:r>
            <a:r>
              <a:rPr lang="ru-RU" sz="3300" b="1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300" b="1" dirty="0" err="1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Dyssynergic</a:t>
            </a:r>
            <a:r>
              <a:rPr lang="ru-RU" sz="3300" b="1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sz="3300" b="1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Defecation</a:t>
            </a:r>
            <a:r>
              <a:rPr lang="ru-RU" sz="3300" b="1" dirty="0">
                <a:solidFill>
                  <a:schemeClr val="accent2"/>
                </a:solidFill>
                <a:latin typeface="Palatino Linotype" panose="02040502050505030304" pitchFamily="18" charset="0"/>
              </a:rPr>
              <a:t> - </a:t>
            </a:r>
            <a:r>
              <a:rPr lang="ru-RU" sz="3300" b="1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the</a:t>
            </a:r>
            <a:r>
              <a:rPr lang="ru-RU" sz="3300" b="1" dirty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sz="3300" b="1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Cause</a:t>
            </a:r>
            <a:r>
              <a:rPr lang="ru-RU" sz="3300" b="1" dirty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sz="3300" b="1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of</a:t>
            </a:r>
            <a:r>
              <a:rPr lang="ru-RU" sz="3300" b="1" dirty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sz="3300" b="1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Fecal</a:t>
            </a:r>
            <a:r>
              <a:rPr lang="ru-RU" sz="3300" b="1" dirty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sz="3300" b="1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Incontinence</a:t>
            </a:r>
            <a:r>
              <a:rPr lang="ru-RU" sz="3300" b="1" dirty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sz="3300" b="1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in</a:t>
            </a:r>
            <a:r>
              <a:rPr lang="ru-RU" sz="3300" b="1" dirty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sz="3300" b="1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Children</a:t>
            </a:r>
            <a:r>
              <a:rPr lang="ru-RU" sz="3300" b="1" dirty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sz="3300" b="1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after</a:t>
            </a:r>
            <a:r>
              <a:rPr lang="ru-RU" sz="3300" b="1" dirty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sz="3300" b="1" dirty="0" err="1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Surgery</a:t>
            </a:r>
            <a:r>
              <a:rPr lang="ru-RU" sz="3300" b="1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endParaRPr lang="ru-RU" sz="3300" b="1" dirty="0">
              <a:solidFill>
                <a:schemeClr val="accent2"/>
              </a:solidFill>
              <a:latin typeface="Palatino Linotype" panose="0204050205050503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3300" dirty="0">
              <a:solidFill>
                <a:schemeClr val="accent2"/>
              </a:solidFill>
              <a:latin typeface="Palatino Linotype" panose="02040502050505030304" pitchFamily="18" charset="0"/>
            </a:endParaRPr>
          </a:p>
          <a:p>
            <a:endParaRPr lang="ru-RU" dirty="0" smtClean="0">
              <a:solidFill>
                <a:schemeClr val="accent2"/>
              </a:solidFill>
              <a:latin typeface="Palatino Linotype" panose="02040502050505030304" pitchFamily="18" charset="0"/>
            </a:endParaRPr>
          </a:p>
          <a:p>
            <a:r>
              <a:rPr lang="ru-RU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dirty="0">
                <a:solidFill>
                  <a:schemeClr val="accent2"/>
                </a:solidFill>
                <a:latin typeface="Palatino Linotype" panose="02040502050505030304" pitchFamily="18" charset="0"/>
              </a:rPr>
              <a:t>8-9 октября в Токийском Университете </a:t>
            </a:r>
            <a:r>
              <a:rPr lang="ru-RU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 - </a:t>
            </a:r>
            <a:r>
              <a:rPr lang="ru-RU" b="1" dirty="0">
                <a:solidFill>
                  <a:schemeClr val="accent2"/>
                </a:solidFill>
                <a:latin typeface="Palatino Linotype" panose="02040502050505030304" pitchFamily="18" charset="0"/>
              </a:rPr>
              <a:t>Курс обучения по детской </a:t>
            </a:r>
            <a:r>
              <a:rPr lang="ru-RU" b="1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колопроктологии</a:t>
            </a:r>
            <a:r>
              <a:rPr lang="ru-RU" b="1" dirty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b="1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Alberto</a:t>
            </a:r>
            <a:r>
              <a:rPr lang="ru-RU" dirty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Pena</a:t>
            </a:r>
            <a:r>
              <a:rPr lang="ru-RU" dirty="0">
                <a:solidFill>
                  <a:schemeClr val="accent2"/>
                </a:solidFill>
                <a:latin typeface="Palatino Linotype" panose="02040502050505030304" pitchFamily="18" charset="0"/>
              </a:rPr>
              <a:t> и </a:t>
            </a:r>
            <a:r>
              <a:rPr lang="ru-RU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Andrea</a:t>
            </a:r>
            <a:r>
              <a:rPr lang="ru-RU" dirty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Bischoff</a:t>
            </a:r>
            <a:r>
              <a:rPr lang="ru-RU" dirty="0">
                <a:solidFill>
                  <a:schemeClr val="accent2"/>
                </a:solidFill>
                <a:latin typeface="Palatino Linotype" panose="02040502050505030304" pitchFamily="18" charset="0"/>
              </a:rPr>
              <a:t>  </a:t>
            </a:r>
            <a:r>
              <a:rPr lang="ru-RU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 (США), </a:t>
            </a:r>
            <a:r>
              <a:rPr lang="ru-RU" dirty="0">
                <a:solidFill>
                  <a:schemeClr val="accent2"/>
                </a:solidFill>
                <a:latin typeface="Palatino Linotype" panose="02040502050505030304" pitchFamily="18" charset="0"/>
              </a:rPr>
              <a:t>в котором </a:t>
            </a:r>
            <a:r>
              <a:rPr lang="ru-RU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участие </a:t>
            </a:r>
            <a:r>
              <a:rPr lang="ru-RU" dirty="0">
                <a:solidFill>
                  <a:schemeClr val="accent2"/>
                </a:solidFill>
                <a:latin typeface="Palatino Linotype" panose="02040502050505030304" pitchFamily="18" charset="0"/>
              </a:rPr>
              <a:t>приняла </a:t>
            </a:r>
            <a:r>
              <a:rPr lang="ru-RU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доц. Е.С</a:t>
            </a:r>
            <a:r>
              <a:rPr lang="ru-RU" dirty="0">
                <a:solidFill>
                  <a:schemeClr val="accent2"/>
                </a:solidFill>
                <a:latin typeface="Palatino Linotype" panose="02040502050505030304" pitchFamily="18" charset="0"/>
              </a:rPr>
              <a:t>. </a:t>
            </a:r>
            <a:r>
              <a:rPr lang="ru-RU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Пименова</a:t>
            </a:r>
            <a:endParaRPr lang="ru-RU" dirty="0">
              <a:solidFill>
                <a:schemeClr val="accent2"/>
              </a:solidFill>
              <a:latin typeface="Palatino Linotype" panose="02040502050505030304" pitchFamily="18" charset="0"/>
            </a:endParaRPr>
          </a:p>
          <a:p>
            <a:endParaRPr lang="ru-RU" dirty="0" smtClean="0">
              <a:solidFill>
                <a:schemeClr val="accent2"/>
              </a:solidFill>
              <a:latin typeface="Palatino Linotype" panose="02040502050505030304" pitchFamily="18" charset="0"/>
            </a:endParaRPr>
          </a:p>
          <a:p>
            <a:r>
              <a:rPr lang="ru-RU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От </a:t>
            </a:r>
            <a:r>
              <a:rPr lang="ru-RU" dirty="0">
                <a:solidFill>
                  <a:schemeClr val="accent2"/>
                </a:solidFill>
                <a:latin typeface="Palatino Linotype" panose="02040502050505030304" pitchFamily="18" charset="0"/>
              </a:rPr>
              <a:t>кафедры детской хирургии и урологии-андрологии был представлено клиническое наблюдение успешного </a:t>
            </a:r>
            <a:r>
              <a:rPr lang="ru-RU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лечения </a:t>
            </a:r>
            <a:r>
              <a:rPr lang="ru-RU" dirty="0">
                <a:solidFill>
                  <a:schemeClr val="accent2"/>
                </a:solidFill>
                <a:latin typeface="Palatino Linotype" panose="02040502050505030304" pitchFamily="18" charset="0"/>
              </a:rPr>
              <a:t>подростка с болезнью </a:t>
            </a:r>
            <a:r>
              <a:rPr lang="ru-RU" dirty="0" err="1">
                <a:solidFill>
                  <a:schemeClr val="accent2"/>
                </a:solidFill>
                <a:latin typeface="Palatino Linotype" panose="02040502050505030304" pitchFamily="18" charset="0"/>
              </a:rPr>
              <a:t>Гиршпрунга</a:t>
            </a:r>
            <a:r>
              <a:rPr lang="ru-RU" dirty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после </a:t>
            </a:r>
            <a:r>
              <a:rPr lang="ru-RU" dirty="0">
                <a:solidFill>
                  <a:schemeClr val="accent2"/>
                </a:solidFill>
                <a:latin typeface="Palatino Linotype" panose="02040502050505030304" pitchFamily="18" charset="0"/>
              </a:rPr>
              <a:t>неоднократных операций во многих клиниках</a:t>
            </a:r>
            <a:r>
              <a:rPr lang="ru-RU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.</a:t>
            </a:r>
            <a:endParaRPr lang="ru-RU" dirty="0">
              <a:latin typeface="Palatino Linotype" panose="020405020505050303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3744416" cy="47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40768" y="6327794"/>
            <a:ext cx="22413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Доц. Е.С. Пименова </a:t>
            </a:r>
            <a:endParaRPr lang="ru-RU" sz="1600" b="1" dirty="0">
              <a:solidFill>
                <a:schemeClr val="accent2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583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11 </a:t>
            </a:r>
            <a:r>
              <a:rPr lang="ru-RU" sz="3100" dirty="0"/>
              <a:t>Европейский Педиатрический  </a:t>
            </a:r>
            <a:r>
              <a:rPr lang="ru-RU" sz="3100" dirty="0" err="1"/>
              <a:t>Колоректальный</a:t>
            </a:r>
            <a:r>
              <a:rPr lang="ru-RU" sz="3100" dirty="0"/>
              <a:t> </a:t>
            </a:r>
            <a:r>
              <a:rPr lang="ru-RU" sz="3100" dirty="0" smtClean="0"/>
              <a:t>Конгресс</a:t>
            </a:r>
            <a:br>
              <a:rPr lang="ru-RU" sz="3100" dirty="0" smtClean="0"/>
            </a:br>
            <a:r>
              <a:rPr lang="ru-RU" sz="2200" dirty="0" smtClean="0"/>
              <a:t>6-8 </a:t>
            </a:r>
            <a:r>
              <a:rPr lang="ru-RU" sz="2200" dirty="0"/>
              <a:t>декабря в </a:t>
            </a:r>
            <a:r>
              <a:rPr lang="ru-RU" sz="2200" dirty="0" err="1"/>
              <a:t>г.Неймегене</a:t>
            </a:r>
            <a:r>
              <a:rPr lang="ru-RU" sz="2200" dirty="0"/>
              <a:t> (Нидерланды)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96136" y="1600200"/>
            <a:ext cx="3096344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доцент </a:t>
            </a:r>
            <a:r>
              <a:rPr lang="ru-RU" b="1" dirty="0">
                <a:solidFill>
                  <a:schemeClr val="accent2"/>
                </a:solidFill>
              </a:rPr>
              <a:t>Пименова Е.С</a:t>
            </a:r>
            <a:r>
              <a:rPr lang="ru-RU" b="1" dirty="0" smtClean="0">
                <a:solidFill>
                  <a:schemeClr val="accent2"/>
                </a:solidFill>
              </a:rPr>
              <a:t>.</a:t>
            </a:r>
            <a:endParaRPr lang="ru-RU" b="1" dirty="0">
              <a:solidFill>
                <a:schemeClr val="accent2"/>
              </a:solidFill>
            </a:endParaRPr>
          </a:p>
          <a:p>
            <a:endParaRPr lang="ru-RU" dirty="0">
              <a:solidFill>
                <a:schemeClr val="accent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Swenson </a:t>
            </a:r>
            <a:r>
              <a:rPr lang="en-US" dirty="0">
                <a:solidFill>
                  <a:schemeClr val="accent2"/>
                </a:solidFill>
              </a:rPr>
              <a:t>procedure – a modern role of laparotomy, laparoscopy and </a:t>
            </a:r>
            <a:r>
              <a:rPr lang="en-US" dirty="0" err="1">
                <a:solidFill>
                  <a:schemeClr val="accent2"/>
                </a:solidFill>
              </a:rPr>
              <a:t>endorectal</a:t>
            </a:r>
            <a:r>
              <a:rPr lang="en-US" dirty="0">
                <a:solidFill>
                  <a:schemeClr val="accent2"/>
                </a:solidFill>
              </a:rPr>
              <a:t> pull-through.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chemeClr val="accent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Anorectal </a:t>
            </a:r>
            <a:r>
              <a:rPr lang="en-US" dirty="0">
                <a:solidFill>
                  <a:schemeClr val="accent2"/>
                </a:solidFill>
              </a:rPr>
              <a:t>malformation in patient with 46. XY DSD. </a:t>
            </a:r>
            <a:r>
              <a:rPr lang="en-US" dirty="0" err="1">
                <a:solidFill>
                  <a:schemeClr val="accent2"/>
                </a:solidFill>
              </a:rPr>
              <a:t>Uretral</a:t>
            </a:r>
            <a:r>
              <a:rPr lang="en-US" dirty="0">
                <a:solidFill>
                  <a:schemeClr val="accent2"/>
                </a:solidFill>
              </a:rPr>
              <a:t> fistula or cloaca?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chemeClr val="accent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Induced </a:t>
            </a:r>
            <a:r>
              <a:rPr lang="en-US" dirty="0">
                <a:solidFill>
                  <a:schemeClr val="accent2"/>
                </a:solidFill>
              </a:rPr>
              <a:t>mesenteric ischemia and intestinal dilatation in male rats.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2736304" cy="2052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5" y="3861048"/>
            <a:ext cx="2736304" cy="2053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4573" y="1700808"/>
            <a:ext cx="2727547" cy="2047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4321" y="3861047"/>
            <a:ext cx="2736304" cy="2053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3582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60" y="3646193"/>
            <a:ext cx="6715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+mj-lt"/>
                <a:ea typeface="+mj-ea"/>
                <a:cs typeface="+mj-cs"/>
              </a:rPr>
              <a:t>Организационная деятельность в 2018 году</a:t>
            </a:r>
          </a:p>
        </p:txBody>
      </p:sp>
    </p:spTree>
    <p:extLst>
      <p:ext uri="{BB962C8B-B14F-4D97-AF65-F5344CB8AC3E}">
        <p14:creationId xmlns:p14="http://schemas.microsoft.com/office/powerpoint/2010/main" xmlns="" val="122387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Palatino Linotype" panose="02040502050505030304" pitchFamily="18" charset="0"/>
              </a:rPr>
              <a:t>Выборы в Президиум Российской ассоциации детских хирургов, 1 ноября 2018 года</a:t>
            </a:r>
            <a:endParaRPr lang="ru-RU" sz="2800" dirty="0">
              <a:latin typeface="Palatino Linotype" panose="0204050205050503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588569" y="1772816"/>
            <a:ext cx="3303911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Доклад и перевыборы Д.А. Морозова  вице-президентом Российской Ассоциации детских хирургов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3168352" cy="2376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4221088"/>
            <a:ext cx="3168352" cy="2376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35871">
            <a:off x="2173089" y="3596209"/>
            <a:ext cx="3294112" cy="24705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0935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16832"/>
            <a:ext cx="5194920" cy="4281339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solidFill>
                  <a:schemeClr val="accent2"/>
                </a:solidFill>
              </a:rPr>
              <a:t>Симпозиум детских хирургов России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solidFill>
                  <a:schemeClr val="accent2"/>
                </a:solidFill>
              </a:rPr>
              <a:t>Конференция СНО России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solidFill>
                  <a:schemeClr val="accent2"/>
                </a:solidFill>
              </a:rPr>
              <a:t>Круглые столы и симпозиумы Конгресса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solidFill>
                  <a:schemeClr val="accent2"/>
                </a:solidFill>
              </a:rPr>
              <a:t>Лекция «Детская хирургия в вопросах права» в 6 университетах России (Томск, Махачкала, Москва, Астрахань, Ростов-на-Дону, Саратов)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solidFill>
                  <a:schemeClr val="accent2"/>
                </a:solidFill>
              </a:rPr>
              <a:t>Круглый стол в Государственной Думе РФ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 smtClean="0"/>
              <a:t>Что организовали?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896740"/>
            <a:ext cx="2669635" cy="4006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2755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680" y="0"/>
            <a:ext cx="8686800" cy="155679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Palatino Linotype" panose="02040502050505030304" pitchFamily="18" charset="0"/>
              </a:rPr>
              <a:t>Болезнь </a:t>
            </a:r>
            <a:r>
              <a:rPr lang="ru-RU" sz="2800" dirty="0" err="1">
                <a:solidFill>
                  <a:schemeClr val="bg1"/>
                </a:solidFill>
                <a:latin typeface="Palatino Linotype" panose="02040502050505030304" pitchFamily="18" charset="0"/>
              </a:rPr>
              <a:t>Гиршпрунга</a:t>
            </a:r>
            <a:r>
              <a:rPr lang="ru-RU" sz="2800" dirty="0">
                <a:solidFill>
                  <a:schemeClr val="bg1"/>
                </a:solidFill>
                <a:latin typeface="Palatino Linotype" panose="02040502050505030304" pitchFamily="18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Palatino Linotype" panose="02040502050505030304" pitchFamily="18" charset="0"/>
              </a:rPr>
              <a:t/>
            </a:r>
            <a:br>
              <a:rPr lang="ru-RU" sz="2800" dirty="0" smtClean="0">
                <a:solidFill>
                  <a:schemeClr val="bg1"/>
                </a:solidFill>
                <a:latin typeface="Palatino Linotype" panose="020405020505050303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Palatino Linotype" panose="02040502050505030304" pitchFamily="18" charset="0"/>
              </a:rPr>
              <a:t>и </a:t>
            </a:r>
            <a:r>
              <a:rPr lang="ru-RU" sz="2800" dirty="0" err="1">
                <a:solidFill>
                  <a:schemeClr val="bg1"/>
                </a:solidFill>
                <a:latin typeface="Palatino Linotype" panose="02040502050505030304" pitchFamily="18" charset="0"/>
              </a:rPr>
              <a:t>нейроинтестинальная</a:t>
            </a:r>
            <a:r>
              <a:rPr lang="ru-RU" sz="2800" dirty="0">
                <a:solidFill>
                  <a:schemeClr val="bg1"/>
                </a:solidFill>
                <a:latin typeface="Palatino Linotype" panose="02040502050505030304" pitchFamily="18" charset="0"/>
              </a:rPr>
              <a:t> дисплазия у </a:t>
            </a:r>
            <a:r>
              <a:rPr lang="ru-RU" sz="2800" dirty="0" smtClean="0">
                <a:solidFill>
                  <a:schemeClr val="bg1"/>
                </a:solidFill>
                <a:latin typeface="Palatino Linotype" panose="02040502050505030304" pitchFamily="18" charset="0"/>
              </a:rPr>
              <a:t>детей</a:t>
            </a:r>
            <a:r>
              <a:rPr lang="ru-RU" sz="3200" dirty="0" smtClean="0">
                <a:solidFill>
                  <a:schemeClr val="bg1"/>
                </a:solidFill>
                <a:latin typeface="Palatino Linotype" panose="02040502050505030304" pitchFamily="18" charset="0"/>
              </a:rPr>
              <a:t/>
            </a:r>
            <a:br>
              <a:rPr lang="ru-RU" sz="3200" dirty="0" smtClean="0">
                <a:solidFill>
                  <a:schemeClr val="bg1"/>
                </a:solidFill>
                <a:latin typeface="Palatino Linotype" panose="02040502050505030304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Palatino Linotype" panose="02040502050505030304" pitchFamily="18" charset="0"/>
              </a:rPr>
              <a:t>Российский симпозиум с международным участием, 2018 год</a:t>
            </a:r>
            <a:endParaRPr lang="ru-RU" sz="2200" dirty="0">
              <a:solidFill>
                <a:schemeClr val="bg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5736158"/>
            <a:ext cx="64807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свыше </a:t>
            </a:r>
            <a:r>
              <a:rPr lang="ru-RU" sz="1600" b="1" dirty="0">
                <a:solidFill>
                  <a:schemeClr val="accent2"/>
                </a:solidFill>
                <a:latin typeface="Palatino Linotype" panose="02040502050505030304" pitchFamily="18" charset="0"/>
              </a:rPr>
              <a:t>300 </a:t>
            </a:r>
            <a:r>
              <a:rPr lang="ru-RU" sz="1600" dirty="0">
                <a:solidFill>
                  <a:schemeClr val="accent2"/>
                </a:solidFill>
                <a:latin typeface="Palatino Linotype" panose="02040502050505030304" pitchFamily="18" charset="0"/>
              </a:rPr>
              <a:t>участников из </a:t>
            </a:r>
            <a:r>
              <a:rPr lang="ru-RU" sz="1600" b="1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59</a:t>
            </a:r>
            <a:r>
              <a:rPr lang="ru-RU" sz="1600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sz="1600" dirty="0">
                <a:solidFill>
                  <a:schemeClr val="accent2"/>
                </a:solidFill>
                <a:latin typeface="Palatino Linotype" panose="02040502050505030304" pitchFamily="18" charset="0"/>
              </a:rPr>
              <a:t>городов </a:t>
            </a:r>
            <a:r>
              <a:rPr lang="ru-RU" sz="1600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России, а </a:t>
            </a:r>
            <a:r>
              <a:rPr lang="ru-RU" sz="1600" dirty="0">
                <a:solidFill>
                  <a:schemeClr val="accent2"/>
                </a:solidFill>
                <a:latin typeface="Palatino Linotype" panose="02040502050505030304" pitchFamily="18" charset="0"/>
              </a:rPr>
              <a:t>также из </a:t>
            </a:r>
            <a:r>
              <a:rPr lang="ru-RU" sz="1600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Азербайджана</a:t>
            </a:r>
            <a:r>
              <a:rPr lang="ru-RU" sz="1600" dirty="0">
                <a:solidFill>
                  <a:schemeClr val="accent2"/>
                </a:solidFill>
                <a:latin typeface="Palatino Linotype" panose="02040502050505030304" pitchFamily="18" charset="0"/>
              </a:rPr>
              <a:t>, Беларуси, Грузии, Иордании, Казахстана, Саудовской Аравии, Узбекистана.</a:t>
            </a:r>
            <a:endParaRPr lang="ru-RU" sz="1600" dirty="0" smtClean="0">
              <a:solidFill>
                <a:schemeClr val="accent2"/>
              </a:solidFill>
              <a:latin typeface="Palatino Linotype" panose="02040502050505030304" pitchFamily="18" charset="0"/>
            </a:endParaRPr>
          </a:p>
          <a:p>
            <a:r>
              <a:rPr lang="ru-RU" sz="1600" b="1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42</a:t>
            </a:r>
            <a:r>
              <a:rPr lang="ru-RU" sz="1600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 </a:t>
            </a:r>
            <a:r>
              <a:rPr lang="ru-RU" sz="1600" dirty="0">
                <a:solidFill>
                  <a:schemeClr val="accent2"/>
                </a:solidFill>
                <a:latin typeface="Palatino Linotype" panose="02040502050505030304" pitchFamily="18" charset="0"/>
              </a:rPr>
              <a:t>доклада, </a:t>
            </a:r>
            <a:r>
              <a:rPr lang="ru-RU" sz="1600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резолюция симпозиума. Сборник </a:t>
            </a:r>
            <a:r>
              <a:rPr lang="ru-RU" sz="1600" dirty="0">
                <a:solidFill>
                  <a:schemeClr val="accent2"/>
                </a:solidFill>
                <a:latin typeface="Palatino Linotype" panose="02040502050505030304" pitchFamily="18" charset="0"/>
              </a:rPr>
              <a:t>научных трудов. </a:t>
            </a:r>
          </a:p>
        </p:txBody>
      </p:sp>
      <p:pic>
        <p:nvPicPr>
          <p:cNvPr id="14338" name="Picture 2" descr="https://www.sechenov.ru/upload/resize_cache/iblock/3d2/1024_683_129e66cb91603497cfdfca4ec283120e1/1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39552" y="2132856"/>
            <a:ext cx="7964050" cy="354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1\Desktop\детская хирургия ПМГМУ 2017\Организационная работа 2018\КОНФЕРЕНЦИЯ 2018\фото конференции\IMG_8278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23528" y="1688243"/>
            <a:ext cx="3011996" cy="22779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1\Desktop\детская хирургия ПМГМУ 2017\Организационная работа 2018\КОНФЕРЕНЦИЯ 2018\фото конференции\IMG_8421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868144" y="1667159"/>
            <a:ext cx="2880320" cy="2074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8351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Palatino Linotype" panose="02040502050505030304" pitchFamily="18" charset="0"/>
              </a:rPr>
              <a:t>Выставка Министерства промышленности и торговли Российской Федерации</a:t>
            </a:r>
            <a:endParaRPr lang="ru-RU" sz="2800" dirty="0">
              <a:latin typeface="Palatino Linotype" panose="02040502050505030304" pitchFamily="18" charset="0"/>
            </a:endParaRPr>
          </a:p>
        </p:txBody>
      </p:sp>
      <p:pic>
        <p:nvPicPr>
          <p:cNvPr id="1026" name="Picture 2" descr="C:\Users\user1\Desktop\детская хирургия ПМГМУ 2017\Организационная работа 2018\КОНФЕРЕНЦИЯ 2018\фото конференции\IMG_839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3194688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1\Desktop\детская хирургия ПМГМУ 2017\Организационная работа 2018\КОНФЕРЕНЦИЯ 2018\фото конференции\IMG_798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772816"/>
            <a:ext cx="5186600" cy="345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23928" y="5397023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Встреча детских хирургов с российскими производителями</a:t>
            </a:r>
            <a:endParaRPr lang="ru-RU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051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/>
              <a:t>25 </a:t>
            </a:r>
            <a:r>
              <a:rPr lang="ru-RU" sz="2200" dirty="0" smtClean="0"/>
              <a:t>(58) Научная </a:t>
            </a:r>
            <a:r>
              <a:rPr lang="ru-RU" sz="2200" dirty="0"/>
              <a:t>студенческая конференция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3100" dirty="0" smtClean="0"/>
              <a:t>Актуальные </a:t>
            </a:r>
            <a:r>
              <a:rPr lang="ru-RU" sz="3100" dirty="0"/>
              <a:t>вопросы хирургии, анестезиологии и реаниматологии  детского </a:t>
            </a:r>
            <a:r>
              <a:rPr lang="ru-RU" sz="3100" dirty="0" smtClean="0"/>
              <a:t>возраста, 2018</a:t>
            </a:r>
            <a:endParaRPr lang="ru-RU" sz="3100" dirty="0"/>
          </a:p>
        </p:txBody>
      </p:sp>
      <p:pic>
        <p:nvPicPr>
          <p:cNvPr id="16388" name="Picture 4" descr="https://www.sechenov.ru/upload/resize_cache/iblock/10b/1024_683_129e66cb91603497cfdfca4ec283120e1/0000135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30944" y="1700805"/>
            <a:ext cx="8784976" cy="439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3845" y="6116362"/>
            <a:ext cx="6397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3"/>
                </a:solidFill>
              </a:rPr>
              <a:t>48</a:t>
            </a:r>
            <a:r>
              <a:rPr lang="ru-RU" sz="1600" b="1" dirty="0" smtClean="0">
                <a:solidFill>
                  <a:schemeClr val="accent3"/>
                </a:solidFill>
              </a:rPr>
              <a:t> ВУЗов России, Беларуси, Казахстана, Узбекистана, </a:t>
            </a:r>
          </a:p>
          <a:p>
            <a:r>
              <a:rPr lang="ru-RU" sz="1600" b="1" dirty="0" smtClean="0">
                <a:solidFill>
                  <a:schemeClr val="accent3"/>
                </a:solidFill>
              </a:rPr>
              <a:t>ДНР, Таджикистана</a:t>
            </a:r>
            <a:endParaRPr lang="ru-RU" sz="16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715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Palatino Linotype" panose="02040502050505030304" pitchFamily="18" charset="0"/>
              </a:rPr>
              <a:t>Кафедра имени проф. Л.П. Александрова</a:t>
            </a:r>
            <a:br>
              <a:rPr lang="ru-RU" sz="3200" dirty="0" smtClean="0">
                <a:latin typeface="Palatino Linotype" panose="02040502050505030304" pitchFamily="18" charset="0"/>
              </a:rPr>
            </a:br>
            <a:r>
              <a:rPr lang="ru-RU" sz="2200" dirty="0" smtClean="0">
                <a:latin typeface="Palatino Linotype" panose="02040502050505030304" pitchFamily="18" charset="0"/>
              </a:rPr>
              <a:t>Решение Ученого Совета 12 ноября 2018 года</a:t>
            </a:r>
            <a:endParaRPr lang="ru-RU" sz="2200" dirty="0">
              <a:latin typeface="Palatino Linotype" panose="0204050205050503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680593"/>
            <a:ext cx="3384376" cy="4298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425" y="1680593"/>
            <a:ext cx="2855415" cy="38972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69321">
            <a:off x="735606" y="4388182"/>
            <a:ext cx="2880320" cy="22061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8336" y="2033013"/>
            <a:ext cx="2397720" cy="36325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3793" y="6093296"/>
            <a:ext cx="22445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accent2"/>
                </a:solidFill>
              </a:rPr>
              <a:t>Отчет Кафедры </a:t>
            </a:r>
          </a:p>
          <a:p>
            <a:r>
              <a:rPr lang="ru-RU" sz="1400" dirty="0" smtClean="0">
                <a:solidFill>
                  <a:schemeClr val="accent2"/>
                </a:solidFill>
              </a:rPr>
              <a:t>14 мая 2018 года за 5 лет</a:t>
            </a:r>
            <a:endParaRPr lang="ru-RU" sz="1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249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/>
              <a:t>25 </a:t>
            </a:r>
            <a:r>
              <a:rPr lang="ru-RU" sz="2200" dirty="0" smtClean="0"/>
              <a:t>(58) Научная </a:t>
            </a:r>
            <a:r>
              <a:rPr lang="ru-RU" sz="2200" dirty="0"/>
              <a:t>студенческая конференция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3100" dirty="0" smtClean="0"/>
              <a:t>Актуальные </a:t>
            </a:r>
            <a:r>
              <a:rPr lang="ru-RU" sz="3100" dirty="0"/>
              <a:t>вопросы хирургии, анестезиологии и реаниматологии  детского </a:t>
            </a:r>
            <a:r>
              <a:rPr lang="ru-RU" sz="3100" dirty="0" smtClean="0"/>
              <a:t>возраста, 2018</a:t>
            </a:r>
            <a:endParaRPr lang="ru-RU" sz="3100" dirty="0"/>
          </a:p>
        </p:txBody>
      </p:sp>
      <p:pic>
        <p:nvPicPr>
          <p:cNvPr id="17410" name="Picture 2" descr="https://www.sechenov.ru/upload/resize_cache/iblock/9bd/1024_683_129e66cb91603497cfdfca4ec283120e1/0000140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410866" y="1628800"/>
            <a:ext cx="5625630" cy="4387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www.sechenov.ru/upload/resize_cache/iblock/83e/1024_683_129e66cb91603497cfdfca4ec283120e1/img_6899.cr2.jpe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59457" y="1628800"/>
            <a:ext cx="2988407" cy="1945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https://www.sechenov.ru/upload/resize_cache/iblock/9b0/1024_683_129e66cb91603497cfdfca4ec283120e1/img_7290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59456" y="3609762"/>
            <a:ext cx="2988408" cy="240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9331" y="6165304"/>
            <a:ext cx="6266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3"/>
                </a:solidFill>
              </a:rPr>
              <a:t>204 </a:t>
            </a:r>
            <a:r>
              <a:rPr lang="ru-RU" b="1" dirty="0" smtClean="0">
                <a:solidFill>
                  <a:schemeClr val="accent3"/>
                </a:solidFill>
              </a:rPr>
              <a:t>доклада студентов. </a:t>
            </a:r>
            <a:r>
              <a:rPr lang="ru-RU" sz="2400" b="1" dirty="0" smtClean="0">
                <a:solidFill>
                  <a:schemeClr val="accent3"/>
                </a:solidFill>
              </a:rPr>
              <a:t>27</a:t>
            </a:r>
            <a:r>
              <a:rPr lang="ru-RU" b="1" dirty="0" smtClean="0">
                <a:solidFill>
                  <a:schemeClr val="accent3"/>
                </a:solidFill>
              </a:rPr>
              <a:t> секций </a:t>
            </a:r>
            <a:r>
              <a:rPr lang="ru-RU" dirty="0" smtClean="0">
                <a:solidFill>
                  <a:schemeClr val="accent3"/>
                </a:solidFill>
              </a:rPr>
              <a:t>(11 </a:t>
            </a:r>
            <a:r>
              <a:rPr lang="ru-RU" dirty="0" err="1" smtClean="0">
                <a:solidFill>
                  <a:schemeClr val="accent3"/>
                </a:solidFill>
              </a:rPr>
              <a:t>постерных</a:t>
            </a:r>
            <a:r>
              <a:rPr lang="ru-RU" dirty="0" smtClean="0">
                <a:solidFill>
                  <a:schemeClr val="accent3"/>
                </a:solidFill>
              </a:rPr>
              <a:t>)</a:t>
            </a:r>
            <a:endParaRPr lang="ru-RU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668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Организация Федеральных консенсусов</a:t>
            </a:r>
            <a:endParaRPr lang="ru-RU" sz="320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4531332" y="1709118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ru-RU" sz="2000" b="0" dirty="0" smtClean="0">
                <a:solidFill>
                  <a:schemeClr val="accent3"/>
                </a:solidFill>
              </a:rPr>
              <a:t>Хирургия болезни </a:t>
            </a:r>
            <a:r>
              <a:rPr lang="ru-RU" sz="2000" b="0" dirty="0" err="1" smtClean="0">
                <a:solidFill>
                  <a:schemeClr val="accent3"/>
                </a:solidFill>
              </a:rPr>
              <a:t>Гиршпрунга</a:t>
            </a:r>
            <a:r>
              <a:rPr lang="ru-RU" sz="2000" b="0" dirty="0" smtClean="0">
                <a:solidFill>
                  <a:schemeClr val="accent3"/>
                </a:solidFill>
              </a:rPr>
              <a:t> в России</a:t>
            </a:r>
            <a:endParaRPr lang="ru-RU" sz="2000" b="0" dirty="0">
              <a:solidFill>
                <a:schemeClr val="accent3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4"/>
          </p:nvPr>
        </p:nvSpPr>
        <p:spPr>
          <a:xfrm>
            <a:off x="539553" y="4221088"/>
            <a:ext cx="8147248" cy="190507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2"/>
                </a:solidFill>
              </a:rPr>
              <a:t>2016-2018 годы</a:t>
            </a:r>
          </a:p>
          <a:p>
            <a:r>
              <a:rPr lang="ru-RU" sz="2000" dirty="0" smtClean="0">
                <a:solidFill>
                  <a:schemeClr val="accent2"/>
                </a:solidFill>
              </a:rPr>
              <a:t>5 научных форумов</a:t>
            </a:r>
          </a:p>
          <a:p>
            <a:r>
              <a:rPr lang="ru-RU" sz="2000" dirty="0" smtClean="0">
                <a:solidFill>
                  <a:schemeClr val="accent2"/>
                </a:solidFill>
              </a:rPr>
              <a:t>участие 25 детских хирургических клиник</a:t>
            </a:r>
          </a:p>
          <a:p>
            <a:r>
              <a:rPr lang="ru-RU" sz="2000" dirty="0" smtClean="0">
                <a:solidFill>
                  <a:schemeClr val="accent2"/>
                </a:solidFill>
              </a:rPr>
              <a:t>организация экспертного сообщества</a:t>
            </a:r>
            <a:endParaRPr lang="ru-RU" sz="2000" dirty="0">
              <a:solidFill>
                <a:schemeClr val="accent2"/>
              </a:solidFill>
            </a:endParaRPr>
          </a:p>
        </p:txBody>
      </p:sp>
      <p:pic>
        <p:nvPicPr>
          <p:cNvPr id="8" name="Picture 3" descr="C:\Users\дмитрий\Desktop\НИИ ДЕТСКОЙ ХИРУРГИИ НЦЗД РАМН\фото симпозиума 2014\Conference_day#1_final\Conference_day#1-11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16016" y="2348880"/>
            <a:ext cx="3672408" cy="2519624"/>
          </a:xfrm>
          <a:prstGeom prst="rect">
            <a:avLst/>
          </a:prstGeom>
          <a:noFill/>
        </p:spPr>
      </p:pic>
      <p:pic>
        <p:nvPicPr>
          <p:cNvPr id="9" name="Picture 4" descr="C:\Users\дмитрий\Desktop\НИИ ДЕТСКОЙ ХИРУРГИИ НЦЗД РАМН\фото симпозиума 2014\Conference_day#1_final\Conference_day#1-20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9552" y="1844824"/>
            <a:ext cx="3297128" cy="2160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276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1" y="274638"/>
            <a:ext cx="8784975" cy="114300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FFFFFF"/>
                </a:solidFill>
                <a:latin typeface="Palatino Linotype" panose="02040502050505030304" pitchFamily="18" charset="0"/>
              </a:rPr>
              <a:t>Д</a:t>
            </a:r>
            <a:r>
              <a:rPr lang="ru-RU" sz="3600" dirty="0" smtClean="0">
                <a:solidFill>
                  <a:srgbClr val="FFFFFF"/>
                </a:solidFill>
                <a:latin typeface="Palatino Linotype" panose="02040502050505030304" pitchFamily="18" charset="0"/>
              </a:rPr>
              <a:t>етская хирургия и хирургия плода в РФ </a:t>
            </a:r>
            <a:r>
              <a:rPr lang="ru-RU" sz="2700" dirty="0" smtClean="0">
                <a:solidFill>
                  <a:srgbClr val="FFFFFF"/>
                </a:solidFill>
                <a:latin typeface="Palatino Linotype" panose="02040502050505030304" pitchFamily="18" charset="0"/>
              </a:rPr>
              <a:t/>
            </a:r>
            <a:br>
              <a:rPr lang="ru-RU" sz="2700" dirty="0" smtClean="0">
                <a:solidFill>
                  <a:srgbClr val="FFFFFF"/>
                </a:solidFill>
                <a:latin typeface="Palatino Linotype" panose="02040502050505030304" pitchFamily="18" charset="0"/>
              </a:rPr>
            </a:br>
            <a:r>
              <a:rPr lang="ru-RU" sz="2200" dirty="0" smtClean="0">
                <a:solidFill>
                  <a:srgbClr val="FFFFFF"/>
                </a:solidFill>
                <a:latin typeface="Palatino Linotype" panose="02040502050505030304" pitchFamily="18" charset="0"/>
              </a:rPr>
              <a:t>законодательное регулирование практики, науки и подготовки кадров </a:t>
            </a:r>
            <a:endParaRPr lang="ru-RU" sz="2200" dirty="0"/>
          </a:p>
        </p:txBody>
      </p:sp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17139" y="1628800"/>
            <a:ext cx="4969803" cy="511256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</a:rPr>
              <a:t>196</a:t>
            </a:r>
            <a:r>
              <a:rPr lang="ru-RU" sz="1800" dirty="0" smtClean="0">
                <a:solidFill>
                  <a:schemeClr val="accent2"/>
                </a:solidFill>
              </a:rPr>
              <a:t> человек из </a:t>
            </a:r>
            <a:r>
              <a:rPr lang="ru-RU" sz="1800" b="1" dirty="0">
                <a:solidFill>
                  <a:schemeClr val="accent2"/>
                </a:solidFill>
              </a:rPr>
              <a:t>78</a:t>
            </a:r>
            <a:r>
              <a:rPr lang="ru-RU" sz="1800" dirty="0">
                <a:solidFill>
                  <a:schemeClr val="accent2"/>
                </a:solidFill>
              </a:rPr>
              <a:t> субъектов Российской </a:t>
            </a:r>
            <a:r>
              <a:rPr lang="ru-RU" sz="1800" dirty="0" smtClean="0">
                <a:solidFill>
                  <a:schemeClr val="accent2"/>
                </a:solidFill>
              </a:rPr>
              <a:t>Федерации </a:t>
            </a:r>
            <a:endParaRPr lang="ru-RU" sz="1800" dirty="0">
              <a:solidFill>
                <a:schemeClr val="accent2"/>
              </a:solidFill>
            </a:endParaRPr>
          </a:p>
          <a:p>
            <a:r>
              <a:rPr lang="ru-RU" sz="1800" b="1" dirty="0" smtClean="0">
                <a:solidFill>
                  <a:schemeClr val="accent2"/>
                </a:solidFill>
              </a:rPr>
              <a:t>5</a:t>
            </a:r>
            <a:r>
              <a:rPr lang="ru-RU" sz="1800" dirty="0" smtClean="0">
                <a:solidFill>
                  <a:schemeClr val="accent2"/>
                </a:solidFill>
              </a:rPr>
              <a:t> </a:t>
            </a:r>
            <a:r>
              <a:rPr lang="ru-RU" sz="1800" dirty="0">
                <a:solidFill>
                  <a:schemeClr val="accent2"/>
                </a:solidFill>
              </a:rPr>
              <a:t>академиков РАН, </a:t>
            </a:r>
            <a:r>
              <a:rPr lang="ru-RU" sz="1800" b="1" dirty="0">
                <a:solidFill>
                  <a:schemeClr val="accent2"/>
                </a:solidFill>
              </a:rPr>
              <a:t>51</a:t>
            </a:r>
            <a:r>
              <a:rPr lang="ru-RU" sz="1800" dirty="0">
                <a:solidFill>
                  <a:schemeClr val="accent2"/>
                </a:solidFill>
              </a:rPr>
              <a:t> </a:t>
            </a:r>
            <a:r>
              <a:rPr lang="ru-RU" sz="1800" dirty="0" smtClean="0">
                <a:solidFill>
                  <a:schemeClr val="accent2"/>
                </a:solidFill>
              </a:rPr>
              <a:t>заведующий </a:t>
            </a:r>
            <a:r>
              <a:rPr lang="ru-RU" sz="1800" dirty="0">
                <a:solidFill>
                  <a:schemeClr val="accent2"/>
                </a:solidFill>
              </a:rPr>
              <a:t>кафедрами детской хирургии и профессоров вузов страны, </a:t>
            </a:r>
            <a:r>
              <a:rPr lang="ru-RU" sz="1800" b="1" dirty="0">
                <a:solidFill>
                  <a:schemeClr val="accent2"/>
                </a:solidFill>
              </a:rPr>
              <a:t>24</a:t>
            </a:r>
            <a:r>
              <a:rPr lang="ru-RU" sz="1800" dirty="0">
                <a:solidFill>
                  <a:schemeClr val="accent2"/>
                </a:solidFill>
              </a:rPr>
              <a:t> главных врача детских </a:t>
            </a:r>
            <a:r>
              <a:rPr lang="ru-RU" sz="1800" dirty="0" smtClean="0">
                <a:solidFill>
                  <a:schemeClr val="accent2"/>
                </a:solidFill>
              </a:rPr>
              <a:t>больниц.</a:t>
            </a:r>
          </a:p>
          <a:p>
            <a:r>
              <a:rPr lang="ru-RU" sz="1800" dirty="0" smtClean="0">
                <a:solidFill>
                  <a:schemeClr val="accent2"/>
                </a:solidFill>
              </a:rPr>
              <a:t>главные специалисты-детские хирурги</a:t>
            </a:r>
          </a:p>
          <a:p>
            <a:r>
              <a:rPr lang="ru-RU" sz="1800" dirty="0" smtClean="0">
                <a:solidFill>
                  <a:schemeClr val="accent2"/>
                </a:solidFill>
              </a:rPr>
              <a:t>депутаты </a:t>
            </a:r>
            <a:r>
              <a:rPr lang="ru-RU" sz="1800" dirty="0">
                <a:solidFill>
                  <a:schemeClr val="accent2"/>
                </a:solidFill>
              </a:rPr>
              <a:t>Государственной Думы, </a:t>
            </a:r>
            <a:r>
              <a:rPr lang="ru-RU" sz="1800" dirty="0" smtClean="0">
                <a:solidFill>
                  <a:schemeClr val="accent2"/>
                </a:solidFill>
              </a:rPr>
              <a:t>члены </a:t>
            </a:r>
            <a:r>
              <a:rPr lang="ru-RU" sz="1800" dirty="0">
                <a:solidFill>
                  <a:schemeClr val="accent2"/>
                </a:solidFill>
              </a:rPr>
              <a:t>Совета Федерации, </a:t>
            </a:r>
            <a:endParaRPr lang="ru-RU" sz="1800" dirty="0" smtClean="0">
              <a:solidFill>
                <a:schemeClr val="accent2"/>
              </a:solidFill>
            </a:endParaRPr>
          </a:p>
          <a:p>
            <a:r>
              <a:rPr lang="ru-RU" sz="1800" dirty="0" smtClean="0">
                <a:solidFill>
                  <a:schemeClr val="accent2"/>
                </a:solidFill>
              </a:rPr>
              <a:t>руководители </a:t>
            </a:r>
            <a:r>
              <a:rPr lang="ru-RU" sz="1800" dirty="0">
                <a:solidFill>
                  <a:schemeClr val="accent2"/>
                </a:solidFill>
              </a:rPr>
              <a:t>департаментов Министерства здравоохранения </a:t>
            </a:r>
            <a:r>
              <a:rPr lang="ru-RU" sz="1800" dirty="0" smtClean="0">
                <a:solidFill>
                  <a:schemeClr val="accent2"/>
                </a:solidFill>
              </a:rPr>
              <a:t>РФ, </a:t>
            </a:r>
            <a:r>
              <a:rPr lang="ru-RU" sz="1800" dirty="0" err="1">
                <a:solidFill>
                  <a:schemeClr val="accent2"/>
                </a:solidFill>
              </a:rPr>
              <a:t>Росздравназдзора</a:t>
            </a:r>
            <a:r>
              <a:rPr lang="ru-RU" sz="1800" dirty="0">
                <a:solidFill>
                  <a:schemeClr val="accent2"/>
                </a:solidFill>
              </a:rPr>
              <a:t>, Министерства образования и науки </a:t>
            </a:r>
            <a:r>
              <a:rPr lang="ru-RU" sz="1800" dirty="0" smtClean="0">
                <a:solidFill>
                  <a:schemeClr val="accent2"/>
                </a:solidFill>
              </a:rPr>
              <a:t>РФ, </a:t>
            </a:r>
            <a:r>
              <a:rPr lang="ru-RU" sz="1800" dirty="0">
                <a:solidFill>
                  <a:schemeClr val="accent2"/>
                </a:solidFill>
              </a:rPr>
              <a:t>Российской академии наук и Высшей аттестационной комиссии </a:t>
            </a:r>
            <a:r>
              <a:rPr lang="ru-RU" sz="1800" dirty="0" smtClean="0">
                <a:solidFill>
                  <a:schemeClr val="accent2"/>
                </a:solidFill>
              </a:rPr>
              <a:t>РФ</a:t>
            </a:r>
            <a:endParaRPr lang="ru-RU" sz="1800" dirty="0">
              <a:solidFill>
                <a:schemeClr val="accent2"/>
              </a:solidFill>
            </a:endParaRPr>
          </a:p>
        </p:txBody>
      </p:sp>
      <p:pic>
        <p:nvPicPr>
          <p:cNvPr id="15364" name="Picture 4" descr="http://komitet2-2.km.duma.gov.ru/upload/site21/document_news/016/004/002/00001261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986943" y="1706116"/>
            <a:ext cx="3977544" cy="280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92487" y="451175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dirty="0" smtClean="0">
                <a:solidFill>
                  <a:schemeClr val="accent2"/>
                </a:solidFill>
              </a:rPr>
              <a:t>отзывы </a:t>
            </a:r>
            <a:r>
              <a:rPr lang="ru-RU" dirty="0">
                <a:solidFill>
                  <a:schemeClr val="accent2"/>
                </a:solidFill>
              </a:rPr>
              <a:t>от </a:t>
            </a:r>
            <a:r>
              <a:rPr lang="ru-RU" b="1" dirty="0">
                <a:solidFill>
                  <a:schemeClr val="accent2"/>
                </a:solidFill>
              </a:rPr>
              <a:t>30</a:t>
            </a:r>
            <a:r>
              <a:rPr lang="ru-RU" dirty="0">
                <a:solidFill>
                  <a:schemeClr val="accent2"/>
                </a:solidFill>
              </a:rPr>
              <a:t> законодательных и исполнительных органов власти субъектов Российской Федерации, региональных министерств </a:t>
            </a:r>
            <a:r>
              <a:rPr lang="ru-RU" dirty="0" smtClean="0">
                <a:solidFill>
                  <a:schemeClr val="accent2"/>
                </a:solidFill>
              </a:rPr>
              <a:t>здравоохранения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5930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Palatino Linotype" panose="02040502050505030304" pitchFamily="18" charset="0"/>
              </a:rPr>
              <a:t>Посещение университетов и клиник детской хирургии субъектов РФ, 2017-2018 годы</a:t>
            </a:r>
            <a:endParaRPr lang="ru-RU" sz="2800" dirty="0">
              <a:latin typeface="Palatino Linotype" panose="0204050205050503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772816"/>
            <a:ext cx="3240360" cy="482453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Саратов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Воронеж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Томск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Петрозаводск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Махачкала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Астрахань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Ростов-на-Дону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Липецк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Грозный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Орел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Тула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err="1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Нарофоминск</a:t>
            </a:r>
            <a:endParaRPr lang="ru-RU" sz="2000" dirty="0" smtClean="0">
              <a:solidFill>
                <a:schemeClr val="accent2"/>
              </a:solidFill>
              <a:latin typeface="Palatino Linotype" panose="0204050205050503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Казань</a:t>
            </a:r>
            <a:endParaRPr lang="ru-RU" sz="2000" dirty="0">
              <a:solidFill>
                <a:schemeClr val="accent2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7170" name="Picture 2" descr="C:\Users\user1\Desktop\Комитет 2018\ФОТО по здраву 2018\фото по здравоохранению из интернета\фото Липецк 2017\1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8347" y="1844823"/>
            <a:ext cx="2918149" cy="194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1\Desktop\Комитет 2018\ФОТО по здраву 2018\фото по здравоохранению из интернета\ДА\ФОТО\ДРБ Григович\DSC_0307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093010" y="3933058"/>
            <a:ext cx="2943486" cy="201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1\Desktop\Комитет 2018\ФОТО по здраву 2018\фото по здравоохранению из интернета\Фото с мероприятий\Ростов\DSC_211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844823"/>
            <a:ext cx="2927248" cy="194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user1\Desktop\Комитет 2018\ФОТО по здраву 2018\фото по здравоохранению из интернета\ДА\ФОТО\Городская детская больница\DSC_0449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131840" y="3933057"/>
            <a:ext cx="2940680" cy="201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2623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Palatino Linotype" panose="02040502050505030304" pitchFamily="18" charset="0"/>
              </a:rPr>
              <a:t>Лекция «Детская хирургия в вопросах права»</a:t>
            </a:r>
            <a:br>
              <a:rPr lang="ru-RU" sz="2800" dirty="0" smtClean="0">
                <a:latin typeface="Palatino Linotype" panose="02040502050505030304" pitchFamily="18" charset="0"/>
              </a:rPr>
            </a:br>
            <a:r>
              <a:rPr lang="ru-RU" sz="2800" dirty="0" smtClean="0">
                <a:latin typeface="Palatino Linotype" panose="02040502050505030304" pitchFamily="18" charset="0"/>
              </a:rPr>
              <a:t>в 10 Университетах Российской федерации</a:t>
            </a:r>
            <a:endParaRPr lang="ru-RU" sz="2800" dirty="0">
              <a:latin typeface="Palatino Linotype" panose="0204050205050503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1628800"/>
            <a:ext cx="3096344" cy="23222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628800"/>
            <a:ext cx="3102760" cy="23270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77072"/>
            <a:ext cx="3096343" cy="23222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077072"/>
            <a:ext cx="3102760" cy="23270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71533">
            <a:off x="5865935" y="2305322"/>
            <a:ext cx="3102760" cy="23270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59782" y="4869160"/>
            <a:ext cx="226376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accent2"/>
                </a:solidFill>
              </a:rPr>
              <a:t>Монография</a:t>
            </a:r>
          </a:p>
          <a:p>
            <a:endParaRPr lang="ru-RU" sz="1600" dirty="0" smtClean="0">
              <a:solidFill>
                <a:schemeClr val="accent2"/>
              </a:solidFill>
            </a:endParaRPr>
          </a:p>
          <a:p>
            <a:r>
              <a:rPr lang="ru-RU" sz="1600" dirty="0" smtClean="0">
                <a:solidFill>
                  <a:schemeClr val="accent2"/>
                </a:solidFill>
              </a:rPr>
              <a:t>Включение</a:t>
            </a:r>
          </a:p>
          <a:p>
            <a:r>
              <a:rPr lang="ru-RU" sz="1600" dirty="0" smtClean="0">
                <a:solidFill>
                  <a:schemeClr val="accent2"/>
                </a:solidFill>
              </a:rPr>
              <a:t>в учебную программу</a:t>
            </a:r>
            <a:endParaRPr lang="ru-RU" sz="1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276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Детская хирургия в вопросах права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000" dirty="0" smtClean="0"/>
              <a:t>Лекция для студентов российских вузов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9592" y="4108028"/>
            <a:ext cx="3020144" cy="7200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smtClean="0">
                <a:solidFill>
                  <a:schemeClr val="accent2"/>
                </a:solidFill>
              </a:rPr>
              <a:t>Томск, Сибирский университет, май 2018</a:t>
            </a:r>
            <a:endParaRPr lang="ru-RU" sz="1800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ÐÐ¼Ð¸ÑÑÐ¸Ð¹ ÐÐ¾ÑÐ¾Ð·Ð¾Ð² Ð¿Ð¾ÑÐµÑÐ¸Ð» Ð¡Ð¸Ð±ÐÐÐ£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51546"/>
            <a:ext cx="3733561" cy="243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Ð¼Ð¸ÑÑÐ¸Ð¹ ÐÐ¾ÑÐ¾Ð·Ð¾Ð² Ð¿Ð¾ÑÐµÑÐ¸Ð» Ð´ÐµÑÑÐºÑÑ ÑÐµÑÐ¿ÑÐ±Ð»Ð¸ÐºÐ°Ð½ÑÐºÑÑ ÐºÐ»Ð¸Ð½Ð¸ÑÐµÑÐºÑÑ Ð±Ð¾Ð»ÑÐ½Ð¸ÑÑ Ð¸Ð¼. ÐÑÑÐ°ÐµÐ²Ð° Ð² ÐÐ°Ð³ÐµÑÑÐ°Ð½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651546"/>
            <a:ext cx="4176464" cy="2464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>
            <a:spLocks noGrp="1"/>
          </p:cNvSpPr>
          <p:nvPr>
            <p:ph sz="half" idx="1"/>
          </p:nvPr>
        </p:nvSpPr>
        <p:spPr>
          <a:xfrm>
            <a:off x="5148064" y="4137737"/>
            <a:ext cx="3020144" cy="7200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smtClean="0">
                <a:solidFill>
                  <a:schemeClr val="accent2"/>
                </a:solidFill>
              </a:rPr>
              <a:t>Махачкала, Дагестанский университет, июнь 2018</a:t>
            </a:r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5229200"/>
            <a:ext cx="5025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Саратов, Москва, Астрахань, Ростов-на-Дону</a:t>
            </a:r>
            <a:endParaRPr lang="ru-RU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868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2400" dirty="0">
                <a:latin typeface="Palatino Linotype" panose="02040502050505030304" pitchFamily="18" charset="0"/>
              </a:rPr>
              <a:t>Научное консультирование 13-серийного фильма </a:t>
            </a:r>
            <a:r>
              <a:rPr lang="ru-RU" sz="2400" dirty="0" smtClean="0">
                <a:latin typeface="Palatino Linotype" panose="02040502050505030304" pitchFamily="18" charset="0"/>
              </a:rPr>
              <a:t>«Красные </a:t>
            </a:r>
            <a:r>
              <a:rPr lang="ru-RU" sz="2400" dirty="0">
                <a:latin typeface="Palatino Linotype" panose="02040502050505030304" pitchFamily="18" charset="0"/>
              </a:rPr>
              <a:t>Браслеты</a:t>
            </a:r>
            <a:r>
              <a:rPr lang="ru-RU" sz="2400" dirty="0" smtClean="0">
                <a:latin typeface="Palatino Linotype" panose="02040502050505030304" pitchFamily="18" charset="0"/>
              </a:rPr>
              <a:t>». Эфир в 2018 году</a:t>
            </a:r>
            <a:endParaRPr lang="ru-RU" sz="2400" i="1" dirty="0">
              <a:latin typeface="Palatino Linotype" panose="02040502050505030304" pitchFamily="18" charset="0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23527" y="1651000"/>
            <a:ext cx="4392489" cy="4514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654324"/>
            <a:ext cx="3556408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91869">
            <a:off x="4668937" y="3505967"/>
            <a:ext cx="3662772" cy="24418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672" y="6253281"/>
            <a:ext cx="41729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2"/>
                </a:solidFill>
                <a:latin typeface="Palatino Linotype" panose="02040502050505030304" pitchFamily="18" charset="0"/>
              </a:rPr>
              <a:t>Дети в хирургической клинике…</a:t>
            </a:r>
            <a:endParaRPr lang="ru-RU" sz="2000" dirty="0">
              <a:solidFill>
                <a:schemeClr val="accent2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516400"/>
            <a:ext cx="1128539" cy="752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6757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926926"/>
            <a:ext cx="67151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+mj-lt"/>
                <a:ea typeface="+mj-ea"/>
                <a:cs typeface="+mj-cs"/>
              </a:rPr>
              <a:t>СНО и Школа мастерства «Детская хирургия» </a:t>
            </a:r>
          </a:p>
        </p:txBody>
      </p:sp>
    </p:spTree>
    <p:extLst>
      <p:ext uri="{BB962C8B-B14F-4D97-AF65-F5344CB8AC3E}">
        <p14:creationId xmlns:p14="http://schemas.microsoft.com/office/powerpoint/2010/main" xmlns="" val="122387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Студенческий научный кружок - 2014 год</a:t>
            </a:r>
            <a:endParaRPr lang="ru-RU" sz="3200" dirty="0"/>
          </a:p>
        </p:txBody>
      </p:sp>
      <p:pic>
        <p:nvPicPr>
          <p:cNvPr id="8194" name="Picture 2" descr="C:\Users\user1\Desktop\детская хирургия ПМГМУ 2017\29-10-2017_12-22-06\IMG_4033-29-10-17-12-14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968" y="1916832"/>
            <a:ext cx="5376597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G_2169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0203" y="1767727"/>
            <a:ext cx="3134383" cy="223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12160" y="4293096"/>
            <a:ext cx="29013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3"/>
                </a:solidFill>
              </a:rPr>
              <a:t>Более 100 научных работ студентов</a:t>
            </a:r>
          </a:p>
          <a:p>
            <a:endParaRPr lang="ru-RU" sz="1600" b="1" dirty="0">
              <a:solidFill>
                <a:schemeClr val="accent3"/>
              </a:solidFill>
            </a:endParaRPr>
          </a:p>
          <a:p>
            <a:r>
              <a:rPr lang="ru-RU" sz="1600" b="1" dirty="0" smtClean="0">
                <a:solidFill>
                  <a:schemeClr val="accent3"/>
                </a:solidFill>
              </a:rPr>
              <a:t>Совместные кружки в Москве, Смоленске, Минске, Саратове, Брянске</a:t>
            </a:r>
            <a:endParaRPr lang="ru-RU" sz="1600" b="1" dirty="0">
              <a:solidFill>
                <a:schemeClr val="accent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6067090"/>
            <a:ext cx="45913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accent3"/>
                </a:solidFill>
              </a:rPr>
              <a:t>хирургия, педагогика, организация, личность</a:t>
            </a:r>
            <a:endParaRPr lang="ru-RU" sz="16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301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02184"/>
            <a:ext cx="4608512" cy="2811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Школа мастерства </a:t>
            </a:r>
            <a:br>
              <a:rPr lang="ru-RU" sz="3200" dirty="0" smtClean="0"/>
            </a:br>
            <a:r>
              <a:rPr lang="ru-RU" sz="3200" dirty="0" smtClean="0"/>
              <a:t>«Детская хирургия»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32040" y="1700808"/>
            <a:ext cx="3960440" cy="4896544"/>
          </a:xfrm>
        </p:spPr>
        <p:txBody>
          <a:bodyPr>
            <a:normAutofit fontScale="77500" lnSpcReduction="20000"/>
          </a:bodyPr>
          <a:lstStyle/>
          <a:p>
            <a:r>
              <a:rPr lang="ru-RU" sz="2300" dirty="0" smtClean="0">
                <a:solidFill>
                  <a:schemeClr val="accent2"/>
                </a:solidFill>
              </a:rPr>
              <a:t>Конференция «Ломоносов» – 1 место</a:t>
            </a:r>
          </a:p>
          <a:p>
            <a:r>
              <a:rPr lang="ru-RU" sz="2300" dirty="0" smtClean="0">
                <a:solidFill>
                  <a:schemeClr val="accent2"/>
                </a:solidFill>
              </a:rPr>
              <a:t>Российские </a:t>
            </a:r>
            <a:r>
              <a:rPr lang="ru-RU" sz="2300" dirty="0">
                <a:solidFill>
                  <a:schemeClr val="accent2"/>
                </a:solidFill>
              </a:rPr>
              <a:t>Конференции СНО </a:t>
            </a:r>
            <a:r>
              <a:rPr lang="ru-RU" sz="2300" dirty="0" smtClean="0">
                <a:solidFill>
                  <a:schemeClr val="accent2"/>
                </a:solidFill>
              </a:rPr>
              <a:t>Москве</a:t>
            </a:r>
            <a:r>
              <a:rPr lang="ru-RU" sz="2300" dirty="0">
                <a:solidFill>
                  <a:schemeClr val="accent2"/>
                </a:solidFill>
              </a:rPr>
              <a:t>. </a:t>
            </a:r>
            <a:r>
              <a:rPr lang="ru-RU" sz="2300" dirty="0" smtClean="0">
                <a:solidFill>
                  <a:schemeClr val="accent2"/>
                </a:solidFill>
              </a:rPr>
              <a:t>лучший </a:t>
            </a:r>
            <a:r>
              <a:rPr lang="ru-RU" sz="2300" dirty="0">
                <a:solidFill>
                  <a:schemeClr val="accent2"/>
                </a:solidFill>
              </a:rPr>
              <a:t>доклад в </a:t>
            </a:r>
            <a:r>
              <a:rPr lang="ru-RU" sz="2300" dirty="0" smtClean="0">
                <a:solidFill>
                  <a:schemeClr val="accent2"/>
                </a:solidFill>
              </a:rPr>
              <a:t>РФ</a:t>
            </a:r>
          </a:p>
          <a:p>
            <a:r>
              <a:rPr lang="ru-RU" sz="2300" dirty="0" smtClean="0">
                <a:solidFill>
                  <a:schemeClr val="accent2"/>
                </a:solidFill>
              </a:rPr>
              <a:t>Участие в </a:t>
            </a:r>
            <a:r>
              <a:rPr lang="en-US" sz="2300" dirty="0" smtClean="0">
                <a:solidFill>
                  <a:schemeClr val="accent2"/>
                </a:solidFill>
              </a:rPr>
              <a:t>V</a:t>
            </a:r>
            <a:r>
              <a:rPr lang="ru-RU" sz="2300" dirty="0" smtClean="0">
                <a:solidFill>
                  <a:schemeClr val="accent2"/>
                </a:solidFill>
              </a:rPr>
              <a:t> Олимпиаде </a:t>
            </a:r>
            <a:r>
              <a:rPr lang="ru-RU" sz="2300" dirty="0">
                <a:solidFill>
                  <a:schemeClr val="accent2"/>
                </a:solidFill>
              </a:rPr>
              <a:t>по детской хирургии в </a:t>
            </a:r>
            <a:r>
              <a:rPr lang="ru-RU" sz="2300" dirty="0" smtClean="0">
                <a:solidFill>
                  <a:schemeClr val="accent2"/>
                </a:solidFill>
              </a:rPr>
              <a:t>РНИМУ им. Н.И. Пирогова</a:t>
            </a:r>
          </a:p>
          <a:p>
            <a:r>
              <a:rPr lang="ru-RU" sz="2300" dirty="0" smtClean="0">
                <a:solidFill>
                  <a:schemeClr val="accent2"/>
                </a:solidFill>
              </a:rPr>
              <a:t>«</a:t>
            </a:r>
            <a:r>
              <a:rPr lang="ru-RU" sz="2300" dirty="0" err="1" smtClean="0">
                <a:solidFill>
                  <a:schemeClr val="accent2"/>
                </a:solidFill>
              </a:rPr>
              <a:t>Алмазовские</a:t>
            </a:r>
            <a:r>
              <a:rPr lang="ru-RU" sz="2300" dirty="0" smtClean="0">
                <a:solidFill>
                  <a:schemeClr val="accent2"/>
                </a:solidFill>
              </a:rPr>
              <a:t> чтения» (Санкт-Петербург)</a:t>
            </a:r>
          </a:p>
          <a:p>
            <a:r>
              <a:rPr lang="ru-RU" sz="2300" dirty="0" smtClean="0">
                <a:solidFill>
                  <a:schemeClr val="accent2"/>
                </a:solidFill>
              </a:rPr>
              <a:t>«</a:t>
            </a:r>
            <a:r>
              <a:rPr lang="ru-RU" sz="2300" dirty="0" err="1" smtClean="0">
                <a:solidFill>
                  <a:schemeClr val="accent2"/>
                </a:solidFill>
              </a:rPr>
              <a:t>Захаровская</a:t>
            </a:r>
            <a:r>
              <a:rPr lang="ru-RU" sz="2300" dirty="0" smtClean="0">
                <a:solidFill>
                  <a:schemeClr val="accent2"/>
                </a:solidFill>
              </a:rPr>
              <a:t> Школа», Саратов</a:t>
            </a:r>
          </a:p>
          <a:p>
            <a:r>
              <a:rPr lang="en-US" sz="2300" dirty="0" smtClean="0">
                <a:solidFill>
                  <a:schemeClr val="accent2"/>
                </a:solidFill>
              </a:rPr>
              <a:t>PRO</a:t>
            </a:r>
            <a:r>
              <a:rPr lang="ru-RU" sz="2300" dirty="0" smtClean="0">
                <a:solidFill>
                  <a:schemeClr val="accent2"/>
                </a:solidFill>
              </a:rPr>
              <a:t>успех</a:t>
            </a:r>
          </a:p>
          <a:p>
            <a:r>
              <a:rPr lang="ru-RU" sz="2300" dirty="0" smtClean="0">
                <a:solidFill>
                  <a:schemeClr val="accent2"/>
                </a:solidFill>
              </a:rPr>
              <a:t>Российская эндоскопическая олимпиада памяти проф. А.В. </a:t>
            </a:r>
            <a:r>
              <a:rPr lang="ru-RU" sz="2300" dirty="0" err="1" smtClean="0">
                <a:solidFill>
                  <a:schemeClr val="accent2"/>
                </a:solidFill>
              </a:rPr>
              <a:t>Гераськина</a:t>
            </a:r>
            <a:r>
              <a:rPr lang="ru-RU" sz="2300" dirty="0" smtClean="0">
                <a:solidFill>
                  <a:schemeClr val="accent2"/>
                </a:solidFill>
              </a:rPr>
              <a:t> (серебряные призеры)</a:t>
            </a:r>
          </a:p>
          <a:p>
            <a:r>
              <a:rPr lang="ru-RU" sz="2300" dirty="0" smtClean="0">
                <a:solidFill>
                  <a:schemeClr val="accent2"/>
                </a:solidFill>
              </a:rPr>
              <a:t>Совместное заседание кружков СНО, Москва</a:t>
            </a:r>
          </a:p>
          <a:p>
            <a:pPr>
              <a:buNone/>
            </a:pPr>
            <a:endParaRPr lang="ru-RU" dirty="0">
              <a:solidFill>
                <a:schemeClr val="accent2"/>
              </a:solidFill>
            </a:endParaRPr>
          </a:p>
          <a:p>
            <a:pPr>
              <a:buNone/>
            </a:pP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68588"/>
            <a:ext cx="2304255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78542"/>
            <a:ext cx="2304255" cy="1534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5791" y="1692604"/>
            <a:ext cx="2270225" cy="1702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5791" y="3478542"/>
            <a:ext cx="2270225" cy="1534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8301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3933056"/>
            <a:ext cx="6715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+mj-lt"/>
                <a:ea typeface="+mj-ea"/>
                <a:cs typeface="+mj-cs"/>
              </a:rPr>
              <a:t>Кадры и материально-техническая база кафедры</a:t>
            </a:r>
          </a:p>
        </p:txBody>
      </p:sp>
    </p:spTree>
    <p:extLst>
      <p:ext uri="{BB962C8B-B14F-4D97-AF65-F5344CB8AC3E}">
        <p14:creationId xmlns:p14="http://schemas.microsoft.com/office/powerpoint/2010/main" xmlns="" val="318786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4437112"/>
            <a:ext cx="6715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+mj-lt"/>
                <a:ea typeface="+mj-ea"/>
                <a:cs typeface="+mj-cs"/>
              </a:rPr>
              <a:t>Лечебная работа в 2018 году</a:t>
            </a:r>
          </a:p>
        </p:txBody>
      </p:sp>
    </p:spTree>
    <p:extLst>
      <p:ext uri="{BB962C8B-B14F-4D97-AF65-F5344CB8AC3E}">
        <p14:creationId xmlns:p14="http://schemas.microsoft.com/office/powerpoint/2010/main" xmlns="" val="61918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Все сотрудники кафедры оказывают хирургическую помощь детям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3635896" y="2060848"/>
            <a:ext cx="5241776" cy="3816424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Все </a:t>
            </a:r>
            <a:r>
              <a:rPr lang="ru-RU" dirty="0">
                <a:solidFill>
                  <a:schemeClr val="accent2"/>
                </a:solidFill>
              </a:rPr>
              <a:t>сотрудники кафедры участвуют в лечебном процессе, </a:t>
            </a:r>
            <a:r>
              <a:rPr lang="ru-RU" b="1" dirty="0">
                <a:solidFill>
                  <a:schemeClr val="accent2"/>
                </a:solidFill>
              </a:rPr>
              <a:t>80%</a:t>
            </a:r>
            <a:r>
              <a:rPr lang="ru-RU" dirty="0">
                <a:solidFill>
                  <a:schemeClr val="accent2"/>
                </a:solidFill>
              </a:rPr>
              <a:t> - в </a:t>
            </a:r>
            <a:r>
              <a:rPr lang="ru-RU" dirty="0" smtClean="0">
                <a:solidFill>
                  <a:schemeClr val="accent2"/>
                </a:solidFill>
              </a:rPr>
              <a:t>ВМП 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Десятки </a:t>
            </a:r>
            <a:r>
              <a:rPr lang="ru-RU" dirty="0">
                <a:solidFill>
                  <a:schemeClr val="accent2"/>
                </a:solidFill>
              </a:rPr>
              <a:t>новаторских методик и операций, отечественные </a:t>
            </a:r>
            <a:r>
              <a:rPr lang="ru-RU" dirty="0" smtClean="0">
                <a:solidFill>
                  <a:schemeClr val="accent2"/>
                </a:solidFill>
              </a:rPr>
              <a:t>приоритеты </a:t>
            </a:r>
            <a:endParaRPr lang="ru-RU" dirty="0">
              <a:solidFill>
                <a:schemeClr val="accent2"/>
              </a:solidFill>
            </a:endParaRPr>
          </a:p>
          <a:p>
            <a:r>
              <a:rPr lang="ru-RU" dirty="0">
                <a:solidFill>
                  <a:schemeClr val="accent2"/>
                </a:solidFill>
              </a:rPr>
              <a:t>Организация амбулаторного приема детского проктолога в рамках </a:t>
            </a:r>
            <a:r>
              <a:rPr lang="ru-RU" dirty="0" smtClean="0">
                <a:solidFill>
                  <a:schemeClr val="accent2"/>
                </a:solidFill>
              </a:rPr>
              <a:t>«Центра </a:t>
            </a:r>
            <a:r>
              <a:rPr lang="ru-RU" dirty="0">
                <a:solidFill>
                  <a:schemeClr val="accent2"/>
                </a:solidFill>
              </a:rPr>
              <a:t>патологии тазовых </a:t>
            </a:r>
            <a:r>
              <a:rPr lang="ru-RU" dirty="0" smtClean="0">
                <a:solidFill>
                  <a:schemeClr val="accent2"/>
                </a:solidFill>
              </a:rPr>
              <a:t>органов» детской больницы </a:t>
            </a:r>
            <a:r>
              <a:rPr lang="ru-RU" dirty="0">
                <a:solidFill>
                  <a:schemeClr val="accent2"/>
                </a:solidFill>
              </a:rPr>
              <a:t>№9 имени Г.Н. </a:t>
            </a:r>
            <a:r>
              <a:rPr lang="ru-RU" dirty="0" smtClean="0">
                <a:solidFill>
                  <a:schemeClr val="accent2"/>
                </a:solidFill>
              </a:rPr>
              <a:t>Сперанского ДЗ Москвы </a:t>
            </a:r>
            <a:endParaRPr lang="ru-RU" dirty="0">
              <a:solidFill>
                <a:schemeClr val="accent2"/>
              </a:solidFill>
            </a:endParaRPr>
          </a:p>
          <a:p>
            <a:r>
              <a:rPr lang="ru-RU" dirty="0" smtClean="0">
                <a:solidFill>
                  <a:schemeClr val="accent2"/>
                </a:solidFill>
              </a:rPr>
              <a:t>1 -заведующий отделением</a:t>
            </a:r>
            <a:r>
              <a:rPr lang="ru-RU" dirty="0">
                <a:solidFill>
                  <a:schemeClr val="accent2"/>
                </a:solidFill>
              </a:rPr>
              <a:t>, </a:t>
            </a:r>
            <a:r>
              <a:rPr lang="ru-RU" dirty="0" smtClean="0">
                <a:solidFill>
                  <a:schemeClr val="accent2"/>
                </a:solidFill>
              </a:rPr>
              <a:t>1 - руководитель </a:t>
            </a:r>
            <a:r>
              <a:rPr lang="ru-RU" dirty="0" err="1" smtClean="0">
                <a:solidFill>
                  <a:schemeClr val="accent2"/>
                </a:solidFill>
              </a:rPr>
              <a:t>оперблока</a:t>
            </a:r>
            <a:r>
              <a:rPr lang="ru-RU" dirty="0" smtClean="0">
                <a:solidFill>
                  <a:schemeClr val="accent2"/>
                </a:solidFill>
              </a:rPr>
              <a:t>, 1- главный врач НИИ. 4 </a:t>
            </a:r>
            <a:r>
              <a:rPr lang="ru-RU" dirty="0">
                <a:solidFill>
                  <a:schemeClr val="accent2"/>
                </a:solidFill>
              </a:rPr>
              <a:t>- дежурят по оказанию экстренной помощи </a:t>
            </a:r>
            <a:r>
              <a:rPr lang="ru-RU" dirty="0" smtClean="0">
                <a:solidFill>
                  <a:schemeClr val="accent2"/>
                </a:solidFill>
              </a:rPr>
              <a:t>детям </a:t>
            </a:r>
            <a:endParaRPr lang="ru-RU" dirty="0"/>
          </a:p>
        </p:txBody>
      </p:sp>
      <p:pic>
        <p:nvPicPr>
          <p:cNvPr id="20483" name="Picture 3" descr="C:\Users\user1\Desktop\сотовый 3\сотовый 2\мальчики в мгму зима 2018\GXXH816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3228528" cy="242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9799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Задачи на 2019 год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988840"/>
            <a:ext cx="8291264" cy="367240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Публикации в высокорейтинговых журналах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Публикации за рубежом, в том числе иностранных профессоров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Патенты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Фундаментальная наука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Международное сотрудничество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Защита трех кандидатских диссертаций</a:t>
            </a:r>
          </a:p>
          <a:p>
            <a:r>
              <a:rPr lang="ru-RU" b="1" dirty="0" smtClean="0">
                <a:solidFill>
                  <a:schemeClr val="accent2"/>
                </a:solidFill>
              </a:rPr>
              <a:t>Активизация лечебной работы</a:t>
            </a:r>
          </a:p>
        </p:txBody>
      </p:sp>
    </p:spTree>
    <p:extLst>
      <p:ext uri="{BB962C8B-B14F-4D97-AF65-F5344CB8AC3E}">
        <p14:creationId xmlns:p14="http://schemas.microsoft.com/office/powerpoint/2010/main" xmlns="" val="148696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365104"/>
            <a:ext cx="6400800" cy="17526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Заведующий кафедрой </a:t>
            </a:r>
          </a:p>
          <a:p>
            <a:r>
              <a:rPr lang="ru-RU" sz="2400" dirty="0" smtClean="0"/>
              <a:t>профессор Д.А. Морозов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2634362" y="2492896"/>
            <a:ext cx="37176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i="1" dirty="0" smtClean="0"/>
              <a:t>Благодарю </a:t>
            </a:r>
          </a:p>
          <a:p>
            <a:pPr algn="ctr"/>
            <a:r>
              <a:rPr lang="ru-RU" sz="4000" b="1" i="1" dirty="0" smtClean="0"/>
              <a:t>за внимание</a:t>
            </a: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xmlns="" val="328375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Клинические базы кафедры. Проблемы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5536" y="4226867"/>
            <a:ext cx="8496944" cy="226511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2"/>
                </a:solidFill>
              </a:rPr>
              <a:t>Детская больница №9 имени Г.Н. Сперанского </a:t>
            </a:r>
            <a:r>
              <a:rPr lang="ru-RU" sz="2000" dirty="0" smtClean="0">
                <a:solidFill>
                  <a:schemeClr val="accent2"/>
                </a:solidFill>
              </a:rPr>
              <a:t>(9 отделений всех профилей)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solidFill>
                  <a:schemeClr val="accent2"/>
                </a:solidFill>
              </a:rPr>
              <a:t>Национальный Научно-практический центр здоровья детей (эндоскопия)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solidFill>
                  <a:schemeClr val="accent2"/>
                </a:solidFill>
              </a:rPr>
              <a:t>НИИ неотложной детской хирургии и травматологии (</a:t>
            </a:r>
            <a:r>
              <a:rPr lang="ru-RU" sz="2000" dirty="0" err="1" smtClean="0">
                <a:solidFill>
                  <a:schemeClr val="accent2"/>
                </a:solidFill>
              </a:rPr>
              <a:t>нейротравма</a:t>
            </a:r>
            <a:r>
              <a:rPr lang="ru-RU" sz="2000" dirty="0" smtClean="0">
                <a:solidFill>
                  <a:schemeClr val="accent2"/>
                </a:solidFill>
              </a:rPr>
              <a:t>, абдоминальная хирургия)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solidFill>
                  <a:schemeClr val="accent2"/>
                </a:solidFill>
              </a:rPr>
              <a:t>Морозовская детская больница (урология, ВМП)</a:t>
            </a:r>
            <a:endParaRPr lang="ru-RU" sz="2000" dirty="0">
              <a:solidFill>
                <a:schemeClr val="accent2"/>
              </a:solidFill>
            </a:endParaRPr>
          </a:p>
        </p:txBody>
      </p:sp>
      <p:pic>
        <p:nvPicPr>
          <p:cNvPr id="14339" name="Picture 3" descr="F:\КАФЕДРА ПЕРВОГО МЕДА\фотоархив кафедры и преподавания\IMG_5351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499992" y="1700807"/>
            <a:ext cx="3441299" cy="252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Picture 1" descr="F:\ЛИЧНОЕ\ФОТО\работа весна 2016\IMG_709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7"/>
            <a:ext cx="3368080" cy="252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825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Коллектив кафедры </a:t>
            </a:r>
            <a:br>
              <a:rPr lang="ru-RU" sz="3200" dirty="0" smtClean="0"/>
            </a:br>
            <a:r>
              <a:rPr lang="ru-RU" sz="3200" dirty="0" smtClean="0"/>
              <a:t>в период 2013-2018 гг.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8233386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002365" y="1844824"/>
            <a:ext cx="4746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accent2"/>
                </a:solidFill>
              </a:rPr>
              <a:t>Укомлектованность</a:t>
            </a:r>
            <a:r>
              <a:rPr lang="ru-RU" b="1" dirty="0" smtClean="0">
                <a:solidFill>
                  <a:schemeClr val="accent2"/>
                </a:solidFill>
              </a:rPr>
              <a:t> штатными сотрудниками возросла с 25% до 73%</a:t>
            </a:r>
            <a:endParaRPr lang="ru-RU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990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Коллектив кафедры в 2018 году </a:t>
            </a:r>
            <a:br>
              <a:rPr lang="ru-RU" sz="3200" dirty="0" smtClean="0"/>
            </a:br>
            <a:r>
              <a:rPr lang="ru-RU" sz="2200" dirty="0" smtClean="0"/>
              <a:t>5,5 ставок, 10 преподавателей, 4 доктора наук</a:t>
            </a: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3132" y="1827068"/>
            <a:ext cx="8075240" cy="370527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Заведующий кафедрой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д.м.н. профессор Д.А. Морозов</a:t>
            </a: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Профессора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: д.м.н. В.В. Ростовская, д.м.н. М.М. Лохматов, д.м.н. С.М. Шарков, проф. Х.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Озбей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 (Турция)</a:t>
            </a: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Доценты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: к.м.н. Е.С. Пименова, к.м.н. А.В. Брянцев</a:t>
            </a: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Ассистенты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: к.м.н. А.А.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Шавров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, Э.К.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Айрян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, М.И. Айрапетян, Д.С. Тарасова</a:t>
            </a: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Аспиранты, ординаторы</a:t>
            </a:r>
          </a:p>
          <a:p>
            <a:pPr marL="0" indent="0">
              <a:buNone/>
            </a:pP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5512981"/>
            <a:ext cx="77187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Все ассистенты подготовлены в аспирантуре кафедры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216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9512" y="1628800"/>
            <a:ext cx="2592288" cy="511256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Ноябрь 2018 - начало международного преподавания детской хирургии 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987824" y="1711349"/>
            <a:ext cx="5760640" cy="452596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7200" b="1" dirty="0">
                <a:solidFill>
                  <a:schemeClr val="accent2"/>
                </a:solidFill>
              </a:rPr>
              <a:t>Prof. </a:t>
            </a:r>
            <a:r>
              <a:rPr lang="en-US" sz="7200" b="1" dirty="0" err="1">
                <a:solidFill>
                  <a:schemeClr val="accent2"/>
                </a:solidFill>
              </a:rPr>
              <a:t>Hüseyin</a:t>
            </a:r>
            <a:r>
              <a:rPr lang="en-US" sz="7200" b="1" dirty="0">
                <a:solidFill>
                  <a:schemeClr val="accent2"/>
                </a:solidFill>
              </a:rPr>
              <a:t> </a:t>
            </a:r>
            <a:r>
              <a:rPr lang="en-US" sz="7200" b="1" dirty="0" err="1">
                <a:solidFill>
                  <a:schemeClr val="accent2"/>
                </a:solidFill>
              </a:rPr>
              <a:t>Özbey</a:t>
            </a:r>
            <a:r>
              <a:rPr lang="en-US" sz="7200" b="1" dirty="0">
                <a:solidFill>
                  <a:schemeClr val="accent2"/>
                </a:solidFill>
              </a:rPr>
              <a:t>, Istanbul, </a:t>
            </a:r>
            <a:r>
              <a:rPr lang="en-US" sz="7200" b="1" dirty="0" smtClean="0">
                <a:solidFill>
                  <a:schemeClr val="accent2"/>
                </a:solidFill>
              </a:rPr>
              <a:t>Turkey</a:t>
            </a:r>
            <a:endParaRPr lang="ru-RU" sz="7200" b="1" dirty="0" smtClean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endParaRPr lang="ru-RU" sz="7200" b="1" dirty="0">
              <a:solidFill>
                <a:schemeClr val="accent2"/>
              </a:solidFill>
            </a:endParaRPr>
          </a:p>
          <a:p>
            <a:r>
              <a:rPr lang="ru-RU" sz="7200" dirty="0">
                <a:solidFill>
                  <a:schemeClr val="accent2"/>
                </a:solidFill>
              </a:rPr>
              <a:t>13 ноября </a:t>
            </a:r>
            <a:r>
              <a:rPr lang="ru-RU" sz="7200" dirty="0" smtClean="0">
                <a:solidFill>
                  <a:schemeClr val="accent2"/>
                </a:solidFill>
              </a:rPr>
              <a:t>- кафедральное заседание</a:t>
            </a:r>
            <a:endParaRPr lang="ru-RU" sz="7200" dirty="0">
              <a:solidFill>
                <a:schemeClr val="accent2"/>
              </a:solidFill>
            </a:endParaRPr>
          </a:p>
          <a:p>
            <a:r>
              <a:rPr lang="ru-RU" sz="7200" dirty="0" smtClean="0">
                <a:solidFill>
                  <a:schemeClr val="accent2"/>
                </a:solidFill>
              </a:rPr>
              <a:t>Посещение всех клинических баз, </a:t>
            </a:r>
            <a:r>
              <a:rPr lang="ru-RU" sz="7200" b="1" dirty="0" smtClean="0">
                <a:solidFill>
                  <a:schemeClr val="accent2"/>
                </a:solidFill>
              </a:rPr>
              <a:t>консультации</a:t>
            </a:r>
            <a:r>
              <a:rPr lang="ru-RU" sz="7200" dirty="0" smtClean="0">
                <a:solidFill>
                  <a:schemeClr val="accent2"/>
                </a:solidFill>
              </a:rPr>
              <a:t> больных, участие в операциях. </a:t>
            </a:r>
          </a:p>
          <a:p>
            <a:r>
              <a:rPr lang="ru-RU" sz="7200" b="1" dirty="0" smtClean="0">
                <a:solidFill>
                  <a:schemeClr val="accent2"/>
                </a:solidFill>
              </a:rPr>
              <a:t>Лекции</a:t>
            </a:r>
            <a:r>
              <a:rPr lang="ru-RU" sz="7200" dirty="0" smtClean="0">
                <a:solidFill>
                  <a:schemeClr val="accent2"/>
                </a:solidFill>
              </a:rPr>
              <a:t> </a:t>
            </a:r>
            <a:r>
              <a:rPr lang="ru-RU" sz="7200" dirty="0">
                <a:solidFill>
                  <a:schemeClr val="accent2"/>
                </a:solidFill>
              </a:rPr>
              <a:t>по хирургии патологии пола, хирургии </a:t>
            </a:r>
            <a:r>
              <a:rPr lang="ru-RU" sz="7200" dirty="0" smtClean="0">
                <a:solidFill>
                  <a:schemeClr val="accent2"/>
                </a:solidFill>
              </a:rPr>
              <a:t>уретры студентам </a:t>
            </a:r>
            <a:r>
              <a:rPr lang="ru-RU" sz="7200" dirty="0">
                <a:solidFill>
                  <a:schemeClr val="accent2"/>
                </a:solidFill>
              </a:rPr>
              <a:t>6 </a:t>
            </a:r>
            <a:r>
              <a:rPr lang="ru-RU" sz="7200" dirty="0" smtClean="0">
                <a:solidFill>
                  <a:schemeClr val="accent2"/>
                </a:solidFill>
              </a:rPr>
              <a:t>курса, студенческому кружку </a:t>
            </a:r>
            <a:r>
              <a:rPr lang="ru-RU" sz="7200" dirty="0">
                <a:solidFill>
                  <a:schemeClr val="accent2"/>
                </a:solidFill>
              </a:rPr>
              <a:t>и </a:t>
            </a:r>
            <a:r>
              <a:rPr lang="ru-RU" sz="7200" dirty="0" smtClean="0">
                <a:solidFill>
                  <a:schemeClr val="accent2"/>
                </a:solidFill>
              </a:rPr>
              <a:t>Школе </a:t>
            </a:r>
            <a:r>
              <a:rPr lang="ru-RU" sz="7200" dirty="0">
                <a:solidFill>
                  <a:schemeClr val="accent2"/>
                </a:solidFill>
              </a:rPr>
              <a:t>мастерства «Детская хирургия». </a:t>
            </a:r>
            <a:endParaRPr lang="ru-RU" sz="7200" dirty="0" smtClean="0">
              <a:solidFill>
                <a:schemeClr val="accent2"/>
              </a:solidFill>
            </a:endParaRPr>
          </a:p>
          <a:p>
            <a:r>
              <a:rPr lang="ru-RU" sz="7200" dirty="0" smtClean="0">
                <a:solidFill>
                  <a:schemeClr val="accent2"/>
                </a:solidFill>
              </a:rPr>
              <a:t>Запись </a:t>
            </a:r>
            <a:r>
              <a:rPr lang="ru-RU" sz="7200" b="1" dirty="0" smtClean="0">
                <a:solidFill>
                  <a:schemeClr val="accent2"/>
                </a:solidFill>
              </a:rPr>
              <a:t>видео-лекции</a:t>
            </a:r>
            <a:r>
              <a:rPr lang="ru-RU" sz="7200" dirty="0" smtClean="0">
                <a:solidFill>
                  <a:schemeClr val="accent2"/>
                </a:solidFill>
              </a:rPr>
              <a:t> </a:t>
            </a:r>
            <a:r>
              <a:rPr lang="ru-RU" sz="7200" dirty="0">
                <a:solidFill>
                  <a:schemeClr val="accent2"/>
                </a:solidFill>
              </a:rPr>
              <a:t>для студентов на электронный </a:t>
            </a:r>
            <a:r>
              <a:rPr lang="ru-RU" sz="7200" dirty="0" smtClean="0">
                <a:solidFill>
                  <a:schemeClr val="accent2"/>
                </a:solidFill>
              </a:rPr>
              <a:t>портал университета</a:t>
            </a:r>
          </a:p>
          <a:p>
            <a:r>
              <a:rPr lang="ru-RU" sz="7200" dirty="0" smtClean="0">
                <a:solidFill>
                  <a:schemeClr val="accent2"/>
                </a:solidFill>
              </a:rPr>
              <a:t>15 </a:t>
            </a:r>
            <a:r>
              <a:rPr lang="ru-RU" sz="7200" dirty="0">
                <a:solidFill>
                  <a:schemeClr val="accent2"/>
                </a:solidFill>
              </a:rPr>
              <a:t>ноября </a:t>
            </a:r>
            <a:r>
              <a:rPr lang="ru-RU" sz="7200" dirty="0" smtClean="0">
                <a:solidFill>
                  <a:schemeClr val="accent2"/>
                </a:solidFill>
              </a:rPr>
              <a:t>- </a:t>
            </a:r>
            <a:r>
              <a:rPr lang="ru-RU" sz="7200" b="1" dirty="0" smtClean="0">
                <a:solidFill>
                  <a:schemeClr val="accent2"/>
                </a:solidFill>
              </a:rPr>
              <a:t>«</a:t>
            </a:r>
            <a:r>
              <a:rPr lang="ru-RU" sz="7200" b="1" dirty="0" err="1">
                <a:solidFill>
                  <a:schemeClr val="accent2"/>
                </a:solidFill>
              </a:rPr>
              <a:t>Swenson</a:t>
            </a:r>
            <a:r>
              <a:rPr lang="ru-RU" sz="7200" b="1" dirty="0">
                <a:solidFill>
                  <a:schemeClr val="accent2"/>
                </a:solidFill>
              </a:rPr>
              <a:t> </a:t>
            </a:r>
            <a:r>
              <a:rPr lang="ru-RU" sz="7200" b="1" dirty="0" err="1" smtClean="0">
                <a:solidFill>
                  <a:schemeClr val="accent2"/>
                </a:solidFill>
              </a:rPr>
              <a:t>meeting</a:t>
            </a:r>
            <a:r>
              <a:rPr lang="en-US" sz="7200" b="1" dirty="0" smtClean="0">
                <a:solidFill>
                  <a:schemeClr val="accent2"/>
                </a:solidFill>
              </a:rPr>
              <a:t>s</a:t>
            </a:r>
            <a:r>
              <a:rPr lang="ru-RU" sz="7200" b="1" dirty="0" smtClean="0">
                <a:solidFill>
                  <a:schemeClr val="accent2"/>
                </a:solidFill>
              </a:rPr>
              <a:t>»</a:t>
            </a:r>
          </a:p>
          <a:p>
            <a:r>
              <a:rPr lang="ru-RU" sz="7200" dirty="0" smtClean="0">
                <a:solidFill>
                  <a:schemeClr val="accent2"/>
                </a:solidFill>
              </a:rPr>
              <a:t>лекция для </a:t>
            </a:r>
            <a:r>
              <a:rPr lang="ru-RU" sz="7200" dirty="0">
                <a:solidFill>
                  <a:schemeClr val="accent2"/>
                </a:solidFill>
              </a:rPr>
              <a:t>сотрудников, ординаторов и </a:t>
            </a:r>
            <a:r>
              <a:rPr lang="ru-RU" sz="7200" dirty="0" smtClean="0">
                <a:solidFill>
                  <a:schemeClr val="accent2"/>
                </a:solidFill>
              </a:rPr>
              <a:t>аспирантов ДКБ №9. </a:t>
            </a:r>
          </a:p>
          <a:p>
            <a:r>
              <a:rPr lang="ru-RU" sz="7200" dirty="0" smtClean="0">
                <a:solidFill>
                  <a:schemeClr val="accent2"/>
                </a:solidFill>
              </a:rPr>
              <a:t>16 </a:t>
            </a:r>
            <a:r>
              <a:rPr lang="ru-RU" sz="7200" dirty="0">
                <a:solidFill>
                  <a:schemeClr val="accent2"/>
                </a:solidFill>
              </a:rPr>
              <a:t>ноября в Комитете по охране здоровья Государственной Думы Российской Федерации </a:t>
            </a:r>
            <a:r>
              <a:rPr lang="ru-RU" sz="7200" dirty="0" smtClean="0">
                <a:solidFill>
                  <a:schemeClr val="accent2"/>
                </a:solidFill>
              </a:rPr>
              <a:t>обсуждение планов </a:t>
            </a:r>
            <a:endParaRPr lang="ru-RU" sz="7200" dirty="0">
              <a:solidFill>
                <a:schemeClr val="accent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298" y="1704877"/>
            <a:ext cx="2170478" cy="158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299" y="3422741"/>
            <a:ext cx="2170477" cy="1446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807" y="5034486"/>
            <a:ext cx="2161969" cy="1490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3082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3933056"/>
            <a:ext cx="6715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+mj-lt"/>
                <a:ea typeface="+mj-ea"/>
                <a:cs typeface="+mj-cs"/>
              </a:rPr>
              <a:t>Образовательная деятельность в 2018 году</a:t>
            </a:r>
          </a:p>
        </p:txBody>
      </p:sp>
    </p:spTree>
    <p:extLst>
      <p:ext uri="{BB962C8B-B14F-4D97-AF65-F5344CB8AC3E}">
        <p14:creationId xmlns:p14="http://schemas.microsoft.com/office/powerpoint/2010/main" xmlns="" val="228639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">
      <a:dk1>
        <a:srgbClr val="FFFFFF"/>
      </a:dk1>
      <a:lt1>
        <a:srgbClr val="FFFFFF"/>
      </a:lt1>
      <a:dk2>
        <a:srgbClr val="FFFFFF"/>
      </a:dk2>
      <a:lt2>
        <a:srgbClr val="C6D9F0"/>
      </a:lt2>
      <a:accent1>
        <a:srgbClr val="FFFFFF"/>
      </a:accent1>
      <a:accent2>
        <a:srgbClr val="17365D"/>
      </a:accent2>
      <a:accent3>
        <a:srgbClr val="1F497D"/>
      </a:accent3>
      <a:accent4>
        <a:srgbClr val="548DD4"/>
      </a:accent4>
      <a:accent5>
        <a:srgbClr val="8DB3E2"/>
      </a:accent5>
      <a:accent6>
        <a:srgbClr val="C6D9F0"/>
      </a:accent6>
      <a:hlink>
        <a:srgbClr val="FFFFFF"/>
      </a:hlink>
      <a:folHlink>
        <a:srgbClr val="17365D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1689</TotalTime>
  <Words>1543</Words>
  <Application>Microsoft Office PowerPoint</Application>
  <PresentationFormat>Экран (4:3)</PresentationFormat>
  <Paragraphs>227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Тема Office</vt:lpstr>
      <vt:lpstr>КАФЕДРА ДЕТСКОЙ ХИРУРГИИ И УРОЛОГИИ-АНДРОЛОГИИ</vt:lpstr>
      <vt:lpstr>2018 - год 10-летнего Юбилея кафедры</vt:lpstr>
      <vt:lpstr>Кафедра имени проф. Л.П. Александрова Решение Ученого Совета 12 ноября 2018 года</vt:lpstr>
      <vt:lpstr>Слайд 4</vt:lpstr>
      <vt:lpstr>Клинические базы кафедры. Проблемы</vt:lpstr>
      <vt:lpstr>Коллектив кафедры  в период 2013-2018 гг.</vt:lpstr>
      <vt:lpstr>Коллектив кафедры в 2018 году  5,5 ставок, 10 преподавателей, 4 доктора наук</vt:lpstr>
      <vt:lpstr>Ноябрь 2018 - начало международного преподавания детской хирургии </vt:lpstr>
      <vt:lpstr>Слайд 9</vt:lpstr>
      <vt:lpstr>Преподавание студентам  начато 11 марта 2015 года</vt:lpstr>
      <vt:lpstr>Инновации в преподавании детской хирургии. Контрольные материалы</vt:lpstr>
      <vt:lpstr>Дисциплина по выбору для 6 курса педиатрического факультета (108 часов)</vt:lpstr>
      <vt:lpstr>Инновации в преподавании  детской хирургии</vt:lpstr>
      <vt:lpstr>Слайд 14</vt:lpstr>
      <vt:lpstr>Научные направления кафедры работа над 1 докторской, 4 кандидатскими диссертациями</vt:lpstr>
      <vt:lpstr>Экспериментальные научные исследования.  Виварий университета</vt:lpstr>
      <vt:lpstr>Журнальные отечественные статьи – 14 Иностранные журнальные статьи – 1 Тезисы - 21</vt:lpstr>
      <vt:lpstr>Проблемы законодательного регулирования детской хирургии и хирургии плода в Российской Федерации</vt:lpstr>
      <vt:lpstr>Монографии и учебные пособия</vt:lpstr>
      <vt:lpstr>Научные доклады в России - 16</vt:lpstr>
      <vt:lpstr>Международная конференция детских хирургов и нейрохирургов,  Ереван, Армения,  6-7 сентября</vt:lpstr>
      <vt:lpstr>25 Pediatric Colorectal Club  5-7 октября 2018 года, Токио</vt:lpstr>
      <vt:lpstr>11 Европейский Педиатрический  Колоректальный Конгресс 6-8 декабря в г.Неймегене (Нидерланды) </vt:lpstr>
      <vt:lpstr>Слайд 24</vt:lpstr>
      <vt:lpstr>Выборы в Президиум Российской ассоциации детских хирургов, 1 ноября 2018 года</vt:lpstr>
      <vt:lpstr>Что организовали?</vt:lpstr>
      <vt:lpstr>Болезнь Гиршпрунга  и нейроинтестинальная дисплазия у детей Российский симпозиум с международным участием, 2018 год</vt:lpstr>
      <vt:lpstr>Выставка Министерства промышленности и торговли Российской Федерации</vt:lpstr>
      <vt:lpstr>25 (58) Научная студенческая конференция  Актуальные вопросы хирургии, анестезиологии и реаниматологии  детского возраста, 2018</vt:lpstr>
      <vt:lpstr>25 (58) Научная студенческая конференция  Актуальные вопросы хирургии, анестезиологии и реаниматологии  детского возраста, 2018</vt:lpstr>
      <vt:lpstr>Организация Федеральных консенсусов</vt:lpstr>
      <vt:lpstr>Детская хирургия и хирургия плода в РФ  законодательное регулирование практики, науки и подготовки кадров </vt:lpstr>
      <vt:lpstr>Посещение университетов и клиник детской хирургии субъектов РФ, 2017-2018 годы</vt:lpstr>
      <vt:lpstr>Лекция «Детская хирургия в вопросах права» в 10 Университетах Российской федерации</vt:lpstr>
      <vt:lpstr>Детская хирургия в вопросах права Лекция для студентов российских вузов</vt:lpstr>
      <vt:lpstr>Научное консультирование 13-серийного фильма «Красные Браслеты». Эфир в 2018 году</vt:lpstr>
      <vt:lpstr>Слайд 37</vt:lpstr>
      <vt:lpstr>Студенческий научный кружок - 2014 год</vt:lpstr>
      <vt:lpstr>Школа мастерства  «Детская хирургия»</vt:lpstr>
      <vt:lpstr>Слайд 40</vt:lpstr>
      <vt:lpstr>Все сотрудники кафедры оказывают хирургическую помощь детям</vt:lpstr>
      <vt:lpstr>Задачи на 2019 год</vt:lpstr>
      <vt:lpstr>Слайд 43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Sur10-4</dc:creator>
  <cp:lastModifiedBy>Sur10-4</cp:lastModifiedBy>
  <cp:revision>181</cp:revision>
  <cp:lastPrinted>2018-05-12T10:28:13Z</cp:lastPrinted>
  <dcterms:created xsi:type="dcterms:W3CDTF">2018-01-09T13:46:38Z</dcterms:created>
  <dcterms:modified xsi:type="dcterms:W3CDTF">2018-12-23T16:40:05Z</dcterms:modified>
</cp:coreProperties>
</file>