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313" r:id="rId4"/>
    <p:sldId id="273" r:id="rId5"/>
    <p:sldId id="274" r:id="rId6"/>
    <p:sldId id="309" r:id="rId7"/>
    <p:sldId id="285" r:id="rId8"/>
    <p:sldId id="262" r:id="rId9"/>
    <p:sldId id="311" r:id="rId10"/>
    <p:sldId id="316" r:id="rId11"/>
    <p:sldId id="317" r:id="rId12"/>
    <p:sldId id="319" r:id="rId13"/>
    <p:sldId id="320" r:id="rId14"/>
    <p:sldId id="322" r:id="rId15"/>
    <p:sldId id="267" r:id="rId16"/>
    <p:sldId id="278" r:id="rId17"/>
    <p:sldId id="330" r:id="rId18"/>
    <p:sldId id="331" r:id="rId19"/>
    <p:sldId id="266" r:id="rId20"/>
    <p:sldId id="324" r:id="rId21"/>
    <p:sldId id="299" r:id="rId22"/>
    <p:sldId id="264" r:id="rId23"/>
    <p:sldId id="268" r:id="rId24"/>
    <p:sldId id="279" r:id="rId25"/>
    <p:sldId id="271" r:id="rId26"/>
    <p:sldId id="332" r:id="rId27"/>
    <p:sldId id="341" r:id="rId28"/>
    <p:sldId id="333" r:id="rId29"/>
    <p:sldId id="334" r:id="rId30"/>
    <p:sldId id="335" r:id="rId31"/>
    <p:sldId id="336" r:id="rId32"/>
    <p:sldId id="343" r:id="rId33"/>
    <p:sldId id="344" r:id="rId34"/>
    <p:sldId id="283" r:id="rId35"/>
    <p:sldId id="326" r:id="rId36"/>
    <p:sldId id="272" r:id="rId37"/>
    <p:sldId id="270" r:id="rId38"/>
    <p:sldId id="291" r:id="rId39"/>
    <p:sldId id="345" r:id="rId40"/>
    <p:sldId id="281" r:id="rId41"/>
    <p:sldId id="282" r:id="rId42"/>
    <p:sldId id="327" r:id="rId43"/>
    <p:sldId id="346" r:id="rId44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6699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70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</c:v>
                </c:pt>
                <c:pt idx="1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</c:v>
                </c:pt>
                <c:pt idx="1">
                  <c:v>4.5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</c:v>
                </c:pt>
                <c:pt idx="1">
                  <c:v>4.5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10</c:v>
                </c:pt>
                <c:pt idx="1">
                  <c:v>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913728"/>
        <c:axId val="123915264"/>
      </c:barChart>
      <c:catAx>
        <c:axId val="123913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  <c:crossAx val="123915264"/>
        <c:crosses val="autoZero"/>
        <c:auto val="1"/>
        <c:lblAlgn val="ctr"/>
        <c:lblOffset val="100"/>
        <c:noMultiLvlLbl val="0"/>
      </c:catAx>
      <c:valAx>
        <c:axId val="123915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91372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05A6A-75F2-4CFC-BC12-1A39B3FA0E49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EF38F-E1F5-473D-9E82-96812C093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802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81435-6FBD-43CE-8462-B2FE04675BAA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35688-2FCA-49F2-9C51-73DE865F2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4" name="Рисунок 3" descr="Рисунок7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214346" y="-170181"/>
            <a:ext cx="9358346" cy="7028181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D5ABE-1352-4458-9F0D-21D6A3ED83FB}" type="datetimeFigureOut">
              <a:rPr lang="en-US"/>
              <a:pPr>
                <a:defRPr/>
              </a:pPr>
              <a:t>5/12/2018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44AE0-D3B6-4C29-AE2B-83B84D5A3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08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афедра Шаблон 1.">
    <p:bg>
      <p:bgPr>
        <a:blipFill dpi="0" rotWithShape="1">
          <a:blip r:embed="rId2" cstate="print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9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maxresdefault (1).jpg"/>
          <p:cNvPicPr>
            <a:picLocks noChangeAspect="1"/>
          </p:cNvPicPr>
          <p:nvPr userDrawn="1"/>
        </p:nvPicPr>
        <p:blipFill>
          <a:blip r:embed="rId16" cstate="print"/>
          <a:srcRect l="12542" t="20001" r="32100" b="21539"/>
          <a:stretch>
            <a:fillRect/>
          </a:stretch>
        </p:blipFill>
        <p:spPr>
          <a:xfrm>
            <a:off x="0" y="0"/>
            <a:ext cx="9144000" cy="5429216"/>
          </a:xfrm>
          <a:prstGeom prst="rect">
            <a:avLst/>
          </a:prstGeom>
        </p:spPr>
      </p:pic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42145" t="33459" r="2810" b="170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0">
            <a:gsLst>
              <a:gs pos="58000">
                <a:srgbClr val="043377">
                  <a:alpha val="69000"/>
                </a:srgbClr>
              </a:gs>
              <a:gs pos="50000">
                <a:srgbClr val="0054A6">
                  <a:alpha val="60000"/>
                </a:srgbClr>
              </a:gs>
            </a:gsLst>
            <a:lin ang="17400000" scaled="0"/>
            <a:tileRect/>
          </a:gradFill>
          <a:ln w="9525">
            <a:noFill/>
            <a:miter lim="800000"/>
            <a:headEnd/>
            <a:tailEnd/>
          </a:ln>
          <a:effectLst>
            <a:outerShdw blurRad="50800" dist="50800" dir="5400000" sx="2000" sy="2000" algn="ctr" rotWithShape="0">
              <a:srgbClr val="000000">
                <a:alpha val="32000"/>
              </a:srgbClr>
            </a:outerShdw>
          </a:effectLst>
        </p:spPr>
      </p:pic>
      <p:sp>
        <p:nvSpPr>
          <p:cNvPr id="9" name="Прямоугольник 8"/>
          <p:cNvSpPr/>
          <p:nvPr userDrawn="1"/>
        </p:nvSpPr>
        <p:spPr>
          <a:xfrm>
            <a:off x="0" y="1571612"/>
            <a:ext cx="9144000" cy="52863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Sechenov_logo_русский-синий-горизонтальный-две-строки.png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4214810" y="4572008"/>
            <a:ext cx="7367031" cy="36850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6A8AC-AB80-442D-A39E-20E9E1736B9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2013-2018 гг.</a:t>
            </a:r>
          </a:p>
          <a:p>
            <a:r>
              <a:rPr lang="ru-RU" sz="2400" dirty="0" smtClean="0"/>
              <a:t>Заведующий кафедрой </a:t>
            </a:r>
          </a:p>
          <a:p>
            <a:r>
              <a:rPr lang="ru-RU" sz="2400" dirty="0" smtClean="0"/>
              <a:t>профессор Д.А. Морозов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ОТЧЕТ КАФЕДРЫ ДЕТСКОЙ ХИРУРГИИ И УРОЛОГИИ-АНДРОЛОГИИ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КАФЕДРА ПЕРВОГО МЕДА\ВСЕ ПО ЦИКЛАМ ФУВа\чечня 2013\IMG_22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42846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КАФЕДРА ПЕРВОГО МЕДА\ВСЕ ПО ЦИКЛАМ ФУВа\цикл ТУ в Саратове 2013\IMG_8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042846"/>
            <a:ext cx="4248473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10</a:t>
            </a:r>
            <a:r>
              <a:rPr lang="ru-RU" sz="3200" dirty="0" smtClean="0"/>
              <a:t> </a:t>
            </a:r>
            <a:r>
              <a:rPr lang="ru-RU" sz="3200" dirty="0" smtClean="0"/>
              <a:t>хирургических </a:t>
            </a:r>
            <a:r>
              <a:rPr lang="ru-RU" sz="3200" dirty="0" smtClean="0"/>
              <a:t>очных и дистанционных мастер-классов в </a:t>
            </a:r>
            <a:r>
              <a:rPr lang="ru-RU" sz="3200" dirty="0" smtClean="0"/>
              <a:t>регионах РФ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373216"/>
            <a:ext cx="8768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Высокотехнологичные операции детям с периода новорожденности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7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489" y="165100"/>
            <a:ext cx="8208169" cy="1031652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Преподавание студентам </a:t>
            </a:r>
            <a:r>
              <a:rPr lang="en-US" sz="3100" dirty="0" smtClean="0">
                <a:solidFill>
                  <a:schemeClr val="bg1"/>
                </a:solidFill>
              </a:rPr>
              <a:t/>
            </a:r>
            <a:br>
              <a:rPr lang="en-US" sz="31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начато 11 марта 2015 года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858" y="1691271"/>
            <a:ext cx="56389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созданы </a:t>
            </a:r>
            <a:r>
              <a:rPr lang="ru-RU" sz="2000" b="1" dirty="0" smtClean="0">
                <a:solidFill>
                  <a:schemeClr val="accent3"/>
                </a:solidFill>
              </a:rPr>
              <a:t>программы ГОС, ФГОС, ФГОС 3+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chemeClr val="accent3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создан </a:t>
            </a:r>
            <a:r>
              <a:rPr lang="ru-RU" sz="2000" b="1" dirty="0" smtClean="0">
                <a:solidFill>
                  <a:schemeClr val="accent3"/>
                </a:solidFill>
              </a:rPr>
              <a:t>фонд оценочных средств </a:t>
            </a:r>
            <a:r>
              <a:rPr lang="ru-RU" sz="2000" dirty="0" smtClean="0">
                <a:solidFill>
                  <a:schemeClr val="accent3"/>
                </a:solidFill>
              </a:rPr>
              <a:t>(3000 тестов, вопросы) – </a:t>
            </a:r>
            <a:r>
              <a:rPr lang="ru-RU" sz="2400" b="1" dirty="0" smtClean="0">
                <a:solidFill>
                  <a:schemeClr val="accent2"/>
                </a:solidFill>
              </a:rPr>
              <a:t>100%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подготовлен лекционный курс (30 часов), организован «</a:t>
            </a:r>
            <a:r>
              <a:rPr lang="ru-RU" sz="2000" dirty="0" err="1" smtClean="0">
                <a:solidFill>
                  <a:schemeClr val="accent3"/>
                </a:solidFill>
              </a:rPr>
              <a:t>симуляционный</a:t>
            </a:r>
            <a:r>
              <a:rPr lang="ru-RU" sz="2000" dirty="0" smtClean="0">
                <a:solidFill>
                  <a:schemeClr val="accent3"/>
                </a:solidFill>
              </a:rPr>
              <a:t> класс»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разработан дизайн подготовки студента, обеспечения занятий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р</a:t>
            </a:r>
            <a:r>
              <a:rPr lang="ru-RU" sz="2000" dirty="0" smtClean="0">
                <a:solidFill>
                  <a:schemeClr val="accent3"/>
                </a:solidFill>
              </a:rPr>
              <a:t>азработаны формы отчетности студента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р</a:t>
            </a:r>
            <a:r>
              <a:rPr lang="ru-RU" sz="2000" dirty="0" smtClean="0">
                <a:solidFill>
                  <a:schemeClr val="accent3"/>
                </a:solidFill>
              </a:rPr>
              <a:t>азработан перечень практических навыков, банк рентгенограмм, фильмов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у</a:t>
            </a:r>
            <a:r>
              <a:rPr lang="ru-RU" sz="2000" dirty="0" smtClean="0">
                <a:solidFill>
                  <a:schemeClr val="accent3"/>
                </a:solidFill>
              </a:rPr>
              <a:t>тверждены экзаменационные билеты</a:t>
            </a:r>
            <a:endParaRPr lang="ru-RU" sz="2000" dirty="0">
              <a:solidFill>
                <a:schemeClr val="accent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4453" t="10814" r="5313" b="18943"/>
          <a:stretch/>
        </p:blipFill>
        <p:spPr>
          <a:xfrm>
            <a:off x="179513" y="1628800"/>
            <a:ext cx="3096344" cy="1806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571" t="11023" r="11992" b="81473"/>
          <a:stretch/>
        </p:blipFill>
        <p:spPr>
          <a:xfrm>
            <a:off x="162994" y="3501008"/>
            <a:ext cx="3112864" cy="209856"/>
          </a:xfrm>
          <a:prstGeom prst="rect">
            <a:avLst/>
          </a:prstGeom>
        </p:spPr>
      </p:pic>
      <p:pic>
        <p:nvPicPr>
          <p:cNvPr id="9" name="Объект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8" r="3128"/>
          <a:stretch/>
        </p:blipFill>
        <p:spPr>
          <a:xfrm>
            <a:off x="181621" y="3789040"/>
            <a:ext cx="3094236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7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24" y="240364"/>
            <a:ext cx="8844464" cy="110040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Инновации в преподавании детской </a:t>
            </a:r>
            <a:r>
              <a:rPr lang="ru-RU" sz="3200" dirty="0" smtClean="0">
                <a:solidFill>
                  <a:schemeClr val="bg1"/>
                </a:solidFill>
              </a:rPr>
              <a:t>хирургии. Контрольные материалы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0032" y="2024216"/>
            <a:ext cx="4032448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и</a:t>
            </a:r>
            <a:r>
              <a:rPr lang="ru-RU" sz="2000" dirty="0" smtClean="0">
                <a:solidFill>
                  <a:schemeClr val="accent3"/>
                </a:solidFill>
              </a:rPr>
              <a:t>стория болезни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альбом с рисунками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д</a:t>
            </a:r>
            <a:r>
              <a:rPr lang="ru-RU" sz="2000" dirty="0" smtClean="0">
                <a:solidFill>
                  <a:schemeClr val="accent3"/>
                </a:solidFill>
              </a:rPr>
              <a:t>невник работы </a:t>
            </a:r>
            <a:r>
              <a:rPr lang="ru-RU" sz="2000" dirty="0" smtClean="0">
                <a:solidFill>
                  <a:schemeClr val="accent3"/>
                </a:solidFill>
              </a:rPr>
              <a:t>студента в отделениях хирургической клиники</a:t>
            </a:r>
            <a:endParaRPr lang="ru-RU" sz="2000" dirty="0" smtClean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о</a:t>
            </a:r>
            <a:r>
              <a:rPr lang="ru-RU" sz="2000" dirty="0" smtClean="0">
                <a:solidFill>
                  <a:schemeClr val="accent3"/>
                </a:solidFill>
              </a:rPr>
              <a:t>ценочный лист </a:t>
            </a:r>
            <a:r>
              <a:rPr lang="ru-RU" sz="2000" dirty="0" err="1" smtClean="0">
                <a:solidFill>
                  <a:schemeClr val="accent3"/>
                </a:solidFill>
              </a:rPr>
              <a:t>тьютора</a:t>
            </a:r>
            <a:endParaRPr lang="ru-RU" sz="2000" dirty="0" smtClean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п</a:t>
            </a:r>
            <a:r>
              <a:rPr lang="ru-RU" sz="2000" dirty="0" smtClean="0">
                <a:solidFill>
                  <a:schemeClr val="accent3"/>
                </a:solidFill>
              </a:rPr>
              <a:t>резентации в электронном виде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л</a:t>
            </a:r>
            <a:r>
              <a:rPr lang="ru-RU" sz="2000" dirty="0" smtClean="0">
                <a:solidFill>
                  <a:schemeClr val="accent3"/>
                </a:solidFill>
              </a:rPr>
              <a:t>ист подготовки к </a:t>
            </a:r>
            <a:r>
              <a:rPr lang="ru-RU" sz="2000" dirty="0" smtClean="0">
                <a:solidFill>
                  <a:schemeClr val="accent3"/>
                </a:solidFill>
              </a:rPr>
              <a:t>экзамену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3"/>
                </a:solidFill>
              </a:rPr>
              <a:t>Обучение студентов из Беларуси, Казахстана</a:t>
            </a:r>
            <a:endParaRPr lang="ru-RU" sz="2000" b="1" dirty="0" smtClean="0">
              <a:solidFill>
                <a:schemeClr val="accent3"/>
              </a:solidFill>
            </a:endParaRPr>
          </a:p>
        </p:txBody>
      </p:sp>
      <p:pic>
        <p:nvPicPr>
          <p:cNvPr id="21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0" r="1500" b="5895"/>
          <a:stretch/>
        </p:blipFill>
        <p:spPr>
          <a:xfrm>
            <a:off x="1979712" y="1730738"/>
            <a:ext cx="265282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Объект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3181364"/>
            <a:ext cx="2614850" cy="3410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Объект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1" r="10649"/>
          <a:stretch/>
        </p:blipFill>
        <p:spPr>
          <a:xfrm rot="5400000">
            <a:off x="2829815" y="4778367"/>
            <a:ext cx="1888720" cy="171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8212" y="1844824"/>
            <a:ext cx="18184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Средний зачетный балл – </a:t>
            </a:r>
            <a:r>
              <a:rPr lang="ru-RU" sz="2800" b="1" dirty="0">
                <a:solidFill>
                  <a:schemeClr val="accent2"/>
                </a:solidFill>
              </a:rPr>
              <a:t>4,3</a:t>
            </a:r>
          </a:p>
        </p:txBody>
      </p:sp>
    </p:spTree>
    <p:extLst>
      <p:ext uri="{BB962C8B-B14F-4D97-AF65-F5344CB8AC3E}">
        <p14:creationId xmlns:p14="http://schemas.microsoft.com/office/powerpoint/2010/main" val="117907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44464" cy="1100404"/>
          </a:xfrm>
          <a:noFill/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Дисциплина по выбору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для 6 курса педиатрического факультета </a:t>
            </a:r>
            <a:r>
              <a:rPr lang="ru-RU" sz="2000" dirty="0" smtClean="0">
                <a:solidFill>
                  <a:schemeClr val="bg1"/>
                </a:solidFill>
              </a:rPr>
              <a:t>(108 часов)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5124"/>
            <a:ext cx="8700449" cy="1703668"/>
          </a:xfrm>
          <a:noFill/>
        </p:spPr>
        <p:txBody>
          <a:bodyPr>
            <a:normAutofit fontScale="70000" lnSpcReduction="20000"/>
          </a:bodyPr>
          <a:lstStyle/>
          <a:p>
            <a:pPr lvl="0"/>
            <a:r>
              <a:rPr lang="ru-RU" sz="2400" dirty="0">
                <a:solidFill>
                  <a:schemeClr val="accent3"/>
                </a:solidFill>
              </a:rPr>
              <a:t>Практические навыки </a:t>
            </a:r>
            <a:r>
              <a:rPr lang="ru-RU" sz="2400" dirty="0" smtClean="0">
                <a:solidFill>
                  <a:schemeClr val="accent3"/>
                </a:solidFill>
              </a:rPr>
              <a:t>по деткой хирургии на </a:t>
            </a:r>
            <a:r>
              <a:rPr lang="ru-RU" sz="2400" b="1" dirty="0">
                <a:solidFill>
                  <a:schemeClr val="accent3"/>
                </a:solidFill>
              </a:rPr>
              <a:t>теле-менторе</a:t>
            </a:r>
            <a:r>
              <a:rPr lang="ru-RU" sz="2400" dirty="0">
                <a:solidFill>
                  <a:schemeClr val="accent3"/>
                </a:solidFill>
              </a:rPr>
              <a:t> </a:t>
            </a:r>
            <a:r>
              <a:rPr lang="ru-RU" sz="2400" dirty="0" smtClean="0">
                <a:solidFill>
                  <a:schemeClr val="accent3"/>
                </a:solidFill>
              </a:rPr>
              <a:t>в ЦНПО</a:t>
            </a:r>
          </a:p>
          <a:p>
            <a:pPr lvl="0"/>
            <a:r>
              <a:rPr lang="ru-RU" sz="2400" dirty="0" smtClean="0">
                <a:solidFill>
                  <a:schemeClr val="accent3"/>
                </a:solidFill>
              </a:rPr>
              <a:t>Лекции </a:t>
            </a:r>
            <a:r>
              <a:rPr lang="ru-RU" sz="2400" dirty="0">
                <a:solidFill>
                  <a:schemeClr val="accent3"/>
                </a:solidFill>
              </a:rPr>
              <a:t>сотрудников </a:t>
            </a:r>
            <a:r>
              <a:rPr lang="ru-RU" sz="2400" dirty="0" smtClean="0">
                <a:solidFill>
                  <a:schemeClr val="accent3"/>
                </a:solidFill>
              </a:rPr>
              <a:t>кафедры из 4 клиник Москвы (эндоскопия, урология-андрология, неотложная абдоминальная хирургия)</a:t>
            </a:r>
          </a:p>
          <a:p>
            <a:r>
              <a:rPr lang="ru-RU" sz="2400" dirty="0" smtClean="0">
                <a:solidFill>
                  <a:schemeClr val="accent3"/>
                </a:solidFill>
              </a:rPr>
              <a:t>Мастер-классы "</a:t>
            </a:r>
            <a:r>
              <a:rPr lang="ru-RU" sz="2400" b="1" dirty="0" smtClean="0">
                <a:solidFill>
                  <a:schemeClr val="accent3"/>
                </a:solidFill>
              </a:rPr>
              <a:t>Навыки общения</a:t>
            </a:r>
            <a:r>
              <a:rPr lang="ru-RU" sz="2400" dirty="0" smtClean="0">
                <a:solidFill>
                  <a:schemeClr val="accent3"/>
                </a:solidFill>
              </a:rPr>
              <a:t>» (ситуационные задачи по детской хирургии) в ЦНПО</a:t>
            </a:r>
          </a:p>
          <a:p>
            <a:pPr lvl="0"/>
            <a:r>
              <a:rPr lang="ru-RU" sz="2400" dirty="0" smtClean="0">
                <a:solidFill>
                  <a:schemeClr val="accent3"/>
                </a:solidFill>
              </a:rPr>
              <a:t>Подготовка </a:t>
            </a:r>
            <a:r>
              <a:rPr lang="ru-RU" sz="2400" dirty="0">
                <a:solidFill>
                  <a:schemeClr val="accent3"/>
                </a:solidFill>
              </a:rPr>
              <a:t>и </a:t>
            </a:r>
            <a:r>
              <a:rPr lang="ru-RU" sz="2400" dirty="0" smtClean="0">
                <a:solidFill>
                  <a:schemeClr val="accent3"/>
                </a:solidFill>
              </a:rPr>
              <a:t>презентация </a:t>
            </a:r>
            <a:r>
              <a:rPr lang="ru-RU" sz="2400" dirty="0">
                <a:solidFill>
                  <a:schemeClr val="accent3"/>
                </a:solidFill>
              </a:rPr>
              <a:t>видеопроекта </a:t>
            </a:r>
            <a:r>
              <a:rPr lang="ru-RU" sz="2400" dirty="0" smtClean="0">
                <a:solidFill>
                  <a:schemeClr val="accent3"/>
                </a:solidFill>
              </a:rPr>
              <a:t>«</a:t>
            </a:r>
            <a:r>
              <a:rPr lang="ru-RU" sz="2400" b="1" dirty="0" smtClean="0">
                <a:solidFill>
                  <a:schemeClr val="accent3"/>
                </a:solidFill>
              </a:rPr>
              <a:t>Детская хирургия за 5 минут</a:t>
            </a:r>
            <a:r>
              <a:rPr lang="ru-RU" sz="2400" dirty="0" smtClean="0">
                <a:solidFill>
                  <a:schemeClr val="accent3"/>
                </a:solidFill>
              </a:rPr>
              <a:t>» </a:t>
            </a:r>
            <a:endParaRPr lang="ru-RU" sz="2400" dirty="0">
              <a:solidFill>
                <a:schemeClr val="accent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t="24375" r="104" b="11249"/>
          <a:stretch/>
        </p:blipFill>
        <p:spPr>
          <a:xfrm>
            <a:off x="467544" y="3356992"/>
            <a:ext cx="4536504" cy="2612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7" t="5208" r="3229" b="9375"/>
          <a:stretch/>
        </p:blipFill>
        <p:spPr>
          <a:xfrm>
            <a:off x="5148064" y="3356992"/>
            <a:ext cx="3240360" cy="2612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540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Инновации в преподавании </a:t>
            </a:r>
            <a:br>
              <a:rPr lang="ru-RU" sz="3200" dirty="0" smtClean="0"/>
            </a:br>
            <a:r>
              <a:rPr lang="ru-RU" sz="3200" dirty="0" smtClean="0"/>
              <a:t>детской хирургии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6521" y="1675928"/>
            <a:ext cx="3538736" cy="4104455"/>
          </a:xfrm>
        </p:spPr>
        <p:txBody>
          <a:bodyPr>
            <a:normAutofit lnSpcReduction="10000"/>
          </a:bodyPr>
          <a:lstStyle/>
          <a:p>
            <a:r>
              <a:rPr lang="ru-RU" sz="2200" dirty="0" smtClean="0">
                <a:solidFill>
                  <a:schemeClr val="accent3"/>
                </a:solidFill>
              </a:rPr>
              <a:t>Деловые игры</a:t>
            </a:r>
          </a:p>
          <a:p>
            <a:r>
              <a:rPr lang="ru-RU" sz="2200" dirty="0" smtClean="0">
                <a:solidFill>
                  <a:schemeClr val="accent3"/>
                </a:solidFill>
              </a:rPr>
              <a:t>Образовательные студенческие «Круглые столы»</a:t>
            </a:r>
          </a:p>
          <a:p>
            <a:r>
              <a:rPr lang="ru-RU" sz="2200" dirty="0" err="1" smtClean="0">
                <a:solidFill>
                  <a:schemeClr val="accent3"/>
                </a:solidFill>
              </a:rPr>
              <a:t>Тьютерство</a:t>
            </a:r>
            <a:r>
              <a:rPr lang="ru-RU" sz="2200" dirty="0" smtClean="0">
                <a:solidFill>
                  <a:schemeClr val="accent3"/>
                </a:solidFill>
              </a:rPr>
              <a:t> шестикурсников</a:t>
            </a:r>
          </a:p>
          <a:p>
            <a:r>
              <a:rPr lang="ru-RU" sz="2200" dirty="0" err="1" smtClean="0">
                <a:solidFill>
                  <a:schemeClr val="accent3"/>
                </a:solidFill>
              </a:rPr>
              <a:t>Видеозадачи</a:t>
            </a:r>
            <a:endParaRPr lang="en-US" sz="2200" dirty="0" smtClean="0">
              <a:solidFill>
                <a:schemeClr val="accent3"/>
              </a:solidFill>
            </a:endParaRPr>
          </a:p>
          <a:p>
            <a:r>
              <a:rPr lang="ru-RU" sz="2200" dirty="0" smtClean="0">
                <a:solidFill>
                  <a:schemeClr val="accent3"/>
                </a:solidFill>
              </a:rPr>
              <a:t>Элективные курсы по ургентной хирургии, новорожденных</a:t>
            </a:r>
            <a:endParaRPr lang="ru-RU" sz="2200" dirty="0" smtClean="0">
              <a:solidFill>
                <a:schemeClr val="accent3"/>
              </a:solidFill>
            </a:endParaRPr>
          </a:p>
          <a:p>
            <a:r>
              <a:rPr lang="ru-RU" sz="2200" dirty="0" smtClean="0">
                <a:solidFill>
                  <a:schemeClr val="accent3"/>
                </a:solidFill>
              </a:rPr>
              <a:t>Занятия на английском языке</a:t>
            </a:r>
          </a:p>
          <a:p>
            <a:endParaRPr lang="ru-RU" dirty="0" smtClean="0">
              <a:solidFill>
                <a:schemeClr val="accent2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3314" name="Picture 2" descr="F:\КАФЕДРА ПЕРВОГО МЕДА\ПРЕПОДАВАНИЕ СТУДЕНТАМ\Первый студенческий круглый стол по Сепсису\IMG_19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49109" y="1674564"/>
            <a:ext cx="4163251" cy="296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F:\КАФЕДРА ПЕРВОГО МЕДА\СТУДЕНЧЕСКИЙ КРУЖОК\совместный кружок с Эрдес, апрель 2015\del_ig-54 - коп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23247" y="3312628"/>
            <a:ext cx="3114778" cy="26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942" y="5961474"/>
            <a:ext cx="4604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Р</a:t>
            </a:r>
            <a:r>
              <a:rPr lang="ru-RU" sz="1600" b="1" dirty="0" smtClean="0">
                <a:solidFill>
                  <a:schemeClr val="accent3"/>
                </a:solidFill>
              </a:rPr>
              <a:t>ейтинг </a:t>
            </a:r>
            <a:r>
              <a:rPr lang="ru-RU" sz="1600" b="1" dirty="0" err="1" smtClean="0">
                <a:solidFill>
                  <a:schemeClr val="accent3"/>
                </a:solidFill>
              </a:rPr>
              <a:t>Сеченовского</a:t>
            </a:r>
            <a:r>
              <a:rPr lang="ru-RU" sz="1600" b="1" dirty="0" smtClean="0">
                <a:solidFill>
                  <a:schemeClr val="accent3"/>
                </a:solidFill>
              </a:rPr>
              <a:t> университета </a:t>
            </a:r>
          </a:p>
          <a:p>
            <a:r>
              <a:rPr lang="ru-RU" sz="1600" b="1" dirty="0" smtClean="0">
                <a:solidFill>
                  <a:schemeClr val="accent3"/>
                </a:solidFill>
              </a:rPr>
              <a:t>2017 года – кафедра «Высокого уровня»</a:t>
            </a:r>
            <a:endParaRPr lang="ru-RU" sz="16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928934"/>
            <a:ext cx="6715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+mj-lt"/>
                <a:ea typeface="+mj-ea"/>
                <a:cs typeface="+mj-cs"/>
              </a:rPr>
              <a:t>Научная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26837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Научные направления кафедры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1628800"/>
            <a:ext cx="5976664" cy="4525963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1800" b="1" dirty="0" smtClean="0">
                <a:solidFill>
                  <a:schemeClr val="accent2"/>
                </a:solidFill>
              </a:rPr>
              <a:t>Изучение однорядного непрерывного кишечного шва толстой кишки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b="1" dirty="0" err="1" smtClean="0">
                <a:solidFill>
                  <a:schemeClr val="accent2"/>
                </a:solidFill>
              </a:rPr>
              <a:t>Диссинергическая</a:t>
            </a:r>
            <a:r>
              <a:rPr lang="ru-RU" sz="1800" b="1" dirty="0" smtClean="0">
                <a:solidFill>
                  <a:schemeClr val="accent2"/>
                </a:solidFill>
              </a:rPr>
              <a:t> дефекация. Функциональные методы исследования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b="1" dirty="0" smtClean="0">
                <a:solidFill>
                  <a:schemeClr val="accent2"/>
                </a:solidFill>
              </a:rPr>
              <a:t>Феминизирующие пластики наружных гениталий у детей при патологии пола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b="1" dirty="0" smtClean="0">
                <a:solidFill>
                  <a:schemeClr val="accent2"/>
                </a:solidFill>
              </a:rPr>
              <a:t>Конфокальная </a:t>
            </a:r>
            <a:r>
              <a:rPr lang="ru-RU" sz="1800" b="1" dirty="0" err="1" smtClean="0">
                <a:solidFill>
                  <a:schemeClr val="accent2"/>
                </a:solidFill>
              </a:rPr>
              <a:t>эндомикроскопия</a:t>
            </a:r>
            <a:r>
              <a:rPr lang="ru-RU" sz="1800" b="1" dirty="0" smtClean="0">
                <a:solidFill>
                  <a:schemeClr val="accent2"/>
                </a:solidFill>
              </a:rPr>
              <a:t> </a:t>
            </a:r>
            <a:r>
              <a:rPr lang="ru-RU" sz="1800" b="1" dirty="0" smtClean="0">
                <a:solidFill>
                  <a:schemeClr val="accent2"/>
                </a:solidFill>
              </a:rPr>
              <a:t>у </a:t>
            </a:r>
            <a:r>
              <a:rPr lang="ru-RU" sz="1800" b="1" dirty="0" smtClean="0">
                <a:solidFill>
                  <a:schemeClr val="accent2"/>
                </a:solidFill>
              </a:rPr>
              <a:t>детей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b="1" dirty="0" smtClean="0">
                <a:solidFill>
                  <a:schemeClr val="accent2"/>
                </a:solidFill>
              </a:rPr>
              <a:t>Урологическая патология у детей с аноректальными </a:t>
            </a:r>
            <a:r>
              <a:rPr lang="ru-RU" sz="1800" b="1" dirty="0" err="1" smtClean="0">
                <a:solidFill>
                  <a:schemeClr val="accent2"/>
                </a:solidFill>
              </a:rPr>
              <a:t>мальформациями</a:t>
            </a:r>
            <a:endParaRPr lang="ru-RU" sz="1800" b="1" dirty="0" smtClean="0">
              <a:solidFill>
                <a:schemeClr val="accent2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1800" b="1" dirty="0" smtClean="0">
              <a:solidFill>
                <a:schemeClr val="accent2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err="1" smtClean="0">
                <a:solidFill>
                  <a:schemeClr val="accent2"/>
                </a:solidFill>
              </a:rPr>
              <a:t>Обструктивные</a:t>
            </a:r>
            <a:r>
              <a:rPr lang="ru-RU" sz="1600" dirty="0" smtClean="0">
                <a:solidFill>
                  <a:schemeClr val="accent2"/>
                </a:solidFill>
              </a:rPr>
              <a:t> </a:t>
            </a:r>
            <a:r>
              <a:rPr lang="ru-RU" sz="1600" dirty="0" err="1" smtClean="0">
                <a:solidFill>
                  <a:schemeClr val="accent2"/>
                </a:solidFill>
              </a:rPr>
              <a:t>уропатии</a:t>
            </a:r>
            <a:r>
              <a:rPr lang="ru-RU" sz="1600" dirty="0" smtClean="0">
                <a:solidFill>
                  <a:schemeClr val="accent2"/>
                </a:solidFill>
              </a:rPr>
              <a:t> у детей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chemeClr val="accent2"/>
                </a:solidFill>
              </a:rPr>
              <a:t>Экстренная абдоминальная хирургия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chemeClr val="accent2"/>
                </a:solidFill>
              </a:rPr>
              <a:t>Торакальная хирургия и пластика пищевода у детей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chemeClr val="accent2"/>
                </a:solidFill>
              </a:rPr>
              <a:t>Детская </a:t>
            </a:r>
            <a:r>
              <a:rPr lang="ru-RU" sz="1600" dirty="0" smtClean="0">
                <a:solidFill>
                  <a:schemeClr val="accent2"/>
                </a:solidFill>
              </a:rPr>
              <a:t>ортопедия</a:t>
            </a:r>
            <a:endParaRPr lang="ru-RU" sz="1600" dirty="0" smtClean="0">
              <a:solidFill>
                <a:schemeClr val="accent2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chemeClr val="accent2"/>
                </a:solidFill>
              </a:rPr>
              <a:t>Медицинское право  </a:t>
            </a:r>
            <a:r>
              <a:rPr lang="ru-RU" sz="1600" dirty="0">
                <a:solidFill>
                  <a:schemeClr val="accent2"/>
                </a:solidFill>
              </a:rPr>
              <a:t>в детской </a:t>
            </a:r>
            <a:r>
              <a:rPr lang="ru-RU" sz="1600" dirty="0" smtClean="0">
                <a:solidFill>
                  <a:schemeClr val="accent2"/>
                </a:solidFill>
              </a:rPr>
              <a:t>хирургии</a:t>
            </a:r>
            <a:endParaRPr lang="ru-RU" sz="1600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F:\МОСКОВСКИЙ АРХИВ ПАТОЛОГИЙ\2 ПРОКТОЛОГИЯ\АНОРЕКТАЛЬНАЯ МАНОМЕТРИЯ\первая колодинамика 11 февраля 2015\IMG_8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187" y="3933056"/>
            <a:ext cx="2640293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митрий\Desktop\документы по НИИ педиатрии и детской хирургии\ОТДЕЛЕНИЕ АБДОМИНАЛЬНОЙ ХИРУРГИИ\Фундаментальная хирургия\Мат. модели кишки\real4.BMP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19467"/>
          <a:stretch>
            <a:fillRect/>
          </a:stretch>
        </p:blipFill>
        <p:spPr bwMode="auto">
          <a:xfrm>
            <a:off x="6252187" y="1777388"/>
            <a:ext cx="2640293" cy="20116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2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Экспериментальные научные исследования.  Виварий университета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03848" y="2276872"/>
            <a:ext cx="5550768" cy="342706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3"/>
                </a:solidFill>
              </a:rPr>
              <a:t>Изучение вариантов толстокишечных швов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3"/>
                </a:solidFill>
              </a:rPr>
              <a:t>Исследование </a:t>
            </a:r>
            <a:r>
              <a:rPr lang="ru-RU" sz="2400" dirty="0" err="1" smtClean="0">
                <a:solidFill>
                  <a:schemeClr val="accent3"/>
                </a:solidFill>
              </a:rPr>
              <a:t>энтеральной</a:t>
            </a:r>
            <a:r>
              <a:rPr lang="ru-RU" sz="2400" dirty="0" smtClean="0">
                <a:solidFill>
                  <a:schemeClr val="accent3"/>
                </a:solidFill>
              </a:rPr>
              <a:t> </a:t>
            </a:r>
            <a:r>
              <a:rPr lang="ru-RU" sz="2400" dirty="0">
                <a:solidFill>
                  <a:schemeClr val="accent3"/>
                </a:solidFill>
              </a:rPr>
              <a:t>нервной системы </a:t>
            </a:r>
            <a:r>
              <a:rPr lang="ru-RU" sz="2400" dirty="0" smtClean="0">
                <a:solidFill>
                  <a:schemeClr val="accent3"/>
                </a:solidFill>
              </a:rPr>
              <a:t>крыс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3"/>
                </a:solidFill>
              </a:rPr>
              <a:t>Нарушения </a:t>
            </a:r>
            <a:r>
              <a:rPr lang="ru-RU" sz="2400" dirty="0" err="1">
                <a:solidFill>
                  <a:schemeClr val="accent3"/>
                </a:solidFill>
              </a:rPr>
              <a:t>мезентериального</a:t>
            </a:r>
            <a:r>
              <a:rPr lang="ru-RU" sz="2400" dirty="0">
                <a:solidFill>
                  <a:schemeClr val="accent3"/>
                </a:solidFill>
              </a:rPr>
              <a:t> кровотока толстой </a:t>
            </a:r>
            <a:r>
              <a:rPr lang="ru-RU" sz="2400" dirty="0" smtClean="0">
                <a:solidFill>
                  <a:schemeClr val="accent3"/>
                </a:solidFill>
              </a:rPr>
              <a:t>кишки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err="1" smtClean="0">
                <a:solidFill>
                  <a:schemeClr val="accent3"/>
                </a:solidFill>
              </a:rPr>
              <a:t>Внутриабдоминальная</a:t>
            </a:r>
            <a:r>
              <a:rPr lang="ru-RU" sz="2400" dirty="0" smtClean="0">
                <a:solidFill>
                  <a:schemeClr val="accent3"/>
                </a:solidFill>
              </a:rPr>
              <a:t> гипертензия </a:t>
            </a:r>
            <a:r>
              <a:rPr lang="ru-RU" sz="2400" dirty="0">
                <a:solidFill>
                  <a:schemeClr val="accent3"/>
                </a:solidFill>
              </a:rPr>
              <a:t>у новорожденных </a:t>
            </a:r>
            <a:r>
              <a:rPr lang="ru-RU" sz="2400" dirty="0" smtClean="0">
                <a:solidFill>
                  <a:schemeClr val="accent3"/>
                </a:solidFill>
              </a:rPr>
              <a:t>крыс</a:t>
            </a:r>
            <a:endParaRPr lang="ru-RU" sz="2400" dirty="0">
              <a:solidFill>
                <a:schemeClr val="accent3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F:\КАФЕДРА ПЕРВОГО МЕДА\ШКОЛА МАСТЕРСТВА\эксперимент 03.2016\image-10-03-16-07-23-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0809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Untitled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3861048"/>
            <a:ext cx="2688299" cy="283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93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Финансируемые НИОКР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395536" y="1700808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err="1">
                <a:solidFill>
                  <a:schemeClr val="accent3"/>
                </a:solidFill>
              </a:rPr>
              <a:t>Университеский</a:t>
            </a:r>
            <a:r>
              <a:rPr lang="ru-RU" sz="2400" b="1" i="1" dirty="0">
                <a:solidFill>
                  <a:schemeClr val="accent3"/>
                </a:solidFill>
              </a:rPr>
              <a:t> </a:t>
            </a:r>
            <a:r>
              <a:rPr lang="ru-RU" sz="2400" b="1" i="1" dirty="0" smtClean="0">
                <a:solidFill>
                  <a:schemeClr val="accent3"/>
                </a:solidFill>
              </a:rPr>
              <a:t>грант </a:t>
            </a:r>
            <a:r>
              <a:rPr lang="ru-RU" sz="2400" dirty="0" smtClean="0">
                <a:solidFill>
                  <a:schemeClr val="accent3"/>
                </a:solidFill>
              </a:rPr>
              <a:t>(2017 год) </a:t>
            </a:r>
          </a:p>
          <a:p>
            <a:pPr marL="0" indent="0" algn="ctr">
              <a:buNone/>
            </a:pPr>
            <a:endParaRPr lang="ru-RU" sz="2400" dirty="0" smtClean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4"/>
                </a:solidFill>
              </a:rPr>
              <a:t>«</a:t>
            </a:r>
            <a:r>
              <a:rPr lang="ru-RU" sz="2400" b="1" dirty="0" smtClean="0">
                <a:solidFill>
                  <a:schemeClr val="accent4"/>
                </a:solidFill>
              </a:rPr>
              <a:t>Создание панели </a:t>
            </a:r>
            <a:r>
              <a:rPr lang="ru-RU" sz="2400" b="1" dirty="0" err="1" smtClean="0">
                <a:solidFill>
                  <a:schemeClr val="accent4"/>
                </a:solidFill>
              </a:rPr>
              <a:t>биомаркеров</a:t>
            </a:r>
            <a:r>
              <a:rPr lang="ru-RU" sz="2400" b="1" dirty="0" smtClean="0">
                <a:solidFill>
                  <a:schemeClr val="accent4"/>
                </a:solidFill>
              </a:rPr>
              <a:t> – предикторов необратимого повреждения почек у детей</a:t>
            </a:r>
            <a:r>
              <a:rPr lang="ru-RU" sz="2400" dirty="0" smtClean="0">
                <a:solidFill>
                  <a:schemeClr val="accent4"/>
                </a:solidFill>
              </a:rPr>
              <a:t>» </a:t>
            </a:r>
            <a:endParaRPr lang="ru-RU" sz="2400" dirty="0" smtClean="0">
              <a:solidFill>
                <a:schemeClr val="accent4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3"/>
                </a:solidFill>
              </a:rPr>
              <a:t>- </a:t>
            </a:r>
            <a:r>
              <a:rPr lang="ru-RU" sz="2400" b="1" dirty="0">
                <a:solidFill>
                  <a:schemeClr val="accent3"/>
                </a:solidFill>
              </a:rPr>
              <a:t>3</a:t>
            </a:r>
            <a:r>
              <a:rPr lang="ru-RU" sz="2400" dirty="0">
                <a:solidFill>
                  <a:schemeClr val="accent3"/>
                </a:solidFill>
              </a:rPr>
              <a:t> млн </a:t>
            </a:r>
            <a:r>
              <a:rPr lang="ru-RU" sz="2400" dirty="0" smtClean="0">
                <a:solidFill>
                  <a:schemeClr val="accent3"/>
                </a:solidFill>
              </a:rPr>
              <a:t>рублей</a:t>
            </a:r>
            <a:endParaRPr lang="ru-RU" sz="2400" dirty="0">
              <a:solidFill>
                <a:schemeClr val="accent3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427984" y="4797152"/>
            <a:ext cx="4489450" cy="129669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rgbClr val="006699"/>
                </a:solidFill>
              </a:rPr>
              <a:t>«</a:t>
            </a:r>
            <a:r>
              <a:rPr lang="ru-RU" sz="3600" b="1" dirty="0">
                <a:solidFill>
                  <a:srgbClr val="006699"/>
                </a:solidFill>
              </a:rPr>
              <a:t>Исследование толстокишечного шва</a:t>
            </a:r>
            <a:r>
              <a:rPr lang="ru-RU" sz="3600" dirty="0">
                <a:solidFill>
                  <a:srgbClr val="006699"/>
                </a:solidFill>
              </a:rPr>
              <a:t>» </a:t>
            </a:r>
            <a:endParaRPr lang="ru-RU" sz="3600" dirty="0" smtClean="0">
              <a:solidFill>
                <a:srgbClr val="006699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6699"/>
                </a:solidFill>
              </a:rPr>
              <a:t>с "Джонсон &amp; Джонсон" </a:t>
            </a:r>
            <a:r>
              <a:rPr lang="en-US" dirty="0" smtClean="0">
                <a:solidFill>
                  <a:srgbClr val="006699"/>
                </a:solidFill>
              </a:rPr>
              <a:t>- </a:t>
            </a:r>
            <a:r>
              <a:rPr lang="ru-RU" dirty="0" smtClean="0">
                <a:solidFill>
                  <a:srgbClr val="006699"/>
                </a:solidFill>
              </a:rPr>
              <a:t>150 </a:t>
            </a:r>
            <a:r>
              <a:rPr lang="ru-RU" dirty="0" smtClean="0">
                <a:solidFill>
                  <a:srgbClr val="006699"/>
                </a:solidFill>
              </a:rPr>
              <a:t>тыс.</a:t>
            </a:r>
            <a:r>
              <a:rPr lang="ru-RU" dirty="0" smtClean="0">
                <a:solidFill>
                  <a:srgbClr val="006699"/>
                </a:solidFill>
              </a:rPr>
              <a:t> рублей </a:t>
            </a:r>
            <a:r>
              <a:rPr lang="ru-RU" dirty="0">
                <a:solidFill>
                  <a:srgbClr val="006699"/>
                </a:solidFill>
              </a:rPr>
              <a:t>(2017-2018). </a:t>
            </a:r>
            <a:endParaRPr lang="ru-RU" dirty="0"/>
          </a:p>
        </p:txBody>
      </p:sp>
      <p:pic>
        <p:nvPicPr>
          <p:cNvPr id="3074" name="Picture 2" descr="F:\МОСКОВСКИЙ АРХИВ ПАТОЛОГИЙ\1 ОБЩАЯ ХИРУРГИЯ\АНАСТОМОЗЫ\анастомоз толстой кишки с Тиссуколом, 01.14\DSC_01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345442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44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928934"/>
            <a:ext cx="6715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+mj-lt"/>
                <a:ea typeface="+mj-ea"/>
                <a:cs typeface="+mj-cs"/>
              </a:rPr>
              <a:t>Результаты научной деятельности кафедры</a:t>
            </a:r>
          </a:p>
        </p:txBody>
      </p:sp>
    </p:spTree>
    <p:extLst>
      <p:ext uri="{BB962C8B-B14F-4D97-AF65-F5344CB8AC3E}">
        <p14:creationId xmlns:p14="http://schemas.microsoft.com/office/powerpoint/2010/main" val="19520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История кафедры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1628800"/>
            <a:ext cx="4464496" cy="4525963"/>
          </a:xfrm>
        </p:spPr>
        <p:txBody>
          <a:bodyPr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125 лет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преподаванию детской хирургии в России. Приват-доцент Л.П. Александров 1893 год (Императорский Московский университет)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2008 год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– начало преподавания врачам детским хирургам (проф. И.В. Киргизов)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201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5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 год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– начало преподавания «детской хирургии» студентам педиатрического факультета (проф. Д.А. Морозов)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ser1\Desktop\детская хирургия ПМГМУ 2017\статья по первой научной встрече 2017\статья в Вестник 2017 по Истории\1 Л.П. Александр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2448272" cy="376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852936"/>
            <a:ext cx="217090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Публикации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4968552" cy="4968552"/>
          </a:xfrm>
        </p:spPr>
        <p:txBody>
          <a:bodyPr>
            <a:normAutofit fontScale="47500" lnSpcReduction="20000"/>
          </a:bodyPr>
          <a:lstStyle/>
          <a:p>
            <a:endParaRPr lang="ru-RU" sz="3700" dirty="0">
              <a:solidFill>
                <a:schemeClr val="accent2"/>
              </a:solidFill>
            </a:endParaRPr>
          </a:p>
          <a:p>
            <a:r>
              <a:rPr lang="ru-RU" sz="4200" dirty="0" smtClean="0">
                <a:solidFill>
                  <a:schemeClr val="accent2"/>
                </a:solidFill>
              </a:rPr>
              <a:t>Свыше </a:t>
            </a:r>
            <a:r>
              <a:rPr lang="ru-RU" sz="5100" b="1" dirty="0">
                <a:solidFill>
                  <a:schemeClr val="accent2"/>
                </a:solidFill>
              </a:rPr>
              <a:t>200</a:t>
            </a:r>
            <a:r>
              <a:rPr lang="ru-RU" sz="4200" dirty="0">
                <a:solidFill>
                  <a:schemeClr val="accent2"/>
                </a:solidFill>
              </a:rPr>
              <a:t> научных </a:t>
            </a:r>
            <a:r>
              <a:rPr lang="ru-RU" sz="4200" dirty="0" smtClean="0">
                <a:solidFill>
                  <a:schemeClr val="accent2"/>
                </a:solidFill>
              </a:rPr>
              <a:t>работ </a:t>
            </a:r>
            <a:r>
              <a:rPr lang="ru-RU" sz="3600" dirty="0" smtClean="0">
                <a:solidFill>
                  <a:schemeClr val="accent2"/>
                </a:solidFill>
              </a:rPr>
              <a:t>(</a:t>
            </a:r>
            <a:r>
              <a:rPr lang="ru-RU" sz="3400" i="1" dirty="0" smtClean="0">
                <a:solidFill>
                  <a:schemeClr val="accent2"/>
                </a:solidFill>
              </a:rPr>
              <a:t>Детская хирургия, Вестник </a:t>
            </a:r>
            <a:r>
              <a:rPr lang="ru-RU" sz="3400" i="1" dirty="0">
                <a:solidFill>
                  <a:schemeClr val="accent2"/>
                </a:solidFill>
              </a:rPr>
              <a:t>РАМН, </a:t>
            </a:r>
            <a:r>
              <a:rPr lang="ru-RU" sz="3400" i="1" dirty="0" smtClean="0">
                <a:solidFill>
                  <a:schemeClr val="accent2"/>
                </a:solidFill>
              </a:rPr>
              <a:t>Педиатрия, Российский Вестник детской хирургии, Вопросы </a:t>
            </a:r>
            <a:r>
              <a:rPr lang="ru-RU" sz="3400" i="1" dirty="0">
                <a:solidFill>
                  <a:schemeClr val="accent2"/>
                </a:solidFill>
              </a:rPr>
              <a:t>педиатрии, </a:t>
            </a:r>
            <a:r>
              <a:rPr lang="ru-RU" sz="3400" i="1" dirty="0" smtClean="0">
                <a:solidFill>
                  <a:schemeClr val="accent2"/>
                </a:solidFill>
              </a:rPr>
              <a:t>Урология, Проблемы эндокринологии</a:t>
            </a:r>
            <a:r>
              <a:rPr lang="ru-RU" sz="3600" dirty="0" smtClean="0">
                <a:solidFill>
                  <a:schemeClr val="accent2"/>
                </a:solidFill>
              </a:rPr>
              <a:t>) </a:t>
            </a:r>
          </a:p>
          <a:p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5100" b="1" dirty="0" smtClean="0">
                <a:solidFill>
                  <a:schemeClr val="accent2"/>
                </a:solidFill>
              </a:rPr>
              <a:t>40</a:t>
            </a:r>
            <a:r>
              <a:rPr lang="ru-RU" sz="3600" dirty="0" smtClean="0">
                <a:solidFill>
                  <a:schemeClr val="accent2"/>
                </a:solidFill>
              </a:rPr>
              <a:t> </a:t>
            </a:r>
            <a:r>
              <a:rPr lang="ru-RU" sz="4200" dirty="0" smtClean="0">
                <a:solidFill>
                  <a:schemeClr val="accent2"/>
                </a:solidFill>
              </a:rPr>
              <a:t>научных статей в </a:t>
            </a:r>
            <a:r>
              <a:rPr lang="ru-RU" sz="4200" dirty="0" err="1" smtClean="0">
                <a:solidFill>
                  <a:schemeClr val="accent2"/>
                </a:solidFill>
              </a:rPr>
              <a:t>Scopus</a:t>
            </a:r>
            <a:endParaRPr lang="ru-RU" sz="4200" dirty="0" smtClean="0">
              <a:solidFill>
                <a:schemeClr val="accent2"/>
              </a:solidFill>
            </a:endParaRPr>
          </a:p>
          <a:p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5100" b="1" dirty="0" smtClean="0">
                <a:solidFill>
                  <a:schemeClr val="accent2"/>
                </a:solidFill>
              </a:rPr>
              <a:t>9</a:t>
            </a:r>
            <a:r>
              <a:rPr lang="ru-RU" sz="3600" dirty="0" smtClean="0">
                <a:solidFill>
                  <a:schemeClr val="accent2"/>
                </a:solidFill>
              </a:rPr>
              <a:t> </a:t>
            </a:r>
            <a:r>
              <a:rPr lang="ru-RU" sz="4200" dirty="0" smtClean="0">
                <a:solidFill>
                  <a:schemeClr val="accent2"/>
                </a:solidFill>
              </a:rPr>
              <a:t>научных статей в журналах</a:t>
            </a:r>
            <a:r>
              <a:rPr lang="ru-RU" sz="3600" dirty="0" smtClean="0">
                <a:solidFill>
                  <a:schemeClr val="accent2"/>
                </a:solidFill>
              </a:rPr>
              <a:t>: </a:t>
            </a:r>
          </a:p>
          <a:p>
            <a:pPr marL="0" indent="0">
              <a:buNone/>
            </a:pPr>
            <a:endParaRPr lang="ru-RU" sz="3600" b="1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900" b="1" i="1" dirty="0" smtClean="0">
                <a:solidFill>
                  <a:schemeClr val="accent3"/>
                </a:solidFill>
              </a:rPr>
              <a:t>Gastrointestinal Endoscopy</a:t>
            </a:r>
            <a:r>
              <a:rPr lang="ru-RU" sz="2900" b="1" i="1" dirty="0" smtClean="0">
                <a:solidFill>
                  <a:schemeClr val="accent3"/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900" b="1" i="1" dirty="0" smtClean="0">
                <a:solidFill>
                  <a:schemeClr val="accent3"/>
                </a:solidFill>
              </a:rPr>
              <a:t>European </a:t>
            </a:r>
            <a:r>
              <a:rPr lang="en-US" sz="2900" b="1" i="1" dirty="0">
                <a:solidFill>
                  <a:schemeClr val="accent3"/>
                </a:solidFill>
              </a:rPr>
              <a:t>Journal of Pediatric </a:t>
            </a:r>
            <a:r>
              <a:rPr lang="en-US" sz="2900" b="1" i="1" dirty="0" smtClean="0">
                <a:solidFill>
                  <a:schemeClr val="accent3"/>
                </a:solidFill>
              </a:rPr>
              <a:t>Surgery</a:t>
            </a:r>
            <a:r>
              <a:rPr lang="ru-RU" sz="2900" b="1" i="1" dirty="0" smtClean="0">
                <a:solidFill>
                  <a:schemeClr val="accent3"/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900" b="1" i="1" dirty="0" smtClean="0">
                <a:solidFill>
                  <a:schemeClr val="accent3"/>
                </a:solidFill>
              </a:rPr>
              <a:t>Journal </a:t>
            </a:r>
            <a:r>
              <a:rPr lang="en-US" sz="2900" b="1" i="1" dirty="0">
                <a:solidFill>
                  <a:schemeClr val="accent3"/>
                </a:solidFill>
              </a:rPr>
              <a:t>of Pediatric </a:t>
            </a:r>
            <a:r>
              <a:rPr lang="en-US" sz="2900" b="1" i="1" dirty="0" smtClean="0">
                <a:solidFill>
                  <a:schemeClr val="accent3"/>
                </a:solidFill>
              </a:rPr>
              <a:t>Urology, </a:t>
            </a:r>
            <a:endParaRPr lang="ru-RU" sz="2900" b="1" i="1" dirty="0" smtClean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en-US" sz="2900" b="1" i="1" dirty="0" smtClean="0">
                <a:solidFill>
                  <a:schemeClr val="accent3"/>
                </a:solidFill>
              </a:rPr>
              <a:t>Journal </a:t>
            </a:r>
            <a:r>
              <a:rPr lang="en-US" sz="2900" b="1" i="1" dirty="0">
                <a:solidFill>
                  <a:schemeClr val="accent3"/>
                </a:solidFill>
              </a:rPr>
              <a:t>of Pediatric Gastroenterology and </a:t>
            </a:r>
            <a:r>
              <a:rPr lang="en-US" sz="2900" b="1" i="1" dirty="0" smtClean="0">
                <a:solidFill>
                  <a:schemeClr val="accent3"/>
                </a:solidFill>
              </a:rPr>
              <a:t>Nutrition</a:t>
            </a:r>
            <a:r>
              <a:rPr lang="ru-RU" sz="2900" b="1" i="1" dirty="0" smtClean="0">
                <a:solidFill>
                  <a:schemeClr val="accent3"/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900" b="1" i="1" dirty="0" smtClean="0">
                <a:solidFill>
                  <a:schemeClr val="accent3"/>
                </a:solidFill>
              </a:rPr>
              <a:t>Pediatric </a:t>
            </a:r>
            <a:r>
              <a:rPr lang="en-US" sz="2900" b="1" i="1" dirty="0">
                <a:solidFill>
                  <a:schemeClr val="accent3"/>
                </a:solidFill>
              </a:rPr>
              <a:t>Research</a:t>
            </a:r>
            <a:endParaRPr lang="ru-RU" sz="2900" b="1" i="1" dirty="0" smtClean="0">
              <a:solidFill>
                <a:schemeClr val="accent3"/>
              </a:solidFill>
            </a:endParaRPr>
          </a:p>
          <a:p>
            <a:endParaRPr lang="ru-RU" sz="3700" dirty="0">
              <a:solidFill>
                <a:schemeClr val="accent2"/>
              </a:solidFill>
            </a:endParaRPr>
          </a:p>
          <a:p>
            <a:endParaRPr lang="ru-RU" sz="3700" dirty="0">
              <a:solidFill>
                <a:schemeClr val="accent2"/>
              </a:solidFill>
            </a:endParaRPr>
          </a:p>
          <a:p>
            <a:endParaRPr lang="ru-RU" sz="3700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77541" y="1651868"/>
            <a:ext cx="2815596" cy="3721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6948" y="2636912"/>
            <a:ext cx="2615412" cy="33413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56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Патенты </a:t>
            </a:r>
            <a:br>
              <a:rPr lang="ru-RU" sz="3200" dirty="0" smtClean="0"/>
            </a:br>
            <a:r>
              <a:rPr lang="ru-RU" sz="3200" dirty="0" smtClean="0"/>
              <a:t>Российской Федерации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69169" y="1844824"/>
            <a:ext cx="5554960" cy="4781128"/>
          </a:xfrm>
        </p:spPr>
        <p:txBody>
          <a:bodyPr>
            <a:normAutofit fontScale="85000" lnSpcReduction="20000"/>
          </a:bodyPr>
          <a:lstStyle/>
          <a:p>
            <a:pPr marL="457200" indent="-457200" algn="just" fontAlgn="t">
              <a:buFont typeface="+mj-lt"/>
              <a:buAutoNum type="arabicPeriod"/>
            </a:pPr>
            <a:r>
              <a:rPr lang="ru-RU" sz="2200" dirty="0">
                <a:solidFill>
                  <a:schemeClr val="accent3"/>
                </a:solidFill>
              </a:rPr>
              <a:t>Способ оперативного лечения формирующейся косорукости у детей младшего возраста при </a:t>
            </a:r>
            <a:r>
              <a:rPr lang="ru-RU" sz="2200" dirty="0" err="1" smtClean="0">
                <a:solidFill>
                  <a:schemeClr val="accent3"/>
                </a:solidFill>
              </a:rPr>
              <a:t>экзостозной</a:t>
            </a:r>
            <a:r>
              <a:rPr lang="ru-RU" sz="2200" dirty="0" smtClean="0">
                <a:solidFill>
                  <a:schemeClr val="accent3"/>
                </a:solidFill>
              </a:rPr>
              <a:t> </a:t>
            </a:r>
            <a:r>
              <a:rPr lang="ru-RU" sz="2200" dirty="0" err="1" smtClean="0">
                <a:solidFill>
                  <a:schemeClr val="accent3"/>
                </a:solidFill>
              </a:rPr>
              <a:t>хондродисплазии</a:t>
            </a:r>
            <a:r>
              <a:rPr lang="ru-RU" sz="2200" dirty="0" smtClean="0">
                <a:solidFill>
                  <a:schemeClr val="accent3"/>
                </a:solidFill>
              </a:rPr>
              <a:t> (2013)</a:t>
            </a:r>
            <a:endParaRPr lang="ru-RU" sz="2200" dirty="0">
              <a:solidFill>
                <a:schemeClr val="accent3"/>
              </a:solidFill>
            </a:endParaRP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>
                <a:solidFill>
                  <a:schemeClr val="accent3"/>
                </a:solidFill>
              </a:rPr>
              <a:t>Способ дифференциальной диагностики нормальной и сниженной сократительной функции мочеточника при врожденном </a:t>
            </a:r>
            <a:r>
              <a:rPr lang="ru-RU" sz="2200" dirty="0" err="1" smtClean="0">
                <a:solidFill>
                  <a:schemeClr val="accent3"/>
                </a:solidFill>
              </a:rPr>
              <a:t>мегауретере</a:t>
            </a:r>
            <a:r>
              <a:rPr lang="ru-RU" sz="2200" dirty="0" smtClean="0">
                <a:solidFill>
                  <a:schemeClr val="accent3"/>
                </a:solidFill>
              </a:rPr>
              <a:t> </a:t>
            </a:r>
            <a:r>
              <a:rPr lang="ru-RU" sz="2200" dirty="0">
                <a:solidFill>
                  <a:schemeClr val="accent3"/>
                </a:solidFill>
              </a:rPr>
              <a:t>у </a:t>
            </a:r>
            <a:r>
              <a:rPr lang="ru-RU" sz="2200" dirty="0" smtClean="0">
                <a:solidFill>
                  <a:schemeClr val="accent3"/>
                </a:solidFill>
              </a:rPr>
              <a:t>детей (2013)</a:t>
            </a:r>
            <a:endParaRPr lang="ru-RU" sz="2200" dirty="0">
              <a:solidFill>
                <a:schemeClr val="accent3"/>
              </a:solidFill>
            </a:endParaRP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>
                <a:solidFill>
                  <a:schemeClr val="accent3"/>
                </a:solidFill>
              </a:rPr>
              <a:t>Способ хирургического лечения </a:t>
            </a:r>
            <a:r>
              <a:rPr lang="ru-RU" sz="2200" dirty="0" err="1">
                <a:solidFill>
                  <a:schemeClr val="accent3"/>
                </a:solidFill>
              </a:rPr>
              <a:t>аневризмальных</a:t>
            </a:r>
            <a:r>
              <a:rPr lang="ru-RU" sz="2200" dirty="0">
                <a:solidFill>
                  <a:schemeClr val="accent3"/>
                </a:solidFill>
              </a:rPr>
              <a:t> кист костей у </a:t>
            </a:r>
            <a:r>
              <a:rPr lang="ru-RU" sz="2200" dirty="0" smtClean="0">
                <a:solidFill>
                  <a:schemeClr val="accent3"/>
                </a:solidFill>
              </a:rPr>
              <a:t>детей (2014)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>
                <a:solidFill>
                  <a:schemeClr val="accent3"/>
                </a:solidFill>
              </a:rPr>
              <a:t>Способ </a:t>
            </a:r>
            <a:r>
              <a:rPr lang="ru-RU" sz="2200" dirty="0" err="1">
                <a:solidFill>
                  <a:schemeClr val="accent3"/>
                </a:solidFill>
              </a:rPr>
              <a:t>пренатального</a:t>
            </a:r>
            <a:r>
              <a:rPr lang="ru-RU" sz="2200" dirty="0">
                <a:solidFill>
                  <a:schemeClr val="accent3"/>
                </a:solidFill>
              </a:rPr>
              <a:t> прогнозирования патологического течения мини-</a:t>
            </a:r>
            <a:r>
              <a:rPr lang="ru-RU" sz="2200" dirty="0" err="1">
                <a:solidFill>
                  <a:schemeClr val="accent3"/>
                </a:solidFill>
              </a:rPr>
              <a:t>пубертата</a:t>
            </a:r>
            <a:r>
              <a:rPr lang="ru-RU" sz="2200" dirty="0">
                <a:solidFill>
                  <a:schemeClr val="accent3"/>
                </a:solidFill>
              </a:rPr>
              <a:t> у </a:t>
            </a:r>
            <a:r>
              <a:rPr lang="ru-RU" sz="2200" dirty="0" smtClean="0">
                <a:solidFill>
                  <a:schemeClr val="accent3"/>
                </a:solidFill>
              </a:rPr>
              <a:t>мальчиков (2014)</a:t>
            </a:r>
            <a:endParaRPr lang="ru-RU" sz="2200" dirty="0">
              <a:solidFill>
                <a:schemeClr val="accent3"/>
              </a:solidFill>
            </a:endParaRP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>
                <a:solidFill>
                  <a:schemeClr val="accent3"/>
                </a:solidFill>
              </a:rPr>
              <a:t>Способ диагностики </a:t>
            </a:r>
            <a:r>
              <a:rPr lang="ru-RU" sz="2200" dirty="0" err="1" smtClean="0">
                <a:solidFill>
                  <a:schemeClr val="accent3"/>
                </a:solidFill>
              </a:rPr>
              <a:t>ангиоархитектоники</a:t>
            </a:r>
            <a:r>
              <a:rPr lang="ru-RU" sz="2200" dirty="0" smtClean="0">
                <a:solidFill>
                  <a:schemeClr val="accent3"/>
                </a:solidFill>
              </a:rPr>
              <a:t> </a:t>
            </a:r>
            <a:r>
              <a:rPr lang="ru-RU" sz="2200" dirty="0">
                <a:solidFill>
                  <a:schemeClr val="accent3"/>
                </a:solidFill>
              </a:rPr>
              <a:t>щитовидной </a:t>
            </a:r>
            <a:r>
              <a:rPr lang="ru-RU" sz="2200" dirty="0" smtClean="0">
                <a:solidFill>
                  <a:schemeClr val="accent3"/>
                </a:solidFill>
              </a:rPr>
              <a:t>железы (2015)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 smtClean="0">
                <a:solidFill>
                  <a:schemeClr val="accent3"/>
                </a:solidFill>
              </a:rPr>
              <a:t>Способ феминизирующей пластики наружных гениталий (2017)</a:t>
            </a:r>
            <a:endParaRPr lang="ru-RU" sz="2400" dirty="0">
              <a:solidFill>
                <a:schemeClr val="accent3"/>
              </a:solidFill>
            </a:endParaRPr>
          </a:p>
        </p:txBody>
      </p:sp>
      <p:pic>
        <p:nvPicPr>
          <p:cNvPr id="10242" name="Picture 2" descr="C:\Users\user1\Desktop\детская хирургия ПМГМУ 2017\ХИРУРГИЧЕСКАЯ ТИРЕОИДОЛОГИЯ У ДЕТЕЙ\Материалы к написанию книги\Рисунки по анатомии ЩЖ для книги\Рис-2.jp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9" y="1700808"/>
            <a:ext cx="274726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1\Desktop\детская хирургия ПМГМУ 2017\image-20-11-17-10-29.jpe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75" y="3284984"/>
            <a:ext cx="1329629" cy="226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7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Монографии и учебные пособия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5" y="1600200"/>
            <a:ext cx="5568553" cy="4781128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>
                <a:solidFill>
                  <a:schemeClr val="accent2"/>
                </a:solidFill>
              </a:rPr>
              <a:t>Патогенетические основы формирования и принципы лечения </a:t>
            </a:r>
            <a:r>
              <a:rPr lang="ru-RU" sz="1600" b="1" dirty="0" err="1" smtClean="0">
                <a:solidFill>
                  <a:schemeClr val="accent2"/>
                </a:solidFill>
              </a:rPr>
              <a:t>обструктивных</a:t>
            </a:r>
            <a:r>
              <a:rPr lang="ru-RU" sz="1600" b="1" dirty="0" smtClean="0">
                <a:solidFill>
                  <a:schemeClr val="accent2"/>
                </a:solidFill>
              </a:rPr>
              <a:t> </a:t>
            </a:r>
            <a:r>
              <a:rPr lang="ru-RU" sz="1600" b="1" dirty="0" err="1" smtClean="0">
                <a:solidFill>
                  <a:schemeClr val="accent2"/>
                </a:solidFill>
              </a:rPr>
              <a:t>уропатий</a:t>
            </a:r>
            <a:r>
              <a:rPr lang="ru-RU" sz="1600" b="1" dirty="0" smtClean="0">
                <a:solidFill>
                  <a:schemeClr val="accent2"/>
                </a:solidFill>
              </a:rPr>
              <a:t> у детей </a:t>
            </a:r>
            <a:r>
              <a:rPr lang="ru-RU" sz="1600" dirty="0" smtClean="0">
                <a:solidFill>
                  <a:schemeClr val="accent2"/>
                </a:solidFill>
              </a:rPr>
              <a:t>(2013) </a:t>
            </a:r>
            <a:endParaRPr lang="ru-RU" sz="1600" dirty="0">
              <a:solidFill>
                <a:schemeClr val="accent2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>
                <a:solidFill>
                  <a:schemeClr val="accent2"/>
                </a:solidFill>
              </a:rPr>
              <a:t>Патофизиологические этюды детской </a:t>
            </a:r>
            <a:r>
              <a:rPr lang="ru-RU" sz="1600" b="1" dirty="0" err="1" smtClean="0">
                <a:solidFill>
                  <a:schemeClr val="accent2"/>
                </a:solidFill>
              </a:rPr>
              <a:t>уронефрологии</a:t>
            </a:r>
            <a:r>
              <a:rPr lang="ru-RU" sz="1600" b="1" dirty="0" smtClean="0">
                <a:solidFill>
                  <a:schemeClr val="accent2"/>
                </a:solidFill>
              </a:rPr>
              <a:t> </a:t>
            </a:r>
            <a:r>
              <a:rPr lang="ru-RU" sz="1600" dirty="0" smtClean="0">
                <a:solidFill>
                  <a:schemeClr val="accent2"/>
                </a:solidFill>
              </a:rPr>
              <a:t> (2014).</a:t>
            </a:r>
          </a:p>
          <a:p>
            <a:pPr marL="514350" lvl="0" indent="-514350">
              <a:buAutoNum type="arabicPeriod" startAt="3"/>
            </a:pPr>
            <a:r>
              <a:rPr lang="ru-RU" sz="1600" b="1" dirty="0" smtClean="0">
                <a:solidFill>
                  <a:schemeClr val="accent2"/>
                </a:solidFill>
              </a:rPr>
              <a:t>Цитокины: биологическая роль в развитии реакций адаптации и повреждения в условиях нормы и патологии различного генеза </a:t>
            </a:r>
            <a:r>
              <a:rPr lang="ru-RU" sz="1600" dirty="0" smtClean="0">
                <a:solidFill>
                  <a:schemeClr val="accent2"/>
                </a:solidFill>
              </a:rPr>
              <a:t>(2016</a:t>
            </a:r>
            <a:r>
              <a:rPr lang="ru-RU" sz="1600" dirty="0" smtClean="0">
                <a:solidFill>
                  <a:schemeClr val="accent2"/>
                </a:solidFill>
              </a:rPr>
              <a:t>)</a:t>
            </a:r>
          </a:p>
          <a:p>
            <a:pPr marL="514350" lvl="0" indent="-514350">
              <a:buAutoNum type="arabicPeriod" startAt="3"/>
            </a:pPr>
            <a:r>
              <a:rPr lang="ru-RU" sz="1600" b="1" dirty="0" smtClean="0">
                <a:solidFill>
                  <a:schemeClr val="accent2"/>
                </a:solidFill>
              </a:rPr>
              <a:t>Типовые </a:t>
            </a:r>
            <a:r>
              <a:rPr lang="ru-RU" sz="1600" b="1" dirty="0">
                <a:solidFill>
                  <a:schemeClr val="accent2"/>
                </a:solidFill>
              </a:rPr>
              <a:t>патологические процессы как основа патогенеза болезней различной </a:t>
            </a:r>
            <a:r>
              <a:rPr lang="ru-RU" sz="1600" b="1" dirty="0" smtClean="0">
                <a:solidFill>
                  <a:schemeClr val="accent2"/>
                </a:solidFill>
              </a:rPr>
              <a:t>этиологии </a:t>
            </a:r>
            <a:r>
              <a:rPr lang="ru-RU" sz="1600" dirty="0" smtClean="0">
                <a:solidFill>
                  <a:schemeClr val="accent2"/>
                </a:solidFill>
              </a:rPr>
              <a:t>(2017)</a:t>
            </a:r>
            <a:endParaRPr lang="ru-RU" sz="1600" dirty="0" smtClean="0">
              <a:solidFill>
                <a:schemeClr val="accent2"/>
              </a:solidFill>
            </a:endParaRPr>
          </a:p>
          <a:p>
            <a:pPr marL="514350" lvl="0" indent="-514350">
              <a:buAutoNum type="arabicPeriod" startAt="3"/>
            </a:pPr>
            <a:r>
              <a:rPr lang="ru-RU" sz="1600" dirty="0">
                <a:solidFill>
                  <a:schemeClr val="accent4"/>
                </a:solidFill>
              </a:rPr>
              <a:t>Учебное пособие с кафедрой оперативной хирургии </a:t>
            </a:r>
            <a:r>
              <a:rPr lang="ru-RU" sz="1600" dirty="0" smtClean="0">
                <a:solidFill>
                  <a:schemeClr val="accent4"/>
                </a:solidFill>
              </a:rPr>
              <a:t>«</a:t>
            </a:r>
            <a:r>
              <a:rPr lang="ru-RU" sz="1600" b="1" dirty="0" smtClean="0">
                <a:solidFill>
                  <a:schemeClr val="accent4"/>
                </a:solidFill>
              </a:rPr>
              <a:t>Оперативная </a:t>
            </a:r>
            <a:r>
              <a:rPr lang="ru-RU" sz="1600" b="1" dirty="0">
                <a:solidFill>
                  <a:schemeClr val="accent4"/>
                </a:solidFill>
              </a:rPr>
              <a:t>хирургия и топографическая анатомия детского возраста</a:t>
            </a:r>
            <a:r>
              <a:rPr lang="ru-RU" sz="1600" dirty="0" smtClean="0">
                <a:solidFill>
                  <a:schemeClr val="accent4"/>
                </a:solidFill>
              </a:rPr>
              <a:t>» (2018) </a:t>
            </a:r>
            <a:endParaRPr lang="ru-RU" sz="1600" dirty="0">
              <a:solidFill>
                <a:schemeClr val="accent4"/>
              </a:solidFill>
            </a:endParaRPr>
          </a:p>
          <a:p>
            <a:pPr marL="514350" lvl="0" indent="-514350">
              <a:buAutoNum type="arabicPeriod" startAt="3"/>
            </a:pPr>
            <a:r>
              <a:rPr lang="ru-RU" sz="1600" b="1" dirty="0" smtClean="0">
                <a:solidFill>
                  <a:schemeClr val="accent3"/>
                </a:solidFill>
              </a:rPr>
              <a:t>Болезнь </a:t>
            </a:r>
            <a:r>
              <a:rPr lang="ru-RU" sz="1600" b="1" dirty="0" err="1" smtClean="0">
                <a:solidFill>
                  <a:schemeClr val="accent3"/>
                </a:solidFill>
              </a:rPr>
              <a:t>Гиршпрунга</a:t>
            </a:r>
            <a:r>
              <a:rPr lang="ru-RU" sz="1600" b="1" dirty="0" smtClean="0">
                <a:solidFill>
                  <a:schemeClr val="accent3"/>
                </a:solidFill>
              </a:rPr>
              <a:t> </a:t>
            </a:r>
            <a:r>
              <a:rPr lang="ru-RU" sz="1600" dirty="0" smtClean="0">
                <a:solidFill>
                  <a:schemeClr val="accent3"/>
                </a:solidFill>
              </a:rPr>
              <a:t>(2018)</a:t>
            </a:r>
          </a:p>
          <a:p>
            <a:pPr marL="514350" lvl="0" indent="-514350">
              <a:buAutoNum type="arabicPeriod" startAt="3"/>
            </a:pPr>
            <a:r>
              <a:rPr lang="ru-RU" sz="1600" b="1" dirty="0" smtClean="0">
                <a:solidFill>
                  <a:schemeClr val="accent3"/>
                </a:solidFill>
              </a:rPr>
              <a:t>Аноректальные </a:t>
            </a:r>
            <a:r>
              <a:rPr lang="ru-RU" sz="1600" b="1" dirty="0" err="1" smtClean="0">
                <a:solidFill>
                  <a:schemeClr val="accent3"/>
                </a:solidFill>
              </a:rPr>
              <a:t>мальформации</a:t>
            </a:r>
            <a:r>
              <a:rPr lang="ru-RU" sz="1600" b="1" dirty="0" smtClean="0">
                <a:solidFill>
                  <a:schemeClr val="accent3"/>
                </a:solidFill>
              </a:rPr>
              <a:t> </a:t>
            </a:r>
            <a:r>
              <a:rPr lang="ru-RU" sz="1600" dirty="0" smtClean="0">
                <a:solidFill>
                  <a:schemeClr val="accent3"/>
                </a:solidFill>
              </a:rPr>
              <a:t>(Беларусь, 2018) </a:t>
            </a:r>
          </a:p>
          <a:p>
            <a:pPr marL="514350" indent="-514350">
              <a:buNone/>
            </a:pPr>
            <a:r>
              <a:rPr lang="ru-RU" sz="1600" dirty="0" smtClean="0">
                <a:solidFill>
                  <a:schemeClr val="accent2"/>
                </a:solidFill>
              </a:rPr>
              <a:t>           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2" name="AutoShape 2" descr="https://apf.mail.ru/cgi-bin/readmsg?id=15261083970000000859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apf.mail.ru/cgi-bin/readmsg?id=15261083970000000859;0;1&amp;af_preview=1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user1\Desktop\image-12-05-18-09-59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796" b="15000"/>
          <a:stretch/>
        </p:blipFill>
        <p:spPr bwMode="auto">
          <a:xfrm>
            <a:off x="5868144" y="1719312"/>
            <a:ext cx="2287813" cy="320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fantasticbook.ru/pict/10197234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452" y="2564904"/>
            <a:ext cx="237938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14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135</a:t>
            </a:r>
            <a:r>
              <a:rPr lang="ru-RU" sz="3200" dirty="0" smtClean="0"/>
              <a:t> научных докладов, включая </a:t>
            </a:r>
            <a:br>
              <a:rPr lang="ru-RU" sz="3200" dirty="0" smtClean="0"/>
            </a:br>
            <a:r>
              <a:rPr lang="ru-RU" sz="3600" b="1" dirty="0" smtClean="0"/>
              <a:t>30</a:t>
            </a:r>
            <a:r>
              <a:rPr lang="ru-RU" sz="3200" dirty="0" smtClean="0"/>
              <a:t> - </a:t>
            </a:r>
            <a:r>
              <a:rPr lang="ru-RU" sz="3200" dirty="0" smtClean="0"/>
              <a:t>на международных научных форумах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67544" y="1844824"/>
            <a:ext cx="4608512" cy="4209331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200" dirty="0" smtClean="0">
                <a:solidFill>
                  <a:schemeClr val="accent2"/>
                </a:solidFill>
              </a:rPr>
              <a:t>Конгресс </a:t>
            </a:r>
            <a:r>
              <a:rPr lang="en-US" sz="2200" dirty="0" smtClean="0">
                <a:solidFill>
                  <a:schemeClr val="accent2"/>
                </a:solidFill>
              </a:rPr>
              <a:t>EUPSA</a:t>
            </a:r>
            <a:r>
              <a:rPr lang="ru-RU" sz="2200" dirty="0" smtClean="0">
                <a:solidFill>
                  <a:schemeClr val="accent2"/>
                </a:solidFill>
              </a:rPr>
              <a:t> в Ирландии (</a:t>
            </a:r>
            <a:r>
              <a:rPr lang="en-US" sz="2200" b="1" dirty="0" smtClean="0">
                <a:solidFill>
                  <a:schemeClr val="accent2"/>
                </a:solidFill>
              </a:rPr>
              <a:t>Dublin, 2014</a:t>
            </a:r>
            <a:r>
              <a:rPr lang="en-US" sz="2200" dirty="0" smtClean="0">
                <a:solidFill>
                  <a:schemeClr val="accent2"/>
                </a:solidFill>
              </a:rPr>
              <a:t>) – </a:t>
            </a:r>
            <a:r>
              <a:rPr lang="ru-RU" sz="2200" dirty="0" smtClean="0">
                <a:solidFill>
                  <a:schemeClr val="accent2"/>
                </a:solidFill>
              </a:rPr>
              <a:t>3 доклада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>
                <a:solidFill>
                  <a:schemeClr val="accent2"/>
                </a:solidFill>
              </a:rPr>
              <a:t>Конгресс в Словении (</a:t>
            </a:r>
            <a:r>
              <a:rPr lang="en-US" sz="2200" b="1" dirty="0" err="1" smtClean="0">
                <a:solidFill>
                  <a:schemeClr val="accent2"/>
                </a:solidFill>
              </a:rPr>
              <a:t>Lublyana</a:t>
            </a:r>
            <a:r>
              <a:rPr lang="en-US" sz="2200" b="1" dirty="0" smtClean="0">
                <a:solidFill>
                  <a:schemeClr val="accent2"/>
                </a:solidFill>
              </a:rPr>
              <a:t>, 2015</a:t>
            </a:r>
            <a:r>
              <a:rPr lang="en-US" sz="2200" dirty="0" smtClean="0">
                <a:solidFill>
                  <a:schemeClr val="accent2"/>
                </a:solidFill>
              </a:rPr>
              <a:t>) – </a:t>
            </a:r>
            <a:r>
              <a:rPr lang="ru-RU" sz="2200" dirty="0" smtClean="0">
                <a:solidFill>
                  <a:schemeClr val="accent2"/>
                </a:solidFill>
              </a:rPr>
              <a:t>5 докладов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>
                <a:solidFill>
                  <a:schemeClr val="accent2"/>
                </a:solidFill>
              </a:rPr>
              <a:t>Конгресс </a:t>
            </a:r>
            <a:r>
              <a:rPr lang="en-US" sz="2200" dirty="0" smtClean="0">
                <a:solidFill>
                  <a:schemeClr val="accent2"/>
                </a:solidFill>
              </a:rPr>
              <a:t>EUPSA</a:t>
            </a:r>
            <a:r>
              <a:rPr lang="ru-RU" sz="2200" dirty="0" smtClean="0">
                <a:solidFill>
                  <a:schemeClr val="accent2"/>
                </a:solidFill>
              </a:rPr>
              <a:t> в Италии (</a:t>
            </a:r>
            <a:r>
              <a:rPr lang="en-US" sz="2200" b="1" dirty="0" smtClean="0">
                <a:solidFill>
                  <a:schemeClr val="accent2"/>
                </a:solidFill>
              </a:rPr>
              <a:t>Milan, 201</a:t>
            </a:r>
            <a:r>
              <a:rPr lang="ru-RU" sz="2200" b="1" dirty="0" smtClean="0">
                <a:solidFill>
                  <a:schemeClr val="accent2"/>
                </a:solidFill>
              </a:rPr>
              <a:t>6</a:t>
            </a:r>
            <a:r>
              <a:rPr lang="en-US" sz="2200" dirty="0" smtClean="0">
                <a:solidFill>
                  <a:schemeClr val="accent2"/>
                </a:solidFill>
              </a:rPr>
              <a:t>)</a:t>
            </a:r>
            <a:r>
              <a:rPr lang="ru-RU" sz="2200" dirty="0" smtClean="0">
                <a:solidFill>
                  <a:schemeClr val="accent2"/>
                </a:solidFill>
              </a:rPr>
              <a:t> – 6 докладов</a:t>
            </a:r>
            <a:endParaRPr lang="en-US" sz="2200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>
                <a:solidFill>
                  <a:schemeClr val="accent2"/>
                </a:solidFill>
              </a:rPr>
              <a:t>Конгресс </a:t>
            </a:r>
            <a:r>
              <a:rPr lang="en-US" sz="2200" dirty="0">
                <a:solidFill>
                  <a:schemeClr val="accent2"/>
                </a:solidFill>
              </a:rPr>
              <a:t>EUPSA </a:t>
            </a:r>
            <a:r>
              <a:rPr lang="ru-RU" sz="2200" dirty="0" smtClean="0">
                <a:solidFill>
                  <a:schemeClr val="accent2"/>
                </a:solidFill>
              </a:rPr>
              <a:t>на Кипре (</a:t>
            </a:r>
            <a:r>
              <a:rPr lang="en-US" sz="2200" b="1" dirty="0" smtClean="0">
                <a:solidFill>
                  <a:schemeClr val="accent2"/>
                </a:solidFill>
              </a:rPr>
              <a:t>Limassol, </a:t>
            </a:r>
            <a:r>
              <a:rPr lang="ru-RU" sz="2200" b="1" dirty="0" smtClean="0">
                <a:solidFill>
                  <a:schemeClr val="accent2"/>
                </a:solidFill>
              </a:rPr>
              <a:t>2017</a:t>
            </a:r>
            <a:r>
              <a:rPr lang="ru-RU" sz="2200" dirty="0" smtClean="0">
                <a:solidFill>
                  <a:schemeClr val="accent2"/>
                </a:solidFill>
              </a:rPr>
              <a:t>) – 5 докладов</a:t>
            </a:r>
          </a:p>
          <a:p>
            <a:pPr marL="514350" indent="-514350">
              <a:buFont typeface="+mj-lt"/>
              <a:buAutoNum type="arabicPeriod"/>
            </a:pPr>
            <a:endParaRPr lang="ru-RU" sz="2200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>
                <a:solidFill>
                  <a:schemeClr val="accent2"/>
                </a:solidFill>
              </a:rPr>
              <a:t>Форумы других ассоциаций: в </a:t>
            </a:r>
            <a:r>
              <a:rPr lang="ru-RU" sz="2200" b="1" dirty="0" smtClean="0">
                <a:solidFill>
                  <a:schemeClr val="accent2"/>
                </a:solidFill>
              </a:rPr>
              <a:t>Италии</a:t>
            </a:r>
            <a:r>
              <a:rPr lang="ru-RU" sz="2200" dirty="0" smtClean="0">
                <a:solidFill>
                  <a:schemeClr val="accent2"/>
                </a:solidFill>
              </a:rPr>
              <a:t> (2013, 1), </a:t>
            </a:r>
            <a:r>
              <a:rPr lang="ru-RU" sz="2200" b="1" dirty="0">
                <a:solidFill>
                  <a:schemeClr val="accent2"/>
                </a:solidFill>
              </a:rPr>
              <a:t>Казахстане</a:t>
            </a:r>
            <a:r>
              <a:rPr lang="ru-RU" sz="2200" dirty="0">
                <a:solidFill>
                  <a:schemeClr val="accent2"/>
                </a:solidFill>
              </a:rPr>
              <a:t> (2013, 2), </a:t>
            </a:r>
            <a:r>
              <a:rPr lang="ru-RU" sz="2200" b="1" dirty="0" smtClean="0">
                <a:solidFill>
                  <a:schemeClr val="accent2"/>
                </a:solidFill>
              </a:rPr>
              <a:t>Франции</a:t>
            </a:r>
            <a:r>
              <a:rPr lang="ru-RU" sz="2200" dirty="0" smtClean="0">
                <a:solidFill>
                  <a:schemeClr val="accent2"/>
                </a:solidFill>
              </a:rPr>
              <a:t> (2014, 1), </a:t>
            </a:r>
            <a:r>
              <a:rPr lang="ru-RU" sz="2200" b="1" dirty="0">
                <a:solidFill>
                  <a:schemeClr val="accent2"/>
                </a:solidFill>
              </a:rPr>
              <a:t>США</a:t>
            </a:r>
            <a:r>
              <a:rPr lang="ru-RU" sz="2200" dirty="0">
                <a:solidFill>
                  <a:schemeClr val="accent2"/>
                </a:solidFill>
              </a:rPr>
              <a:t> </a:t>
            </a:r>
            <a:r>
              <a:rPr lang="ru-RU" sz="2200" dirty="0" smtClean="0">
                <a:solidFill>
                  <a:schemeClr val="accent2"/>
                </a:solidFill>
              </a:rPr>
              <a:t>(2014, 2), </a:t>
            </a:r>
            <a:r>
              <a:rPr lang="ru-RU" sz="2200" b="1" dirty="0" smtClean="0">
                <a:solidFill>
                  <a:schemeClr val="accent2"/>
                </a:solidFill>
              </a:rPr>
              <a:t>Узбекистане</a:t>
            </a:r>
            <a:r>
              <a:rPr lang="ru-RU" sz="2200" dirty="0" smtClean="0">
                <a:solidFill>
                  <a:schemeClr val="accent2"/>
                </a:solidFill>
              </a:rPr>
              <a:t> (2014, 1), </a:t>
            </a:r>
            <a:r>
              <a:rPr lang="ru-RU" sz="2200" b="1" dirty="0" smtClean="0">
                <a:solidFill>
                  <a:schemeClr val="accent2"/>
                </a:solidFill>
              </a:rPr>
              <a:t>Беларуси</a:t>
            </a:r>
            <a:r>
              <a:rPr lang="ru-RU" sz="2200" dirty="0" smtClean="0">
                <a:solidFill>
                  <a:schemeClr val="accent2"/>
                </a:solidFill>
              </a:rPr>
              <a:t> (4) </a:t>
            </a:r>
            <a:endParaRPr lang="ru-RU" sz="2200" dirty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9408" y="1700808"/>
            <a:ext cx="231642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user1\Desktop\детская хирургия ПМГМУ 2017\EUPSA 2017 сканы\IMG_5424-21-05-17-06-49.PN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6" t="31146" r="14064" b="9928"/>
          <a:stretch/>
        </p:blipFill>
        <p:spPr bwMode="auto">
          <a:xfrm>
            <a:off x="5556280" y="2636912"/>
            <a:ext cx="227133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Диссертации </a:t>
            </a:r>
            <a:br>
              <a:rPr lang="ru-RU" sz="3200" dirty="0" smtClean="0"/>
            </a:br>
            <a:r>
              <a:rPr lang="ru-RU" sz="2000" dirty="0" smtClean="0"/>
              <a:t>под руководством проф. Д.А. Морозова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Защищенные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350469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err="1" smtClean="0">
                <a:solidFill>
                  <a:schemeClr val="accent2"/>
                </a:solidFill>
              </a:rPr>
              <a:t>Асп</a:t>
            </a:r>
            <a:r>
              <a:rPr lang="ru-RU" dirty="0" smtClean="0">
                <a:solidFill>
                  <a:schemeClr val="accent2"/>
                </a:solidFill>
              </a:rPr>
              <a:t>. С.А. Клюев – кандидатская диссертация по </a:t>
            </a:r>
            <a:r>
              <a:rPr lang="ru-RU" b="1" dirty="0" smtClean="0">
                <a:solidFill>
                  <a:schemeClr val="accent2"/>
                </a:solidFill>
              </a:rPr>
              <a:t>посттравматическому </a:t>
            </a:r>
            <a:r>
              <a:rPr lang="ru-RU" b="1" dirty="0" err="1" smtClean="0">
                <a:solidFill>
                  <a:schemeClr val="accent2"/>
                </a:solidFill>
              </a:rPr>
              <a:t>спленозу</a:t>
            </a:r>
            <a:endParaRPr lang="ru-RU" b="1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accent2"/>
                </a:solidFill>
              </a:rPr>
              <a:t>Доцент Н.Ю. </a:t>
            </a:r>
            <a:r>
              <a:rPr lang="ru-RU" dirty="0" err="1" smtClean="0">
                <a:solidFill>
                  <a:schemeClr val="accent2"/>
                </a:solidFill>
              </a:rPr>
              <a:t>Райгородская</a:t>
            </a:r>
            <a:r>
              <a:rPr lang="ru-RU" dirty="0" smtClean="0">
                <a:solidFill>
                  <a:schemeClr val="accent2"/>
                </a:solidFill>
              </a:rPr>
              <a:t>  - докторская диссертация по </a:t>
            </a:r>
            <a:r>
              <a:rPr lang="ru-RU" b="1" dirty="0" err="1" smtClean="0">
                <a:solidFill>
                  <a:schemeClr val="accent2"/>
                </a:solidFill>
              </a:rPr>
              <a:t>репродуктологии</a:t>
            </a:r>
            <a:endParaRPr lang="ru-RU" b="1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>
                <a:solidFill>
                  <a:schemeClr val="accent2"/>
                </a:solidFill>
              </a:rPr>
              <a:t>Соиск</a:t>
            </a:r>
            <a:r>
              <a:rPr lang="ru-RU" dirty="0" smtClean="0">
                <a:solidFill>
                  <a:schemeClr val="accent2"/>
                </a:solidFill>
              </a:rPr>
              <a:t>. А.А. </a:t>
            </a:r>
            <a:r>
              <a:rPr lang="ru-RU" dirty="0" err="1" smtClean="0">
                <a:solidFill>
                  <a:schemeClr val="accent2"/>
                </a:solidFill>
              </a:rPr>
              <a:t>Шавров</a:t>
            </a:r>
            <a:r>
              <a:rPr lang="ru-RU" dirty="0" smtClean="0">
                <a:solidFill>
                  <a:schemeClr val="accent2"/>
                </a:solidFill>
              </a:rPr>
              <a:t> – кандидатская диссертация по </a:t>
            </a:r>
            <a:r>
              <a:rPr lang="ru-RU" b="1" dirty="0" smtClean="0">
                <a:solidFill>
                  <a:schemeClr val="accent2"/>
                </a:solidFill>
              </a:rPr>
              <a:t>хирургической эндоскопии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>
                <a:solidFill>
                  <a:schemeClr val="accent2"/>
                </a:solidFill>
              </a:rPr>
              <a:t>Асп</a:t>
            </a:r>
            <a:r>
              <a:rPr lang="ru-RU" dirty="0" smtClean="0">
                <a:solidFill>
                  <a:schemeClr val="accent2"/>
                </a:solidFill>
              </a:rPr>
              <a:t>. Э.К. </a:t>
            </a:r>
            <a:r>
              <a:rPr lang="ru-RU" dirty="0" err="1" smtClean="0">
                <a:solidFill>
                  <a:schemeClr val="accent2"/>
                </a:solidFill>
              </a:rPr>
              <a:t>Айрян</a:t>
            </a:r>
            <a:r>
              <a:rPr lang="ru-RU" dirty="0" smtClean="0">
                <a:solidFill>
                  <a:schemeClr val="accent2"/>
                </a:solidFill>
              </a:rPr>
              <a:t> – кандидатская диссертация по </a:t>
            </a:r>
            <a:r>
              <a:rPr lang="ru-RU" b="1" dirty="0" smtClean="0">
                <a:solidFill>
                  <a:schemeClr val="accent2"/>
                </a:solidFill>
              </a:rPr>
              <a:t>феминизирующим пластикам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>
                <a:solidFill>
                  <a:schemeClr val="accent2"/>
                </a:solidFill>
              </a:rPr>
              <a:t>Асп</a:t>
            </a:r>
            <a:r>
              <a:rPr lang="ru-RU" dirty="0" smtClean="0">
                <a:solidFill>
                  <a:schemeClr val="accent2"/>
                </a:solidFill>
              </a:rPr>
              <a:t>. Д.С. Тарасова – кандидатская диссертация по </a:t>
            </a:r>
            <a:r>
              <a:rPr lang="ru-RU" b="1" dirty="0" smtClean="0">
                <a:solidFill>
                  <a:schemeClr val="accent2"/>
                </a:solidFill>
              </a:rPr>
              <a:t>урологической патологии при  аноректальных </a:t>
            </a:r>
            <a:r>
              <a:rPr lang="ru-RU" b="1" dirty="0" err="1" smtClean="0">
                <a:solidFill>
                  <a:schemeClr val="accent2"/>
                </a:solidFill>
              </a:rPr>
              <a:t>мальформациях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/>
                </a:solidFill>
              </a:rPr>
              <a:t>Выполняются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1800" dirty="0" smtClean="0">
                <a:solidFill>
                  <a:schemeClr val="accent3"/>
                </a:solidFill>
              </a:rPr>
              <a:t>Докторская диссертация доц. Пименовой Е.С. «</a:t>
            </a:r>
            <a:r>
              <a:rPr lang="ru-RU" sz="1800" b="1" dirty="0" smtClean="0">
                <a:solidFill>
                  <a:schemeClr val="accent3"/>
                </a:solidFill>
              </a:rPr>
              <a:t>Нарушения дефекации у детей</a:t>
            </a:r>
            <a:r>
              <a:rPr lang="ru-RU" sz="1800" dirty="0" smtClean="0">
                <a:solidFill>
                  <a:schemeClr val="accent3"/>
                </a:solidFill>
              </a:rPr>
              <a:t>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solidFill>
                  <a:schemeClr val="accent3"/>
                </a:solidFill>
              </a:rPr>
              <a:t>Докторская </a:t>
            </a:r>
            <a:r>
              <a:rPr lang="ru-RU" sz="1800" dirty="0" smtClean="0">
                <a:solidFill>
                  <a:schemeClr val="accent3"/>
                </a:solidFill>
              </a:rPr>
              <a:t>диссертация асс. </a:t>
            </a:r>
            <a:r>
              <a:rPr lang="ru-RU" sz="1800" dirty="0" err="1" smtClean="0">
                <a:solidFill>
                  <a:schemeClr val="accent3"/>
                </a:solidFill>
              </a:rPr>
              <a:t>Шаврова</a:t>
            </a:r>
            <a:r>
              <a:rPr lang="ru-RU" sz="1800" dirty="0" smtClean="0">
                <a:solidFill>
                  <a:schemeClr val="accent3"/>
                </a:solidFill>
              </a:rPr>
              <a:t> А.А. – «</a:t>
            </a:r>
            <a:r>
              <a:rPr lang="ru-RU" sz="1800" b="1" dirty="0" smtClean="0">
                <a:solidFill>
                  <a:schemeClr val="accent3"/>
                </a:solidFill>
              </a:rPr>
              <a:t>Эндоскопия у детей</a:t>
            </a:r>
            <a:r>
              <a:rPr lang="ru-RU" sz="1800" dirty="0" smtClean="0">
                <a:solidFill>
                  <a:schemeClr val="accent3"/>
                </a:solidFill>
              </a:rPr>
              <a:t>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>
                <a:solidFill>
                  <a:schemeClr val="accent3"/>
                </a:solidFill>
              </a:rPr>
              <a:t>Кандидатская диссертация асс. Айрапетяна М.И. –  «</a:t>
            </a:r>
            <a:r>
              <a:rPr lang="ru-RU" sz="1800" b="1" dirty="0" smtClean="0">
                <a:solidFill>
                  <a:schemeClr val="accent3"/>
                </a:solidFill>
              </a:rPr>
              <a:t>Толстокишечный шов</a:t>
            </a:r>
            <a:r>
              <a:rPr lang="ru-RU" sz="1800" dirty="0" smtClean="0">
                <a:solidFill>
                  <a:schemeClr val="accent3"/>
                </a:solidFill>
              </a:rPr>
              <a:t>»</a:t>
            </a:r>
            <a:endParaRPr lang="ru-RU" sz="1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928934"/>
            <a:ext cx="6715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+mj-lt"/>
                <a:ea typeface="+mj-ea"/>
                <a:cs typeface="+mj-cs"/>
              </a:rPr>
              <a:t>Организационная деятельность кафедры</a:t>
            </a:r>
          </a:p>
        </p:txBody>
      </p:sp>
    </p:spTree>
    <p:extLst>
      <p:ext uri="{BB962C8B-B14F-4D97-AF65-F5344CB8AC3E}">
        <p14:creationId xmlns:p14="http://schemas.microsoft.com/office/powerpoint/2010/main" val="12238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Кишечный </a:t>
            </a:r>
            <a:r>
              <a:rPr lang="ru-RU" sz="3200" dirty="0"/>
              <a:t>шов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 </a:t>
            </a:r>
            <a:r>
              <a:rPr lang="ru-RU" sz="3200" dirty="0" err="1" smtClean="0"/>
              <a:t>колоректальной</a:t>
            </a:r>
            <a:r>
              <a:rPr lang="ru-RU" sz="3200" dirty="0" smtClean="0"/>
              <a:t> хирургии детей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1800" dirty="0"/>
              <a:t>Международный симпозиум </a:t>
            </a:r>
            <a:r>
              <a:rPr lang="ru-RU" sz="1800" dirty="0" smtClean="0"/>
              <a:t>в </a:t>
            </a:r>
            <a:r>
              <a:rPr lang="ru-RU" sz="1800" dirty="0"/>
              <a:t>рамках Конгресса педиатров </a:t>
            </a:r>
            <a:r>
              <a:rPr lang="ru-RU" sz="1800" dirty="0" smtClean="0"/>
              <a:t>России, 2014 год 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216" y="5307209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accent3"/>
                </a:solidFill>
              </a:rPr>
              <a:t>220 </a:t>
            </a:r>
            <a:r>
              <a:rPr lang="ru-RU" sz="1400" b="1" dirty="0">
                <a:solidFill>
                  <a:schemeClr val="accent3"/>
                </a:solidFill>
              </a:rPr>
              <a:t>специалистов из Франции, России</a:t>
            </a:r>
            <a:r>
              <a:rPr lang="ru-RU" sz="1400" b="1" dirty="0" smtClean="0">
                <a:solidFill>
                  <a:schemeClr val="accent3"/>
                </a:solidFill>
              </a:rPr>
              <a:t>,</a:t>
            </a:r>
            <a:r>
              <a:rPr lang="en-US" sz="1400" b="1" dirty="0" smtClean="0">
                <a:solidFill>
                  <a:schemeClr val="accent3"/>
                </a:solidFill>
              </a:rPr>
              <a:t> </a:t>
            </a:r>
            <a:r>
              <a:rPr lang="ru-RU" sz="1400" b="1" dirty="0" smtClean="0">
                <a:solidFill>
                  <a:schemeClr val="accent3"/>
                </a:solidFill>
              </a:rPr>
              <a:t>Украины, Беларуси, Таджикистана и Узбекистана </a:t>
            </a:r>
            <a:r>
              <a:rPr lang="ru-RU" sz="1400" b="1" dirty="0">
                <a:solidFill>
                  <a:schemeClr val="accent3"/>
                </a:solidFill>
              </a:rPr>
              <a:t/>
            </a:r>
            <a:br>
              <a:rPr lang="ru-RU" sz="1400" b="1" dirty="0">
                <a:solidFill>
                  <a:schemeClr val="accent3"/>
                </a:solidFill>
              </a:rPr>
            </a:br>
            <a:endParaRPr lang="ru-RU" sz="1400" b="1" dirty="0" smtClean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accent3"/>
                </a:solidFill>
              </a:rPr>
              <a:t>Аккредитация </a:t>
            </a:r>
            <a:r>
              <a:rPr lang="ru-RU" sz="1400" b="1" dirty="0">
                <a:solidFill>
                  <a:schemeClr val="accent3"/>
                </a:solidFill>
              </a:rPr>
              <a:t>в Европейском Совете по непрерывному образованию </a:t>
            </a:r>
            <a:r>
              <a:rPr lang="ru-RU" sz="1400" b="1" dirty="0" smtClean="0">
                <a:solidFill>
                  <a:schemeClr val="accent3"/>
                </a:solidFill>
              </a:rPr>
              <a:t>(</a:t>
            </a:r>
            <a:r>
              <a:rPr lang="en-US" sz="1400" b="1" dirty="0" smtClean="0">
                <a:solidFill>
                  <a:schemeClr val="accent3"/>
                </a:solidFill>
              </a:rPr>
              <a:t>EACCME) </a:t>
            </a:r>
            <a:r>
              <a:rPr lang="ru-RU" sz="1400" b="1" dirty="0" smtClean="0">
                <a:solidFill>
                  <a:schemeClr val="accent3"/>
                </a:solidFill>
              </a:rPr>
              <a:t>впервые </a:t>
            </a:r>
            <a:r>
              <a:rPr lang="ru-RU" sz="1400" b="1" dirty="0">
                <a:solidFill>
                  <a:schemeClr val="accent3"/>
                </a:solidFill>
              </a:rPr>
              <a:t>в </a:t>
            </a:r>
            <a:r>
              <a:rPr lang="ru-RU" sz="1400" b="1" dirty="0" smtClean="0">
                <a:solidFill>
                  <a:schemeClr val="accent3"/>
                </a:solidFill>
              </a:rPr>
              <a:t>РФ</a:t>
            </a:r>
            <a:r>
              <a:rPr lang="ru-RU" sz="1400" b="1" dirty="0">
                <a:solidFill>
                  <a:schemeClr val="accent3"/>
                </a:solidFill>
              </a:rPr>
              <a:t/>
            </a:r>
            <a:br>
              <a:rPr lang="ru-RU" sz="1400" b="1" dirty="0">
                <a:solidFill>
                  <a:schemeClr val="accent3"/>
                </a:solidFill>
              </a:rPr>
            </a:br>
            <a:endParaRPr lang="ru-RU" sz="1400" b="1" dirty="0">
              <a:solidFill>
                <a:schemeClr val="accent3"/>
              </a:solidFill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14387" y="1700808"/>
            <a:ext cx="2157813" cy="300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9700" y="4869160"/>
            <a:ext cx="39948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/>
                </a:solidFill>
              </a:rPr>
              <a:t>Президент </a:t>
            </a:r>
            <a:r>
              <a:rPr lang="en-US" sz="1600" b="1" dirty="0">
                <a:solidFill>
                  <a:schemeClr val="accent3"/>
                </a:solidFill>
              </a:rPr>
              <a:t>EUPSA J</a:t>
            </a:r>
            <a:r>
              <a:rPr lang="ru-RU" sz="1600" b="1" dirty="0">
                <a:solidFill>
                  <a:schemeClr val="accent3"/>
                </a:solidFill>
              </a:rPr>
              <a:t>.</a:t>
            </a:r>
            <a:r>
              <a:rPr lang="en-US" sz="1600" b="1" dirty="0">
                <a:solidFill>
                  <a:schemeClr val="accent3"/>
                </a:solidFill>
              </a:rPr>
              <a:t>M</a:t>
            </a:r>
            <a:r>
              <a:rPr lang="ru-RU" sz="1600" b="1" dirty="0">
                <a:solidFill>
                  <a:schemeClr val="accent3"/>
                </a:solidFill>
              </a:rPr>
              <a:t>. </a:t>
            </a:r>
            <a:r>
              <a:rPr lang="en-US" sz="1600" b="1" dirty="0" smtClean="0">
                <a:solidFill>
                  <a:schemeClr val="accent3"/>
                </a:solidFill>
              </a:rPr>
              <a:t>Guys</a:t>
            </a:r>
            <a:endParaRPr lang="ru-RU" sz="1600" b="1" dirty="0">
              <a:solidFill>
                <a:schemeClr val="accent3"/>
              </a:solidFill>
            </a:endParaRPr>
          </a:p>
        </p:txBody>
      </p:sp>
      <p:pic>
        <p:nvPicPr>
          <p:cNvPr id="10" name="Picture 4" descr="C:\Users\дмитрий\Desktop\НИИ ДЕТСКОЙ ХИРУРГИИ НЦЗД РАМН\фото симпозиума 2014\Conference_day#1_final\Conference_day#1-133.jpg"/>
          <p:cNvPicPr>
            <a:picLocks noChangeAspect="1" noChangeArrowheads="1"/>
          </p:cNvPicPr>
          <p:nvPr/>
        </p:nvPicPr>
        <p:blipFill>
          <a:blip r:embed="rId4" cstate="print"/>
          <a:srcRect r="10983"/>
          <a:stretch>
            <a:fillRect/>
          </a:stretch>
        </p:blipFill>
        <p:spPr bwMode="auto">
          <a:xfrm>
            <a:off x="107504" y="1700808"/>
            <a:ext cx="3978188" cy="2983641"/>
          </a:xfrm>
          <a:prstGeom prst="rect">
            <a:avLst/>
          </a:prstGeom>
          <a:noFill/>
        </p:spPr>
      </p:pic>
      <p:pic>
        <p:nvPicPr>
          <p:cNvPr id="11" name="Picture 3" descr="C:\Users\дмитрий\Desktop\НИИ ДЕТСКОЙ ХИРУРГИИ НЦЗД РАМН\фото симпозиума 2014\Conference_day#1_final\Conference_day#1-6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6496" y="1700809"/>
            <a:ext cx="2540000" cy="302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89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VIII</a:t>
            </a:r>
            <a:r>
              <a:rPr lang="ru-RU" sz="3200" dirty="0" smtClean="0"/>
              <a:t> Международный Форум </a:t>
            </a:r>
            <a:br>
              <a:rPr lang="ru-RU" sz="3200" dirty="0" smtClean="0"/>
            </a:br>
            <a:r>
              <a:rPr lang="ru-RU" sz="3200" dirty="0" smtClean="0"/>
              <a:t>детских хирургов, 2015 год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748" y="5949280"/>
            <a:ext cx="2763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300 специалистов</a:t>
            </a:r>
            <a:r>
              <a:rPr lang="ru-RU" b="1" dirty="0">
                <a:solidFill>
                  <a:schemeClr val="accent3"/>
                </a:solidFill>
              </a:rPr>
              <a:t/>
            </a:r>
            <a:br>
              <a:rPr lang="ru-RU" b="1" dirty="0">
                <a:solidFill>
                  <a:schemeClr val="accent3"/>
                </a:solidFill>
              </a:rPr>
            </a:br>
            <a:endParaRPr lang="ru-RU" b="1" dirty="0" smtClean="0">
              <a:solidFill>
                <a:schemeClr val="accent3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4883" y="5085184"/>
            <a:ext cx="5365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7 Симпозиумов по детской хирургии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«Мозговые штурмы»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Трансляции реконструктивных операций</a:t>
            </a: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7808" y="1637055"/>
            <a:ext cx="3072308" cy="431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F:\КАФЕДРА ПЕРВОГО МЕДА\организация конгрессов\КОНФЕРЕНЦИИ КАФЕДРЫ\КОНГРЕСС 2015\VIII Международный форум детский хирургов\conf2015_ day#1 3\conf2015_day#1-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1568" y="1642735"/>
            <a:ext cx="5588795" cy="344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7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368152"/>
          </a:xfrm>
        </p:spPr>
        <p:txBody>
          <a:bodyPr>
            <a:noAutofit/>
          </a:bodyPr>
          <a:lstStyle/>
          <a:p>
            <a:r>
              <a:rPr lang="ru-RU" sz="3200" dirty="0"/>
              <a:t>Повторные операции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 </a:t>
            </a:r>
            <a:r>
              <a:rPr lang="ru-RU" sz="3200" dirty="0"/>
              <a:t>детской </a:t>
            </a:r>
            <a:r>
              <a:rPr lang="ru-RU" sz="3200" dirty="0" err="1" smtClean="0"/>
              <a:t>колопроктологии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1800" dirty="0"/>
              <a:t>Международный симпозиум </a:t>
            </a:r>
            <a:r>
              <a:rPr lang="ru-RU" sz="1800" dirty="0" smtClean="0"/>
              <a:t>в </a:t>
            </a:r>
            <a:r>
              <a:rPr lang="ru-RU" sz="1800" dirty="0"/>
              <a:t>рамках Конгресса педиатров </a:t>
            </a:r>
            <a:r>
              <a:rPr lang="ru-RU" sz="1800" dirty="0" smtClean="0"/>
              <a:t>России, 2015 год 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0126" y="5417929"/>
            <a:ext cx="64354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chemeClr val="accent3"/>
                </a:solidFill>
              </a:rPr>
              <a:t>Повторные операции при болезни </a:t>
            </a:r>
            <a:r>
              <a:rPr lang="ru-RU" sz="1600" b="1" dirty="0" err="1" smtClean="0">
                <a:solidFill>
                  <a:schemeClr val="accent3"/>
                </a:solidFill>
              </a:rPr>
              <a:t>Гиршпрунга</a:t>
            </a:r>
            <a:endParaRPr lang="ru-RU" sz="1600" b="1" dirty="0" smtClean="0">
              <a:solidFill>
                <a:schemeClr val="accent3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chemeClr val="accent3"/>
                </a:solidFill>
              </a:rPr>
              <a:t>Повторные операции при аноректальных </a:t>
            </a:r>
            <a:r>
              <a:rPr lang="ru-RU" sz="1600" b="1" dirty="0" err="1" smtClean="0">
                <a:solidFill>
                  <a:schemeClr val="accent3"/>
                </a:solidFill>
              </a:rPr>
              <a:t>мальформациях</a:t>
            </a:r>
            <a:endParaRPr lang="ru-RU" sz="1600" b="1" dirty="0" smtClean="0">
              <a:solidFill>
                <a:schemeClr val="accent3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err="1" smtClean="0">
                <a:solidFill>
                  <a:schemeClr val="accent3"/>
                </a:solidFill>
              </a:rPr>
              <a:t>Персистирующие</a:t>
            </a:r>
            <a:r>
              <a:rPr lang="ru-RU" sz="1600" b="1" dirty="0" smtClean="0">
                <a:solidFill>
                  <a:schemeClr val="accent3"/>
                </a:solidFill>
              </a:rPr>
              <a:t> клоаки: одномоментные, повторные или этапные операции</a:t>
            </a:r>
            <a:endParaRPr lang="ru-RU" sz="1600" b="1" dirty="0" smtClean="0">
              <a:solidFill>
                <a:schemeClr val="accent3"/>
              </a:solidFill>
            </a:endParaRPr>
          </a:p>
        </p:txBody>
      </p:sp>
      <p:pic>
        <p:nvPicPr>
          <p:cNvPr id="8195" name="Picture 3" descr="F:\КАФЕДРА ПЕРВОГО МЕДА\организация конгрессов\КОНФЕРЕНЦИИ КАФЕДРЫ\КОНГРЕСС 2015\VIII Международный форум детский хирургов\conf2015_ day#2 3\conf2015_day#2-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6063" y="1691195"/>
            <a:ext cx="5288819" cy="358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КАФЕДРА ПЕРВОГО МЕДА\организация конгрессов\КОНФЕРЕНЦИИ КАФЕДРЫ\КОНГРЕСС 2015\VIII Международный форум детский хирургов\клоака Гиса 2015\IMG_93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91195"/>
            <a:ext cx="2387063" cy="358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7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Организация </a:t>
            </a:r>
            <a:r>
              <a:rPr lang="ru-RU" sz="3200" b="1" dirty="0" smtClean="0"/>
              <a:t>8</a:t>
            </a:r>
            <a:r>
              <a:rPr lang="ru-RU" sz="3200" dirty="0" smtClean="0"/>
              <a:t> симпозиумов </a:t>
            </a:r>
            <a:r>
              <a:rPr lang="ru-RU" sz="3200" dirty="0" smtClean="0"/>
              <a:t>и круглых столов </a:t>
            </a:r>
            <a:r>
              <a:rPr lang="ru-RU" sz="2000" dirty="0" smtClean="0"/>
              <a:t>в рамках Конгрессов детских хирургов России (2013-2017)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44008" y="1647651"/>
            <a:ext cx="41764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/>
                </a:solidFill>
              </a:rPr>
              <a:t>Симпозиум </a:t>
            </a:r>
            <a:r>
              <a:rPr lang="ru-RU" sz="2000" dirty="0">
                <a:solidFill>
                  <a:schemeClr val="accent2"/>
                </a:solidFill>
              </a:rPr>
              <a:t>по </a:t>
            </a:r>
            <a:r>
              <a:rPr lang="ru-RU" sz="2000" dirty="0" smtClean="0">
                <a:solidFill>
                  <a:schemeClr val="accent2"/>
                </a:solidFill>
              </a:rPr>
              <a:t>хирургии </a:t>
            </a:r>
            <a:r>
              <a:rPr lang="ru-RU" sz="2000" dirty="0" err="1" smtClean="0">
                <a:solidFill>
                  <a:schemeClr val="accent2"/>
                </a:solidFill>
              </a:rPr>
              <a:t>мальротации</a:t>
            </a:r>
            <a:r>
              <a:rPr lang="ru-RU" sz="2000" dirty="0" smtClean="0">
                <a:solidFill>
                  <a:schemeClr val="accent2"/>
                </a:solidFill>
              </a:rPr>
              <a:t> кишечника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/>
                </a:solidFill>
              </a:rPr>
              <a:t>Симпозиум по </a:t>
            </a:r>
            <a:r>
              <a:rPr lang="ru-RU" sz="2000" dirty="0" smtClean="0">
                <a:solidFill>
                  <a:schemeClr val="accent2"/>
                </a:solidFill>
              </a:rPr>
              <a:t>функциональным </a:t>
            </a:r>
            <a:r>
              <a:rPr lang="ru-RU" sz="2000" dirty="0">
                <a:solidFill>
                  <a:schemeClr val="accent2"/>
                </a:solidFill>
              </a:rPr>
              <a:t>исследования в </a:t>
            </a:r>
            <a:r>
              <a:rPr lang="ru-RU" sz="2000" dirty="0" err="1" smtClean="0">
                <a:solidFill>
                  <a:schemeClr val="accent2"/>
                </a:solidFill>
              </a:rPr>
              <a:t>колопроктологии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/>
                </a:solidFill>
              </a:rPr>
              <a:t>Симпозиум по </a:t>
            </a:r>
            <a:r>
              <a:rPr lang="ru-RU" sz="2000" dirty="0" smtClean="0">
                <a:solidFill>
                  <a:schemeClr val="accent2"/>
                </a:solidFill>
              </a:rPr>
              <a:t>преподаванию </a:t>
            </a:r>
            <a:r>
              <a:rPr lang="ru-RU" sz="2000" dirty="0">
                <a:solidFill>
                  <a:schemeClr val="accent2"/>
                </a:solidFill>
              </a:rPr>
              <a:t>детской </a:t>
            </a:r>
            <a:r>
              <a:rPr lang="ru-RU" sz="2000" dirty="0" smtClean="0">
                <a:solidFill>
                  <a:schemeClr val="accent2"/>
                </a:solidFill>
              </a:rPr>
              <a:t>хирургии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/>
                </a:solidFill>
              </a:rPr>
              <a:t>Круглый стол по кишечному шву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/>
                </a:solidFill>
              </a:rPr>
              <a:t>Симпозиум по болезни </a:t>
            </a:r>
            <a:r>
              <a:rPr lang="ru-RU" sz="2000" dirty="0" err="1">
                <a:solidFill>
                  <a:schemeClr val="accent2"/>
                </a:solidFill>
              </a:rPr>
              <a:t>Гиршпрунга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/>
                </a:solidFill>
              </a:rPr>
              <a:t>Научные семинары детских хирургов России и мастер-классы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11266" name="Picture 2" descr="F:\КАФЕДРА ПЕРВОГО МЕДА\организация конгрессов\КОНФЕРЕНЦИИ КАФЕДРЫ\Конгресс детских хирургов 2015\IMG_497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5708" y="1708915"/>
            <a:ext cx="4090268" cy="222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КАФЕДРА ПЕРВОГО МЕДА\организация конгрессов\КОНФЕРЕНЦИИ КАФЕДРЫ\КОНГРЕСС 2015\VIII Международный форум детский хирургов\IMG_91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5708" y="4002141"/>
            <a:ext cx="4090267" cy="253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2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Миссия кафедры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8291264" cy="374441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Обучение студентов педиатрического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факультета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«Детской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хирургии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» и подготовка ординаторов-детских хирургов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Организационно-интеллектуально-методическое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лидерство в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стране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Фундаментальные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исследования в детской хирургии и философия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специальности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Заявка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на ряд технологических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прорывов в детской хирургии 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8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bg1"/>
                </a:solidFill>
              </a:rPr>
              <a:t>Детская хирургия: фундаментальные </a:t>
            </a:r>
            <a:r>
              <a:rPr lang="ru-RU" sz="3100" dirty="0">
                <a:solidFill>
                  <a:schemeClr val="bg1"/>
                </a:solidFill>
              </a:rPr>
              <a:t>исследования </a:t>
            </a:r>
            <a:r>
              <a:rPr lang="ru-RU" sz="3100" dirty="0" smtClean="0">
                <a:solidFill>
                  <a:schemeClr val="bg1"/>
                </a:solidFill>
              </a:rPr>
              <a:t>и инновационные технологии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в </a:t>
            </a:r>
            <a:r>
              <a:rPr lang="ru-RU" sz="2200" dirty="0" smtClean="0">
                <a:solidFill>
                  <a:schemeClr val="bg1"/>
                </a:solidFill>
              </a:rPr>
              <a:t>рамках университетской </a:t>
            </a:r>
            <a:r>
              <a:rPr lang="ru-RU" sz="2200" dirty="0" err="1" smtClean="0">
                <a:solidFill>
                  <a:schemeClr val="bg1"/>
                </a:solidFill>
              </a:rPr>
              <a:t>Медвесны</a:t>
            </a:r>
            <a:r>
              <a:rPr lang="ru-RU" sz="2200" dirty="0" smtClean="0">
                <a:solidFill>
                  <a:schemeClr val="bg1"/>
                </a:solidFill>
              </a:rPr>
              <a:t> (2016-2017) 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5120024"/>
            <a:ext cx="29778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30 докладов студентов 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из Москвы, 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Санкт-Петербурга, Саратова, Екатеринбурга, Смоленска</a:t>
            </a: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13322" name="Picture 10" descr="https://sechenov.ru/upload/resize_cache/iblock/72e/1024_683_129e66cb91603497cfdfca4ec283120e1/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59832" y="1687286"/>
            <a:ext cx="5866111" cy="428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sechenov.ru/upload/resize_cache/iblock/6b4/1024_683_129e66cb91603497cfdfca4ec283120e1/titu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9563" y="1916832"/>
            <a:ext cx="386080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73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80" y="0"/>
            <a:ext cx="8686800" cy="155679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Болезнь </a:t>
            </a:r>
            <a:r>
              <a:rPr lang="ru-RU" sz="3600" dirty="0" err="1">
                <a:solidFill>
                  <a:schemeClr val="bg1"/>
                </a:solidFill>
              </a:rPr>
              <a:t>Гиршпрунга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и </a:t>
            </a:r>
            <a:r>
              <a:rPr lang="ru-RU" sz="3600" dirty="0" err="1">
                <a:solidFill>
                  <a:schemeClr val="bg1"/>
                </a:solidFill>
              </a:rPr>
              <a:t>нейроинтестинальная</a:t>
            </a:r>
            <a:r>
              <a:rPr lang="ru-RU" sz="3600" dirty="0">
                <a:solidFill>
                  <a:schemeClr val="bg1"/>
                </a:solidFill>
              </a:rPr>
              <a:t> дисплазия у </a:t>
            </a:r>
            <a:r>
              <a:rPr lang="ru-RU" sz="3600" dirty="0" smtClean="0">
                <a:solidFill>
                  <a:schemeClr val="bg1"/>
                </a:solidFill>
              </a:rPr>
              <a:t>детей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Российский симпозиум с международным участием, 2018 год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517232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/>
                </a:solidFill>
              </a:rPr>
              <a:t>свыше </a:t>
            </a:r>
            <a:r>
              <a:rPr lang="ru-RU" sz="1600" b="1" dirty="0">
                <a:solidFill>
                  <a:schemeClr val="accent2"/>
                </a:solidFill>
              </a:rPr>
              <a:t>300 </a:t>
            </a:r>
            <a:r>
              <a:rPr lang="ru-RU" sz="1600" dirty="0">
                <a:solidFill>
                  <a:schemeClr val="accent2"/>
                </a:solidFill>
              </a:rPr>
              <a:t>участников из </a:t>
            </a:r>
            <a:r>
              <a:rPr lang="ru-RU" sz="1600" b="1" dirty="0" smtClean="0">
                <a:solidFill>
                  <a:schemeClr val="accent2"/>
                </a:solidFill>
              </a:rPr>
              <a:t>59</a:t>
            </a:r>
            <a:r>
              <a:rPr lang="ru-RU" sz="1600" dirty="0" smtClean="0">
                <a:solidFill>
                  <a:schemeClr val="accent2"/>
                </a:solidFill>
              </a:rPr>
              <a:t> </a:t>
            </a:r>
            <a:r>
              <a:rPr lang="ru-RU" sz="1600" dirty="0">
                <a:solidFill>
                  <a:schemeClr val="accent2"/>
                </a:solidFill>
              </a:rPr>
              <a:t>городов </a:t>
            </a:r>
            <a:r>
              <a:rPr lang="ru-RU" sz="1600" dirty="0" smtClean="0">
                <a:solidFill>
                  <a:schemeClr val="accent2"/>
                </a:solidFill>
              </a:rPr>
              <a:t>России, а </a:t>
            </a:r>
            <a:r>
              <a:rPr lang="ru-RU" sz="1600" dirty="0">
                <a:solidFill>
                  <a:schemeClr val="accent2"/>
                </a:solidFill>
              </a:rPr>
              <a:t>также из </a:t>
            </a:r>
            <a:r>
              <a:rPr lang="ru-RU" sz="1600" dirty="0" smtClean="0">
                <a:solidFill>
                  <a:schemeClr val="accent2"/>
                </a:solidFill>
              </a:rPr>
              <a:t>Азербайджана</a:t>
            </a:r>
            <a:r>
              <a:rPr lang="ru-RU" sz="1600" dirty="0">
                <a:solidFill>
                  <a:schemeClr val="accent2"/>
                </a:solidFill>
              </a:rPr>
              <a:t>, Беларуси, Грузии, Иордании, Казахстана, Саудовской Аравии, Узбекистана.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ru-RU" sz="1600" b="1" dirty="0" smtClean="0">
                <a:solidFill>
                  <a:schemeClr val="accent2"/>
                </a:solidFill>
              </a:rPr>
              <a:t>42</a:t>
            </a:r>
            <a:r>
              <a:rPr lang="ru-RU" sz="1600" dirty="0" smtClean="0">
                <a:solidFill>
                  <a:schemeClr val="accent2"/>
                </a:solidFill>
              </a:rPr>
              <a:t> </a:t>
            </a:r>
            <a:r>
              <a:rPr lang="ru-RU" sz="1600" dirty="0">
                <a:solidFill>
                  <a:schemeClr val="accent2"/>
                </a:solidFill>
              </a:rPr>
              <a:t>доклада, </a:t>
            </a:r>
            <a:r>
              <a:rPr lang="ru-RU" sz="1600" dirty="0" smtClean="0">
                <a:solidFill>
                  <a:schemeClr val="accent2"/>
                </a:solidFill>
              </a:rPr>
              <a:t>резолюция симпозиума. Сборник </a:t>
            </a:r>
            <a:r>
              <a:rPr lang="ru-RU" sz="1600" dirty="0">
                <a:solidFill>
                  <a:schemeClr val="accent2"/>
                </a:solidFill>
              </a:rPr>
              <a:t>научных трудов. </a:t>
            </a:r>
          </a:p>
        </p:txBody>
      </p:sp>
      <p:pic>
        <p:nvPicPr>
          <p:cNvPr id="14338" name="Picture 2" descr="https://www.sechenov.ru/upload/resize_cache/iblock/3d2/1024_683_129e66cb91603497cfdfca4ec283120e1/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634537"/>
            <a:ext cx="8396098" cy="373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0152" y="1656874"/>
            <a:ext cx="2656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 smtClean="0"/>
              <a:t>к 260-летию</a:t>
            </a:r>
          </a:p>
          <a:p>
            <a:r>
              <a:rPr lang="ru-RU" sz="1400" i="1" dirty="0" err="1" smtClean="0"/>
              <a:t>Сеченовского</a:t>
            </a:r>
            <a:r>
              <a:rPr lang="ru-RU" sz="1400" i="1" dirty="0" smtClean="0"/>
              <a:t> Университета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220596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25 </a:t>
            </a:r>
            <a:r>
              <a:rPr lang="ru-RU" sz="2200" dirty="0" smtClean="0"/>
              <a:t>(58) Научная </a:t>
            </a:r>
            <a:r>
              <a:rPr lang="ru-RU" sz="2200" dirty="0"/>
              <a:t>студенческая конференция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3100" dirty="0" smtClean="0"/>
              <a:t>Актуальные </a:t>
            </a:r>
            <a:r>
              <a:rPr lang="ru-RU" sz="3100" dirty="0"/>
              <a:t>вопросы хирургии, анестезиологии и реаниматологии  детского </a:t>
            </a:r>
            <a:r>
              <a:rPr lang="ru-RU" sz="3100" dirty="0" smtClean="0"/>
              <a:t>возраста, 2018</a:t>
            </a:r>
            <a:endParaRPr lang="ru-RU" sz="3100" dirty="0"/>
          </a:p>
        </p:txBody>
      </p:sp>
      <p:pic>
        <p:nvPicPr>
          <p:cNvPr id="16388" name="Picture 4" descr="https://www.sechenov.ru/upload/resize_cache/iblock/10b/1024_683_129e66cb91603497cfdfca4ec283120e1/000013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0944" y="1700805"/>
            <a:ext cx="8784976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3845" y="6116362"/>
            <a:ext cx="6397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/>
                </a:solidFill>
              </a:rPr>
              <a:t>48</a:t>
            </a:r>
            <a:r>
              <a:rPr lang="ru-RU" sz="1600" b="1" dirty="0" smtClean="0">
                <a:solidFill>
                  <a:schemeClr val="accent3"/>
                </a:solidFill>
              </a:rPr>
              <a:t> ВУЗов России, Беларуси, Казахстана, Узбекистана, </a:t>
            </a:r>
          </a:p>
          <a:p>
            <a:r>
              <a:rPr lang="ru-RU" sz="1600" b="1" dirty="0" smtClean="0">
                <a:solidFill>
                  <a:schemeClr val="accent3"/>
                </a:solidFill>
              </a:rPr>
              <a:t>ДНР, Таджикистана</a:t>
            </a:r>
            <a:endParaRPr lang="ru-RU" sz="16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1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25 </a:t>
            </a:r>
            <a:r>
              <a:rPr lang="ru-RU" sz="2200" dirty="0" smtClean="0"/>
              <a:t>(58) Научная </a:t>
            </a:r>
            <a:r>
              <a:rPr lang="ru-RU" sz="2200" dirty="0"/>
              <a:t>студенческая конференция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3100" dirty="0" smtClean="0"/>
              <a:t>Актуальные </a:t>
            </a:r>
            <a:r>
              <a:rPr lang="ru-RU" sz="3100" dirty="0"/>
              <a:t>вопросы хирургии, анестезиологии и реаниматологии  детского </a:t>
            </a:r>
            <a:r>
              <a:rPr lang="ru-RU" sz="3100" dirty="0" smtClean="0"/>
              <a:t>возраста, 2018</a:t>
            </a:r>
            <a:endParaRPr lang="ru-RU" sz="3100" dirty="0"/>
          </a:p>
        </p:txBody>
      </p:sp>
      <p:pic>
        <p:nvPicPr>
          <p:cNvPr id="17410" name="Picture 2" descr="https://www.sechenov.ru/upload/resize_cache/iblock/9bd/1024_683_129e66cb91603497cfdfca4ec283120e1/000014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10866" y="1628800"/>
            <a:ext cx="5625630" cy="438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www.sechenov.ru/upload/resize_cache/iblock/83e/1024_683_129e66cb91603497cfdfca4ec283120e1/img_6899.cr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9457" y="1628800"/>
            <a:ext cx="2988407" cy="194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www.sechenov.ru/upload/resize_cache/iblock/9b0/1024_683_129e66cb91603497cfdfca4ec283120e1/img_729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6"/>
          <a:stretch/>
        </p:blipFill>
        <p:spPr bwMode="auto">
          <a:xfrm>
            <a:off x="359456" y="3609762"/>
            <a:ext cx="2988408" cy="240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331" y="6165304"/>
            <a:ext cx="6266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204 </a:t>
            </a:r>
            <a:r>
              <a:rPr lang="ru-RU" b="1" dirty="0" smtClean="0">
                <a:solidFill>
                  <a:schemeClr val="accent3"/>
                </a:solidFill>
              </a:rPr>
              <a:t>доклада студентов. </a:t>
            </a:r>
            <a:r>
              <a:rPr lang="ru-RU" sz="2400" b="1" dirty="0" smtClean="0">
                <a:solidFill>
                  <a:schemeClr val="accent3"/>
                </a:solidFill>
              </a:rPr>
              <a:t>27</a:t>
            </a:r>
            <a:r>
              <a:rPr lang="ru-RU" b="1" dirty="0" smtClean="0">
                <a:solidFill>
                  <a:schemeClr val="accent3"/>
                </a:solidFill>
              </a:rPr>
              <a:t> секций </a:t>
            </a:r>
            <a:r>
              <a:rPr lang="ru-RU" dirty="0" smtClean="0">
                <a:solidFill>
                  <a:schemeClr val="accent3"/>
                </a:solidFill>
              </a:rPr>
              <a:t>(11 </a:t>
            </a:r>
            <a:r>
              <a:rPr lang="ru-RU" dirty="0" err="1" smtClean="0">
                <a:solidFill>
                  <a:schemeClr val="accent3"/>
                </a:solidFill>
              </a:rPr>
              <a:t>постерных</a:t>
            </a:r>
            <a:r>
              <a:rPr lang="ru-RU" dirty="0" smtClean="0">
                <a:solidFill>
                  <a:schemeClr val="accent3"/>
                </a:solidFill>
              </a:rPr>
              <a:t>)</a:t>
            </a:r>
            <a:endParaRPr lang="ru-RU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68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Организация Федеральных консенсусов</a:t>
            </a:r>
            <a:endParaRPr lang="ru-RU" sz="3200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chemeClr val="accent3"/>
                </a:solidFill>
              </a:rPr>
              <a:t>Хирургия аноректальных </a:t>
            </a:r>
            <a:r>
              <a:rPr lang="ru-RU" dirty="0" err="1" smtClean="0">
                <a:solidFill>
                  <a:schemeClr val="accent3"/>
                </a:solidFill>
              </a:rPr>
              <a:t>мальформаций</a:t>
            </a:r>
            <a:r>
              <a:rPr lang="ru-RU" dirty="0" smtClean="0">
                <a:solidFill>
                  <a:schemeClr val="accent3"/>
                </a:solidFill>
              </a:rPr>
              <a:t> в России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</a:rPr>
              <a:t>2013-2016 годы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7 научных симпозиумов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анкетирование 28 хирургических центров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создание федеральных клинических рекомендаций</a:t>
            </a:r>
            <a:endParaRPr lang="ru-RU" sz="2000" dirty="0">
              <a:solidFill>
                <a:schemeClr val="accent2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45025" y="1565102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3"/>
                </a:solidFill>
              </a:rPr>
              <a:t>Хирургия болезни </a:t>
            </a:r>
            <a:r>
              <a:rPr lang="ru-RU" sz="2000" dirty="0" err="1" smtClean="0">
                <a:solidFill>
                  <a:schemeClr val="accent3"/>
                </a:solidFill>
              </a:rPr>
              <a:t>Гиршпрунга</a:t>
            </a:r>
            <a:r>
              <a:rPr lang="ru-RU" sz="2000" dirty="0" smtClean="0">
                <a:solidFill>
                  <a:schemeClr val="accent3"/>
                </a:solidFill>
              </a:rPr>
              <a:t> в России</a:t>
            </a:r>
            <a:endParaRPr lang="ru-RU" sz="2000" dirty="0">
              <a:solidFill>
                <a:schemeClr val="accent3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ru-RU" sz="2000" dirty="0" smtClean="0">
              <a:solidFill>
                <a:schemeClr val="accent2"/>
              </a:solidFill>
            </a:endParaRPr>
          </a:p>
          <a:p>
            <a:endParaRPr lang="ru-RU" sz="2000" dirty="0">
              <a:solidFill>
                <a:schemeClr val="accent2"/>
              </a:solidFill>
            </a:endParaRPr>
          </a:p>
          <a:p>
            <a:endParaRPr lang="ru-RU" sz="2000" dirty="0" smtClean="0">
              <a:solidFill>
                <a:schemeClr val="accent2"/>
              </a:solidFill>
            </a:endParaRPr>
          </a:p>
          <a:p>
            <a:endParaRPr lang="ru-RU" sz="2000" dirty="0">
              <a:solidFill>
                <a:schemeClr val="accent2"/>
              </a:solidFill>
            </a:endParaRPr>
          </a:p>
          <a:p>
            <a:endParaRPr lang="ru-RU" sz="2000" dirty="0" smtClean="0">
              <a:solidFill>
                <a:schemeClr val="accent2"/>
              </a:solidFill>
            </a:endParaRPr>
          </a:p>
          <a:p>
            <a:r>
              <a:rPr lang="ru-RU" sz="2000" dirty="0" smtClean="0">
                <a:solidFill>
                  <a:schemeClr val="accent2"/>
                </a:solidFill>
              </a:rPr>
              <a:t>2016-2018 годы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5 научных форумов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участие 25 детских хирургических клиник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организация экспертного сообщества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8" name="Picture 3" descr="C:\Users\дмитрий\Desktop\НИИ ДЕТСКОЙ ХИРУРГИИ НЦЗД РАМН\фото симпозиума 2014\Conference_day#1_final\Conference_day#1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204865"/>
            <a:ext cx="2520280" cy="1729154"/>
          </a:xfrm>
          <a:prstGeom prst="rect">
            <a:avLst/>
          </a:prstGeom>
          <a:noFill/>
        </p:spPr>
      </p:pic>
      <p:pic>
        <p:nvPicPr>
          <p:cNvPr id="9" name="Picture 4" descr="C:\Users\дмитрий\Desktop\НИИ ДЕТСКОЙ ХИРУРГИИ НЦЗД РАМН\фото симпозиума 2014\Conference_day#1_final\Conference_day#1-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437113"/>
            <a:ext cx="2664296" cy="1745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276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Международные исследования, консенсусы и научные дискуссии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4355976" y="1772816"/>
            <a:ext cx="4680520" cy="417646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2"/>
                </a:solidFill>
              </a:rPr>
              <a:t>Международное  исследование </a:t>
            </a:r>
            <a:r>
              <a:rPr lang="ru-RU" sz="1600" dirty="0">
                <a:solidFill>
                  <a:schemeClr val="accent2"/>
                </a:solidFill>
              </a:rPr>
              <a:t>по </a:t>
            </a:r>
            <a:r>
              <a:rPr lang="ru-RU" sz="1600" dirty="0" smtClean="0">
                <a:solidFill>
                  <a:schemeClr val="accent2"/>
                </a:solidFill>
              </a:rPr>
              <a:t>диафрагмальным грыжам </a:t>
            </a:r>
            <a:r>
              <a:rPr lang="ru-RU" sz="1600" dirty="0">
                <a:solidFill>
                  <a:schemeClr val="accent2"/>
                </a:solidFill>
              </a:rPr>
              <a:t>с госпиталем </a:t>
            </a:r>
            <a:r>
              <a:rPr lang="ru-RU" sz="1600" dirty="0" err="1">
                <a:solidFill>
                  <a:schemeClr val="accent2"/>
                </a:solidFill>
              </a:rPr>
              <a:t>Тимона</a:t>
            </a:r>
            <a:r>
              <a:rPr lang="ru-RU" sz="1600" dirty="0">
                <a:solidFill>
                  <a:schemeClr val="accent2"/>
                </a:solidFill>
              </a:rPr>
              <a:t>, </a:t>
            </a:r>
            <a:r>
              <a:rPr lang="en-US" sz="1600" dirty="0" smtClean="0">
                <a:solidFill>
                  <a:schemeClr val="accent2"/>
                </a:solidFill>
              </a:rPr>
              <a:t>France</a:t>
            </a:r>
            <a:r>
              <a:rPr lang="ru-RU" sz="1600" dirty="0" smtClean="0">
                <a:solidFill>
                  <a:schemeClr val="accent2"/>
                </a:solidFill>
              </a:rPr>
              <a:t>  </a:t>
            </a:r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dirty="0" smtClean="0">
                <a:solidFill>
                  <a:schemeClr val="accent2"/>
                </a:solidFill>
              </a:rPr>
              <a:t>Международно</a:t>
            </a:r>
            <a:r>
              <a:rPr lang="ru-RU" sz="1600" dirty="0">
                <a:solidFill>
                  <a:schemeClr val="accent2"/>
                </a:solidFill>
              </a:rPr>
              <a:t>е</a:t>
            </a:r>
            <a:r>
              <a:rPr lang="ru-RU" sz="1600" dirty="0" smtClean="0">
                <a:solidFill>
                  <a:schemeClr val="accent2"/>
                </a:solidFill>
              </a:rPr>
              <a:t> исследование </a:t>
            </a:r>
            <a:r>
              <a:rPr lang="ru-RU" sz="1600" dirty="0">
                <a:solidFill>
                  <a:schemeClr val="accent2"/>
                </a:solidFill>
              </a:rPr>
              <a:t>эхинококкоза с </a:t>
            </a:r>
            <a:r>
              <a:rPr lang="en-US" sz="1600" dirty="0" smtClean="0">
                <a:solidFill>
                  <a:schemeClr val="accent2"/>
                </a:solidFill>
              </a:rPr>
              <a:t>USA</a:t>
            </a:r>
            <a:r>
              <a:rPr lang="ru-RU" sz="1600" dirty="0" smtClean="0">
                <a:solidFill>
                  <a:schemeClr val="accent2"/>
                </a:solidFill>
              </a:rPr>
              <a:t>  </a:t>
            </a:r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dirty="0" smtClean="0">
                <a:solidFill>
                  <a:schemeClr val="accent2"/>
                </a:solidFill>
              </a:rPr>
              <a:t>5 </a:t>
            </a:r>
            <a:r>
              <a:rPr lang="ru-RU" sz="1600" dirty="0">
                <a:solidFill>
                  <a:schemeClr val="accent2"/>
                </a:solidFill>
              </a:rPr>
              <a:t>Федеральных </a:t>
            </a:r>
            <a:r>
              <a:rPr lang="ru-RU" sz="1600" dirty="0" smtClean="0">
                <a:solidFill>
                  <a:schemeClr val="accent2"/>
                </a:solidFill>
              </a:rPr>
              <a:t>клинических </a:t>
            </a:r>
            <a:r>
              <a:rPr lang="ru-RU" sz="1600" dirty="0">
                <a:solidFill>
                  <a:schemeClr val="accent2"/>
                </a:solidFill>
              </a:rPr>
              <a:t>рекомендаций. </a:t>
            </a:r>
          </a:p>
          <a:p>
            <a:r>
              <a:rPr lang="ru-RU" sz="1600" dirty="0" smtClean="0">
                <a:solidFill>
                  <a:schemeClr val="accent2"/>
                </a:solidFill>
              </a:rPr>
              <a:t>Научное </a:t>
            </a:r>
            <a:r>
              <a:rPr lang="ru-RU" sz="1600" dirty="0">
                <a:solidFill>
                  <a:schemeClr val="accent2"/>
                </a:solidFill>
              </a:rPr>
              <a:t>консультирование 13-серийного фильма «Красные </a:t>
            </a:r>
            <a:r>
              <a:rPr lang="ru-RU" sz="1600" dirty="0" smtClean="0">
                <a:solidFill>
                  <a:schemeClr val="accent2"/>
                </a:solidFill>
              </a:rPr>
              <a:t>Браслеты» </a:t>
            </a:r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dirty="0" smtClean="0">
                <a:solidFill>
                  <a:schemeClr val="accent2"/>
                </a:solidFill>
              </a:rPr>
              <a:t>Организация дискуссии в «Детской хирургии» по болезни </a:t>
            </a:r>
            <a:r>
              <a:rPr lang="ru-RU" sz="1600" dirty="0" err="1" smtClean="0">
                <a:solidFill>
                  <a:schemeClr val="accent2"/>
                </a:solidFill>
              </a:rPr>
              <a:t>Гиршпрунга</a:t>
            </a:r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dirty="0" smtClean="0">
                <a:solidFill>
                  <a:schemeClr val="accent2"/>
                </a:solidFill>
              </a:rPr>
              <a:t>Проведение </a:t>
            </a:r>
            <a:r>
              <a:rPr lang="ru-RU" sz="1600" dirty="0">
                <a:solidFill>
                  <a:schemeClr val="accent2"/>
                </a:solidFill>
              </a:rPr>
              <a:t>первого в истории Круглого стола </a:t>
            </a:r>
            <a:r>
              <a:rPr lang="ru-RU" sz="1600" dirty="0" smtClean="0">
                <a:solidFill>
                  <a:schemeClr val="accent2"/>
                </a:solidFill>
              </a:rPr>
              <a:t>«</a:t>
            </a:r>
            <a:r>
              <a:rPr lang="ru-RU" sz="1600" b="1" dirty="0">
                <a:solidFill>
                  <a:schemeClr val="accent3"/>
                </a:solidFill>
              </a:rPr>
              <a:t>Законодательное регулирование детской хирургии и хирургии плода</a:t>
            </a:r>
            <a:r>
              <a:rPr lang="ru-RU" sz="1600" dirty="0" smtClean="0">
                <a:solidFill>
                  <a:schemeClr val="accent2"/>
                </a:solidFill>
              </a:rPr>
              <a:t>» 2018</a:t>
            </a:r>
            <a:endParaRPr lang="ru-RU" sz="1600" dirty="0"/>
          </a:p>
        </p:txBody>
      </p:sp>
      <p:pic>
        <p:nvPicPr>
          <p:cNvPr id="15364" name="Picture 4" descr="http://komitet2-2.km.duma.gov.ru/upload/site21/document_news/016/004/002/000012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2708920"/>
            <a:ext cx="4155379" cy="292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10" descr="гд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943" y="1700808"/>
            <a:ext cx="1071562" cy="7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34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26926"/>
            <a:ext cx="6715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+mj-lt"/>
                <a:ea typeface="+mj-ea"/>
                <a:cs typeface="+mj-cs"/>
              </a:rPr>
              <a:t>СНО и Школа мастерства «Детская хирургия» </a:t>
            </a:r>
          </a:p>
        </p:txBody>
      </p:sp>
    </p:spTree>
    <p:extLst>
      <p:ext uri="{BB962C8B-B14F-4D97-AF65-F5344CB8AC3E}">
        <p14:creationId xmlns:p14="http://schemas.microsoft.com/office/powerpoint/2010/main" val="12238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Студенческий научный </a:t>
            </a:r>
            <a:r>
              <a:rPr lang="ru-RU" sz="3200" dirty="0" smtClean="0"/>
              <a:t>кружок - 2014 год</a:t>
            </a:r>
            <a:endParaRPr lang="ru-RU" sz="3200" dirty="0"/>
          </a:p>
        </p:txBody>
      </p:sp>
      <p:pic>
        <p:nvPicPr>
          <p:cNvPr id="8194" name="Picture 2" descr="C:\Users\user1\Desktop\детская хирургия ПМГМУ 2017\29-10-2017_12-22-06\IMG_4033-29-10-17-12-1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68" y="1916832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G_21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203" y="1767727"/>
            <a:ext cx="3134383" cy="223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2160" y="4293096"/>
            <a:ext cx="29013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3"/>
                </a:solidFill>
              </a:rPr>
              <a:t>Более 100 научных работ студентов</a:t>
            </a:r>
          </a:p>
          <a:p>
            <a:endParaRPr lang="ru-RU" sz="1600" b="1" dirty="0">
              <a:solidFill>
                <a:schemeClr val="accent3"/>
              </a:solidFill>
            </a:endParaRPr>
          </a:p>
          <a:p>
            <a:r>
              <a:rPr lang="ru-RU" sz="1600" b="1" dirty="0" smtClean="0">
                <a:solidFill>
                  <a:schemeClr val="accent3"/>
                </a:solidFill>
              </a:rPr>
              <a:t>Совместные кружки в Москве, Смоленске, Минске, Саратове, Брянске</a:t>
            </a:r>
            <a:endParaRPr lang="ru-RU" sz="1600" b="1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6067090"/>
            <a:ext cx="4591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accent3"/>
                </a:solidFill>
              </a:rPr>
              <a:t>хирургия, педагогика, организация, личность</a:t>
            </a:r>
            <a:endParaRPr lang="ru-RU" sz="16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0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Школа мастерства </a:t>
            </a:r>
            <a:br>
              <a:rPr lang="ru-RU" sz="3200" dirty="0" smtClean="0"/>
            </a:br>
            <a:r>
              <a:rPr lang="ru-RU" sz="3200" dirty="0" smtClean="0"/>
              <a:t>«Детская хирургия»</a:t>
            </a:r>
            <a:endParaRPr lang="ru-RU" sz="3200" dirty="0"/>
          </a:p>
        </p:txBody>
      </p:sp>
      <p:pic>
        <p:nvPicPr>
          <p:cNvPr id="4" name="Picture 2" descr="\\172.16.1.51\usrs1\KVT\Hirurgiya\Morozov\Desktop\КАФЕДРА ПЕРВОГО МЕДА\ШКОЛА МАСТЕРСТВА\Книга о Школе 2014\Челябинск, апрель\pedsurg2014-2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727468" cy="248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700808"/>
            <a:ext cx="4752528" cy="4525963"/>
          </a:xfrm>
        </p:spPr>
        <p:txBody>
          <a:bodyPr>
            <a:normAutofit fontScale="70000" lnSpcReduction="20000"/>
          </a:bodyPr>
          <a:lstStyle/>
          <a:p>
            <a:r>
              <a:rPr lang="ru-RU" sz="2300" b="1" dirty="0" smtClean="0">
                <a:solidFill>
                  <a:schemeClr val="accent2"/>
                </a:solidFill>
              </a:rPr>
              <a:t>Российские </a:t>
            </a:r>
            <a:r>
              <a:rPr lang="ru-RU" sz="2300" b="1" dirty="0">
                <a:solidFill>
                  <a:schemeClr val="accent2"/>
                </a:solidFill>
              </a:rPr>
              <a:t>Конференции СНО </a:t>
            </a:r>
            <a:r>
              <a:rPr lang="ru-RU" sz="2300" dirty="0">
                <a:solidFill>
                  <a:schemeClr val="accent2"/>
                </a:solidFill>
              </a:rPr>
              <a:t>в Челябинске, Сочи, Чебоксарах, Ростове-на-Дону, Москве. Дважды - лучший доклад в РФ (2016 и </a:t>
            </a:r>
            <a:r>
              <a:rPr lang="ru-RU" sz="2300" dirty="0" smtClean="0">
                <a:solidFill>
                  <a:schemeClr val="accent2"/>
                </a:solidFill>
              </a:rPr>
              <a:t>2018).</a:t>
            </a:r>
          </a:p>
          <a:p>
            <a:pPr marL="0" indent="0">
              <a:buNone/>
            </a:pPr>
            <a:r>
              <a:rPr lang="ru-RU" sz="2300" dirty="0" smtClean="0">
                <a:solidFill>
                  <a:schemeClr val="accent2"/>
                </a:solidFill>
              </a:rPr>
              <a:t> </a:t>
            </a:r>
            <a:endParaRPr lang="ru-RU" sz="2300" dirty="0" smtClean="0">
              <a:solidFill>
                <a:schemeClr val="accent2"/>
              </a:solidFill>
            </a:endParaRPr>
          </a:p>
          <a:p>
            <a:r>
              <a:rPr lang="ru-RU" sz="2300" dirty="0" smtClean="0">
                <a:solidFill>
                  <a:schemeClr val="accent2"/>
                </a:solidFill>
              </a:rPr>
              <a:t>Победы </a:t>
            </a:r>
            <a:r>
              <a:rPr lang="ru-RU" sz="2300" dirty="0">
                <a:solidFill>
                  <a:schemeClr val="accent2"/>
                </a:solidFill>
              </a:rPr>
              <a:t>на майских </a:t>
            </a:r>
            <a:r>
              <a:rPr lang="ru-RU" sz="2300" b="1" dirty="0">
                <a:solidFill>
                  <a:schemeClr val="accent2"/>
                </a:solidFill>
              </a:rPr>
              <a:t>Олимпиадах по детской хирургии</a:t>
            </a:r>
            <a:r>
              <a:rPr lang="ru-RU" sz="2300" dirty="0">
                <a:solidFill>
                  <a:schemeClr val="accent2"/>
                </a:solidFill>
              </a:rPr>
              <a:t> в </a:t>
            </a:r>
            <a:r>
              <a:rPr lang="ru-RU" sz="2300" dirty="0" smtClean="0">
                <a:solidFill>
                  <a:schemeClr val="accent2"/>
                </a:solidFill>
              </a:rPr>
              <a:t>РНИМУ им. Н.И. Пирогова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Призы</a:t>
            </a:r>
            <a:r>
              <a:rPr lang="ru-RU" sz="2300" dirty="0" smtClean="0">
                <a:solidFill>
                  <a:schemeClr val="accent2"/>
                </a:solidFill>
              </a:rPr>
              <a:t> </a:t>
            </a:r>
            <a:r>
              <a:rPr lang="ru-RU" sz="2300" dirty="0">
                <a:solidFill>
                  <a:schemeClr val="accent2"/>
                </a:solidFill>
              </a:rPr>
              <a:t>на </a:t>
            </a:r>
            <a:r>
              <a:rPr lang="ru-RU" sz="2300" b="1" dirty="0" smtClean="0">
                <a:solidFill>
                  <a:schemeClr val="accent2"/>
                </a:solidFill>
              </a:rPr>
              <a:t>Российских эндоскопических </a:t>
            </a:r>
            <a:r>
              <a:rPr lang="ru-RU" sz="2300" b="1" dirty="0">
                <a:solidFill>
                  <a:schemeClr val="accent2"/>
                </a:solidFill>
              </a:rPr>
              <a:t>олимпиадах </a:t>
            </a:r>
            <a:r>
              <a:rPr lang="ru-RU" sz="2300" dirty="0" smtClean="0">
                <a:solidFill>
                  <a:schemeClr val="accent2"/>
                </a:solidFill>
              </a:rPr>
              <a:t>памяти проф. А.В. </a:t>
            </a:r>
            <a:r>
              <a:rPr lang="ru-RU" sz="2300" dirty="0" err="1" smtClean="0">
                <a:solidFill>
                  <a:schemeClr val="accent2"/>
                </a:solidFill>
              </a:rPr>
              <a:t>Гераськина</a:t>
            </a:r>
            <a:endParaRPr lang="ru-RU" sz="2300" dirty="0" smtClean="0">
              <a:solidFill>
                <a:schemeClr val="accent2"/>
              </a:solidFill>
            </a:endParaRPr>
          </a:p>
          <a:p>
            <a:r>
              <a:rPr lang="ru-RU" sz="2300" dirty="0" smtClean="0">
                <a:solidFill>
                  <a:schemeClr val="accent2"/>
                </a:solidFill>
              </a:rPr>
              <a:t>Победы на Фундаментальных медицинских конференциях </a:t>
            </a:r>
            <a:r>
              <a:rPr lang="ru-RU" sz="2300" dirty="0">
                <a:solidFill>
                  <a:schemeClr val="accent2"/>
                </a:solidFill>
              </a:rPr>
              <a:t>в </a:t>
            </a:r>
            <a:r>
              <a:rPr lang="ru-RU" sz="2300" dirty="0" smtClean="0">
                <a:solidFill>
                  <a:schemeClr val="accent2"/>
                </a:solidFill>
              </a:rPr>
              <a:t>МГУ им. Н.В. Ломоносова, </a:t>
            </a:r>
            <a:r>
              <a:rPr lang="ru-RU" sz="2300" dirty="0">
                <a:solidFill>
                  <a:schemeClr val="accent2"/>
                </a:solidFill>
              </a:rPr>
              <a:t>педиатрической олимпиаде в Питере, </a:t>
            </a:r>
            <a:r>
              <a:rPr lang="ru-RU" sz="2300" dirty="0" smtClean="0">
                <a:solidFill>
                  <a:schemeClr val="accent2"/>
                </a:solidFill>
              </a:rPr>
              <a:t>олимпиадах </a:t>
            </a:r>
            <a:r>
              <a:rPr lang="ru-RU" sz="2300" dirty="0">
                <a:solidFill>
                  <a:schemeClr val="accent2"/>
                </a:solidFill>
              </a:rPr>
              <a:t>«</a:t>
            </a:r>
            <a:r>
              <a:rPr lang="ru-RU" sz="2300" b="1" dirty="0">
                <a:solidFill>
                  <a:schemeClr val="accent2"/>
                </a:solidFill>
              </a:rPr>
              <a:t>Золотой </a:t>
            </a:r>
            <a:r>
              <a:rPr lang="ru-RU" sz="2300" b="1" dirty="0" err="1">
                <a:solidFill>
                  <a:schemeClr val="accent2"/>
                </a:solidFill>
              </a:rPr>
              <a:t>Медскилл</a:t>
            </a:r>
            <a:r>
              <a:rPr lang="ru-RU" sz="2300" dirty="0" smtClean="0">
                <a:solidFill>
                  <a:schemeClr val="accent2"/>
                </a:solidFill>
              </a:rPr>
              <a:t>»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На конференции в РУДН «</a:t>
            </a:r>
            <a:r>
              <a:rPr lang="ru-RU" sz="2300" b="1" dirty="0" smtClean="0">
                <a:solidFill>
                  <a:schemeClr val="accent2"/>
                </a:solidFill>
              </a:rPr>
              <a:t>Здоровье </a:t>
            </a:r>
            <a:r>
              <a:rPr lang="ru-RU" sz="2300" b="1" dirty="0">
                <a:solidFill>
                  <a:schemeClr val="accent2"/>
                </a:solidFill>
              </a:rPr>
              <a:t>и образование в 21 веке</a:t>
            </a:r>
            <a:r>
              <a:rPr lang="ru-RU" sz="2300" dirty="0">
                <a:solidFill>
                  <a:schemeClr val="accent2"/>
                </a:solidFill>
              </a:rPr>
              <a:t>» - два года </a:t>
            </a:r>
            <a:r>
              <a:rPr lang="ru-RU" sz="2300" dirty="0" smtClean="0">
                <a:solidFill>
                  <a:schemeClr val="accent2"/>
                </a:solidFill>
              </a:rPr>
              <a:t>первые!</a:t>
            </a:r>
          </a:p>
          <a:p>
            <a:pPr>
              <a:buNone/>
            </a:pPr>
            <a:endParaRPr lang="ru-RU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9459" name="Picture 3" descr="F:\КАФЕДРА ПЕРВОГО МЕДА\ШКОЛА МАСТЕРСТВА\МОЯ РОДИНА\Брянск_13.01-15.01\DSC_17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80" y="4188727"/>
            <a:ext cx="3716008" cy="24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Школа мастерства </a:t>
            </a:r>
            <a:br>
              <a:rPr lang="ru-RU" sz="3200" dirty="0" smtClean="0"/>
            </a:br>
            <a:r>
              <a:rPr lang="ru-RU" sz="3200" dirty="0" smtClean="0"/>
              <a:t>«Детская хирургия»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772816"/>
            <a:ext cx="4258816" cy="418693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dirty="0" smtClean="0">
                <a:solidFill>
                  <a:schemeClr val="accent2"/>
                </a:solidFill>
              </a:rPr>
              <a:t>Летние «</a:t>
            </a:r>
            <a:r>
              <a:rPr lang="ru-RU" sz="2200" b="1" dirty="0" err="1" smtClean="0">
                <a:solidFill>
                  <a:schemeClr val="accent2"/>
                </a:solidFill>
              </a:rPr>
              <a:t>Захаровские</a:t>
            </a:r>
            <a:r>
              <a:rPr lang="ru-RU" sz="2200" b="1" dirty="0" smtClean="0">
                <a:solidFill>
                  <a:schemeClr val="accent2"/>
                </a:solidFill>
              </a:rPr>
              <a:t> Школы</a:t>
            </a:r>
            <a:r>
              <a:rPr lang="ru-RU" sz="2200" dirty="0" smtClean="0">
                <a:solidFill>
                  <a:schemeClr val="accent2"/>
                </a:solidFill>
              </a:rPr>
              <a:t>»</a:t>
            </a:r>
            <a:r>
              <a:rPr lang="ru-RU" sz="2200" b="1" dirty="0" smtClean="0">
                <a:solidFill>
                  <a:schemeClr val="accent2"/>
                </a:solidFill>
              </a:rPr>
              <a:t> </a:t>
            </a:r>
            <a:r>
              <a:rPr lang="ru-RU" sz="2200" dirty="0" smtClean="0">
                <a:solidFill>
                  <a:schemeClr val="accent2"/>
                </a:solidFill>
              </a:rPr>
              <a:t>(Саратов)</a:t>
            </a:r>
            <a:endParaRPr lang="ru-RU" sz="2200" dirty="0" smtClean="0">
              <a:solidFill>
                <a:schemeClr val="accent2"/>
              </a:solidFill>
            </a:endParaRPr>
          </a:p>
          <a:p>
            <a:pPr algn="just"/>
            <a:r>
              <a:rPr lang="ru-RU" sz="2200" dirty="0" smtClean="0">
                <a:solidFill>
                  <a:schemeClr val="accent2"/>
                </a:solidFill>
              </a:rPr>
              <a:t>Зимние «</a:t>
            </a:r>
            <a:r>
              <a:rPr lang="ru-RU" sz="2200" b="1" dirty="0" err="1" smtClean="0">
                <a:solidFill>
                  <a:schemeClr val="accent2"/>
                </a:solidFill>
              </a:rPr>
              <a:t>Зверевские</a:t>
            </a:r>
            <a:r>
              <a:rPr lang="ru-RU" sz="2200" b="1" dirty="0" smtClean="0">
                <a:solidFill>
                  <a:schemeClr val="accent2"/>
                </a:solidFill>
              </a:rPr>
              <a:t> чтения</a:t>
            </a:r>
            <a:r>
              <a:rPr lang="ru-RU" sz="2200" dirty="0" smtClean="0">
                <a:solidFill>
                  <a:schemeClr val="accent2"/>
                </a:solidFill>
              </a:rPr>
              <a:t>»</a:t>
            </a:r>
            <a:r>
              <a:rPr lang="ru-RU" sz="2200" b="1" dirty="0" smtClean="0">
                <a:solidFill>
                  <a:schemeClr val="accent2"/>
                </a:solidFill>
              </a:rPr>
              <a:t> </a:t>
            </a:r>
            <a:r>
              <a:rPr lang="ru-RU" sz="2200" dirty="0" smtClean="0">
                <a:solidFill>
                  <a:schemeClr val="accent2"/>
                </a:solidFill>
              </a:rPr>
              <a:t>(Екатеринбург)</a:t>
            </a:r>
          </a:p>
          <a:p>
            <a:pPr algn="just"/>
            <a:r>
              <a:rPr lang="ru-RU" sz="2200" dirty="0">
                <a:solidFill>
                  <a:schemeClr val="accent2"/>
                </a:solidFill>
              </a:rPr>
              <a:t>Проект </a:t>
            </a:r>
            <a:r>
              <a:rPr lang="ru-RU" sz="2200" dirty="0" smtClean="0">
                <a:solidFill>
                  <a:schemeClr val="accent2"/>
                </a:solidFill>
              </a:rPr>
              <a:t>«</a:t>
            </a:r>
            <a:r>
              <a:rPr lang="en-US" sz="2200" b="1" dirty="0" smtClean="0">
                <a:solidFill>
                  <a:schemeClr val="accent2"/>
                </a:solidFill>
              </a:rPr>
              <a:t>Swenson meetings</a:t>
            </a:r>
            <a:r>
              <a:rPr lang="ru-RU" sz="2200" dirty="0" smtClean="0">
                <a:solidFill>
                  <a:schemeClr val="accent2"/>
                </a:solidFill>
              </a:rPr>
              <a:t>» </a:t>
            </a:r>
            <a:r>
              <a:rPr lang="ru-RU" sz="2200" dirty="0">
                <a:solidFill>
                  <a:schemeClr val="accent2"/>
                </a:solidFill>
              </a:rPr>
              <a:t>с </a:t>
            </a:r>
            <a:r>
              <a:rPr lang="en-US" sz="2200" dirty="0" smtClean="0">
                <a:solidFill>
                  <a:schemeClr val="accent2"/>
                </a:solidFill>
              </a:rPr>
              <a:t>G.M. Guys</a:t>
            </a:r>
            <a:r>
              <a:rPr lang="ru-RU" sz="2200" dirty="0" smtClean="0">
                <a:solidFill>
                  <a:schemeClr val="accent2"/>
                </a:solidFill>
              </a:rPr>
              <a:t> (</a:t>
            </a:r>
            <a:r>
              <a:rPr lang="en-US" sz="2200" dirty="0" smtClean="0">
                <a:solidFill>
                  <a:schemeClr val="accent2"/>
                </a:solidFill>
              </a:rPr>
              <a:t>France</a:t>
            </a:r>
            <a:r>
              <a:rPr lang="ru-RU" sz="2200" dirty="0" smtClean="0">
                <a:solidFill>
                  <a:schemeClr val="accent2"/>
                </a:solidFill>
              </a:rPr>
              <a:t>, </a:t>
            </a:r>
            <a:r>
              <a:rPr lang="ru-RU" sz="2200" dirty="0">
                <a:solidFill>
                  <a:schemeClr val="accent2"/>
                </a:solidFill>
              </a:rPr>
              <a:t>2014), Л.М. Рошалем </a:t>
            </a:r>
            <a:r>
              <a:rPr lang="ru-RU" sz="2200" dirty="0" smtClean="0">
                <a:solidFill>
                  <a:schemeClr val="accent2"/>
                </a:solidFill>
              </a:rPr>
              <a:t>(2015</a:t>
            </a:r>
            <a:r>
              <a:rPr lang="ru-RU" sz="2200" dirty="0">
                <a:solidFill>
                  <a:schemeClr val="accent2"/>
                </a:solidFill>
              </a:rPr>
              <a:t>)</a:t>
            </a:r>
          </a:p>
          <a:p>
            <a:pPr algn="just"/>
            <a:r>
              <a:rPr lang="ru-RU" sz="2200" dirty="0" smtClean="0">
                <a:solidFill>
                  <a:schemeClr val="accent2"/>
                </a:solidFill>
              </a:rPr>
              <a:t>«</a:t>
            </a:r>
            <a:r>
              <a:rPr lang="ru-RU" sz="2200" b="1" dirty="0">
                <a:solidFill>
                  <a:schemeClr val="accent2"/>
                </a:solidFill>
              </a:rPr>
              <a:t>Умники и Умницы с проф. Ю.П. Вяземским</a:t>
            </a:r>
            <a:r>
              <a:rPr lang="ru-RU" sz="2200" dirty="0">
                <a:solidFill>
                  <a:schemeClr val="accent2"/>
                </a:solidFill>
              </a:rPr>
              <a:t>», </a:t>
            </a:r>
            <a:r>
              <a:rPr lang="ru-RU" sz="2200" dirty="0" smtClean="0">
                <a:solidFill>
                  <a:schemeClr val="accent2"/>
                </a:solidFill>
              </a:rPr>
              <a:t>посвящённы</a:t>
            </a:r>
            <a:r>
              <a:rPr lang="ru-RU" sz="2200" dirty="0">
                <a:solidFill>
                  <a:schemeClr val="accent2"/>
                </a:solidFill>
              </a:rPr>
              <a:t>е</a:t>
            </a:r>
            <a:r>
              <a:rPr lang="ru-RU" sz="2200" dirty="0" smtClean="0">
                <a:solidFill>
                  <a:schemeClr val="accent2"/>
                </a:solidFill>
              </a:rPr>
              <a:t> </a:t>
            </a:r>
            <a:r>
              <a:rPr lang="ru-RU" sz="2200" dirty="0">
                <a:solidFill>
                  <a:schemeClr val="accent2"/>
                </a:solidFill>
              </a:rPr>
              <a:t>Н.Ф. Филатову </a:t>
            </a:r>
            <a:r>
              <a:rPr lang="ru-RU" sz="2200" dirty="0" smtClean="0">
                <a:solidFill>
                  <a:schemeClr val="accent2"/>
                </a:solidFill>
              </a:rPr>
              <a:t>(2016) </a:t>
            </a:r>
            <a:endParaRPr lang="ru-RU" sz="2200" dirty="0">
              <a:solidFill>
                <a:schemeClr val="accent2"/>
              </a:solidFill>
            </a:endParaRPr>
          </a:p>
          <a:p>
            <a:pPr algn="just"/>
            <a:r>
              <a:rPr lang="ru-RU" sz="2200" dirty="0">
                <a:solidFill>
                  <a:schemeClr val="accent2"/>
                </a:solidFill>
              </a:rPr>
              <a:t>Проект «Оказание первой помощи» в школах Москвы (2017).</a:t>
            </a:r>
          </a:p>
          <a:p>
            <a:endParaRPr lang="ru-RU" sz="2400" dirty="0" smtClean="0">
              <a:solidFill>
                <a:schemeClr val="accent2"/>
              </a:solidFill>
            </a:endParaRPr>
          </a:p>
          <a:p>
            <a:endParaRPr lang="ru-RU" sz="2600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ru-RU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8434" name="Picture 2" descr="F:\КАФЕДРА ПЕРВОГО МЕДА\ШКОЛА МАСТЕРСТВА\4 Захаровская Школа, 2014\Новая папка (2)\0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69" y="1628800"/>
            <a:ext cx="3906183" cy="26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митрий\Desktop\НИИ ДЕТСКОЙ ХИРУРГИИ НЦЗД РАМН\фото симпозиума 2014\Swenson Meetings #1\Swenson_meetings#1-1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3769" y="4304931"/>
            <a:ext cx="3906183" cy="2436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907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928934"/>
            <a:ext cx="671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+mj-lt"/>
                <a:ea typeface="+mj-ea"/>
                <a:cs typeface="+mj-cs"/>
              </a:rPr>
              <a:t>Развитие кадрового потенциала кафедры в период 2013-2018 годов</a:t>
            </a:r>
          </a:p>
        </p:txBody>
      </p:sp>
    </p:spTree>
    <p:extLst>
      <p:ext uri="{BB962C8B-B14F-4D97-AF65-F5344CB8AC3E}">
        <p14:creationId xmlns:p14="http://schemas.microsoft.com/office/powerpoint/2010/main" val="12238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928934"/>
            <a:ext cx="67151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+mj-lt"/>
                <a:ea typeface="+mj-ea"/>
                <a:cs typeface="+mj-cs"/>
              </a:rPr>
              <a:t>Лечебная работа кафедры. </a:t>
            </a:r>
          </a:p>
          <a:p>
            <a:r>
              <a:rPr lang="ru-RU" sz="4400" dirty="0" smtClean="0">
                <a:latin typeface="+mj-lt"/>
                <a:ea typeface="+mj-ea"/>
                <a:cs typeface="+mj-cs"/>
              </a:rPr>
              <a:t>Клинические базы</a:t>
            </a:r>
          </a:p>
        </p:txBody>
      </p:sp>
    </p:spTree>
    <p:extLst>
      <p:ext uri="{BB962C8B-B14F-4D97-AF65-F5344CB8AC3E}">
        <p14:creationId xmlns:p14="http://schemas.microsoft.com/office/powerpoint/2010/main" val="61918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Клинические базы кафедры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4226867"/>
            <a:ext cx="8496944" cy="226511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2"/>
                </a:solidFill>
              </a:rPr>
              <a:t>Детская больница №9 имени Г.Н. Сперанского </a:t>
            </a:r>
            <a:r>
              <a:rPr lang="ru-RU" sz="2000" dirty="0" smtClean="0">
                <a:solidFill>
                  <a:schemeClr val="accent2"/>
                </a:solidFill>
              </a:rPr>
              <a:t>(9 отделений всех профилей)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</a:rPr>
              <a:t>Национальный Научно-практический центр здоровья </a:t>
            </a:r>
            <a:r>
              <a:rPr lang="ru-RU" sz="2000" dirty="0" smtClean="0">
                <a:solidFill>
                  <a:schemeClr val="accent2"/>
                </a:solidFill>
              </a:rPr>
              <a:t>детей (эндоскопия)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</a:rPr>
              <a:t>НИИ неотложной детской </a:t>
            </a:r>
            <a:r>
              <a:rPr lang="ru-RU" sz="2000" dirty="0" smtClean="0">
                <a:solidFill>
                  <a:schemeClr val="accent2"/>
                </a:solidFill>
              </a:rPr>
              <a:t>хирургии и травматологии (</a:t>
            </a:r>
            <a:r>
              <a:rPr lang="ru-RU" sz="2000" dirty="0" err="1" smtClean="0">
                <a:solidFill>
                  <a:schemeClr val="accent2"/>
                </a:solidFill>
              </a:rPr>
              <a:t>нейротравма</a:t>
            </a:r>
            <a:r>
              <a:rPr lang="ru-RU" sz="2000" dirty="0" smtClean="0">
                <a:solidFill>
                  <a:schemeClr val="accent2"/>
                </a:solidFill>
              </a:rPr>
              <a:t>, абдоминальная хирургия)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</a:rPr>
              <a:t>Морозовская детская больница </a:t>
            </a:r>
            <a:r>
              <a:rPr lang="ru-RU" sz="2000" dirty="0" smtClean="0">
                <a:solidFill>
                  <a:schemeClr val="accent2"/>
                </a:solidFill>
              </a:rPr>
              <a:t>(урология, ВМП)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14339" name="Picture 3" descr="F:\КАФЕДРА ПЕРВОГО МЕДА\фотоархив кафедры и преподавания\IMG_53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99992" y="1700807"/>
            <a:ext cx="3441299" cy="25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 descr="F:\ЛИЧНОЕ\ФОТО\работа весна 2016\IMG_70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7"/>
            <a:ext cx="3368080" cy="25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7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Все сотрудники кафедры оказывают хирургическую помощь детям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35896" y="2060848"/>
            <a:ext cx="5241776" cy="381642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Все </a:t>
            </a:r>
            <a:r>
              <a:rPr lang="ru-RU" dirty="0">
                <a:solidFill>
                  <a:schemeClr val="accent2"/>
                </a:solidFill>
              </a:rPr>
              <a:t>сотрудники кафедры участвуют в лечебном процессе, </a:t>
            </a:r>
            <a:r>
              <a:rPr lang="ru-RU" b="1" dirty="0">
                <a:solidFill>
                  <a:schemeClr val="accent2"/>
                </a:solidFill>
              </a:rPr>
              <a:t>80%</a:t>
            </a:r>
            <a:r>
              <a:rPr lang="ru-RU" dirty="0">
                <a:solidFill>
                  <a:schemeClr val="accent2"/>
                </a:solidFill>
              </a:rPr>
              <a:t> - в </a:t>
            </a:r>
            <a:r>
              <a:rPr lang="ru-RU" dirty="0" smtClean="0">
                <a:solidFill>
                  <a:schemeClr val="accent2"/>
                </a:solidFill>
              </a:rPr>
              <a:t>ВМП 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Десятки </a:t>
            </a:r>
            <a:r>
              <a:rPr lang="ru-RU" dirty="0">
                <a:solidFill>
                  <a:schemeClr val="accent2"/>
                </a:solidFill>
              </a:rPr>
              <a:t>новаторских методик и операций, отечественные </a:t>
            </a:r>
            <a:r>
              <a:rPr lang="ru-RU" dirty="0" smtClean="0">
                <a:solidFill>
                  <a:schemeClr val="accent2"/>
                </a:solidFill>
              </a:rPr>
              <a:t>приоритеты </a:t>
            </a:r>
            <a:endParaRPr lang="ru-RU" dirty="0">
              <a:solidFill>
                <a:schemeClr val="accent2"/>
              </a:solidFill>
            </a:endParaRPr>
          </a:p>
          <a:p>
            <a:r>
              <a:rPr lang="ru-RU" dirty="0">
                <a:solidFill>
                  <a:schemeClr val="accent2"/>
                </a:solidFill>
              </a:rPr>
              <a:t>Организация амбулаторного приема детского проктолога в рамках </a:t>
            </a:r>
            <a:r>
              <a:rPr lang="ru-RU" dirty="0" smtClean="0">
                <a:solidFill>
                  <a:schemeClr val="accent2"/>
                </a:solidFill>
              </a:rPr>
              <a:t>«Центра </a:t>
            </a:r>
            <a:r>
              <a:rPr lang="ru-RU" dirty="0">
                <a:solidFill>
                  <a:schemeClr val="accent2"/>
                </a:solidFill>
              </a:rPr>
              <a:t>патологии тазовых </a:t>
            </a:r>
            <a:r>
              <a:rPr lang="ru-RU" dirty="0" smtClean="0">
                <a:solidFill>
                  <a:schemeClr val="accent2"/>
                </a:solidFill>
              </a:rPr>
              <a:t>органов» детской больницы </a:t>
            </a:r>
            <a:r>
              <a:rPr lang="ru-RU" dirty="0">
                <a:solidFill>
                  <a:schemeClr val="accent2"/>
                </a:solidFill>
              </a:rPr>
              <a:t>№9 имени Г.Н. </a:t>
            </a:r>
            <a:r>
              <a:rPr lang="ru-RU" dirty="0" smtClean="0">
                <a:solidFill>
                  <a:schemeClr val="accent2"/>
                </a:solidFill>
              </a:rPr>
              <a:t>Сперанского ДЗ Москвы </a:t>
            </a:r>
            <a:endParaRPr lang="ru-RU" dirty="0">
              <a:solidFill>
                <a:schemeClr val="accent2"/>
              </a:solidFill>
            </a:endParaRPr>
          </a:p>
          <a:p>
            <a:r>
              <a:rPr lang="ru-RU" dirty="0" smtClean="0">
                <a:solidFill>
                  <a:schemeClr val="accent2"/>
                </a:solidFill>
              </a:rPr>
              <a:t>1 -заведующий отделением</a:t>
            </a:r>
            <a:r>
              <a:rPr lang="ru-RU" dirty="0">
                <a:solidFill>
                  <a:schemeClr val="accent2"/>
                </a:solidFill>
              </a:rPr>
              <a:t>, </a:t>
            </a:r>
            <a:r>
              <a:rPr lang="ru-RU" dirty="0" smtClean="0">
                <a:solidFill>
                  <a:schemeClr val="accent2"/>
                </a:solidFill>
              </a:rPr>
              <a:t>1 - руководитель </a:t>
            </a:r>
            <a:r>
              <a:rPr lang="ru-RU" dirty="0" err="1" smtClean="0">
                <a:solidFill>
                  <a:schemeClr val="accent2"/>
                </a:solidFill>
              </a:rPr>
              <a:t>оперблока</a:t>
            </a:r>
            <a:r>
              <a:rPr lang="ru-RU" dirty="0" smtClean="0">
                <a:solidFill>
                  <a:schemeClr val="accent2"/>
                </a:solidFill>
              </a:rPr>
              <a:t>, 1- главный врач НИИ. 4 </a:t>
            </a:r>
            <a:r>
              <a:rPr lang="ru-RU" dirty="0">
                <a:solidFill>
                  <a:schemeClr val="accent2"/>
                </a:solidFill>
              </a:rPr>
              <a:t>- дежурят по оказанию экстренной помощи </a:t>
            </a:r>
            <a:r>
              <a:rPr lang="ru-RU" dirty="0" smtClean="0">
                <a:solidFill>
                  <a:schemeClr val="accent2"/>
                </a:solidFill>
              </a:rPr>
              <a:t>детям </a:t>
            </a:r>
            <a:endParaRPr lang="ru-RU" dirty="0"/>
          </a:p>
        </p:txBody>
      </p:sp>
      <p:pic>
        <p:nvPicPr>
          <p:cNvPr id="20482" name="Picture 2" descr="F:\ЛИЧНОЕ\Фото Морозова в Москве 2013-2014 гг\ОПЕРИРУЯ\DSC_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0809"/>
            <a:ext cx="3240360" cy="215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user1\Desktop\сотовый 3\сотовый 2\мальчики в мгму зима 2018\GXXH81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4005064"/>
            <a:ext cx="3228528" cy="242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9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2013-2018 гг.</a:t>
            </a:r>
          </a:p>
          <a:p>
            <a:r>
              <a:rPr lang="ru-RU" sz="2400" dirty="0" smtClean="0"/>
              <a:t>Заведующий кафедрой </a:t>
            </a:r>
          </a:p>
          <a:p>
            <a:r>
              <a:rPr lang="ru-RU" sz="2400" dirty="0" smtClean="0"/>
              <a:t>профессор Д.А. Морозов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3568" y="5387975"/>
            <a:ext cx="7772400" cy="1470025"/>
          </a:xfrm>
        </p:spPr>
        <p:txBody>
          <a:bodyPr>
            <a:noAutofit/>
          </a:bodyPr>
          <a:lstStyle/>
          <a:p>
            <a:r>
              <a:rPr lang="ru-RU" sz="1800" dirty="0" smtClean="0"/>
              <a:t>ОТЧЕТ КАФЕДРЫ ДЕТСКОЙ ХИРУРГИИ И УРОЛОГИИ-АНДРОЛОГИИ</a:t>
            </a:r>
            <a:endParaRPr lang="ru-RU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2634362" y="2492896"/>
            <a:ext cx="37176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/>
              <a:t>Благодарю </a:t>
            </a:r>
          </a:p>
          <a:p>
            <a:pPr algn="ctr"/>
            <a:r>
              <a:rPr lang="ru-RU" sz="4000" b="1" i="1" dirty="0" smtClean="0"/>
              <a:t>за внимание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32837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Коллектив кафедры </a:t>
            </a:r>
            <a:br>
              <a:rPr lang="ru-RU" sz="3200" dirty="0" smtClean="0"/>
            </a:br>
            <a:r>
              <a:rPr lang="ru-RU" sz="3200" dirty="0" smtClean="0"/>
              <a:t>в период 2013-2018 гг.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8351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02365" y="1844824"/>
            <a:ext cx="4746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2"/>
                </a:solidFill>
              </a:rPr>
              <a:t>Укомлектованность</a:t>
            </a:r>
            <a:r>
              <a:rPr lang="ru-RU" b="1" dirty="0" smtClean="0">
                <a:solidFill>
                  <a:schemeClr val="accent2"/>
                </a:solidFill>
              </a:rPr>
              <a:t> штатными сотрудниками возросла с 25% до 73%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90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Коллектив кафедры в 2018 году </a:t>
            </a:r>
            <a:br>
              <a:rPr lang="ru-RU" sz="3200" dirty="0" smtClean="0"/>
            </a:br>
            <a:r>
              <a:rPr lang="ru-RU" sz="2200" dirty="0" smtClean="0"/>
              <a:t>5,5 ставок, 10 преподавателей, 4 доктора наук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04864"/>
            <a:ext cx="8075240" cy="370527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Заведующий кафедрой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д.м.н. профессор Д.А. Морозов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Профессора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: д.м.н. В.В. Ростовская, д.м.н. М.М. Лохматов, д.м.н. С.М. Шарков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Доценты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: к.м.н. Е.С. Пименова, к.м.н. А.В. Брянцев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Ассистенты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: к.м.н. А.А.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Шавров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, Э.К.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Айрян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, М.И. Айрапетян, Д.С. Тарасова</a:t>
            </a:r>
          </a:p>
          <a:p>
            <a:pPr marL="0" indent="0"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5301208"/>
            <a:ext cx="7718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2"/>
                </a:solidFill>
              </a:rPr>
              <a:t>Все ассистенты подготовлены в аспирантуре кафедры</a:t>
            </a:r>
            <a:endParaRPr lang="ru-RU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700808"/>
            <a:ext cx="7776864" cy="446449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accent2"/>
                </a:solidFill>
              </a:rPr>
              <a:t>Сертификация по детской хирургии, </a:t>
            </a:r>
            <a:r>
              <a:rPr lang="ru-RU" sz="1800" dirty="0" err="1" smtClean="0">
                <a:solidFill>
                  <a:schemeClr val="accent2"/>
                </a:solidFill>
              </a:rPr>
              <a:t>колопроктологии</a:t>
            </a:r>
            <a:r>
              <a:rPr lang="ru-RU" sz="1800" dirty="0" smtClean="0">
                <a:solidFill>
                  <a:schemeClr val="accent2"/>
                </a:solidFill>
              </a:rPr>
              <a:t>, детской урологии-андрологии; высшая категория по специальности «Детская хирургия»</a:t>
            </a:r>
          </a:p>
          <a:p>
            <a:pPr algn="just"/>
            <a:r>
              <a:rPr lang="ru-RU" sz="1800" dirty="0" smtClean="0">
                <a:solidFill>
                  <a:schemeClr val="accent2"/>
                </a:solidFill>
              </a:rPr>
              <a:t>Индекс </a:t>
            </a:r>
            <a:r>
              <a:rPr lang="ru-RU" sz="1800" dirty="0" err="1" smtClean="0">
                <a:solidFill>
                  <a:schemeClr val="accent2"/>
                </a:solidFill>
              </a:rPr>
              <a:t>Хирша</a:t>
            </a:r>
            <a:r>
              <a:rPr lang="ru-RU" sz="1800" dirty="0" smtClean="0">
                <a:solidFill>
                  <a:schemeClr val="accent2"/>
                </a:solidFill>
              </a:rPr>
              <a:t> – </a:t>
            </a:r>
            <a:r>
              <a:rPr lang="ru-RU" sz="2400" b="1" dirty="0" smtClean="0">
                <a:solidFill>
                  <a:schemeClr val="accent2"/>
                </a:solidFill>
              </a:rPr>
              <a:t>9</a:t>
            </a:r>
            <a:r>
              <a:rPr lang="ru-RU" sz="1800" dirty="0" smtClean="0">
                <a:solidFill>
                  <a:schemeClr val="accent2"/>
                </a:solidFill>
              </a:rPr>
              <a:t>, в </a:t>
            </a:r>
            <a:r>
              <a:rPr lang="en-US" sz="1800" dirty="0" smtClean="0">
                <a:solidFill>
                  <a:schemeClr val="accent2"/>
                </a:solidFill>
              </a:rPr>
              <a:t>Scopus - </a:t>
            </a:r>
            <a:r>
              <a:rPr lang="en-US" sz="2400" b="1" dirty="0" smtClean="0">
                <a:solidFill>
                  <a:schemeClr val="accent2"/>
                </a:solidFill>
              </a:rPr>
              <a:t>2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2"/>
                </a:solidFill>
              </a:rPr>
              <a:t>В </a:t>
            </a:r>
            <a:r>
              <a:rPr lang="ru-RU" sz="1800" dirty="0">
                <a:solidFill>
                  <a:schemeClr val="accent2"/>
                </a:solidFill>
              </a:rPr>
              <a:t>2013-2018 </a:t>
            </a:r>
            <a:r>
              <a:rPr lang="ru-RU" sz="1800" dirty="0" err="1" smtClean="0">
                <a:solidFill>
                  <a:schemeClr val="accent2"/>
                </a:solidFill>
              </a:rPr>
              <a:t>гг</a:t>
            </a:r>
            <a:r>
              <a:rPr lang="ru-RU" sz="1800" dirty="0" smtClean="0">
                <a:solidFill>
                  <a:schemeClr val="accent2"/>
                </a:solidFill>
              </a:rPr>
              <a:t> </a:t>
            </a:r>
            <a:r>
              <a:rPr lang="ru-RU" sz="2400" b="1" dirty="0" smtClean="0">
                <a:solidFill>
                  <a:schemeClr val="accent2"/>
                </a:solidFill>
              </a:rPr>
              <a:t>123</a:t>
            </a:r>
            <a:r>
              <a:rPr lang="ru-RU" sz="1800" dirty="0" smtClean="0">
                <a:solidFill>
                  <a:schemeClr val="accent2"/>
                </a:solidFill>
              </a:rPr>
              <a:t> публикации (в журналах – </a:t>
            </a:r>
            <a:r>
              <a:rPr lang="ru-RU" sz="2400" b="1" dirty="0" smtClean="0">
                <a:solidFill>
                  <a:schemeClr val="accent2"/>
                </a:solidFill>
              </a:rPr>
              <a:t>81</a:t>
            </a:r>
            <a:r>
              <a:rPr lang="ru-RU" sz="1800" dirty="0" smtClean="0">
                <a:solidFill>
                  <a:schemeClr val="accent2"/>
                </a:solidFill>
              </a:rPr>
              <a:t>, </a:t>
            </a:r>
            <a:r>
              <a:rPr lang="ru-RU" sz="1800" dirty="0">
                <a:solidFill>
                  <a:schemeClr val="accent2"/>
                </a:solidFill>
              </a:rPr>
              <a:t>в </a:t>
            </a:r>
            <a:r>
              <a:rPr lang="ru-RU" sz="1800" dirty="0" smtClean="0">
                <a:solidFill>
                  <a:schemeClr val="accent2"/>
                </a:solidFill>
              </a:rPr>
              <a:t>изданиях </a:t>
            </a:r>
            <a:r>
              <a:rPr lang="ru-RU" sz="1800" dirty="0" err="1" smtClean="0">
                <a:solidFill>
                  <a:schemeClr val="accent2"/>
                </a:solidFill>
              </a:rPr>
              <a:t>Scopus</a:t>
            </a:r>
            <a:r>
              <a:rPr lang="ru-RU" sz="1800" dirty="0" smtClean="0">
                <a:solidFill>
                  <a:schemeClr val="accent2"/>
                </a:solidFill>
              </a:rPr>
              <a:t> </a:t>
            </a:r>
            <a:r>
              <a:rPr lang="ru-RU" sz="1800" dirty="0">
                <a:solidFill>
                  <a:schemeClr val="accent2"/>
                </a:solidFill>
              </a:rPr>
              <a:t>– </a:t>
            </a:r>
            <a:r>
              <a:rPr lang="ru-RU" sz="2400" b="1" dirty="0" smtClean="0">
                <a:solidFill>
                  <a:schemeClr val="accent2"/>
                </a:solidFill>
              </a:rPr>
              <a:t>21</a:t>
            </a:r>
            <a:r>
              <a:rPr lang="ru-RU" sz="1800" dirty="0" smtClean="0">
                <a:solidFill>
                  <a:schemeClr val="accent2"/>
                </a:solidFill>
              </a:rPr>
              <a:t> (20% в </a:t>
            </a:r>
            <a:r>
              <a:rPr lang="en-US" sz="1800" dirty="0" smtClean="0">
                <a:solidFill>
                  <a:schemeClr val="accent2"/>
                </a:solidFill>
              </a:rPr>
              <a:t>Q1 </a:t>
            </a:r>
            <a:r>
              <a:rPr lang="ru-RU" sz="1800" dirty="0" smtClean="0">
                <a:solidFill>
                  <a:schemeClr val="accent2"/>
                </a:solidFill>
              </a:rPr>
              <a:t>и </a:t>
            </a:r>
            <a:r>
              <a:rPr lang="en-US" sz="1800" dirty="0" smtClean="0">
                <a:solidFill>
                  <a:schemeClr val="accent2"/>
                </a:solidFill>
              </a:rPr>
              <a:t>Q2</a:t>
            </a:r>
            <a:r>
              <a:rPr lang="ru-RU" sz="1800" dirty="0" smtClean="0">
                <a:solidFill>
                  <a:schemeClr val="accent2"/>
                </a:solidFill>
              </a:rPr>
              <a:t>)</a:t>
            </a:r>
          </a:p>
          <a:p>
            <a:pPr algn="just"/>
            <a:r>
              <a:rPr lang="ru-RU" sz="1800" dirty="0" smtClean="0">
                <a:solidFill>
                  <a:schemeClr val="accent2"/>
                </a:solidFill>
              </a:rPr>
              <a:t>Член редколлегий 5 журналов </a:t>
            </a:r>
          </a:p>
          <a:p>
            <a:pPr algn="just"/>
            <a:r>
              <a:rPr lang="ru-RU" sz="1800" dirty="0" smtClean="0">
                <a:solidFill>
                  <a:schemeClr val="accent2"/>
                </a:solidFill>
              </a:rPr>
              <a:t>Вице-президент </a:t>
            </a:r>
            <a:r>
              <a:rPr lang="ru-RU" sz="1800" dirty="0" smtClean="0">
                <a:solidFill>
                  <a:schemeClr val="accent2"/>
                </a:solidFill>
              </a:rPr>
              <a:t>РАДХ (2014 год), член Правления Московского общества детских хирургов, член </a:t>
            </a:r>
            <a:r>
              <a:rPr lang="en-US" sz="1800" dirty="0" smtClean="0">
                <a:solidFill>
                  <a:schemeClr val="accent2"/>
                </a:solidFill>
              </a:rPr>
              <a:t>EUPSA</a:t>
            </a:r>
            <a:endParaRPr lang="ru-RU" sz="1800" dirty="0" smtClean="0">
              <a:solidFill>
                <a:schemeClr val="accent2"/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2"/>
                </a:solidFill>
              </a:rPr>
              <a:t>Эксперт Федеральной экспертизы научной сферы МОН РФ, член двух Диссертационных Советов (2013-2016 гг.). </a:t>
            </a:r>
          </a:p>
          <a:p>
            <a:pPr algn="just"/>
            <a:r>
              <a:rPr lang="ru-RU" sz="1800" dirty="0" smtClean="0">
                <a:solidFill>
                  <a:schemeClr val="accent2"/>
                </a:solidFill>
              </a:rPr>
              <a:t>Председатель Комитета по охране здоровья Государственной Думы РФ</a:t>
            </a:r>
            <a:endParaRPr lang="ru-RU" sz="1800" dirty="0">
              <a:solidFill>
                <a:schemeClr val="accent2"/>
              </a:solidFill>
            </a:endParaRPr>
          </a:p>
          <a:p>
            <a:endParaRPr lang="ru-RU" sz="1600" dirty="0">
              <a:solidFill>
                <a:schemeClr val="accent2"/>
              </a:solidFill>
            </a:endParaRPr>
          </a:p>
          <a:p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89248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Заведующий кафедрой </a:t>
            </a:r>
            <a:br>
              <a:rPr lang="ru-RU" sz="3200" dirty="0" smtClean="0"/>
            </a:br>
            <a:r>
              <a:rPr lang="ru-RU" sz="2400" dirty="0" smtClean="0"/>
              <a:t>доктор наук, профессор Д.А. Морозов, стаж 22 года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771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928934"/>
            <a:ext cx="6715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+mj-lt"/>
                <a:ea typeface="+mj-ea"/>
                <a:cs typeface="+mj-cs"/>
              </a:rPr>
              <a:t>Образовательная деятельность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Преподавание врачам-детским хирургам </a:t>
            </a:r>
            <a:r>
              <a:rPr lang="ru-RU" sz="2000" dirty="0" smtClean="0"/>
              <a:t>в период 2013-2017 гг.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628801"/>
            <a:ext cx="5472608" cy="489654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5000" b="1" dirty="0">
                <a:solidFill>
                  <a:schemeClr val="accent2"/>
                </a:solidFill>
              </a:rPr>
              <a:t>Последипломная подготовка по направлениям</a:t>
            </a:r>
            <a:r>
              <a:rPr lang="ru-RU" sz="5000" dirty="0">
                <a:solidFill>
                  <a:schemeClr val="accent2"/>
                </a:solidFill>
              </a:rPr>
              <a:t>: </a:t>
            </a:r>
            <a:endParaRPr lang="ru-RU" sz="5000" dirty="0" smtClean="0">
              <a:solidFill>
                <a:schemeClr val="accent2"/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ru-RU" sz="4500" dirty="0" smtClean="0">
                <a:solidFill>
                  <a:schemeClr val="accent2"/>
                </a:solidFill>
              </a:rPr>
              <a:t>Детская хирургия - сертификационный цикл, </a:t>
            </a:r>
          </a:p>
          <a:p>
            <a:pPr marL="914400" indent="-914400">
              <a:buFont typeface="+mj-lt"/>
              <a:buAutoNum type="arabicPeriod"/>
            </a:pPr>
            <a:r>
              <a:rPr lang="ru-RU" sz="4500" dirty="0" smtClean="0">
                <a:solidFill>
                  <a:schemeClr val="accent2"/>
                </a:solidFill>
              </a:rPr>
              <a:t>Диагностика </a:t>
            </a:r>
            <a:r>
              <a:rPr lang="ru-RU" sz="4500" dirty="0">
                <a:solidFill>
                  <a:schemeClr val="accent2"/>
                </a:solidFill>
              </a:rPr>
              <a:t>экстренной хирургической патологии у детей (для педиатров</a:t>
            </a:r>
            <a:r>
              <a:rPr lang="ru-RU" sz="4500" dirty="0" smtClean="0">
                <a:solidFill>
                  <a:schemeClr val="accent2"/>
                </a:solidFill>
              </a:rPr>
              <a:t>), </a:t>
            </a:r>
          </a:p>
          <a:p>
            <a:pPr marL="914400" indent="-914400">
              <a:buFont typeface="+mj-lt"/>
              <a:buAutoNum type="arabicPeriod"/>
            </a:pPr>
            <a:r>
              <a:rPr lang="ru-RU" sz="4500" dirty="0" smtClean="0">
                <a:solidFill>
                  <a:schemeClr val="accent2"/>
                </a:solidFill>
              </a:rPr>
              <a:t>Актуальные </a:t>
            </a:r>
            <a:r>
              <a:rPr lang="ru-RU" sz="4500" dirty="0">
                <a:solidFill>
                  <a:schemeClr val="accent2"/>
                </a:solidFill>
              </a:rPr>
              <a:t>вопросы детской </a:t>
            </a:r>
            <a:r>
              <a:rPr lang="ru-RU" sz="4500" dirty="0" smtClean="0">
                <a:solidFill>
                  <a:schemeClr val="accent2"/>
                </a:solidFill>
              </a:rPr>
              <a:t>урологии, </a:t>
            </a:r>
          </a:p>
          <a:p>
            <a:pPr marL="914400" indent="-914400">
              <a:buFont typeface="+mj-lt"/>
              <a:buAutoNum type="arabicPeriod"/>
            </a:pPr>
            <a:r>
              <a:rPr lang="ru-RU" sz="4500" dirty="0" smtClean="0">
                <a:solidFill>
                  <a:schemeClr val="accent2"/>
                </a:solidFill>
              </a:rPr>
              <a:t>Актуальные </a:t>
            </a:r>
            <a:r>
              <a:rPr lang="ru-RU" sz="4500" dirty="0">
                <a:solidFill>
                  <a:schemeClr val="accent2"/>
                </a:solidFill>
              </a:rPr>
              <a:t>вопросы детской </a:t>
            </a:r>
            <a:r>
              <a:rPr lang="ru-RU" sz="4500" dirty="0" err="1" smtClean="0">
                <a:solidFill>
                  <a:schemeClr val="accent2"/>
                </a:solidFill>
              </a:rPr>
              <a:t>колопроктологии</a:t>
            </a:r>
            <a:r>
              <a:rPr lang="ru-RU" sz="4500" dirty="0" smtClean="0">
                <a:solidFill>
                  <a:schemeClr val="accent2"/>
                </a:solidFill>
              </a:rPr>
              <a:t>, </a:t>
            </a:r>
          </a:p>
          <a:p>
            <a:pPr marL="914400" indent="-914400">
              <a:buFont typeface="+mj-lt"/>
              <a:buAutoNum type="arabicPeriod"/>
            </a:pPr>
            <a:r>
              <a:rPr lang="ru-RU" sz="4500" dirty="0" smtClean="0">
                <a:solidFill>
                  <a:schemeClr val="accent2"/>
                </a:solidFill>
              </a:rPr>
              <a:t>Актуальные </a:t>
            </a:r>
            <a:r>
              <a:rPr lang="ru-RU" sz="4500" dirty="0">
                <a:solidFill>
                  <a:schemeClr val="accent2"/>
                </a:solidFill>
              </a:rPr>
              <a:t>вопросы детской хирургической </a:t>
            </a:r>
            <a:r>
              <a:rPr lang="ru-RU" sz="4500" dirty="0" smtClean="0">
                <a:solidFill>
                  <a:schemeClr val="accent2"/>
                </a:solidFill>
              </a:rPr>
              <a:t>эндоскопии</a:t>
            </a:r>
          </a:p>
          <a:p>
            <a:pPr marL="914400" indent="-914400">
              <a:buFont typeface="+mj-lt"/>
              <a:buAutoNum type="arabicPeriod"/>
            </a:pPr>
            <a:r>
              <a:rPr lang="ru-RU" sz="4500" dirty="0" smtClean="0">
                <a:solidFill>
                  <a:schemeClr val="accent2"/>
                </a:solidFill>
              </a:rPr>
              <a:t>Подготовка врачей общей практики в Москве</a:t>
            </a:r>
            <a:endParaRPr lang="ru-RU" sz="45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ru-RU" sz="5000" b="1" dirty="0" smtClean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ru-RU" sz="5000" b="1" dirty="0" smtClean="0">
                <a:solidFill>
                  <a:schemeClr val="accent3"/>
                </a:solidFill>
              </a:rPr>
              <a:t>Более </a:t>
            </a:r>
            <a:r>
              <a:rPr lang="ru-RU" sz="7000" b="1" dirty="0">
                <a:solidFill>
                  <a:schemeClr val="accent3"/>
                </a:solidFill>
              </a:rPr>
              <a:t>40</a:t>
            </a:r>
            <a:r>
              <a:rPr lang="ru-RU" sz="5000" b="1" dirty="0">
                <a:solidFill>
                  <a:schemeClr val="accent3"/>
                </a:solidFill>
              </a:rPr>
              <a:t> циклов </a:t>
            </a:r>
            <a:r>
              <a:rPr lang="ru-RU" sz="4500" dirty="0">
                <a:solidFill>
                  <a:schemeClr val="accent2"/>
                </a:solidFill>
              </a:rPr>
              <a:t>в Москве, Воронеже, Ульяновске, Саратове, Калуге, Орле, Улан-Уде, </a:t>
            </a:r>
            <a:r>
              <a:rPr lang="ru-RU" sz="4500" dirty="0" smtClean="0">
                <a:solidFill>
                  <a:schemeClr val="accent2"/>
                </a:solidFill>
              </a:rPr>
              <a:t>Грозном, Брянске, Калининграде и др.</a:t>
            </a:r>
            <a:endParaRPr lang="ru-RU" sz="4500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  <p:pic>
        <p:nvPicPr>
          <p:cNvPr id="9218" name="Picture 2" descr="F:\КАФЕДРА ПЕРВОГО МЕДА\ВСЕ ПО ЦИКЛАМ ФУВа\первые лекции Пензе 2013\IMG_1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0807"/>
            <a:ext cx="3104414" cy="232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КАФЕДРА ПЕРВОГО МЕДА\ВСЕ ПО ЦИКЛАМ ФУВа\цикл ТУ в Саратове 2013\IMG_79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3" y="4077071"/>
            <a:ext cx="3104414" cy="254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5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rgbClr val="FFFFFF"/>
      </a:dk1>
      <a:lt1>
        <a:srgbClr val="FFFFFF"/>
      </a:lt1>
      <a:dk2>
        <a:srgbClr val="FFFFFF"/>
      </a:dk2>
      <a:lt2>
        <a:srgbClr val="C6D9F0"/>
      </a:lt2>
      <a:accent1>
        <a:srgbClr val="FFFFFF"/>
      </a:accent1>
      <a:accent2>
        <a:srgbClr val="17365D"/>
      </a:accent2>
      <a:accent3>
        <a:srgbClr val="1F497D"/>
      </a:accent3>
      <a:accent4>
        <a:srgbClr val="548DD4"/>
      </a:accent4>
      <a:accent5>
        <a:srgbClr val="8DB3E2"/>
      </a:accent5>
      <a:accent6>
        <a:srgbClr val="C6D9F0"/>
      </a:accent6>
      <a:hlink>
        <a:srgbClr val="FFFFFF"/>
      </a:hlink>
      <a:folHlink>
        <a:srgbClr val="17365D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1766</Words>
  <Application>Microsoft Office PowerPoint</Application>
  <PresentationFormat>Экран (4:3)</PresentationFormat>
  <Paragraphs>250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ОТЧЕТ КАФЕДРЫ ДЕТСКОЙ ХИРУРГИИ И УРОЛОГИИ-АНДРОЛОГИИ</vt:lpstr>
      <vt:lpstr>История кафедры</vt:lpstr>
      <vt:lpstr>Миссия кафедры</vt:lpstr>
      <vt:lpstr>Презентация PowerPoint</vt:lpstr>
      <vt:lpstr>Коллектив кафедры  в период 2013-2018 гг.</vt:lpstr>
      <vt:lpstr>Коллектив кафедры в 2018 году  5,5 ставок, 10 преподавателей, 4 доктора наук</vt:lpstr>
      <vt:lpstr>Заведующий кафедрой  доктор наук, профессор Д.А. Морозов, стаж 22 года </vt:lpstr>
      <vt:lpstr>Презентация PowerPoint</vt:lpstr>
      <vt:lpstr>Преподавание врачам-детским хирургам в период 2013-2017 гг.</vt:lpstr>
      <vt:lpstr>10 хирургических очных и дистанционных мастер-классов в регионах РФ</vt:lpstr>
      <vt:lpstr>Преподавание студентам  начато 11 марта 2015 года</vt:lpstr>
      <vt:lpstr>Инновации в преподавании детской хирургии. Контрольные материалы</vt:lpstr>
      <vt:lpstr>Дисциплина по выбору для 6 курса педиатрического факультета (108 часов)</vt:lpstr>
      <vt:lpstr>Инновации в преподавании  детской хирургии</vt:lpstr>
      <vt:lpstr>Презентация PowerPoint</vt:lpstr>
      <vt:lpstr>Научные направления кафедры</vt:lpstr>
      <vt:lpstr>Экспериментальные научные исследования.  Виварий университета</vt:lpstr>
      <vt:lpstr>Финансируемые НИОКР</vt:lpstr>
      <vt:lpstr>Презентация PowerPoint</vt:lpstr>
      <vt:lpstr>Публикации</vt:lpstr>
      <vt:lpstr>Патенты  Российской Федерации</vt:lpstr>
      <vt:lpstr>Монографии и учебные пособия</vt:lpstr>
      <vt:lpstr>135 научных докладов, включая  30 - на международных научных форумах</vt:lpstr>
      <vt:lpstr>Диссертации  под руководством проф. Д.А. Морозова</vt:lpstr>
      <vt:lpstr>Презентация PowerPoint</vt:lpstr>
      <vt:lpstr>Кишечный шов  в колоректальной хирургии детей  Международный симпозиум в рамках Конгресса педиатров России, 2014 год </vt:lpstr>
      <vt:lpstr>VIII Международный Форум  детских хирургов, 2015 год </vt:lpstr>
      <vt:lpstr>Повторные операции  в детской колопроктологии  Международный симпозиум в рамках Конгресса педиатров России, 2015 год </vt:lpstr>
      <vt:lpstr>Организация 8 симпозиумов и круглых столов в рамках Конгрессов детских хирургов России (2013-2017)</vt:lpstr>
      <vt:lpstr>Детская хирургия: фундаментальные исследования и инновационные технологии в рамках университетской Медвесны (2016-2017) </vt:lpstr>
      <vt:lpstr>Болезнь Гиршпрунга  и нейроинтестинальная дисплазия у детей Российский симпозиум с международным участием, 2018 год</vt:lpstr>
      <vt:lpstr>25 (58) Научная студенческая конференция  Актуальные вопросы хирургии, анестезиологии и реаниматологии  детского возраста, 2018</vt:lpstr>
      <vt:lpstr>25 (58) Научная студенческая конференция  Актуальные вопросы хирургии, анестезиологии и реаниматологии  детского возраста, 2018</vt:lpstr>
      <vt:lpstr>Организация Федеральных консенсусов</vt:lpstr>
      <vt:lpstr>Международные исследования, консенсусы и научные дискуссии</vt:lpstr>
      <vt:lpstr>Презентация PowerPoint</vt:lpstr>
      <vt:lpstr>Студенческий научный кружок - 2014 год</vt:lpstr>
      <vt:lpstr>Школа мастерства  «Детская хирургия»</vt:lpstr>
      <vt:lpstr>Школа мастерства  «Детская хирургия»</vt:lpstr>
      <vt:lpstr>Презентация PowerPoint</vt:lpstr>
      <vt:lpstr>Клинические базы кафедры</vt:lpstr>
      <vt:lpstr>Все сотрудники кафедры оказывают хирургическую помощь детям</vt:lpstr>
      <vt:lpstr>ОТЧЕТ КАФЕДРЫ ДЕТСКОЙ ХИРУРГИИ И УРОЛОГИИ-АНДРОЛОГИИ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Sur10-4</dc:creator>
  <cp:lastModifiedBy>user1</cp:lastModifiedBy>
  <cp:revision>132</cp:revision>
  <cp:lastPrinted>2018-05-12T10:28:13Z</cp:lastPrinted>
  <dcterms:created xsi:type="dcterms:W3CDTF">2018-01-09T13:46:38Z</dcterms:created>
  <dcterms:modified xsi:type="dcterms:W3CDTF">2018-05-12T10:30:40Z</dcterms:modified>
</cp:coreProperties>
</file>