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65" r:id="rId4"/>
    <p:sldId id="302" r:id="rId5"/>
    <p:sldId id="303" r:id="rId6"/>
    <p:sldId id="264" r:id="rId7"/>
    <p:sldId id="305" r:id="rId8"/>
    <p:sldId id="267" r:id="rId9"/>
    <p:sldId id="306" r:id="rId10"/>
    <p:sldId id="307" r:id="rId11"/>
    <p:sldId id="308" r:id="rId12"/>
    <p:sldId id="272" r:id="rId13"/>
    <p:sldId id="271" r:id="rId14"/>
    <p:sldId id="268" r:id="rId15"/>
    <p:sldId id="263" r:id="rId16"/>
    <p:sldId id="266" r:id="rId17"/>
    <p:sldId id="273" r:id="rId18"/>
    <p:sldId id="274" r:id="rId19"/>
    <p:sldId id="309" r:id="rId20"/>
    <p:sldId id="275" r:id="rId21"/>
    <p:sldId id="277" r:id="rId22"/>
    <p:sldId id="310" r:id="rId23"/>
    <p:sldId id="279" r:id="rId24"/>
    <p:sldId id="311" r:id="rId25"/>
    <p:sldId id="312" r:id="rId26"/>
    <p:sldId id="314" r:id="rId27"/>
    <p:sldId id="315" r:id="rId28"/>
    <p:sldId id="313" r:id="rId29"/>
    <p:sldId id="278" r:id="rId30"/>
    <p:sldId id="280" r:id="rId31"/>
    <p:sldId id="298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472" autoAdjust="0"/>
    <p:restoredTop sz="94686" autoAdjust="0"/>
  </p:normalViewPr>
  <p:slideViewPr>
    <p:cSldViewPr>
      <p:cViewPr>
        <p:scale>
          <a:sx n="76" d="100"/>
          <a:sy n="76" d="100"/>
        </p:scale>
        <p:origin x="-978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54" y="745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B156A-C801-4394-A09D-21C92E88B2A5}" type="datetimeFigureOut">
              <a:rPr lang="ru-RU" smtClean="0"/>
              <a:t>11.11.2017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D2D18-98D5-4FD6-9674-701EC8FC0C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B156A-C801-4394-A09D-21C92E88B2A5}" type="datetimeFigureOut">
              <a:rPr lang="ru-RU" smtClean="0"/>
              <a:t>11.11.2017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D2D18-98D5-4FD6-9674-701EC8FC0C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B156A-C801-4394-A09D-21C92E88B2A5}" type="datetimeFigureOut">
              <a:rPr lang="ru-RU" smtClean="0"/>
              <a:t>11.11.2017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D2D18-98D5-4FD6-9674-701EC8FC0C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B156A-C801-4394-A09D-21C92E88B2A5}" type="datetimeFigureOut">
              <a:rPr lang="ru-RU" smtClean="0"/>
              <a:t>11.11.2017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D2D18-98D5-4FD6-9674-701EC8FC0C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B156A-C801-4394-A09D-21C92E88B2A5}" type="datetimeFigureOut">
              <a:rPr lang="ru-RU" smtClean="0"/>
              <a:t>11.11.2017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D2D18-98D5-4FD6-9674-701EC8FC0C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B156A-C801-4394-A09D-21C92E88B2A5}" type="datetimeFigureOut">
              <a:rPr lang="ru-RU" smtClean="0"/>
              <a:t>11.11.2017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D2D18-98D5-4FD6-9674-701EC8FC0C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B156A-C801-4394-A09D-21C92E88B2A5}" type="datetimeFigureOut">
              <a:rPr lang="ru-RU" smtClean="0"/>
              <a:t>11.11.2017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D2D18-98D5-4FD6-9674-701EC8FC0C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B156A-C801-4394-A09D-21C92E88B2A5}" type="datetimeFigureOut">
              <a:rPr lang="ru-RU" smtClean="0"/>
              <a:t>11.11.2017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D2D18-98D5-4FD6-9674-701EC8FC0C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B156A-C801-4394-A09D-21C92E88B2A5}" type="datetimeFigureOut">
              <a:rPr lang="ru-RU" smtClean="0"/>
              <a:t>11.11.2017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D2D18-98D5-4FD6-9674-701EC8FC0C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B156A-C801-4394-A09D-21C92E88B2A5}" type="datetimeFigureOut">
              <a:rPr lang="ru-RU" smtClean="0"/>
              <a:t>11.11.2017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D2D18-98D5-4FD6-9674-701EC8FC0C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B156A-C801-4394-A09D-21C92E88B2A5}" type="datetimeFigureOut">
              <a:rPr lang="ru-RU" smtClean="0"/>
              <a:t>11.11.2017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D2D18-98D5-4FD6-9674-701EC8FC0C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0B156A-C801-4394-A09D-21C92E88B2A5}" type="datetimeFigureOut">
              <a:rPr lang="ru-RU" smtClean="0"/>
              <a:t>11.11.2017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7D2D18-98D5-4FD6-9674-701EC8FC0CD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72817"/>
            <a:ext cx="7772400" cy="182763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Особенности обследования больных с гнойными заболеваниями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Преподаватель </a:t>
            </a:r>
            <a:r>
              <a:rPr lang="ru-RU" dirty="0" err="1" smtClean="0"/>
              <a:t>Киценко</a:t>
            </a:r>
            <a:r>
              <a:rPr lang="ru-RU" dirty="0" smtClean="0"/>
              <a:t> Ю.Е.</a:t>
            </a:r>
          </a:p>
          <a:p>
            <a:r>
              <a:rPr lang="ru-RU" dirty="0" smtClean="0"/>
              <a:t>Ассистент </a:t>
            </a:r>
            <a:r>
              <a:rPr lang="ru-RU" smtClean="0"/>
              <a:t>кафедры хирургии МПФ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Тромбофлебит</a:t>
            </a:r>
            <a:endParaRPr lang="ru-RU" dirty="0"/>
          </a:p>
        </p:txBody>
      </p:sp>
      <p:pic>
        <p:nvPicPr>
          <p:cNvPr id="5122" name="Picture 2" descr="http://okeydoc.ru/wp-content/uploads/2016/01/48001-nogi-bol-varikoz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Лимфаденит</a:t>
            </a:r>
            <a:endParaRPr lang="ru-RU" dirty="0"/>
          </a:p>
        </p:txBody>
      </p:sp>
      <p:pic>
        <p:nvPicPr>
          <p:cNvPr id="6146" name="Picture 2" descr="https://narodnymi.com/wp-content/uploads/2016/02/limfadenit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05" t="1229" r="12050" b="12133"/>
          <a:stretch/>
        </p:blipFill>
        <p:spPr bwMode="auto">
          <a:xfrm>
            <a:off x="1907704" y="1340768"/>
            <a:ext cx="5328592" cy="5103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Признаки общей реакции организма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Повышение температуры тела</a:t>
            </a:r>
          </a:p>
          <a:p>
            <a:r>
              <a:rPr lang="ru-RU" dirty="0" smtClean="0"/>
              <a:t>Озноб</a:t>
            </a:r>
          </a:p>
          <a:p>
            <a:r>
              <a:rPr lang="ru-RU" dirty="0" smtClean="0"/>
              <a:t>Возбуждение , затем вялость</a:t>
            </a:r>
          </a:p>
          <a:p>
            <a:r>
              <a:rPr lang="ru-RU" dirty="0" smtClean="0"/>
              <a:t>Снижение уровня сознания</a:t>
            </a:r>
          </a:p>
          <a:p>
            <a:r>
              <a:rPr lang="ru-RU" dirty="0" smtClean="0"/>
              <a:t>Головная боль</a:t>
            </a:r>
          </a:p>
          <a:p>
            <a:r>
              <a:rPr lang="ru-RU" dirty="0" smtClean="0"/>
              <a:t>Учащение пульса</a:t>
            </a:r>
          </a:p>
          <a:p>
            <a:r>
              <a:rPr lang="ru-RU" dirty="0" smtClean="0"/>
              <a:t>Снижение АД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Температура тела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До 40 С и выше</a:t>
            </a:r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Озноб (обусловлен выбросом в кровоток токсинов)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Эндогенная интоксикация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Цвет кожного покрова меняется от бледного до землистого оттенка с </a:t>
            </a:r>
            <a:r>
              <a:rPr lang="ru-RU" dirty="0" err="1" smtClean="0"/>
              <a:t>акроцианозом</a:t>
            </a:r>
            <a:endParaRPr lang="ru-RU" dirty="0" smtClean="0"/>
          </a:p>
          <a:p>
            <a:r>
              <a:rPr lang="ru-RU" dirty="0" smtClean="0"/>
              <a:t>Пульс до 130 в минуту</a:t>
            </a:r>
          </a:p>
          <a:p>
            <a:r>
              <a:rPr lang="ru-RU" dirty="0" smtClean="0"/>
              <a:t>АД снижается</a:t>
            </a:r>
          </a:p>
          <a:p>
            <a:r>
              <a:rPr lang="ru-RU" dirty="0" smtClean="0"/>
              <a:t>Одышка до 30 в минуту</a:t>
            </a:r>
          </a:p>
          <a:p>
            <a:r>
              <a:rPr lang="ru-RU" dirty="0" smtClean="0"/>
              <a:t>Диурез снижается вплоть до анурии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Методы обследования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Осмотр</a:t>
            </a:r>
          </a:p>
          <a:p>
            <a:r>
              <a:rPr lang="ru-RU" dirty="0" smtClean="0"/>
              <a:t>Лабораторная диагностика</a:t>
            </a:r>
          </a:p>
          <a:p>
            <a:r>
              <a:rPr lang="ru-RU" dirty="0" smtClean="0"/>
              <a:t>Пункция и микробиологическая диагностика</a:t>
            </a:r>
          </a:p>
          <a:p>
            <a:r>
              <a:rPr lang="ru-RU" dirty="0" smtClean="0"/>
              <a:t>Эндоскопия</a:t>
            </a:r>
          </a:p>
          <a:p>
            <a:r>
              <a:rPr lang="ru-RU" dirty="0" smtClean="0"/>
              <a:t>Рентгеноскопия</a:t>
            </a:r>
          </a:p>
          <a:p>
            <a:r>
              <a:rPr lang="ru-RU" dirty="0" smtClean="0"/>
              <a:t>МРТ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Осмотр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При достаточном освещении</a:t>
            </a:r>
          </a:p>
          <a:p>
            <a:r>
              <a:rPr lang="ru-RU" dirty="0" smtClean="0"/>
              <a:t>Полный осмотр всего тела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Лабораторная диагностика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Общий анализ крови</a:t>
            </a:r>
          </a:p>
          <a:p>
            <a:r>
              <a:rPr lang="ru-RU" dirty="0" smtClean="0"/>
              <a:t>Биохимический анализ крови</a:t>
            </a:r>
          </a:p>
          <a:p>
            <a:endParaRPr lang="ru-RU" dirty="0" smtClean="0"/>
          </a:p>
          <a:p>
            <a:r>
              <a:rPr lang="ru-RU" dirty="0" smtClean="0"/>
              <a:t>Общий анализ мочи</a:t>
            </a: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Общий анализ крови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dirty="0" smtClean="0"/>
              <a:t>Снижение уровня гемоглобина</a:t>
            </a:r>
          </a:p>
          <a:p>
            <a:pPr algn="just"/>
            <a:r>
              <a:rPr lang="ru-RU" dirty="0" smtClean="0"/>
              <a:t>Снижение числа эритроцитов</a:t>
            </a:r>
          </a:p>
          <a:p>
            <a:pPr algn="just"/>
            <a:r>
              <a:rPr lang="ru-RU" dirty="0" smtClean="0"/>
              <a:t>Увеличение числа лейкоцитов</a:t>
            </a:r>
          </a:p>
          <a:p>
            <a:pPr algn="just"/>
            <a:r>
              <a:rPr lang="ru-RU" dirty="0" smtClean="0"/>
              <a:t>Сдвиг лейкоцитарной формулы влево (уменьшение числа сегментоядерных и увеличение числа </a:t>
            </a:r>
            <a:r>
              <a:rPr lang="ru-RU" dirty="0" err="1" smtClean="0"/>
              <a:t>палочкоядерных</a:t>
            </a:r>
            <a:r>
              <a:rPr lang="ru-RU" dirty="0" smtClean="0"/>
              <a:t> форм нейтрофилов)</a:t>
            </a:r>
          </a:p>
          <a:p>
            <a:pPr algn="just"/>
            <a:r>
              <a:rPr lang="ru-RU" dirty="0" smtClean="0"/>
              <a:t>Увеличение СОЭ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Биохимический анализ крови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dirty="0" smtClean="0"/>
              <a:t>Снижение уровня альбуминов</a:t>
            </a:r>
            <a:endParaRPr lang="ru-RU" dirty="0"/>
          </a:p>
          <a:p>
            <a:pPr algn="just"/>
            <a:r>
              <a:rPr lang="ru-RU" dirty="0" smtClean="0"/>
              <a:t>Повышение </a:t>
            </a:r>
            <a:r>
              <a:rPr lang="ru-RU" dirty="0" err="1" smtClean="0"/>
              <a:t>С-реактивного</a:t>
            </a:r>
            <a:r>
              <a:rPr lang="ru-RU" dirty="0" smtClean="0"/>
              <a:t> белка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обследования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Поиск первичного гнойного очага</a:t>
            </a:r>
          </a:p>
          <a:p>
            <a:r>
              <a:rPr lang="ru-RU" dirty="0" smtClean="0"/>
              <a:t>Поиск вторичных очагов</a:t>
            </a: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Общий анализ мочи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Появление белка в моче</a:t>
            </a:r>
          </a:p>
          <a:p>
            <a:r>
              <a:rPr lang="ru-RU" dirty="0" smtClean="0"/>
              <a:t>Возможно появление лейкоцитов</a:t>
            </a:r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Пункция</a:t>
            </a:r>
            <a:endParaRPr lang="ru-RU" dirty="0"/>
          </a:p>
        </p:txBody>
      </p:sp>
      <p:pic>
        <p:nvPicPr>
          <p:cNvPr id="7170" name="Picture 2" descr="http://www.elsevier.es/publicaciones/16655796/0000001600000065/v0_201607061452/X166557961467603X/v0_201607061452/en/main.assets/304v16n65-90367603fig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628800"/>
            <a:ext cx="4808556" cy="4322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Посев</a:t>
            </a:r>
            <a:endParaRPr lang="ru-RU" dirty="0"/>
          </a:p>
        </p:txBody>
      </p:sp>
      <p:pic>
        <p:nvPicPr>
          <p:cNvPr id="8194" name="Picture 2" descr="https://cs8.pikabu.ru/post_img/big/2017/04/12/9/149200794812598090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018" y="1600200"/>
            <a:ext cx="4525963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Рентгеноскопия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Рентгенография органов грудной клетки</a:t>
            </a:r>
          </a:p>
          <a:p>
            <a:r>
              <a:rPr lang="ru-RU" dirty="0" smtClean="0"/>
              <a:t>Рентгенография органов брюшной полости</a:t>
            </a:r>
          </a:p>
          <a:p>
            <a:r>
              <a:rPr lang="ru-RU" dirty="0" smtClean="0"/>
              <a:t>КТ органов грудной клетки</a:t>
            </a:r>
          </a:p>
          <a:p>
            <a:r>
              <a:rPr lang="ru-RU" dirty="0" smtClean="0"/>
              <a:t>КТ органов брюшной полости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Рентгенография органов</a:t>
            </a:r>
            <a:br>
              <a:rPr lang="ru-RU" dirty="0" smtClean="0"/>
            </a:br>
            <a:r>
              <a:rPr lang="ru-RU" dirty="0" smtClean="0"/>
              <a:t>грудной клетки</a:t>
            </a:r>
            <a:endParaRPr lang="ru-RU" dirty="0"/>
          </a:p>
        </p:txBody>
      </p:sp>
      <p:pic>
        <p:nvPicPr>
          <p:cNvPr id="9218" name="Picture 2" descr="абсцесс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018" y="1600200"/>
            <a:ext cx="4525963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Рентгенография органов</a:t>
            </a:r>
            <a:br>
              <a:rPr lang="ru-RU" dirty="0" smtClean="0"/>
            </a:br>
            <a:r>
              <a:rPr lang="ru-RU" dirty="0" smtClean="0"/>
              <a:t>брюшной полости</a:t>
            </a:r>
            <a:endParaRPr lang="ru-RU" dirty="0"/>
          </a:p>
        </p:txBody>
      </p:sp>
      <p:pic>
        <p:nvPicPr>
          <p:cNvPr id="102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556792"/>
            <a:ext cx="4904953" cy="4546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КТ органов грудной клетки</a:t>
            </a:r>
            <a:endParaRPr lang="ru-RU" dirty="0"/>
          </a:p>
        </p:txBody>
      </p:sp>
      <p:pic>
        <p:nvPicPr>
          <p:cNvPr id="11266" name="Picture 2" descr="http://www.klinikaikozpont.u-szeged.hu/radiology/radio/mellk1/mellk5c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556792"/>
            <a:ext cx="5862017" cy="4785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КТ органов брюшной полости</a:t>
            </a:r>
            <a:endParaRPr lang="ru-RU" dirty="0"/>
          </a:p>
        </p:txBody>
      </p:sp>
      <p:pic>
        <p:nvPicPr>
          <p:cNvPr id="12290" name="Picture 2" descr="https://images.radiopaedia.org/images/3180315/495d3524a1fb9128530fd0ce2fbfc4_big_gallery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484784"/>
            <a:ext cx="4999285" cy="4999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УЗИ</a:t>
            </a:r>
            <a:endParaRPr lang="ru-RU" dirty="0"/>
          </a:p>
        </p:txBody>
      </p:sp>
      <p:pic>
        <p:nvPicPr>
          <p:cNvPr id="13314" name="Picture 2" descr="http://ultrasoundcases.info/files/Jpg/2152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648935"/>
            <a:ext cx="5760640" cy="4320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Эндоскопические методы</a:t>
            </a:r>
            <a:endParaRPr lang="ru-RU" dirty="0"/>
          </a:p>
        </p:txBody>
      </p:sp>
      <p:pic>
        <p:nvPicPr>
          <p:cNvPr id="14338" name="Picture 2" descr="http://footage.framepool.com/shotimg/484518228-colitis-crohn%27s-disease-diarrhea-colonoscopy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916832"/>
            <a:ext cx="6002204" cy="3376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Классические местные</a:t>
            </a:r>
            <a:br>
              <a:rPr lang="ru-RU" dirty="0" smtClean="0"/>
            </a:br>
            <a:r>
              <a:rPr lang="ru-RU" dirty="0" smtClean="0"/>
              <a:t>признаки воспаления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Покраснение (</a:t>
            </a:r>
            <a:r>
              <a:rPr lang="en-US" dirty="0" err="1" smtClean="0"/>
              <a:t>rubor</a:t>
            </a:r>
            <a:r>
              <a:rPr lang="en-US" dirty="0" smtClean="0"/>
              <a:t>)</a:t>
            </a:r>
          </a:p>
          <a:p>
            <a:r>
              <a:rPr lang="ru-RU" dirty="0" smtClean="0"/>
              <a:t>Отек </a:t>
            </a:r>
            <a:r>
              <a:rPr lang="en-US" dirty="0" smtClean="0"/>
              <a:t>(tumor)</a:t>
            </a:r>
          </a:p>
          <a:p>
            <a:r>
              <a:rPr lang="ru-RU" dirty="0" smtClean="0"/>
              <a:t>Боль </a:t>
            </a:r>
            <a:r>
              <a:rPr lang="en-US" dirty="0" smtClean="0"/>
              <a:t>(dolor)</a:t>
            </a:r>
          </a:p>
          <a:p>
            <a:r>
              <a:rPr lang="ru-RU" dirty="0" smtClean="0"/>
              <a:t>Повышение местной температуры </a:t>
            </a:r>
            <a:r>
              <a:rPr lang="en-US" dirty="0" smtClean="0"/>
              <a:t>(</a:t>
            </a:r>
            <a:r>
              <a:rPr lang="en-US" dirty="0" err="1" smtClean="0"/>
              <a:t>calor</a:t>
            </a:r>
            <a:r>
              <a:rPr lang="en-US" dirty="0" smtClean="0"/>
              <a:t>)</a:t>
            </a:r>
          </a:p>
          <a:p>
            <a:r>
              <a:rPr lang="ru-RU" dirty="0" smtClean="0"/>
              <a:t>Нарушение функции органа (</a:t>
            </a:r>
            <a:r>
              <a:rPr lang="en-US" dirty="0" err="1" smtClean="0"/>
              <a:t>functio</a:t>
            </a:r>
            <a:r>
              <a:rPr lang="en-US" dirty="0" smtClean="0"/>
              <a:t> </a:t>
            </a:r>
            <a:r>
              <a:rPr lang="en-US" dirty="0" err="1" smtClean="0"/>
              <a:t>laesa</a:t>
            </a:r>
            <a:r>
              <a:rPr lang="en-US" dirty="0" smtClean="0"/>
              <a:t>)</a:t>
            </a:r>
            <a:endParaRPr lang="ru-RU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МРТ</a:t>
            </a:r>
            <a:endParaRPr lang="ru-RU" dirty="0"/>
          </a:p>
        </p:txBody>
      </p:sp>
      <p:pic>
        <p:nvPicPr>
          <p:cNvPr id="15362" name="Picture 2" descr="http://4.bp.blogspot.com/-JXg3YCD5j4U/ULO0GgBgULI/AAAAAAAB8hE/sWcAedXLXqU/s1600/brain+abscess+MRI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34667"/>
            <a:ext cx="8229600" cy="3657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Факторы, влияющие на течение гнойного процесса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Путь инфицирования</a:t>
            </a:r>
          </a:p>
          <a:p>
            <a:r>
              <a:rPr lang="ru-RU" dirty="0" smtClean="0"/>
              <a:t>Локализация</a:t>
            </a:r>
          </a:p>
          <a:p>
            <a:r>
              <a:rPr lang="ru-RU" dirty="0" smtClean="0"/>
              <a:t>Самостоятельная антибактериальная терапия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Покраснение</a:t>
            </a:r>
            <a:endParaRPr lang="ru-RU" dirty="0"/>
          </a:p>
        </p:txBody>
      </p:sp>
      <p:pic>
        <p:nvPicPr>
          <p:cNvPr id="5" name="Picture 2" descr="C:\Users\Sievert\YandexDisk\!Cafedral\Учебно-методические материалы\Обследование пациентов\воспаление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229948"/>
            <a:ext cx="7416824" cy="542446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Отек</a:t>
            </a:r>
            <a:endParaRPr lang="ru-RU" dirty="0"/>
          </a:p>
        </p:txBody>
      </p:sp>
      <p:pic>
        <p:nvPicPr>
          <p:cNvPr id="5" name="Picture 2" descr="C:\Users\Sievert\YandexDisk\!Cafedral\Учебно-методические материалы\Обследование пациентов\Отек рук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760" y="1196752"/>
            <a:ext cx="7299655" cy="5474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Определение фазы</a:t>
            </a:r>
            <a:br>
              <a:rPr lang="ru-RU" dirty="0" smtClean="0"/>
            </a:br>
            <a:r>
              <a:rPr lang="ru-RU" dirty="0" smtClean="0"/>
              <a:t>воспалительного процесса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Инфильтративная</a:t>
            </a:r>
          </a:p>
          <a:p>
            <a:pPr lvl="1"/>
            <a:r>
              <a:rPr lang="ru-RU" dirty="0" smtClean="0"/>
              <a:t>Пальпируемое плотное болезненное образование при наличии других признаков воспаления</a:t>
            </a:r>
          </a:p>
          <a:p>
            <a:r>
              <a:rPr lang="ru-RU" dirty="0" smtClean="0"/>
              <a:t>Гнойная</a:t>
            </a:r>
          </a:p>
          <a:p>
            <a:pPr lvl="1"/>
            <a:r>
              <a:rPr lang="ru-RU" dirty="0" smtClean="0"/>
              <a:t>Размягчение инфильтрата, положительный симптом флюктуации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Определение фазы</a:t>
            </a:r>
            <a:br>
              <a:rPr lang="ru-RU" dirty="0" smtClean="0"/>
            </a:br>
            <a:r>
              <a:rPr lang="ru-RU" dirty="0" smtClean="0"/>
              <a:t>воспалительного процесса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Инфильтративная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Гнойная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4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713"/>
          <a:stretch/>
        </p:blipFill>
        <p:spPr bwMode="auto">
          <a:xfrm>
            <a:off x="4644008" y="2564904"/>
            <a:ext cx="4041775" cy="2394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564904"/>
            <a:ext cx="4040188" cy="2409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Прогрессия гнойного воспаления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Лимфангит</a:t>
            </a:r>
          </a:p>
          <a:p>
            <a:pPr lvl="1"/>
            <a:r>
              <a:rPr lang="ru-RU" dirty="0" smtClean="0"/>
              <a:t>Краснота в виде полос на коже</a:t>
            </a:r>
          </a:p>
          <a:p>
            <a:r>
              <a:rPr lang="ru-RU" dirty="0" smtClean="0"/>
              <a:t>Тромбофлебит</a:t>
            </a:r>
          </a:p>
          <a:p>
            <a:pPr lvl="1"/>
            <a:r>
              <a:rPr lang="ru-RU" dirty="0" smtClean="0"/>
              <a:t>Плотные </a:t>
            </a:r>
            <a:r>
              <a:rPr lang="ru-RU" dirty="0" err="1" smtClean="0"/>
              <a:t>шнурообразные</a:t>
            </a:r>
            <a:r>
              <a:rPr lang="ru-RU" dirty="0" smtClean="0"/>
              <a:t> болезненные уплотнения по ходу поверхностных вен</a:t>
            </a:r>
          </a:p>
          <a:p>
            <a:r>
              <a:rPr lang="ru-RU" dirty="0" smtClean="0"/>
              <a:t>Лимфаденит</a:t>
            </a:r>
          </a:p>
          <a:p>
            <a:pPr lvl="1"/>
            <a:r>
              <a:rPr lang="ru-RU" dirty="0" smtClean="0"/>
              <a:t>Плотные болезненные уплотнения в месте расположения регионарных лимфатических узлов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Лимфангит</a:t>
            </a:r>
            <a:endParaRPr lang="ru-RU" dirty="0"/>
          </a:p>
        </p:txBody>
      </p:sp>
      <p:pic>
        <p:nvPicPr>
          <p:cNvPr id="4098" name="Picture 2" descr="Лимфангит фото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705" y="1600200"/>
            <a:ext cx="6742589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1396</TotalTime>
  <Words>300</Words>
  <Application>Microsoft Office PowerPoint</Application>
  <PresentationFormat>Экран (4:3)</PresentationFormat>
  <Paragraphs>96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Особенности обследования больных с гнойными заболеваниями</vt:lpstr>
      <vt:lpstr>Цель обследования</vt:lpstr>
      <vt:lpstr>Классические местные признаки воспаления</vt:lpstr>
      <vt:lpstr>Покраснение</vt:lpstr>
      <vt:lpstr>Отек</vt:lpstr>
      <vt:lpstr>Определение фазы воспалительного процесса</vt:lpstr>
      <vt:lpstr>Определение фазы воспалительного процесса</vt:lpstr>
      <vt:lpstr>Прогрессия гнойного воспаления</vt:lpstr>
      <vt:lpstr>Лимфангит</vt:lpstr>
      <vt:lpstr>Тромбофлебит</vt:lpstr>
      <vt:lpstr>Лимфаденит</vt:lpstr>
      <vt:lpstr>Признаки общей реакции организма</vt:lpstr>
      <vt:lpstr>Температура тела</vt:lpstr>
      <vt:lpstr>Эндогенная интоксикация</vt:lpstr>
      <vt:lpstr>Методы обследования</vt:lpstr>
      <vt:lpstr>Осмотр</vt:lpstr>
      <vt:lpstr>Лабораторная диагностика</vt:lpstr>
      <vt:lpstr>Общий анализ крови</vt:lpstr>
      <vt:lpstr>Биохимический анализ крови</vt:lpstr>
      <vt:lpstr>Общий анализ мочи</vt:lpstr>
      <vt:lpstr>Пункция</vt:lpstr>
      <vt:lpstr>Посев</vt:lpstr>
      <vt:lpstr>Рентгеноскопия</vt:lpstr>
      <vt:lpstr>Рентгенография органов грудной клетки</vt:lpstr>
      <vt:lpstr>Рентгенография органов брюшной полости</vt:lpstr>
      <vt:lpstr>КТ органов грудной клетки</vt:lpstr>
      <vt:lpstr>КТ органов брюшной полости</vt:lpstr>
      <vt:lpstr>УЗИ</vt:lpstr>
      <vt:lpstr>Эндоскопические методы</vt:lpstr>
      <vt:lpstr>МРТ</vt:lpstr>
      <vt:lpstr>Факторы, влияющие на течение гнойного процесса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Особенности обследования больных с гнойными заболеваниями</dc:title>
  <dc:creator>SR</dc:creator>
  <cp:lastModifiedBy>Sievert</cp:lastModifiedBy>
  <cp:revision>39</cp:revision>
  <dcterms:created xsi:type="dcterms:W3CDTF">2017-10-13T20:52:25Z</dcterms:created>
  <dcterms:modified xsi:type="dcterms:W3CDTF">2017-11-11T10:13:19Z</dcterms:modified>
</cp:coreProperties>
</file>