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7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/>
    <p:restoredTop sz="96766"/>
  </p:normalViewPr>
  <p:slideViewPr>
    <p:cSldViewPr snapToGrid="0" snapToObjects="1">
      <p:cViewPr>
        <p:scale>
          <a:sx n="91" d="100"/>
          <a:sy n="91" d="100"/>
        </p:scale>
        <p:origin x="-16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3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7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4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6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8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7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03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2D21E-4C33-6C4A-9829-03905E2FCF2D}" type="datetimeFigureOut">
              <a:rPr lang="ru-RU" smtClean="0"/>
              <a:t>08.12.17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4133-436C-F148-89F8-15FF36D6F3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9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93" y="1476674"/>
            <a:ext cx="7144081" cy="6858000"/>
          </a:xfrm>
          <a:prstGeom prst="rect">
            <a:avLst/>
          </a:prstGeom>
        </p:spPr>
      </p:pic>
      <p:pic>
        <p:nvPicPr>
          <p:cNvPr id="6" name="Picture 2" descr="Картинки по запросу ранхиг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107" y="358994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8" y="1692494"/>
            <a:ext cx="6840029" cy="45386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72412" y="6417750"/>
            <a:ext cx="1659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управляй.рф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390758" y="3322626"/>
            <a:ext cx="11647731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Helvetica Neue" charset="0"/>
                <a:ea typeface="Helvetica Neue" charset="0"/>
                <a:cs typeface="Helvetica Neue" charset="0"/>
              </a:rPr>
              <a:t>Кубок по </a:t>
            </a:r>
            <a:r>
              <a:rPr lang="ru-RU" sz="2500" dirty="0" smtClean="0">
                <a:latin typeface="Helvetica Neue" charset="0"/>
                <a:ea typeface="Helvetica Neue" charset="0"/>
                <a:cs typeface="Helvetica Neue" charset="0"/>
              </a:rPr>
              <a:t>менеджменту собирает </a:t>
            </a:r>
            <a:r>
              <a:rPr lang="ru-RU" sz="2500" dirty="0">
                <a:latin typeface="Helvetica Neue" charset="0"/>
                <a:ea typeface="Helvetica Neue" charset="0"/>
                <a:cs typeface="Helvetica Neue" charset="0"/>
              </a:rPr>
              <a:t>лучших студентов России </a:t>
            </a:r>
            <a:endParaRPr lang="ru-RU" sz="2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ru-RU" sz="2500" dirty="0" smtClean="0">
                <a:latin typeface="Helvetica Neue" charset="0"/>
                <a:ea typeface="Helvetica Neue" charset="0"/>
                <a:cs typeface="Helvetica Neue" charset="0"/>
              </a:rPr>
              <a:t>и </a:t>
            </a:r>
            <a:r>
              <a:rPr lang="ru-RU" sz="2500" dirty="0">
                <a:latin typeface="Helvetica Neue" charset="0"/>
                <a:ea typeface="Helvetica Neue" charset="0"/>
                <a:cs typeface="Helvetica Neue" charset="0"/>
              </a:rPr>
              <a:t>дает им уникальную возможность примерить управленческую позицию</a:t>
            </a:r>
            <a:r>
              <a:rPr lang="ru-RU" sz="2500" dirty="0" smtClean="0">
                <a:latin typeface="Helvetica Neue" charset="0"/>
                <a:ea typeface="Helvetica Neue" charset="0"/>
                <a:cs typeface="Helvetica Neue" charset="0"/>
              </a:rPr>
              <a:t>.</a:t>
            </a:r>
          </a:p>
          <a:p>
            <a:pPr algn="ctr"/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ru-RU" sz="2700" b="1" dirty="0" smtClean="0">
                <a:latin typeface="Helvetica Neue" charset="0"/>
                <a:ea typeface="Helvetica Neue" charset="0"/>
                <a:cs typeface="Helvetica Neue" charset="0"/>
              </a:rPr>
              <a:t>Меняй мир </a:t>
            </a:r>
            <a:r>
              <a:rPr lang="ru-RU" sz="2700" b="1" dirty="0" smtClean="0">
                <a:latin typeface="Helvetica Neue" charset="0"/>
                <a:ea typeface="Helvetica Neue" charset="0"/>
                <a:cs typeface="Helvetica Neue" charset="0"/>
              </a:rPr>
              <a:t>к </a:t>
            </a:r>
            <a:r>
              <a:rPr lang="ru-RU" sz="2700" b="1" dirty="0" smtClean="0">
                <a:latin typeface="Helvetica Neue" charset="0"/>
                <a:ea typeface="Helvetica Neue" charset="0"/>
                <a:cs typeface="Helvetica Neue" charset="0"/>
              </a:rPr>
              <a:t>лучшему!</a:t>
            </a:r>
            <a:r>
              <a:rPr lang="en-US" sz="2700" b="1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ru-RU" sz="27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Управляй!</a:t>
            </a:r>
            <a:r>
              <a:rPr lang="en-US" sz="27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        </a:t>
            </a:r>
            <a:r>
              <a:rPr lang="ru-RU" sz="27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ru-RU" sz="27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05" y="999003"/>
            <a:ext cx="4640580" cy="2144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82" y="4132090"/>
            <a:ext cx="1853198" cy="1017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5523653"/>
            <a:ext cx="1203848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i="1" dirty="0">
                <a:latin typeface="Helvetica Neue" charset="0"/>
                <a:ea typeface="Helvetica Neue" charset="0"/>
                <a:cs typeface="Helvetica Neue" charset="0"/>
              </a:rPr>
              <a:t> Кубок </a:t>
            </a:r>
            <a:r>
              <a:rPr lang="ru-RU" sz="1900" i="1" dirty="0" smtClean="0">
                <a:latin typeface="Helvetica Neue" charset="0"/>
                <a:ea typeface="Helvetica Neue" charset="0"/>
                <a:cs typeface="Helvetica Neue" charset="0"/>
              </a:rPr>
              <a:t>является проектом открытой </a:t>
            </a:r>
            <a:r>
              <a:rPr lang="ru-RU" sz="1900" i="1" dirty="0">
                <a:latin typeface="Helvetica Neue" charset="0"/>
                <a:ea typeface="Helvetica Neue" charset="0"/>
                <a:cs typeface="Helvetica Neue" charset="0"/>
              </a:rPr>
              <a:t>платформы </a:t>
            </a:r>
            <a:r>
              <a:rPr lang="ru-RU" sz="1900" b="1" i="1" dirty="0" smtClean="0">
                <a:latin typeface="Helvetica Neue" charset="0"/>
                <a:ea typeface="Helvetica Neue" charset="0"/>
                <a:cs typeface="Helvetica Neue" charset="0"/>
              </a:rPr>
              <a:t>«</a:t>
            </a:r>
            <a:r>
              <a:rPr lang="ru-RU" sz="1900" b="1" i="1" dirty="0">
                <a:latin typeface="Helvetica Neue" charset="0"/>
                <a:ea typeface="Helvetica Neue" charset="0"/>
                <a:cs typeface="Helvetica Neue" charset="0"/>
              </a:rPr>
              <a:t>Россия – страна возможностей»</a:t>
            </a:r>
            <a:r>
              <a:rPr lang="ru-RU" sz="1900" i="1" dirty="0">
                <a:latin typeface="Helvetica Neue" charset="0"/>
                <a:ea typeface="Helvetica Neue" charset="0"/>
                <a:cs typeface="Helvetica Neue" charset="0"/>
              </a:rPr>
              <a:t>, которая направлена на приведение системы управления в соответствие с запросами общества на эффективность и справедливость, вовлечение людей в передовые социальные практики </a:t>
            </a:r>
            <a:r>
              <a:rPr lang="ru-RU" sz="1900" i="1" dirty="0" smtClean="0">
                <a:latin typeface="Helvetica Neue" charset="0"/>
                <a:ea typeface="Helvetica Neue" charset="0"/>
                <a:cs typeface="Helvetica Neue" charset="0"/>
              </a:rPr>
              <a:t>и реализуется при </a:t>
            </a:r>
            <a:r>
              <a:rPr lang="ru-RU" sz="1900" i="1" dirty="0">
                <a:latin typeface="Helvetica Neue" charset="0"/>
                <a:ea typeface="Helvetica Neue" charset="0"/>
                <a:cs typeface="Helvetica Neue" charset="0"/>
              </a:rPr>
              <a:t>поддержке Администрации Президента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49861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17454"/>
            <a:ext cx="12192000" cy="33405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Helvetica Neue" charset="0"/>
                <a:ea typeface="Helvetica Neue" charset="0"/>
                <a:cs typeface="Helvetica Neue" charset="0"/>
              </a:rPr>
              <a:t>до 10 000 человек</a:t>
            </a:r>
          </a:p>
        </p:txBody>
      </p:sp>
      <p:sp>
        <p:nvSpPr>
          <p:cNvPr id="5" name="Прямоугольник 5"/>
          <p:cNvSpPr/>
          <p:nvPr/>
        </p:nvSpPr>
        <p:spPr>
          <a:xfrm>
            <a:off x="468834" y="475273"/>
            <a:ext cx="9294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/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Кубок по менеджменту «</a:t>
            </a:r>
            <a:r>
              <a:rPr lang="ru-RU" sz="2000" b="1" dirty="0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Управляй!» </a:t>
            </a:r>
            <a:r>
              <a:rPr lang="ru-RU" sz="2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– м</a:t>
            </a:r>
            <a:r>
              <a:rPr lang="ru-RU" sz="2000" dirty="0">
                <a:latin typeface="Helvetica Neue" charset="0"/>
                <a:ea typeface="Helvetica Neue" charset="0"/>
                <a:cs typeface="Helvetica Neue" charset="0"/>
              </a:rPr>
              <a:t>асштабный проект, направленный на поддержку молодежи с управленческим потенциалом в адаптации на рынке труда и на этапе начала карьеры, содействие формированию у студентов востребованных рынком труда компетенций. </a:t>
            </a:r>
            <a:r>
              <a:rPr lang="ru-RU" sz="20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 </a:t>
            </a:r>
            <a:endParaRPr lang="ru-RU" sz="16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Прямоугольник 6"/>
          <p:cNvSpPr/>
          <p:nvPr/>
        </p:nvSpPr>
        <p:spPr>
          <a:xfrm>
            <a:off x="468834" y="1961654"/>
            <a:ext cx="97942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Для кого? </a:t>
            </a:r>
            <a:r>
              <a:rPr lang="ru-RU" sz="2000" dirty="0">
                <a:latin typeface="Helvetica Neue" charset="0"/>
                <a:ea typeface="Helvetica Neue" charset="0"/>
                <a:cs typeface="Helvetica Neue" charset="0"/>
              </a:rPr>
              <a:t>студенты российских вузов</a:t>
            </a: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ru-RU" sz="2000" dirty="0">
                <a:latin typeface="Helvetica Neue" charset="0"/>
                <a:ea typeface="Helvetica Neue" charset="0"/>
                <a:cs typeface="Helvetica Neue" charset="0"/>
              </a:rPr>
              <a:t>и учреждений СПО (</a:t>
            </a: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18-</a:t>
            </a:r>
            <a:r>
              <a:rPr lang="ru-RU" sz="2000" dirty="0">
                <a:latin typeface="Helvetica Neue" charset="0"/>
                <a:ea typeface="Helvetica Neue" charset="0"/>
                <a:cs typeface="Helvetica Neue" charset="0"/>
              </a:rPr>
              <a:t>25 лет</a:t>
            </a: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ru-RU" sz="2000" dirty="0" smtClean="0"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Масштаб</a:t>
            </a:r>
            <a:r>
              <a:rPr lang="ru-RU" sz="2000" b="1" dirty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: </a:t>
            </a: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до 10 000 человек</a:t>
            </a:r>
            <a:endParaRPr lang="en-US" sz="20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Основа: </a:t>
            </a: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моделирование управления компанией</a:t>
            </a:r>
            <a:endParaRPr lang="ru-RU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738678" y="4129113"/>
            <a:ext cx="2146939" cy="1428938"/>
            <a:chOff x="678000" y="1522334"/>
            <a:chExt cx="1858168" cy="1247068"/>
          </a:xfrm>
          <a:effectLst/>
        </p:grpSpPr>
        <p:pic>
          <p:nvPicPr>
            <p:cNvPr id="8" name="Рисунок 8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00" y="1522334"/>
              <a:ext cx="344264" cy="330402"/>
            </a:xfrm>
            <a:prstGeom prst="rect">
              <a:avLst/>
            </a:prstGeom>
            <a:noFill/>
            <a:effectLst/>
          </p:spPr>
        </p:pic>
        <p:pic>
          <p:nvPicPr>
            <p:cNvPr id="9" name="Рисунок 9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52" y="1522334"/>
              <a:ext cx="344264" cy="330402"/>
            </a:xfrm>
            <a:prstGeom prst="rect">
              <a:avLst/>
            </a:prstGeom>
            <a:noFill/>
          </p:spPr>
        </p:pic>
        <p:pic>
          <p:nvPicPr>
            <p:cNvPr id="10" name="Рисунок 10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904" y="1522334"/>
              <a:ext cx="344264" cy="330402"/>
            </a:xfrm>
            <a:prstGeom prst="rect">
              <a:avLst/>
            </a:prstGeom>
          </p:spPr>
        </p:pic>
        <p:pic>
          <p:nvPicPr>
            <p:cNvPr id="11" name="Рисунок 11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952" y="2439000"/>
              <a:ext cx="344264" cy="330402"/>
            </a:xfrm>
            <a:prstGeom prst="rect">
              <a:avLst/>
            </a:prstGeom>
          </p:spPr>
        </p:pic>
        <p:pic>
          <p:nvPicPr>
            <p:cNvPr id="12" name="Рисунок 12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476" y="1981299"/>
              <a:ext cx="344264" cy="3304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Рисунок 13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28" y="1981299"/>
              <a:ext cx="344264" cy="330402"/>
            </a:xfrm>
            <a:prstGeom prst="rect">
              <a:avLst/>
            </a:prstGeom>
          </p:spPr>
        </p:pic>
        <p:grpSp>
          <p:nvGrpSpPr>
            <p:cNvPr id="14" name="Группа 14"/>
            <p:cNvGrpSpPr/>
            <p:nvPr/>
          </p:nvGrpSpPr>
          <p:grpSpPr>
            <a:xfrm>
              <a:off x="1053532" y="1709562"/>
              <a:ext cx="350152" cy="234438"/>
              <a:chOff x="1050631" y="1681228"/>
              <a:chExt cx="350152" cy="234438"/>
            </a:xfrm>
          </p:grpSpPr>
          <p:sp>
            <p:nvSpPr>
              <p:cNvPr id="21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2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5" name="Группа 15"/>
            <p:cNvGrpSpPr/>
            <p:nvPr/>
          </p:nvGrpSpPr>
          <p:grpSpPr>
            <a:xfrm>
              <a:off x="1810484" y="1709562"/>
              <a:ext cx="350152" cy="234438"/>
              <a:chOff x="1050631" y="1681228"/>
              <a:chExt cx="350152" cy="234438"/>
            </a:xfrm>
          </p:grpSpPr>
          <p:sp>
            <p:nvSpPr>
              <p:cNvPr id="19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0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6" name="Группа 16"/>
            <p:cNvGrpSpPr/>
            <p:nvPr/>
          </p:nvGrpSpPr>
          <p:grpSpPr>
            <a:xfrm>
              <a:off x="1432008" y="2169000"/>
              <a:ext cx="350152" cy="234438"/>
              <a:chOff x="1050631" y="1681228"/>
              <a:chExt cx="350152" cy="234438"/>
            </a:xfrm>
          </p:grpSpPr>
          <p:sp>
            <p:nvSpPr>
              <p:cNvPr id="17" name="Прямоугольник 20"/>
              <p:cNvSpPr/>
              <p:nvPr/>
            </p:nvSpPr>
            <p:spPr>
              <a:xfrm rot="10800000">
                <a:off x="1050631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8" name="Прямоугольник 20"/>
              <p:cNvSpPr/>
              <p:nvPr/>
            </p:nvSpPr>
            <p:spPr>
              <a:xfrm rot="10800000" flipH="1">
                <a:off x="1225750" y="1681228"/>
                <a:ext cx="175033" cy="234438"/>
              </a:xfrm>
              <a:custGeom>
                <a:avLst/>
                <a:gdLst>
                  <a:gd name="connsiteX0" fmla="*/ 0 w 543000"/>
                  <a:gd name="connsiteY0" fmla="*/ 0 h 543000"/>
                  <a:gd name="connsiteX1" fmla="*/ 543000 w 543000"/>
                  <a:gd name="connsiteY1" fmla="*/ 0 h 543000"/>
                  <a:gd name="connsiteX2" fmla="*/ 543000 w 543000"/>
                  <a:gd name="connsiteY2" fmla="*/ 543000 h 543000"/>
                  <a:gd name="connsiteX3" fmla="*/ 0 w 543000"/>
                  <a:gd name="connsiteY3" fmla="*/ 543000 h 543000"/>
                  <a:gd name="connsiteX4" fmla="*/ 0 w 543000"/>
                  <a:gd name="connsiteY4" fmla="*/ 0 h 543000"/>
                  <a:gd name="connsiteX0" fmla="*/ 543000 w 634440"/>
                  <a:gd name="connsiteY0" fmla="*/ 0 h 543000"/>
                  <a:gd name="connsiteX1" fmla="*/ 543000 w 634440"/>
                  <a:gd name="connsiteY1" fmla="*/ 543000 h 543000"/>
                  <a:gd name="connsiteX2" fmla="*/ 0 w 634440"/>
                  <a:gd name="connsiteY2" fmla="*/ 543000 h 543000"/>
                  <a:gd name="connsiteX3" fmla="*/ 0 w 634440"/>
                  <a:gd name="connsiteY3" fmla="*/ 0 h 543000"/>
                  <a:gd name="connsiteX4" fmla="*/ 634440 w 634440"/>
                  <a:gd name="connsiteY4" fmla="*/ 91440 h 543000"/>
                  <a:gd name="connsiteX0" fmla="*/ 543000 w 634440"/>
                  <a:gd name="connsiteY0" fmla="*/ 543000 h 543000"/>
                  <a:gd name="connsiteX1" fmla="*/ 0 w 634440"/>
                  <a:gd name="connsiteY1" fmla="*/ 543000 h 543000"/>
                  <a:gd name="connsiteX2" fmla="*/ 0 w 634440"/>
                  <a:gd name="connsiteY2" fmla="*/ 0 h 543000"/>
                  <a:gd name="connsiteX3" fmla="*/ 634440 w 634440"/>
                  <a:gd name="connsiteY3" fmla="*/ 91440 h 543000"/>
                  <a:gd name="connsiteX0" fmla="*/ 543000 w 543000"/>
                  <a:gd name="connsiteY0" fmla="*/ 543000 h 543000"/>
                  <a:gd name="connsiteX1" fmla="*/ 0 w 543000"/>
                  <a:gd name="connsiteY1" fmla="*/ 543000 h 543000"/>
                  <a:gd name="connsiteX2" fmla="*/ 0 w 543000"/>
                  <a:gd name="connsiteY2" fmla="*/ 0 h 5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3000" h="543000">
                    <a:moveTo>
                      <a:pt x="543000" y="543000"/>
                    </a:moveTo>
                    <a:lnTo>
                      <a:pt x="0" y="54300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EB131A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23" name="Прямоугольник 23"/>
          <p:cNvSpPr/>
          <p:nvPr/>
        </p:nvSpPr>
        <p:spPr>
          <a:xfrm>
            <a:off x="510765" y="5690715"/>
            <a:ext cx="3556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Онлайн отборочные этапы: </a:t>
            </a:r>
            <a:r>
              <a:rPr lang="ru-RU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10 000 человек</a:t>
            </a:r>
            <a:endParaRPr lang="ru-RU" sz="14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4" name="Рисунок 24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49" y="4129113"/>
            <a:ext cx="2265341" cy="1254093"/>
          </a:xfrm>
          <a:prstGeom prst="rect">
            <a:avLst/>
          </a:prstGeom>
          <a:effectLst/>
        </p:spPr>
      </p:pic>
      <p:sp>
        <p:nvSpPr>
          <p:cNvPr id="25" name="Прямоугольник 25"/>
          <p:cNvSpPr/>
          <p:nvPr/>
        </p:nvSpPr>
        <p:spPr>
          <a:xfrm>
            <a:off x="4901623" y="5697714"/>
            <a:ext cx="2730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Очные полуфиналы:</a:t>
            </a:r>
            <a:endParaRPr lang="ru-RU" b="1" dirty="0" smtClean="0">
              <a:solidFill>
                <a:srgbClr val="EB131A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ru-RU" dirty="0" smtClean="0">
                <a:latin typeface="Helvetica Neue" charset="0"/>
                <a:ea typeface="Helvetica Neue" charset="0"/>
                <a:cs typeface="Helvetica Neue" charset="0"/>
              </a:rPr>
              <a:t>1000+ </a:t>
            </a:r>
            <a:r>
              <a:rPr lang="ru-RU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человек</a:t>
            </a:r>
            <a:endParaRPr lang="ru-RU" sz="14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6" name="Picture 2" descr="Картинки по запросу москва кремль клипарт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43" y="3975471"/>
            <a:ext cx="2114591" cy="14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7"/>
          <p:cNvSpPr/>
          <p:nvPr/>
        </p:nvSpPr>
        <p:spPr>
          <a:xfrm>
            <a:off x="8769501" y="5746534"/>
            <a:ext cx="3422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Финал в Москве:</a:t>
            </a:r>
          </a:p>
          <a:p>
            <a:r>
              <a:rPr lang="ru-RU" dirty="0" smtClean="0">
                <a:latin typeface="Helvetica Neue" charset="0"/>
                <a:ea typeface="Helvetica Neue" charset="0"/>
                <a:cs typeface="Helvetica Neue" charset="0"/>
              </a:rPr>
              <a:t>100+ </a:t>
            </a:r>
            <a:r>
              <a:rPr lang="ru-RU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человек</a:t>
            </a:r>
            <a:endParaRPr lang="ru-RU" sz="1400" dirty="0"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Равнобедренный треугольник 28"/>
          <p:cNvSpPr/>
          <p:nvPr/>
        </p:nvSpPr>
        <p:spPr>
          <a:xfrm rot="5400000">
            <a:off x="3980142" y="4871365"/>
            <a:ext cx="405000" cy="268103"/>
          </a:xfrm>
          <a:prstGeom prst="triangle">
            <a:avLst/>
          </a:prstGeom>
          <a:solidFill>
            <a:srgbClr val="EB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29" name="Равнобедренный треугольник 29"/>
          <p:cNvSpPr/>
          <p:nvPr/>
        </p:nvSpPr>
        <p:spPr>
          <a:xfrm rot="5400000">
            <a:off x="7932949" y="4902774"/>
            <a:ext cx="405000" cy="268103"/>
          </a:xfrm>
          <a:prstGeom prst="triangle">
            <a:avLst/>
          </a:prstGeom>
          <a:solidFill>
            <a:srgbClr val="EB1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74743" y="6295166"/>
            <a:ext cx="2921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Helvetica Neue" charset="0"/>
                <a:ea typeface="Helvetica Neue" charset="0"/>
                <a:cs typeface="Helvetica Neue" charset="0"/>
              </a:rPr>
              <a:t>(по методике </a:t>
            </a:r>
            <a:r>
              <a:rPr lang="en-US" b="1" dirty="0" err="1" smtClean="0">
                <a:latin typeface="Helvetica Neue" charset="0"/>
                <a:ea typeface="Helvetica Neue" charset="0"/>
                <a:cs typeface="Helvetica Neue" charset="0"/>
              </a:rPr>
              <a:t>Worldskills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)</a:t>
            </a:r>
            <a:endParaRPr lang="ru-RU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0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3991304"/>
            <a:ext cx="12192000" cy="28666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"/>
          <p:cNvSpPr/>
          <p:nvPr/>
        </p:nvSpPr>
        <p:spPr>
          <a:xfrm>
            <a:off x="503500" y="2786063"/>
            <a:ext cx="55925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Студенты  регистрируются на сайте </a:t>
            </a:r>
            <a:r>
              <a:rPr lang="ru-RU" sz="1600" b="1" dirty="0" err="1" smtClean="0">
                <a:solidFill>
                  <a:srgbClr val="EB131A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управл</a:t>
            </a:r>
            <a:r>
              <a:rPr lang="ru-RU" sz="1600" b="1" dirty="0" err="1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яй.рф</a:t>
            </a:r>
            <a:r>
              <a:rPr lang="ru-RU" sz="16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;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 Neue" charset="0"/>
                <a:ea typeface="Helvetica Neue" charset="0"/>
                <a:cs typeface="Helvetica Neue" charset="0"/>
              </a:rPr>
              <a:t>создают </a:t>
            </a:r>
            <a:r>
              <a:rPr lang="ru-RU" sz="1600" dirty="0">
                <a:latin typeface="Helvetica Neue" charset="0"/>
                <a:ea typeface="Helvetica Neue" charset="0"/>
                <a:cs typeface="Helvetica Neue" charset="0"/>
              </a:rPr>
              <a:t>команды </a:t>
            </a:r>
            <a:r>
              <a:rPr lang="ru-RU" sz="1600" dirty="0" smtClean="0">
                <a:latin typeface="Helvetica Neue" charset="0"/>
                <a:ea typeface="Helvetica Neue" charset="0"/>
                <a:cs typeface="Helvetica Neue" charset="0"/>
              </a:rPr>
              <a:t>из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 3-</a:t>
            </a:r>
            <a:r>
              <a:rPr lang="ru-RU" sz="1600" dirty="0" smtClean="0">
                <a:latin typeface="Helvetica Neue" charset="0"/>
                <a:ea typeface="Helvetica Neue" charset="0"/>
                <a:cs typeface="Helvetica Neue" charset="0"/>
              </a:rPr>
              <a:t>5 человек;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 Neue" charset="0"/>
                <a:ea typeface="Helvetica Neue" charset="0"/>
                <a:cs typeface="Helvetica Neue" charset="0"/>
              </a:rPr>
              <a:t>принимают участие в онлайн-отборочном этапе.</a:t>
            </a:r>
          </a:p>
        </p:txBody>
      </p:sp>
      <p:sp>
        <p:nvSpPr>
          <p:cNvPr id="31" name="Прямоугольник 4"/>
          <p:cNvSpPr/>
          <p:nvPr/>
        </p:nvSpPr>
        <p:spPr>
          <a:xfrm>
            <a:off x="503500" y="2234606"/>
            <a:ext cx="4954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Helvetica Neue" charset="0"/>
                <a:ea typeface="Helvetica Neue" charset="0"/>
                <a:cs typeface="Helvetica Neue" charset="0"/>
              </a:rPr>
              <a:t>Этап 1. </a:t>
            </a:r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Регистрация</a:t>
            </a:r>
            <a:endParaRPr lang="ru-RU" sz="2000" b="1" dirty="0">
              <a:solidFill>
                <a:srgbClr val="EB131A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" name="Прямоугольник 5"/>
          <p:cNvSpPr/>
          <p:nvPr/>
        </p:nvSpPr>
        <p:spPr>
          <a:xfrm>
            <a:off x="6229050" y="2234606"/>
            <a:ext cx="5404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Helvetica Neue" charset="0"/>
                <a:ea typeface="Helvetica Neue" charset="0"/>
                <a:cs typeface="Helvetica Neue" charset="0"/>
              </a:rPr>
              <a:t>Этап 2. </a:t>
            </a:r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Онлайн отборочный этап</a:t>
            </a:r>
            <a:endParaRPr lang="ru-RU" sz="2000" b="1" dirty="0">
              <a:solidFill>
                <a:srgbClr val="EB131A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Прямоугольник 6"/>
          <p:cNvSpPr/>
          <p:nvPr/>
        </p:nvSpPr>
        <p:spPr>
          <a:xfrm>
            <a:off x="6229050" y="2844031"/>
            <a:ext cx="4912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effectLst/>
                <a:latin typeface="Helvetica Neue" charset="0"/>
                <a:ea typeface="Helvetica Neue" charset="0"/>
                <a:cs typeface="Helvetica Neue" charset="0"/>
              </a:rPr>
              <a:t>Командная работа с бизнес-симулятором;</a:t>
            </a:r>
          </a:p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Helvetica Neue" charset="0"/>
                <a:ea typeface="Helvetica Neue" charset="0"/>
                <a:cs typeface="Helvetica Neue" charset="0"/>
              </a:rPr>
              <a:t>Индивидуальное планирование деятельности компании</a:t>
            </a:r>
          </a:p>
        </p:txBody>
      </p:sp>
      <p:sp>
        <p:nvSpPr>
          <p:cNvPr id="35" name="Прямоугольник 8"/>
          <p:cNvSpPr/>
          <p:nvPr/>
        </p:nvSpPr>
        <p:spPr>
          <a:xfrm>
            <a:off x="3915508" y="4728254"/>
            <a:ext cx="843523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B131A"/>
              </a:buClr>
            </a:pPr>
            <a:r>
              <a:rPr lang="ru-RU" sz="2000" dirty="0" smtClean="0">
                <a:latin typeface="Helvetica Neue" charset="0"/>
                <a:ea typeface="Helvetica Neue" charset="0"/>
                <a:cs typeface="Helvetica Neue" charset="0"/>
              </a:rPr>
              <a:t>Индивидуальный рейтинг внутри соревновательного округа</a:t>
            </a:r>
            <a:endParaRPr lang="ru-RU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buClr>
                <a:srgbClr val="EB131A"/>
              </a:buClr>
            </a:pPr>
            <a:endParaRPr lang="ru-RU" dirty="0">
              <a:latin typeface="Helvetica Neue" charset="0"/>
              <a:ea typeface="Helvetica Neue" charset="0"/>
              <a:cs typeface="Helvetica Neue" charset="0"/>
            </a:endParaRPr>
          </a:p>
          <a:p>
            <a:pPr>
              <a:buClr>
                <a:srgbClr val="EB131A"/>
              </a:buClr>
            </a:pPr>
            <a:r>
              <a:rPr lang="ru-RU" sz="3600" b="1" dirty="0" smtClean="0">
                <a:latin typeface="Helvetica Neue" charset="0"/>
                <a:ea typeface="Helvetica Neue" charset="0"/>
                <a:cs typeface="Helvetica Neue" charset="0"/>
              </a:rPr>
              <a:t>от 100 лучших             полуфинал</a:t>
            </a:r>
          </a:p>
        </p:txBody>
      </p:sp>
      <p:sp>
        <p:nvSpPr>
          <p:cNvPr id="40" name="Прямоугольник 7"/>
          <p:cNvSpPr/>
          <p:nvPr/>
        </p:nvSpPr>
        <p:spPr>
          <a:xfrm>
            <a:off x="503500" y="645797"/>
            <a:ext cx="7453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Соревновательный процесс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6" b="5553"/>
          <a:stretch/>
        </p:blipFill>
        <p:spPr>
          <a:xfrm>
            <a:off x="229771" y="4369874"/>
            <a:ext cx="3685737" cy="2495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52" y="5343807"/>
            <a:ext cx="1821174" cy="841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7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7"/>
          <p:cNvSpPr/>
          <p:nvPr/>
        </p:nvSpPr>
        <p:spPr>
          <a:xfrm>
            <a:off x="503500" y="645797"/>
            <a:ext cx="7453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Соревновательный процесс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  <p:sp>
        <p:nvSpPr>
          <p:cNvPr id="13" name="Прямоугольник 4"/>
          <p:cNvSpPr/>
          <p:nvPr/>
        </p:nvSpPr>
        <p:spPr>
          <a:xfrm>
            <a:off x="503500" y="1519214"/>
            <a:ext cx="5449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Helvetica Neue" charset="0"/>
                <a:ea typeface="Helvetica Neue" charset="0"/>
                <a:cs typeface="Helvetica Neue" charset="0"/>
              </a:rPr>
              <a:t>Этапы 3-4. </a:t>
            </a:r>
            <a:r>
              <a:rPr lang="ru-RU" sz="2000" b="1" dirty="0" smtClean="0">
                <a:solidFill>
                  <a:srgbClr val="EB131A"/>
                </a:solidFill>
                <a:latin typeface="Helvetica Neue" charset="0"/>
                <a:ea typeface="Helvetica Neue" charset="0"/>
                <a:cs typeface="Helvetica Neue" charset="0"/>
              </a:rPr>
              <a:t>Очные полуфиналы и финал</a:t>
            </a:r>
            <a:endParaRPr lang="ru-RU" sz="2000" b="1" dirty="0">
              <a:solidFill>
                <a:srgbClr val="EB131A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TextBox 102"/>
          <p:cNvSpPr txBox="1">
            <a:spLocks noChangeArrowheads="1"/>
          </p:cNvSpPr>
          <p:nvPr/>
        </p:nvSpPr>
        <p:spPr bwMode="auto">
          <a:xfrm>
            <a:off x="130484" y="2698661"/>
            <a:ext cx="38968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42900" indent="-342900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в составе </a:t>
            </a:r>
            <a:r>
              <a:rPr kumimoji="0"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управляют </a:t>
            </a:r>
            <a:r>
              <a:rPr kumimoji="0"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виртуальными компаниями и напрямую конкурируют друг с другом</a:t>
            </a:r>
          </a:p>
        </p:txBody>
      </p:sp>
      <p:sp>
        <p:nvSpPr>
          <p:cNvPr id="15" name="TextBox 114"/>
          <p:cNvSpPr txBox="1">
            <a:spLocks noChangeArrowheads="1"/>
          </p:cNvSpPr>
          <p:nvPr/>
        </p:nvSpPr>
        <p:spPr bwMode="auto">
          <a:xfrm>
            <a:off x="8069471" y="2698660"/>
            <a:ext cx="3871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42900" indent="-342900" algn="r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команд обрабатываются симулятором, моделирующим процесс управления компанией</a:t>
            </a:r>
          </a:p>
        </p:txBody>
      </p:sp>
      <p:sp>
        <p:nvSpPr>
          <p:cNvPr id="16" name="TextBox 115"/>
          <p:cNvSpPr txBox="1">
            <a:spLocks noChangeArrowheads="1"/>
          </p:cNvSpPr>
          <p:nvPr/>
        </p:nvSpPr>
        <p:spPr bwMode="auto">
          <a:xfrm>
            <a:off x="4027343" y="2122615"/>
            <a:ext cx="38403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342900" indent="-342900" algn="ctr">
              <a:buClr>
                <a:srgbClr val="EB131A"/>
              </a:buClr>
              <a:buFont typeface="Wingdings" panose="05000000000000000000" pitchFamily="2" charset="2"/>
              <a:buChar char="ü"/>
            </a:pP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участников оценивают эксперты (по </a:t>
            </a:r>
            <a:r>
              <a:rPr kumimoji="0"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</a:t>
            </a:r>
            <a:r>
              <a:rPr kumimoji="0"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каждую команду), заполняя специальные формы оценки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793950" y="3571088"/>
            <a:ext cx="4617650" cy="3249178"/>
            <a:chOff x="5384799" y="1801176"/>
            <a:chExt cx="4617650" cy="3249178"/>
          </a:xfrm>
        </p:grpSpPr>
        <p:pic>
          <p:nvPicPr>
            <p:cNvPr id="18" name="Picture 2" descr="Картинки по запросу команда за столом клипарт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799" y="2004467"/>
              <a:ext cx="4073717" cy="304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582" y="1801176"/>
              <a:ext cx="1087867" cy="2185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678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  <p:pic>
        <p:nvPicPr>
          <p:cNvPr id="7" name="Picture 2" descr="http://globalmanager.ru/uploads/ckeditor/b8d5442d9fc9b0e689602666de8fac5f36f6ad8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0" y="2023729"/>
            <a:ext cx="6599994" cy="371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7"/>
          <p:cNvSpPr/>
          <p:nvPr/>
        </p:nvSpPr>
        <p:spPr>
          <a:xfrm>
            <a:off x="503500" y="645797"/>
            <a:ext cx="7453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Соревновательный процесс</a:t>
            </a:r>
          </a:p>
        </p:txBody>
      </p:sp>
      <p:pic>
        <p:nvPicPr>
          <p:cNvPr id="8" name="Изображение 7" descr="IMG_407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924" y="2023728"/>
            <a:ext cx="4985585" cy="37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8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610501"/>
            <a:ext cx="12054502" cy="3725937"/>
          </a:xfrm>
          <a:prstGeom prst="rect">
            <a:avLst/>
          </a:prstGeom>
        </p:spPr>
      </p:pic>
      <p:pic>
        <p:nvPicPr>
          <p:cNvPr id="5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  <p:sp>
        <p:nvSpPr>
          <p:cNvPr id="6" name="Прямоугольник 7"/>
          <p:cNvSpPr/>
          <p:nvPr/>
        </p:nvSpPr>
        <p:spPr>
          <a:xfrm>
            <a:off x="503499" y="645796"/>
            <a:ext cx="785981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Призы победителям</a:t>
            </a:r>
          </a:p>
          <a:p>
            <a:endParaRPr lang="ru-RU" sz="40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ru-RU" sz="4000" b="1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90" y="351400"/>
            <a:ext cx="1626553" cy="893457"/>
          </a:xfrm>
          <a:prstGeom prst="rect">
            <a:avLst/>
          </a:prstGeom>
        </p:spPr>
      </p:pic>
      <p:sp>
        <p:nvSpPr>
          <p:cNvPr id="3" name="Прямоугольник 7"/>
          <p:cNvSpPr/>
          <p:nvPr/>
        </p:nvSpPr>
        <p:spPr>
          <a:xfrm>
            <a:off x="503499" y="645797"/>
            <a:ext cx="92235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Ориентировочный </a:t>
            </a:r>
            <a:r>
              <a:rPr lang="ru-RU" sz="4000" b="1" dirty="0">
                <a:latin typeface="Helvetica Neue" charset="0"/>
                <a:ea typeface="Helvetica Neue" charset="0"/>
                <a:cs typeface="Helvetica Neue" charset="0"/>
              </a:rPr>
              <a:t>г</a:t>
            </a:r>
            <a:r>
              <a:rPr lang="ru-RU" sz="4000" b="1" dirty="0" smtClean="0">
                <a:latin typeface="Helvetica Neue" charset="0"/>
                <a:ea typeface="Helvetica Neue" charset="0"/>
                <a:cs typeface="Helvetica Neue" charset="0"/>
              </a:rPr>
              <a:t>рафик проекта</a:t>
            </a:r>
          </a:p>
        </p:txBody>
      </p:sp>
      <p:sp>
        <p:nvSpPr>
          <p:cNvPr id="4" name="Прямоугольник 2"/>
          <p:cNvSpPr/>
          <p:nvPr/>
        </p:nvSpPr>
        <p:spPr>
          <a:xfrm>
            <a:off x="2482469" y="1353683"/>
            <a:ext cx="7244610" cy="137160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Регистрация: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До 01 ноября –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СФО</a:t>
            </a:r>
          </a:p>
          <a:p>
            <a:r>
              <a:rPr lang="ru-RU" sz="2300" b="1" dirty="0" smtClean="0">
                <a:solidFill>
                  <a:schemeClr val="tx1"/>
                </a:solidFill>
              </a:rPr>
              <a:t>До </a:t>
            </a:r>
            <a:r>
              <a:rPr lang="en-US" sz="2300" b="1" dirty="0" smtClean="0">
                <a:solidFill>
                  <a:schemeClr val="tx1"/>
                </a:solidFill>
              </a:rPr>
              <a:t>1</a:t>
            </a:r>
            <a:r>
              <a:rPr lang="ru-RU" sz="2300" b="1" dirty="0" smtClean="0">
                <a:solidFill>
                  <a:schemeClr val="tx1"/>
                </a:solidFill>
              </a:rPr>
              <a:t>5 декабря </a:t>
            </a:r>
            <a:r>
              <a:rPr lang="ru-RU" sz="2300" dirty="0" smtClean="0">
                <a:solidFill>
                  <a:schemeClr val="tx1"/>
                </a:solidFill>
              </a:rPr>
              <a:t>– УФО</a:t>
            </a:r>
            <a:r>
              <a:rPr lang="en-US" sz="2300" dirty="0" smtClean="0">
                <a:solidFill>
                  <a:schemeClr val="tx1"/>
                </a:solidFill>
              </a:rPr>
              <a:t>, </a:t>
            </a:r>
            <a:r>
              <a:rPr lang="ru-RU" sz="2300" dirty="0" smtClean="0">
                <a:solidFill>
                  <a:schemeClr val="tx1"/>
                </a:solidFill>
              </a:rPr>
              <a:t>ДФО, СЗФО, ЮФО, СКФО, ПФО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До 15 января </a:t>
            </a:r>
            <a:r>
              <a:rPr lang="ru-RU" dirty="0" smtClean="0">
                <a:solidFill>
                  <a:schemeClr val="tx1"/>
                </a:solidFill>
              </a:rPr>
              <a:t>– ЦФО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Москва и МО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Санкт-Петербург</a:t>
            </a:r>
          </a:p>
        </p:txBody>
      </p:sp>
      <p:sp>
        <p:nvSpPr>
          <p:cNvPr id="5" name="Прямоугольник 3"/>
          <p:cNvSpPr/>
          <p:nvPr/>
        </p:nvSpPr>
        <p:spPr>
          <a:xfrm>
            <a:off x="4499210" y="2719656"/>
            <a:ext cx="7343889" cy="137160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Онлайн отборочные этапы: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4 декабря –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СФО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sz="2200" b="1" dirty="0" smtClean="0">
                <a:solidFill>
                  <a:schemeClr val="tx1"/>
                </a:solidFill>
              </a:rPr>
              <a:t>1</a:t>
            </a:r>
            <a:r>
              <a:rPr lang="ru-RU" sz="2200" b="1" dirty="0">
                <a:solidFill>
                  <a:schemeClr val="tx1"/>
                </a:solidFill>
              </a:rPr>
              <a:t>6</a:t>
            </a:r>
            <a:r>
              <a:rPr lang="ru-RU" sz="2200" b="1" dirty="0" smtClean="0">
                <a:solidFill>
                  <a:schemeClr val="tx1"/>
                </a:solidFill>
              </a:rPr>
              <a:t>-</a:t>
            </a:r>
            <a:r>
              <a:rPr lang="en-US" sz="2200" b="1" dirty="0" smtClean="0">
                <a:solidFill>
                  <a:schemeClr val="tx1"/>
                </a:solidFill>
              </a:rPr>
              <a:t>2</a:t>
            </a:r>
            <a:r>
              <a:rPr lang="ru-RU" sz="2200" b="1" dirty="0" smtClean="0">
                <a:solidFill>
                  <a:schemeClr val="tx1"/>
                </a:solidFill>
              </a:rPr>
              <a:t>8 декабря – </a:t>
            </a:r>
            <a:r>
              <a:rPr lang="ru-RU" sz="2200" dirty="0" smtClean="0">
                <a:solidFill>
                  <a:schemeClr val="tx1"/>
                </a:solidFill>
              </a:rPr>
              <a:t>УФО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smtClean="0">
                <a:solidFill>
                  <a:schemeClr val="tx1"/>
                </a:solidFill>
              </a:rPr>
              <a:t>ДФО, СЗФО</a:t>
            </a:r>
            <a:r>
              <a:rPr lang="ru-RU" sz="2200" dirty="0">
                <a:solidFill>
                  <a:schemeClr val="tx1"/>
                </a:solidFill>
              </a:rPr>
              <a:t>, ЮФО, СКФО, ПФО, ЦФО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16-27 января – </a:t>
            </a:r>
            <a:r>
              <a:rPr lang="ru-RU" dirty="0" smtClean="0">
                <a:solidFill>
                  <a:schemeClr val="tx1"/>
                </a:solidFill>
              </a:rPr>
              <a:t>ЦФО,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Москва </a:t>
            </a:r>
            <a:r>
              <a:rPr lang="ru-RU" dirty="0">
                <a:solidFill>
                  <a:schemeClr val="tx1"/>
                </a:solidFill>
              </a:rPr>
              <a:t>и МО, Санкт-Петербург</a:t>
            </a:r>
          </a:p>
        </p:txBody>
      </p:sp>
      <p:sp>
        <p:nvSpPr>
          <p:cNvPr id="6" name="Прямоугольник 4"/>
          <p:cNvSpPr/>
          <p:nvPr/>
        </p:nvSpPr>
        <p:spPr>
          <a:xfrm>
            <a:off x="6522738" y="4054264"/>
            <a:ext cx="5786140" cy="137160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Очные </a:t>
            </a:r>
            <a:r>
              <a:rPr lang="ru-RU" sz="2000" b="1" dirty="0" smtClean="0">
                <a:solidFill>
                  <a:schemeClr val="tx1"/>
                </a:solidFill>
              </a:rPr>
              <a:t>полуфиналы:</a:t>
            </a:r>
            <a:endParaRPr lang="ru-RU" sz="2000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18-22 </a:t>
            </a:r>
            <a:r>
              <a:rPr lang="ru-RU" b="1" dirty="0" smtClean="0">
                <a:solidFill>
                  <a:schemeClr val="tx1"/>
                </a:solidFill>
              </a:rPr>
              <a:t>декабря –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СФО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12</a:t>
            </a:r>
            <a:r>
              <a:rPr lang="ru-RU" sz="2000" b="1" dirty="0" smtClean="0">
                <a:solidFill>
                  <a:schemeClr val="tx1"/>
                </a:solidFill>
              </a:rPr>
              <a:t>-31 января – </a:t>
            </a:r>
            <a:r>
              <a:rPr lang="ru-RU" sz="2000" dirty="0" smtClean="0">
                <a:solidFill>
                  <a:schemeClr val="tx1"/>
                </a:solidFill>
              </a:rPr>
              <a:t>УФО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ДФО, СЗФО, ЮФО, СКФО, ПФО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1-10 февраля –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ЦФО, Москва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МО, СПб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8849261" y="5653656"/>
            <a:ext cx="2252941" cy="75369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Финал: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12-18 февраля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(предварительно)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9" y="1618705"/>
            <a:ext cx="1821174" cy="841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20" y="2959380"/>
            <a:ext cx="1821174" cy="841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66" y="4454139"/>
            <a:ext cx="1821174" cy="841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03" y="5609750"/>
            <a:ext cx="1821174" cy="84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400</Words>
  <Application>Microsoft Macintosh PowerPoint</Application>
  <PresentationFormat>Другой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Microsoft Office User</dc:creator>
  <cp:lastModifiedBy>VS</cp:lastModifiedBy>
  <cp:revision>60</cp:revision>
  <cp:lastPrinted>2017-11-02T18:04:33Z</cp:lastPrinted>
  <dcterms:created xsi:type="dcterms:W3CDTF">2017-10-17T16:04:50Z</dcterms:created>
  <dcterms:modified xsi:type="dcterms:W3CDTF">2017-12-08T06:27:15Z</dcterms:modified>
</cp:coreProperties>
</file>