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79"/>
  </p:notesMasterIdLst>
  <p:sldIdLst>
    <p:sldId id="256" r:id="rId2"/>
    <p:sldId id="257" r:id="rId3"/>
    <p:sldId id="258" r:id="rId4"/>
    <p:sldId id="259" r:id="rId5"/>
    <p:sldId id="260"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261" r:id="rId35"/>
    <p:sldId id="271" r:id="rId36"/>
    <p:sldId id="272" r:id="rId37"/>
    <p:sldId id="273" r:id="rId38"/>
    <p:sldId id="274" r:id="rId39"/>
    <p:sldId id="275" r:id="rId40"/>
    <p:sldId id="276" r:id="rId41"/>
    <p:sldId id="268" r:id="rId42"/>
    <p:sldId id="277" r:id="rId43"/>
    <p:sldId id="267" r:id="rId44"/>
    <p:sldId id="262" r:id="rId45"/>
    <p:sldId id="263" r:id="rId46"/>
    <p:sldId id="264" r:id="rId47"/>
    <p:sldId id="265" r:id="rId48"/>
    <p:sldId id="269" r:id="rId49"/>
    <p:sldId id="270" r:id="rId50"/>
    <p:sldId id="278" r:id="rId51"/>
    <p:sldId id="279" r:id="rId52"/>
    <p:sldId id="280" r:id="rId53"/>
    <p:sldId id="281" r:id="rId54"/>
    <p:sldId id="282" r:id="rId55"/>
    <p:sldId id="283" r:id="rId56"/>
    <p:sldId id="284" r:id="rId57"/>
    <p:sldId id="285" r:id="rId58"/>
    <p:sldId id="286" r:id="rId59"/>
    <p:sldId id="287" r:id="rId60"/>
    <p:sldId id="288" r:id="rId61"/>
    <p:sldId id="289" r:id="rId62"/>
    <p:sldId id="290" r:id="rId63"/>
    <p:sldId id="291" r:id="rId64"/>
    <p:sldId id="292" r:id="rId65"/>
    <p:sldId id="293" r:id="rId66"/>
    <p:sldId id="294" r:id="rId67"/>
    <p:sldId id="295" r:id="rId68"/>
    <p:sldId id="296" r:id="rId69"/>
    <p:sldId id="297" r:id="rId70"/>
    <p:sldId id="298" r:id="rId71"/>
    <p:sldId id="299" r:id="rId72"/>
    <p:sldId id="300" r:id="rId73"/>
    <p:sldId id="301" r:id="rId74"/>
    <p:sldId id="302" r:id="rId75"/>
    <p:sldId id="303" r:id="rId76"/>
    <p:sldId id="304" r:id="rId77"/>
    <p:sldId id="305" r:id="rId78"/>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Tahoma" charset="0"/>
        <a:ea typeface="+mn-ea"/>
        <a:cs typeface="+mn-cs"/>
      </a:defRPr>
    </a:lvl1pPr>
    <a:lvl2pPr marL="457200" algn="l" rtl="0" fontAlgn="base">
      <a:spcBef>
        <a:spcPct val="0"/>
      </a:spcBef>
      <a:spcAft>
        <a:spcPct val="0"/>
      </a:spcAft>
      <a:defRPr kern="1200">
        <a:solidFill>
          <a:schemeClr val="tx1"/>
        </a:solidFill>
        <a:latin typeface="Tahoma" charset="0"/>
        <a:ea typeface="+mn-ea"/>
        <a:cs typeface="+mn-cs"/>
      </a:defRPr>
    </a:lvl2pPr>
    <a:lvl3pPr marL="914400" algn="l" rtl="0" fontAlgn="base">
      <a:spcBef>
        <a:spcPct val="0"/>
      </a:spcBef>
      <a:spcAft>
        <a:spcPct val="0"/>
      </a:spcAft>
      <a:defRPr kern="1200">
        <a:solidFill>
          <a:schemeClr val="tx1"/>
        </a:solidFill>
        <a:latin typeface="Tahoma" charset="0"/>
        <a:ea typeface="+mn-ea"/>
        <a:cs typeface="+mn-cs"/>
      </a:defRPr>
    </a:lvl3pPr>
    <a:lvl4pPr marL="1371600" algn="l" rtl="0" fontAlgn="base">
      <a:spcBef>
        <a:spcPct val="0"/>
      </a:spcBef>
      <a:spcAft>
        <a:spcPct val="0"/>
      </a:spcAft>
      <a:defRPr kern="1200">
        <a:solidFill>
          <a:schemeClr val="tx1"/>
        </a:solidFill>
        <a:latin typeface="Tahoma" charset="0"/>
        <a:ea typeface="+mn-ea"/>
        <a:cs typeface="+mn-cs"/>
      </a:defRPr>
    </a:lvl4pPr>
    <a:lvl5pPr marL="1828800" algn="l" rtl="0" fontAlgn="base">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3.xml.rels><?xml version="1.0" encoding="UTF-8" standalone="yes"?>
<Relationships xmlns="http://schemas.openxmlformats.org/package/2006/relationships"><Relationship Id="rId1" Type="http://schemas.openxmlformats.org/officeDocument/2006/relationships/image" Target="../media/image22.jpeg"/></Relationships>
</file>

<file path=ppt/diagrams/_rels/data4.xml.rels><?xml version="1.0" encoding="UTF-8" standalone="yes"?>
<Relationships xmlns="http://schemas.openxmlformats.org/package/2006/relationships"><Relationship Id="rId1" Type="http://schemas.openxmlformats.org/officeDocument/2006/relationships/image" Target="../media/image23.jpeg"/></Relationships>
</file>

<file path=ppt/diagrams/_rels/data5.xml.rels><?xml version="1.0" encoding="UTF-8" standalone="yes"?>
<Relationships xmlns="http://schemas.openxmlformats.org/package/2006/relationships"><Relationship Id="rId1" Type="http://schemas.openxmlformats.org/officeDocument/2006/relationships/image" Target="../media/image24.jpeg"/></Relationships>
</file>

<file path=ppt/diagrams/_rels/data6.xml.rels><?xml version="1.0" encoding="UTF-8" standalone="yes"?>
<Relationships xmlns="http://schemas.openxmlformats.org/package/2006/relationships"><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E58493-E995-45F7-A4BF-A3CFBEFBA6A8}"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ru-RU"/>
        </a:p>
      </dgm:t>
    </dgm:pt>
    <dgm:pt modelId="{F1389297-1F79-4129-841A-73E2067C8798}">
      <dgm:prSet custT="1"/>
      <dgm:spPr>
        <a:ln>
          <a:solidFill>
            <a:schemeClr val="tx1"/>
          </a:solidFill>
        </a:ln>
      </dgm:spPr>
      <dgm:t>
        <a:bodyPr/>
        <a:lstStyle/>
        <a:p>
          <a:pPr rtl="0"/>
          <a:r>
            <a:rPr lang="ru-RU" sz="2000" dirty="0" smtClean="0"/>
            <a:t>Боль быстро нарастает, не купируется анальгетиками;</a:t>
          </a:r>
          <a:endParaRPr lang="ru-RU" sz="2000" dirty="0"/>
        </a:p>
      </dgm:t>
    </dgm:pt>
    <dgm:pt modelId="{29EFE72F-F870-4620-B485-D4D8DAC0E852}" type="parTrans" cxnId="{89CE3951-C373-4BD1-9991-9E5CE1EA1888}">
      <dgm:prSet/>
      <dgm:spPr/>
      <dgm:t>
        <a:bodyPr/>
        <a:lstStyle/>
        <a:p>
          <a:endParaRPr lang="ru-RU"/>
        </a:p>
      </dgm:t>
    </dgm:pt>
    <dgm:pt modelId="{EFE1E91C-B509-409D-9D25-CC70789632EF}" type="sibTrans" cxnId="{89CE3951-C373-4BD1-9991-9E5CE1EA1888}">
      <dgm:prSet/>
      <dgm:spPr/>
      <dgm:t>
        <a:bodyPr/>
        <a:lstStyle/>
        <a:p>
          <a:endParaRPr lang="ru-RU"/>
        </a:p>
      </dgm:t>
    </dgm:pt>
    <dgm:pt modelId="{73F44219-59FC-449A-82CE-BEB54F25F775}">
      <dgm:prSet custT="1"/>
      <dgm:spPr>
        <a:ln>
          <a:solidFill>
            <a:schemeClr val="tx1"/>
          </a:solidFill>
        </a:ln>
      </dgm:spPr>
      <dgm:t>
        <a:bodyPr/>
        <a:lstStyle/>
        <a:p>
          <a:pPr rtl="0"/>
          <a:r>
            <a:rPr lang="ru-RU" sz="2000" dirty="0" smtClean="0"/>
            <a:t>Отсутствие в начальном периоде выраженных внешних признаков воспаления на фоне тяжелого </a:t>
          </a:r>
          <a:r>
            <a:rPr lang="ru-RU" sz="2000" dirty="0" err="1" smtClean="0"/>
            <a:t>эндотоксикоза</a:t>
          </a:r>
          <a:r>
            <a:rPr lang="ru-RU" sz="2000" dirty="0" smtClean="0"/>
            <a:t>;</a:t>
          </a:r>
          <a:endParaRPr lang="ru-RU" sz="2000" dirty="0"/>
        </a:p>
      </dgm:t>
    </dgm:pt>
    <dgm:pt modelId="{05A15F13-9663-4738-AC2F-E34C5AFE8E8A}" type="parTrans" cxnId="{F83BC2B3-C4FE-44B6-8057-13AC0F827CDD}">
      <dgm:prSet/>
      <dgm:spPr/>
      <dgm:t>
        <a:bodyPr/>
        <a:lstStyle/>
        <a:p>
          <a:endParaRPr lang="ru-RU"/>
        </a:p>
      </dgm:t>
    </dgm:pt>
    <dgm:pt modelId="{6C50303D-354D-4F13-9329-70B1B248253F}" type="sibTrans" cxnId="{F83BC2B3-C4FE-44B6-8057-13AC0F827CDD}">
      <dgm:prSet/>
      <dgm:spPr/>
      <dgm:t>
        <a:bodyPr/>
        <a:lstStyle/>
        <a:p>
          <a:endParaRPr lang="ru-RU"/>
        </a:p>
      </dgm:t>
    </dgm:pt>
    <dgm:pt modelId="{3A4E2EF6-71BC-4436-8473-D0B788A411B6}">
      <dgm:prSet custT="1"/>
      <dgm:spPr>
        <a:ln>
          <a:solidFill>
            <a:schemeClr val="tx1"/>
          </a:solidFill>
        </a:ln>
      </dgm:spPr>
      <dgm:t>
        <a:bodyPr/>
        <a:lstStyle/>
        <a:p>
          <a:pPr rtl="0"/>
          <a:r>
            <a:rPr lang="ru-RU" sz="2000" dirty="0" smtClean="0"/>
            <a:t>Отсутствие </a:t>
          </a:r>
          <a:r>
            <a:rPr lang="ru-RU" sz="2000" dirty="0" err="1" smtClean="0"/>
            <a:t>гноеобразования</a:t>
          </a:r>
          <a:r>
            <a:rPr lang="ru-RU" sz="2000" dirty="0" smtClean="0"/>
            <a:t>;</a:t>
          </a:r>
          <a:endParaRPr lang="ru-RU" sz="2000" dirty="0"/>
        </a:p>
      </dgm:t>
    </dgm:pt>
    <dgm:pt modelId="{FBEECA83-2DCA-4BFD-A4D9-80D33D35BB51}" type="parTrans" cxnId="{954DB5D9-FAE2-47B4-BF45-E309442D9648}">
      <dgm:prSet/>
      <dgm:spPr/>
      <dgm:t>
        <a:bodyPr/>
        <a:lstStyle/>
        <a:p>
          <a:endParaRPr lang="ru-RU"/>
        </a:p>
      </dgm:t>
    </dgm:pt>
    <dgm:pt modelId="{55BBE10E-0F36-4246-8AF5-8BEBDA7AD639}" type="sibTrans" cxnId="{954DB5D9-FAE2-47B4-BF45-E309442D9648}">
      <dgm:prSet/>
      <dgm:spPr/>
      <dgm:t>
        <a:bodyPr/>
        <a:lstStyle/>
        <a:p>
          <a:endParaRPr lang="ru-RU"/>
        </a:p>
      </dgm:t>
    </dgm:pt>
    <dgm:pt modelId="{64EF6AEA-5B75-4A95-B653-23BD0A58D953}">
      <dgm:prSet custT="1"/>
      <dgm:spPr>
        <a:solidFill>
          <a:schemeClr val="bg1">
            <a:alpha val="90000"/>
          </a:schemeClr>
        </a:solidFill>
        <a:ln>
          <a:solidFill>
            <a:schemeClr val="tx1"/>
          </a:solidFill>
        </a:ln>
      </dgm:spPr>
      <dgm:t>
        <a:bodyPr/>
        <a:lstStyle/>
        <a:p>
          <a:pPr rtl="0"/>
          <a:r>
            <a:rPr lang="ru-RU" sz="2000" dirty="0" smtClean="0"/>
            <a:t>Быстрая динамика: симптомы нарастают в течение одного дня или ночи.</a:t>
          </a:r>
          <a:endParaRPr lang="ru-RU" sz="2000" dirty="0"/>
        </a:p>
      </dgm:t>
    </dgm:pt>
    <dgm:pt modelId="{156DA145-4B46-4AC2-9EA8-0F419F9167E0}" type="parTrans" cxnId="{E8E351D8-5D86-4503-BFA3-C21B79CF7D8B}">
      <dgm:prSet/>
      <dgm:spPr/>
      <dgm:t>
        <a:bodyPr/>
        <a:lstStyle/>
        <a:p>
          <a:endParaRPr lang="ru-RU"/>
        </a:p>
      </dgm:t>
    </dgm:pt>
    <dgm:pt modelId="{CBCF1108-B8B6-4673-9DF0-1F5EF63C00CA}" type="sibTrans" cxnId="{E8E351D8-5D86-4503-BFA3-C21B79CF7D8B}">
      <dgm:prSet/>
      <dgm:spPr/>
      <dgm:t>
        <a:bodyPr/>
        <a:lstStyle/>
        <a:p>
          <a:endParaRPr lang="ru-RU"/>
        </a:p>
      </dgm:t>
    </dgm:pt>
    <dgm:pt modelId="{F09CA0D6-CD5E-4D12-AEC3-DFE732F2EECD}" type="pres">
      <dgm:prSet presAssocID="{E7E58493-E995-45F7-A4BF-A3CFBEFBA6A8}" presName="compositeShape" presStyleCnt="0">
        <dgm:presLayoutVars>
          <dgm:dir/>
          <dgm:resizeHandles/>
        </dgm:presLayoutVars>
      </dgm:prSet>
      <dgm:spPr/>
      <dgm:t>
        <a:bodyPr/>
        <a:lstStyle/>
        <a:p>
          <a:endParaRPr lang="ru-RU"/>
        </a:p>
      </dgm:t>
    </dgm:pt>
    <dgm:pt modelId="{0FCDD951-D1BE-498B-8118-7734A3A8B8BC}" type="pres">
      <dgm:prSet presAssocID="{E7E58493-E995-45F7-A4BF-A3CFBEFBA6A8}" presName="pyramid" presStyleLbl="node1" presStyleIdx="0" presStyleCnt="1" custScaleX="76655"/>
      <dgm:spPr>
        <a:solidFill>
          <a:schemeClr val="accent6">
            <a:lumMod val="50000"/>
          </a:schemeClr>
        </a:solidFill>
      </dgm:spPr>
      <dgm:t>
        <a:bodyPr/>
        <a:lstStyle/>
        <a:p>
          <a:endParaRPr lang="ru-RU"/>
        </a:p>
      </dgm:t>
    </dgm:pt>
    <dgm:pt modelId="{86B20F3A-3218-4C2F-8F4D-7BD5665E5F0C}" type="pres">
      <dgm:prSet presAssocID="{E7E58493-E995-45F7-A4BF-A3CFBEFBA6A8}" presName="theList" presStyleCnt="0"/>
      <dgm:spPr/>
      <dgm:t>
        <a:bodyPr/>
        <a:lstStyle/>
        <a:p>
          <a:endParaRPr lang="ru-RU"/>
        </a:p>
      </dgm:t>
    </dgm:pt>
    <dgm:pt modelId="{193B91D4-CA68-48EC-BCA7-588CE3DE2DC6}" type="pres">
      <dgm:prSet presAssocID="{F1389297-1F79-4129-841A-73E2067C8798}" presName="aNode" presStyleLbl="fgAcc1" presStyleIdx="0" presStyleCnt="4" custScaleX="131251" custScaleY="191806" custLinFactY="-4415" custLinFactNeighborX="845" custLinFactNeighborY="-100000">
        <dgm:presLayoutVars>
          <dgm:bulletEnabled val="1"/>
        </dgm:presLayoutVars>
      </dgm:prSet>
      <dgm:spPr/>
      <dgm:t>
        <a:bodyPr/>
        <a:lstStyle/>
        <a:p>
          <a:endParaRPr lang="ru-RU"/>
        </a:p>
      </dgm:t>
    </dgm:pt>
    <dgm:pt modelId="{F3AE743E-26ED-4336-9445-61A393FD8AF6}" type="pres">
      <dgm:prSet presAssocID="{F1389297-1F79-4129-841A-73E2067C8798}" presName="aSpace" presStyleCnt="0"/>
      <dgm:spPr/>
      <dgm:t>
        <a:bodyPr/>
        <a:lstStyle/>
        <a:p>
          <a:endParaRPr lang="ru-RU"/>
        </a:p>
      </dgm:t>
    </dgm:pt>
    <dgm:pt modelId="{911C724E-72FC-41B9-BD63-5604E82AA739}" type="pres">
      <dgm:prSet presAssocID="{73F44219-59FC-449A-82CE-BEB54F25F775}" presName="aNode" presStyleLbl="fgAcc1" presStyleIdx="1" presStyleCnt="4" custScaleX="154235" custScaleY="198235" custLinFactY="6599" custLinFactNeighborX="-44836" custLinFactNeighborY="100000">
        <dgm:presLayoutVars>
          <dgm:bulletEnabled val="1"/>
        </dgm:presLayoutVars>
      </dgm:prSet>
      <dgm:spPr/>
      <dgm:t>
        <a:bodyPr/>
        <a:lstStyle/>
        <a:p>
          <a:endParaRPr lang="ru-RU"/>
        </a:p>
      </dgm:t>
    </dgm:pt>
    <dgm:pt modelId="{6DB56C17-47FA-4A01-8521-A37939B28DE2}" type="pres">
      <dgm:prSet presAssocID="{73F44219-59FC-449A-82CE-BEB54F25F775}" presName="aSpace" presStyleCnt="0"/>
      <dgm:spPr/>
      <dgm:t>
        <a:bodyPr/>
        <a:lstStyle/>
        <a:p>
          <a:endParaRPr lang="ru-RU"/>
        </a:p>
      </dgm:t>
    </dgm:pt>
    <dgm:pt modelId="{F588923A-2314-4397-89DC-B6D93F358EF4}" type="pres">
      <dgm:prSet presAssocID="{3A4E2EF6-71BC-4436-8473-D0B788A411B6}" presName="aNode" presStyleLbl="fgAcc1" presStyleIdx="2" presStyleCnt="4" custScaleX="127046" custScaleY="167416" custLinFactY="25146" custLinFactNeighborX="16414" custLinFactNeighborY="100000">
        <dgm:presLayoutVars>
          <dgm:bulletEnabled val="1"/>
        </dgm:presLayoutVars>
      </dgm:prSet>
      <dgm:spPr/>
      <dgm:t>
        <a:bodyPr/>
        <a:lstStyle/>
        <a:p>
          <a:endParaRPr lang="ru-RU"/>
        </a:p>
      </dgm:t>
    </dgm:pt>
    <dgm:pt modelId="{2845798A-C2C8-4FE0-A9D2-412BB045BC05}" type="pres">
      <dgm:prSet presAssocID="{3A4E2EF6-71BC-4436-8473-D0B788A411B6}" presName="aSpace" presStyleCnt="0"/>
      <dgm:spPr/>
      <dgm:t>
        <a:bodyPr/>
        <a:lstStyle/>
        <a:p>
          <a:endParaRPr lang="ru-RU"/>
        </a:p>
      </dgm:t>
    </dgm:pt>
    <dgm:pt modelId="{6E26CAB2-8F59-449C-B06C-E454D4AE0C46}" type="pres">
      <dgm:prSet presAssocID="{64EF6AEA-5B75-4A95-B653-23BD0A58D953}" presName="aNode" presStyleLbl="fgAcc1" presStyleIdx="3" presStyleCnt="4" custScaleX="134726" custScaleY="190019" custLinFactY="58224" custLinFactNeighborX="-11650" custLinFactNeighborY="100000">
        <dgm:presLayoutVars>
          <dgm:bulletEnabled val="1"/>
        </dgm:presLayoutVars>
      </dgm:prSet>
      <dgm:spPr/>
      <dgm:t>
        <a:bodyPr/>
        <a:lstStyle/>
        <a:p>
          <a:endParaRPr lang="ru-RU"/>
        </a:p>
      </dgm:t>
    </dgm:pt>
    <dgm:pt modelId="{368DC5B5-9E7B-439F-B618-D6D96313FFC8}" type="pres">
      <dgm:prSet presAssocID="{64EF6AEA-5B75-4A95-B653-23BD0A58D953}" presName="aSpace" presStyleCnt="0"/>
      <dgm:spPr/>
      <dgm:t>
        <a:bodyPr/>
        <a:lstStyle/>
        <a:p>
          <a:endParaRPr lang="ru-RU"/>
        </a:p>
      </dgm:t>
    </dgm:pt>
  </dgm:ptLst>
  <dgm:cxnLst>
    <dgm:cxn modelId="{8BAB817F-5B1A-4286-BC38-C3168E2D37C1}" type="presOf" srcId="{73F44219-59FC-449A-82CE-BEB54F25F775}" destId="{911C724E-72FC-41B9-BD63-5604E82AA739}" srcOrd="0" destOrd="0" presId="urn:microsoft.com/office/officeart/2005/8/layout/pyramid2"/>
    <dgm:cxn modelId="{954DB5D9-FAE2-47B4-BF45-E309442D9648}" srcId="{E7E58493-E995-45F7-A4BF-A3CFBEFBA6A8}" destId="{3A4E2EF6-71BC-4436-8473-D0B788A411B6}" srcOrd="2" destOrd="0" parTransId="{FBEECA83-2DCA-4BFD-A4D9-80D33D35BB51}" sibTransId="{55BBE10E-0F36-4246-8AF5-8BEBDA7AD639}"/>
    <dgm:cxn modelId="{E8E351D8-5D86-4503-BFA3-C21B79CF7D8B}" srcId="{E7E58493-E995-45F7-A4BF-A3CFBEFBA6A8}" destId="{64EF6AEA-5B75-4A95-B653-23BD0A58D953}" srcOrd="3" destOrd="0" parTransId="{156DA145-4B46-4AC2-9EA8-0F419F9167E0}" sibTransId="{CBCF1108-B8B6-4673-9DF0-1F5EF63C00CA}"/>
    <dgm:cxn modelId="{3411BF35-09DF-4963-958F-126E86A64759}" type="presOf" srcId="{F1389297-1F79-4129-841A-73E2067C8798}" destId="{193B91D4-CA68-48EC-BCA7-588CE3DE2DC6}" srcOrd="0" destOrd="0" presId="urn:microsoft.com/office/officeart/2005/8/layout/pyramid2"/>
    <dgm:cxn modelId="{F83BC2B3-C4FE-44B6-8057-13AC0F827CDD}" srcId="{E7E58493-E995-45F7-A4BF-A3CFBEFBA6A8}" destId="{73F44219-59FC-449A-82CE-BEB54F25F775}" srcOrd="1" destOrd="0" parTransId="{05A15F13-9663-4738-AC2F-E34C5AFE8E8A}" sibTransId="{6C50303D-354D-4F13-9329-70B1B248253F}"/>
    <dgm:cxn modelId="{043F88F9-C9AE-432D-AF89-47874E723A3E}" type="presOf" srcId="{3A4E2EF6-71BC-4436-8473-D0B788A411B6}" destId="{F588923A-2314-4397-89DC-B6D93F358EF4}" srcOrd="0" destOrd="0" presId="urn:microsoft.com/office/officeart/2005/8/layout/pyramid2"/>
    <dgm:cxn modelId="{7E5EB11B-7CCE-4F53-A35C-7594C841CB6A}" type="presOf" srcId="{64EF6AEA-5B75-4A95-B653-23BD0A58D953}" destId="{6E26CAB2-8F59-449C-B06C-E454D4AE0C46}" srcOrd="0" destOrd="0" presId="urn:microsoft.com/office/officeart/2005/8/layout/pyramid2"/>
    <dgm:cxn modelId="{89CE3951-C373-4BD1-9991-9E5CE1EA1888}" srcId="{E7E58493-E995-45F7-A4BF-A3CFBEFBA6A8}" destId="{F1389297-1F79-4129-841A-73E2067C8798}" srcOrd="0" destOrd="0" parTransId="{29EFE72F-F870-4620-B485-D4D8DAC0E852}" sibTransId="{EFE1E91C-B509-409D-9D25-CC70789632EF}"/>
    <dgm:cxn modelId="{0DD40F66-F174-47B0-AFA1-15076FE1626B}" type="presOf" srcId="{E7E58493-E995-45F7-A4BF-A3CFBEFBA6A8}" destId="{F09CA0D6-CD5E-4D12-AEC3-DFE732F2EECD}" srcOrd="0" destOrd="0" presId="urn:microsoft.com/office/officeart/2005/8/layout/pyramid2"/>
    <dgm:cxn modelId="{74F30E7D-500B-49F6-A88E-811830C3E72C}" type="presParOf" srcId="{F09CA0D6-CD5E-4D12-AEC3-DFE732F2EECD}" destId="{0FCDD951-D1BE-498B-8118-7734A3A8B8BC}" srcOrd="0" destOrd="0" presId="urn:microsoft.com/office/officeart/2005/8/layout/pyramid2"/>
    <dgm:cxn modelId="{89A1B8B9-D8DF-4C34-8A5C-7396E2358742}" type="presParOf" srcId="{F09CA0D6-CD5E-4D12-AEC3-DFE732F2EECD}" destId="{86B20F3A-3218-4C2F-8F4D-7BD5665E5F0C}" srcOrd="1" destOrd="0" presId="urn:microsoft.com/office/officeart/2005/8/layout/pyramid2"/>
    <dgm:cxn modelId="{DC56350C-2D23-4174-B6DC-4B93C282196F}" type="presParOf" srcId="{86B20F3A-3218-4C2F-8F4D-7BD5665E5F0C}" destId="{193B91D4-CA68-48EC-BCA7-588CE3DE2DC6}" srcOrd="0" destOrd="0" presId="urn:microsoft.com/office/officeart/2005/8/layout/pyramid2"/>
    <dgm:cxn modelId="{AE89A833-CB3C-41DD-85D9-C86DB119FFD3}" type="presParOf" srcId="{86B20F3A-3218-4C2F-8F4D-7BD5665E5F0C}" destId="{F3AE743E-26ED-4336-9445-61A393FD8AF6}" srcOrd="1" destOrd="0" presId="urn:microsoft.com/office/officeart/2005/8/layout/pyramid2"/>
    <dgm:cxn modelId="{9504E76C-3ED1-416E-9390-DFC610EB7BED}" type="presParOf" srcId="{86B20F3A-3218-4C2F-8F4D-7BD5665E5F0C}" destId="{911C724E-72FC-41B9-BD63-5604E82AA739}" srcOrd="2" destOrd="0" presId="urn:microsoft.com/office/officeart/2005/8/layout/pyramid2"/>
    <dgm:cxn modelId="{4F0F01ED-2415-4C88-AF20-947A6FB766D5}" type="presParOf" srcId="{86B20F3A-3218-4C2F-8F4D-7BD5665E5F0C}" destId="{6DB56C17-47FA-4A01-8521-A37939B28DE2}" srcOrd="3" destOrd="0" presId="urn:microsoft.com/office/officeart/2005/8/layout/pyramid2"/>
    <dgm:cxn modelId="{4F1CB461-C353-457A-8893-3DBE1523E931}" type="presParOf" srcId="{86B20F3A-3218-4C2F-8F4D-7BD5665E5F0C}" destId="{F588923A-2314-4397-89DC-B6D93F358EF4}" srcOrd="4" destOrd="0" presId="urn:microsoft.com/office/officeart/2005/8/layout/pyramid2"/>
    <dgm:cxn modelId="{489296A9-E5A3-4092-AFC8-75FF8AE3EF41}" type="presParOf" srcId="{86B20F3A-3218-4C2F-8F4D-7BD5665E5F0C}" destId="{2845798A-C2C8-4FE0-A9D2-412BB045BC05}" srcOrd="5" destOrd="0" presId="urn:microsoft.com/office/officeart/2005/8/layout/pyramid2"/>
    <dgm:cxn modelId="{68C75509-AC4F-402E-9E78-9DBD839EBC4F}" type="presParOf" srcId="{86B20F3A-3218-4C2F-8F4D-7BD5665E5F0C}" destId="{6E26CAB2-8F59-449C-B06C-E454D4AE0C46}" srcOrd="6" destOrd="0" presId="urn:microsoft.com/office/officeart/2005/8/layout/pyramid2"/>
    <dgm:cxn modelId="{279056BE-2794-47F9-B9E6-566BBD7A6283}" type="presParOf" srcId="{86B20F3A-3218-4C2F-8F4D-7BD5665E5F0C}" destId="{368DC5B5-9E7B-439F-B618-D6D96313FFC8}" srcOrd="7" destOrd="0" presId="urn:microsoft.com/office/officeart/2005/8/layout/pyramid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BD67B5-344E-4A40-8972-028394BB747D}"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ru-RU"/>
        </a:p>
      </dgm:t>
    </dgm:pt>
    <dgm:pt modelId="{F2DE480D-0C6F-4312-9A41-507D68C86B02}">
      <dgm:prSet/>
      <dgm:spPr/>
      <dgm:t>
        <a:bodyPr/>
        <a:lstStyle/>
        <a:p>
          <a:pPr rtl="0"/>
          <a:r>
            <a:rPr lang="ru-RU" dirty="0" smtClean="0"/>
            <a:t>Эмфизематозная (классическая)</a:t>
          </a:r>
          <a:endParaRPr lang="ru-RU" dirty="0"/>
        </a:p>
      </dgm:t>
    </dgm:pt>
    <dgm:pt modelId="{F6376ED6-8593-4081-BC4C-2B590A22287F}" type="parTrans" cxnId="{BA0B6712-E46F-4940-8C68-6FFC0500BEC2}">
      <dgm:prSet/>
      <dgm:spPr/>
      <dgm:t>
        <a:bodyPr/>
        <a:lstStyle/>
        <a:p>
          <a:endParaRPr lang="ru-RU"/>
        </a:p>
      </dgm:t>
    </dgm:pt>
    <dgm:pt modelId="{D703BB1B-4F9A-4E5E-AEA2-CF2FB9E2D529}" type="sibTrans" cxnId="{BA0B6712-E46F-4940-8C68-6FFC0500BEC2}">
      <dgm:prSet/>
      <dgm:spPr/>
      <dgm:t>
        <a:bodyPr/>
        <a:lstStyle/>
        <a:p>
          <a:endParaRPr lang="ru-RU"/>
        </a:p>
      </dgm:t>
    </dgm:pt>
    <dgm:pt modelId="{EC7EBD2F-287A-4EC5-802C-942CC0699D93}">
      <dgm:prSet/>
      <dgm:spPr/>
      <dgm:t>
        <a:bodyPr/>
        <a:lstStyle/>
        <a:p>
          <a:pPr rtl="0"/>
          <a:r>
            <a:rPr lang="ru-RU" dirty="0" smtClean="0"/>
            <a:t>Токсическая (отечная)</a:t>
          </a:r>
          <a:endParaRPr lang="ru-RU" dirty="0"/>
        </a:p>
      </dgm:t>
    </dgm:pt>
    <dgm:pt modelId="{CED66085-651A-4A51-B2E5-1FDFAFD4D294}" type="parTrans" cxnId="{E0270321-EF92-4C27-AA59-A66BEF39218C}">
      <dgm:prSet/>
      <dgm:spPr/>
      <dgm:t>
        <a:bodyPr/>
        <a:lstStyle/>
        <a:p>
          <a:endParaRPr lang="ru-RU"/>
        </a:p>
      </dgm:t>
    </dgm:pt>
    <dgm:pt modelId="{1DB20743-526A-410D-A8B3-794B05EA7041}" type="sibTrans" cxnId="{E0270321-EF92-4C27-AA59-A66BEF39218C}">
      <dgm:prSet/>
      <dgm:spPr/>
      <dgm:t>
        <a:bodyPr/>
        <a:lstStyle/>
        <a:p>
          <a:endParaRPr lang="ru-RU"/>
        </a:p>
      </dgm:t>
    </dgm:pt>
    <dgm:pt modelId="{E0D0F04B-8267-4448-A9BA-395437452285}">
      <dgm:prSet/>
      <dgm:spPr/>
      <dgm:t>
        <a:bodyPr/>
        <a:lstStyle/>
        <a:p>
          <a:pPr rtl="0"/>
          <a:r>
            <a:rPr lang="ru-RU" dirty="0" smtClean="0"/>
            <a:t>Смешанная</a:t>
          </a:r>
          <a:endParaRPr lang="ru-RU" dirty="0"/>
        </a:p>
      </dgm:t>
    </dgm:pt>
    <dgm:pt modelId="{01E48BEC-295E-4F0F-9218-A7AA67EFFF42}" type="parTrans" cxnId="{B99FBBBB-75C4-4BCE-8A5E-E692E03D21A0}">
      <dgm:prSet/>
      <dgm:spPr/>
      <dgm:t>
        <a:bodyPr/>
        <a:lstStyle/>
        <a:p>
          <a:endParaRPr lang="ru-RU"/>
        </a:p>
      </dgm:t>
    </dgm:pt>
    <dgm:pt modelId="{63E2FCE8-85B9-4F28-BC0B-072E9E7E7638}" type="sibTrans" cxnId="{B99FBBBB-75C4-4BCE-8A5E-E692E03D21A0}">
      <dgm:prSet/>
      <dgm:spPr/>
      <dgm:t>
        <a:bodyPr/>
        <a:lstStyle/>
        <a:p>
          <a:endParaRPr lang="ru-RU"/>
        </a:p>
      </dgm:t>
    </dgm:pt>
    <dgm:pt modelId="{BA9FFD19-90F4-40B3-A9EB-D02FECAAC9A2}">
      <dgm:prSet/>
      <dgm:spPr/>
      <dgm:t>
        <a:bodyPr/>
        <a:lstStyle/>
        <a:p>
          <a:pPr rtl="0"/>
          <a:r>
            <a:rPr lang="ru-RU" dirty="0" smtClean="0"/>
            <a:t>Гнилостная</a:t>
          </a:r>
          <a:endParaRPr lang="ru-RU" dirty="0"/>
        </a:p>
      </dgm:t>
    </dgm:pt>
    <dgm:pt modelId="{F4FBB66E-2B1C-4679-939C-D699D0576D50}" type="parTrans" cxnId="{F3124DB7-ABBC-4B7F-AE2F-D03BEA2AB00E}">
      <dgm:prSet/>
      <dgm:spPr/>
      <dgm:t>
        <a:bodyPr/>
        <a:lstStyle/>
        <a:p>
          <a:endParaRPr lang="ru-RU"/>
        </a:p>
      </dgm:t>
    </dgm:pt>
    <dgm:pt modelId="{D9721D25-022E-4846-BCB8-ED910F3444EF}" type="sibTrans" cxnId="{F3124DB7-ABBC-4B7F-AE2F-D03BEA2AB00E}">
      <dgm:prSet/>
      <dgm:spPr/>
      <dgm:t>
        <a:bodyPr/>
        <a:lstStyle/>
        <a:p>
          <a:endParaRPr lang="ru-RU"/>
        </a:p>
      </dgm:t>
    </dgm:pt>
    <dgm:pt modelId="{73820678-33AF-4CD2-9F1D-F0B63166DEB1}">
      <dgm:prSet/>
      <dgm:spPr/>
      <dgm:t>
        <a:bodyPr/>
        <a:lstStyle/>
        <a:p>
          <a:pPr rtl="0"/>
          <a:r>
            <a:rPr lang="ru-RU" dirty="0" smtClean="0"/>
            <a:t>Флегмонозная</a:t>
          </a:r>
          <a:endParaRPr lang="ru-RU" dirty="0"/>
        </a:p>
      </dgm:t>
    </dgm:pt>
    <dgm:pt modelId="{D1BB6FDD-3FB1-44A4-A485-360BC95EF365}" type="parTrans" cxnId="{9D2F184D-A75E-49F4-8DE8-BB3EA05D3B61}">
      <dgm:prSet/>
      <dgm:spPr/>
      <dgm:t>
        <a:bodyPr/>
        <a:lstStyle/>
        <a:p>
          <a:endParaRPr lang="ru-RU"/>
        </a:p>
      </dgm:t>
    </dgm:pt>
    <dgm:pt modelId="{F9925254-22FC-4F35-A193-9DFA3E8C46EB}" type="sibTrans" cxnId="{9D2F184D-A75E-49F4-8DE8-BB3EA05D3B61}">
      <dgm:prSet/>
      <dgm:spPr/>
      <dgm:t>
        <a:bodyPr/>
        <a:lstStyle/>
        <a:p>
          <a:endParaRPr lang="ru-RU"/>
        </a:p>
      </dgm:t>
    </dgm:pt>
    <dgm:pt modelId="{DEC6D403-37DA-41A0-A55F-E25273410C7F}" type="pres">
      <dgm:prSet presAssocID="{31BD67B5-344E-4A40-8972-028394BB747D}" presName="linear" presStyleCnt="0">
        <dgm:presLayoutVars>
          <dgm:animLvl val="lvl"/>
          <dgm:resizeHandles val="exact"/>
        </dgm:presLayoutVars>
      </dgm:prSet>
      <dgm:spPr/>
      <dgm:t>
        <a:bodyPr/>
        <a:lstStyle/>
        <a:p>
          <a:endParaRPr lang="ru-RU"/>
        </a:p>
      </dgm:t>
    </dgm:pt>
    <dgm:pt modelId="{02A91613-4CA4-40C9-B873-396FFE0E6762}" type="pres">
      <dgm:prSet presAssocID="{F2DE480D-0C6F-4312-9A41-507D68C86B02}" presName="parentText" presStyleLbl="node1" presStyleIdx="0" presStyleCnt="5">
        <dgm:presLayoutVars>
          <dgm:chMax val="0"/>
          <dgm:bulletEnabled val="1"/>
        </dgm:presLayoutVars>
      </dgm:prSet>
      <dgm:spPr/>
      <dgm:t>
        <a:bodyPr/>
        <a:lstStyle/>
        <a:p>
          <a:endParaRPr lang="ru-RU"/>
        </a:p>
      </dgm:t>
    </dgm:pt>
    <dgm:pt modelId="{679BF8B5-7376-4E2A-B34E-D38DFC9303D7}" type="pres">
      <dgm:prSet presAssocID="{D703BB1B-4F9A-4E5E-AEA2-CF2FB9E2D529}" presName="spacer" presStyleCnt="0"/>
      <dgm:spPr/>
    </dgm:pt>
    <dgm:pt modelId="{D388C684-D186-4ABA-BE31-3E1C26BF654A}" type="pres">
      <dgm:prSet presAssocID="{EC7EBD2F-287A-4EC5-802C-942CC0699D93}" presName="parentText" presStyleLbl="node1" presStyleIdx="1" presStyleCnt="5">
        <dgm:presLayoutVars>
          <dgm:chMax val="0"/>
          <dgm:bulletEnabled val="1"/>
        </dgm:presLayoutVars>
      </dgm:prSet>
      <dgm:spPr/>
      <dgm:t>
        <a:bodyPr/>
        <a:lstStyle/>
        <a:p>
          <a:endParaRPr lang="ru-RU"/>
        </a:p>
      </dgm:t>
    </dgm:pt>
    <dgm:pt modelId="{7381ECFD-CCAB-4921-A838-233EE2EAF72C}" type="pres">
      <dgm:prSet presAssocID="{1DB20743-526A-410D-A8B3-794B05EA7041}" presName="spacer" presStyleCnt="0"/>
      <dgm:spPr/>
    </dgm:pt>
    <dgm:pt modelId="{273FD63A-C8CC-47D8-8765-BA962B60ABA3}" type="pres">
      <dgm:prSet presAssocID="{E0D0F04B-8267-4448-A9BA-395437452285}" presName="parentText" presStyleLbl="node1" presStyleIdx="2" presStyleCnt="5">
        <dgm:presLayoutVars>
          <dgm:chMax val="0"/>
          <dgm:bulletEnabled val="1"/>
        </dgm:presLayoutVars>
      </dgm:prSet>
      <dgm:spPr/>
      <dgm:t>
        <a:bodyPr/>
        <a:lstStyle/>
        <a:p>
          <a:endParaRPr lang="ru-RU"/>
        </a:p>
      </dgm:t>
    </dgm:pt>
    <dgm:pt modelId="{ABBCA291-2248-4C6C-B99B-41DD08BF3C3C}" type="pres">
      <dgm:prSet presAssocID="{63E2FCE8-85B9-4F28-BC0B-072E9E7E7638}" presName="spacer" presStyleCnt="0"/>
      <dgm:spPr/>
    </dgm:pt>
    <dgm:pt modelId="{0C8BA07E-81EC-4B6B-B52B-B6B51226565C}" type="pres">
      <dgm:prSet presAssocID="{BA9FFD19-90F4-40B3-A9EB-D02FECAAC9A2}" presName="parentText" presStyleLbl="node1" presStyleIdx="3" presStyleCnt="5">
        <dgm:presLayoutVars>
          <dgm:chMax val="0"/>
          <dgm:bulletEnabled val="1"/>
        </dgm:presLayoutVars>
      </dgm:prSet>
      <dgm:spPr/>
      <dgm:t>
        <a:bodyPr/>
        <a:lstStyle/>
        <a:p>
          <a:endParaRPr lang="ru-RU"/>
        </a:p>
      </dgm:t>
    </dgm:pt>
    <dgm:pt modelId="{86DDFADE-066C-46AD-89D3-3FCB1A7D4A98}" type="pres">
      <dgm:prSet presAssocID="{D9721D25-022E-4846-BCB8-ED910F3444EF}" presName="spacer" presStyleCnt="0"/>
      <dgm:spPr/>
    </dgm:pt>
    <dgm:pt modelId="{4F93BC95-A281-4A4D-A200-68089C5BD373}" type="pres">
      <dgm:prSet presAssocID="{73820678-33AF-4CD2-9F1D-F0B63166DEB1}" presName="parentText" presStyleLbl="node1" presStyleIdx="4" presStyleCnt="5">
        <dgm:presLayoutVars>
          <dgm:chMax val="0"/>
          <dgm:bulletEnabled val="1"/>
        </dgm:presLayoutVars>
      </dgm:prSet>
      <dgm:spPr/>
      <dgm:t>
        <a:bodyPr/>
        <a:lstStyle/>
        <a:p>
          <a:endParaRPr lang="ru-RU"/>
        </a:p>
      </dgm:t>
    </dgm:pt>
  </dgm:ptLst>
  <dgm:cxnLst>
    <dgm:cxn modelId="{F3124DB7-ABBC-4B7F-AE2F-D03BEA2AB00E}" srcId="{31BD67B5-344E-4A40-8972-028394BB747D}" destId="{BA9FFD19-90F4-40B3-A9EB-D02FECAAC9A2}" srcOrd="3" destOrd="0" parTransId="{F4FBB66E-2B1C-4679-939C-D699D0576D50}" sibTransId="{D9721D25-022E-4846-BCB8-ED910F3444EF}"/>
    <dgm:cxn modelId="{9D2F184D-A75E-49F4-8DE8-BB3EA05D3B61}" srcId="{31BD67B5-344E-4A40-8972-028394BB747D}" destId="{73820678-33AF-4CD2-9F1D-F0B63166DEB1}" srcOrd="4" destOrd="0" parTransId="{D1BB6FDD-3FB1-44A4-A485-360BC95EF365}" sibTransId="{F9925254-22FC-4F35-A193-9DFA3E8C46EB}"/>
    <dgm:cxn modelId="{51963D55-B270-4305-AC74-476F7E012BBF}" type="presOf" srcId="{BA9FFD19-90F4-40B3-A9EB-D02FECAAC9A2}" destId="{0C8BA07E-81EC-4B6B-B52B-B6B51226565C}" srcOrd="0" destOrd="0" presId="urn:microsoft.com/office/officeart/2005/8/layout/vList2"/>
    <dgm:cxn modelId="{BA0B6712-E46F-4940-8C68-6FFC0500BEC2}" srcId="{31BD67B5-344E-4A40-8972-028394BB747D}" destId="{F2DE480D-0C6F-4312-9A41-507D68C86B02}" srcOrd="0" destOrd="0" parTransId="{F6376ED6-8593-4081-BC4C-2B590A22287F}" sibTransId="{D703BB1B-4F9A-4E5E-AEA2-CF2FB9E2D529}"/>
    <dgm:cxn modelId="{ACD105C2-359B-48BF-9F5E-EF6685F02A93}" type="presOf" srcId="{31BD67B5-344E-4A40-8972-028394BB747D}" destId="{DEC6D403-37DA-41A0-A55F-E25273410C7F}" srcOrd="0" destOrd="0" presId="urn:microsoft.com/office/officeart/2005/8/layout/vList2"/>
    <dgm:cxn modelId="{69BC0CEE-FF9D-41AA-B38D-E168A780A8C9}" type="presOf" srcId="{EC7EBD2F-287A-4EC5-802C-942CC0699D93}" destId="{D388C684-D186-4ABA-BE31-3E1C26BF654A}" srcOrd="0" destOrd="0" presId="urn:microsoft.com/office/officeart/2005/8/layout/vList2"/>
    <dgm:cxn modelId="{6A23905C-02CD-49A7-B9FA-3BF5573292AA}" type="presOf" srcId="{73820678-33AF-4CD2-9F1D-F0B63166DEB1}" destId="{4F93BC95-A281-4A4D-A200-68089C5BD373}" srcOrd="0" destOrd="0" presId="urn:microsoft.com/office/officeart/2005/8/layout/vList2"/>
    <dgm:cxn modelId="{E0270321-EF92-4C27-AA59-A66BEF39218C}" srcId="{31BD67B5-344E-4A40-8972-028394BB747D}" destId="{EC7EBD2F-287A-4EC5-802C-942CC0699D93}" srcOrd="1" destOrd="0" parTransId="{CED66085-651A-4A51-B2E5-1FDFAFD4D294}" sibTransId="{1DB20743-526A-410D-A8B3-794B05EA7041}"/>
    <dgm:cxn modelId="{FC813742-0A4F-4FB5-953E-87AC68A6193C}" type="presOf" srcId="{F2DE480D-0C6F-4312-9A41-507D68C86B02}" destId="{02A91613-4CA4-40C9-B873-396FFE0E6762}" srcOrd="0" destOrd="0" presId="urn:microsoft.com/office/officeart/2005/8/layout/vList2"/>
    <dgm:cxn modelId="{B99FBBBB-75C4-4BCE-8A5E-E692E03D21A0}" srcId="{31BD67B5-344E-4A40-8972-028394BB747D}" destId="{E0D0F04B-8267-4448-A9BA-395437452285}" srcOrd="2" destOrd="0" parTransId="{01E48BEC-295E-4F0F-9218-A7AA67EFFF42}" sibTransId="{63E2FCE8-85B9-4F28-BC0B-072E9E7E7638}"/>
    <dgm:cxn modelId="{09D3C2F0-9E36-4A5C-8DB9-291F08E2A850}" type="presOf" srcId="{E0D0F04B-8267-4448-A9BA-395437452285}" destId="{273FD63A-C8CC-47D8-8765-BA962B60ABA3}" srcOrd="0" destOrd="0" presId="urn:microsoft.com/office/officeart/2005/8/layout/vList2"/>
    <dgm:cxn modelId="{C535B638-A008-46C0-82F9-FA9F5C4B7E43}" type="presParOf" srcId="{DEC6D403-37DA-41A0-A55F-E25273410C7F}" destId="{02A91613-4CA4-40C9-B873-396FFE0E6762}" srcOrd="0" destOrd="0" presId="urn:microsoft.com/office/officeart/2005/8/layout/vList2"/>
    <dgm:cxn modelId="{1A23A680-0F7A-48B8-90BB-0FEF5EAD5121}" type="presParOf" srcId="{DEC6D403-37DA-41A0-A55F-E25273410C7F}" destId="{679BF8B5-7376-4E2A-B34E-D38DFC9303D7}" srcOrd="1" destOrd="0" presId="urn:microsoft.com/office/officeart/2005/8/layout/vList2"/>
    <dgm:cxn modelId="{9D5A2CD6-D4FC-4426-B60E-DA2304E7CCE4}" type="presParOf" srcId="{DEC6D403-37DA-41A0-A55F-E25273410C7F}" destId="{D388C684-D186-4ABA-BE31-3E1C26BF654A}" srcOrd="2" destOrd="0" presId="urn:microsoft.com/office/officeart/2005/8/layout/vList2"/>
    <dgm:cxn modelId="{8163C458-905D-4DB7-A1C4-A208EF101411}" type="presParOf" srcId="{DEC6D403-37DA-41A0-A55F-E25273410C7F}" destId="{7381ECFD-CCAB-4921-A838-233EE2EAF72C}" srcOrd="3" destOrd="0" presId="urn:microsoft.com/office/officeart/2005/8/layout/vList2"/>
    <dgm:cxn modelId="{979024C2-24E3-46CE-AB3F-867EE791B59D}" type="presParOf" srcId="{DEC6D403-37DA-41A0-A55F-E25273410C7F}" destId="{273FD63A-C8CC-47D8-8765-BA962B60ABA3}" srcOrd="4" destOrd="0" presId="urn:microsoft.com/office/officeart/2005/8/layout/vList2"/>
    <dgm:cxn modelId="{1A66E023-7CF7-4051-9C15-A0D2533ACAEC}" type="presParOf" srcId="{DEC6D403-37DA-41A0-A55F-E25273410C7F}" destId="{ABBCA291-2248-4C6C-B99B-41DD08BF3C3C}" srcOrd="5" destOrd="0" presId="urn:microsoft.com/office/officeart/2005/8/layout/vList2"/>
    <dgm:cxn modelId="{80E8AD5A-CC37-4D65-BDC7-B92E28DA074E}" type="presParOf" srcId="{DEC6D403-37DA-41A0-A55F-E25273410C7F}" destId="{0C8BA07E-81EC-4B6B-B52B-B6B51226565C}" srcOrd="6" destOrd="0" presId="urn:microsoft.com/office/officeart/2005/8/layout/vList2"/>
    <dgm:cxn modelId="{1FA85D0F-B538-430B-939A-A4BC674DB894}" type="presParOf" srcId="{DEC6D403-37DA-41A0-A55F-E25273410C7F}" destId="{86DDFADE-066C-46AD-89D3-3FCB1A7D4A98}" srcOrd="7" destOrd="0" presId="urn:microsoft.com/office/officeart/2005/8/layout/vList2"/>
    <dgm:cxn modelId="{654ADABC-5A99-4A8A-81E1-B8374E4D0B07}" type="presParOf" srcId="{DEC6D403-37DA-41A0-A55F-E25273410C7F}" destId="{4F93BC95-A281-4A4D-A200-68089C5BD37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0C580E-F09C-43C0-A8AF-B2F1E6D95383}"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ru-RU"/>
        </a:p>
      </dgm:t>
    </dgm:pt>
    <dgm:pt modelId="{DF60BCCA-013E-4803-A15C-0A01D31199C7}">
      <dgm:prSet phldrT="[Текст]" custT="1"/>
      <dgm:spPr/>
      <dgm:t>
        <a:bodyPr/>
        <a:lstStyle/>
        <a:p>
          <a:r>
            <a:rPr lang="smj-NO" sz="2000" dirty="0" smtClean="0"/>
            <a:t>50 000 ME</a:t>
          </a:r>
          <a:endParaRPr lang="ru-RU" sz="2000" dirty="0"/>
        </a:p>
      </dgm:t>
    </dgm:pt>
    <dgm:pt modelId="{CACB6C64-D918-4B77-AD2A-0F847DB7D932}" type="parTrans" cxnId="{A53AE4E3-2E3F-4628-B99C-8A61EAD4E5D0}">
      <dgm:prSet/>
      <dgm:spPr/>
      <dgm:t>
        <a:bodyPr/>
        <a:lstStyle/>
        <a:p>
          <a:endParaRPr lang="ru-RU"/>
        </a:p>
      </dgm:t>
    </dgm:pt>
    <dgm:pt modelId="{E0A98123-E635-4011-806E-79BA1AF51561}" type="sibTrans" cxnId="{A53AE4E3-2E3F-4628-B99C-8A61EAD4E5D0}">
      <dgm:prSet/>
      <dgm:spPr/>
      <dgm:t>
        <a:bodyPr/>
        <a:lstStyle/>
        <a:p>
          <a:endParaRPr lang="ru-RU"/>
        </a:p>
      </dgm:t>
    </dgm:pt>
    <dgm:pt modelId="{53C4B063-C4FA-4A5E-A9FC-4059CB9A4F16}">
      <dgm:prSet phldrT="[Текст]" custT="1"/>
      <dgm:spPr/>
      <dgm:t>
        <a:bodyPr/>
        <a:lstStyle/>
        <a:p>
          <a:r>
            <a:rPr lang="smj-NO" sz="2000" dirty="0" smtClean="0"/>
            <a:t>50 000 ME</a:t>
          </a:r>
          <a:endParaRPr lang="ru-RU" sz="2000" dirty="0"/>
        </a:p>
      </dgm:t>
    </dgm:pt>
    <dgm:pt modelId="{3EA54071-E4C5-45C7-B9D4-03A3E5595009}" type="parTrans" cxnId="{1349AE76-3A3A-4C3B-970E-DA526D6D110E}">
      <dgm:prSet/>
      <dgm:spPr/>
      <dgm:t>
        <a:bodyPr/>
        <a:lstStyle/>
        <a:p>
          <a:endParaRPr lang="ru-RU"/>
        </a:p>
      </dgm:t>
    </dgm:pt>
    <dgm:pt modelId="{0FBF55ED-23A5-4F5A-AD39-7E249DB9613D}" type="sibTrans" cxnId="{1349AE76-3A3A-4C3B-970E-DA526D6D110E}">
      <dgm:prSet/>
      <dgm:spPr/>
      <dgm:t>
        <a:bodyPr/>
        <a:lstStyle/>
        <a:p>
          <a:endParaRPr lang="ru-RU"/>
        </a:p>
      </dgm:t>
    </dgm:pt>
    <dgm:pt modelId="{AB08D4B6-EFC6-41C6-8AF5-7E49D8E2DA6F}">
      <dgm:prSet phldrT="[Текст]" custT="1"/>
      <dgm:spPr/>
      <dgm:t>
        <a:bodyPr/>
        <a:lstStyle/>
        <a:p>
          <a:r>
            <a:rPr lang="smj-NO" sz="2000" dirty="0" smtClean="0"/>
            <a:t>50 000 ME</a:t>
          </a:r>
          <a:endParaRPr lang="ru-RU" sz="2000" dirty="0"/>
        </a:p>
      </dgm:t>
    </dgm:pt>
    <dgm:pt modelId="{141325BB-0049-43E9-B9CB-28EC4E8E451F}" type="parTrans" cxnId="{82155192-3112-4324-9B41-1D22FCE17542}">
      <dgm:prSet/>
      <dgm:spPr/>
      <dgm:t>
        <a:bodyPr/>
        <a:lstStyle/>
        <a:p>
          <a:endParaRPr lang="ru-RU"/>
        </a:p>
      </dgm:t>
    </dgm:pt>
    <dgm:pt modelId="{0BB33C76-13C3-45DC-A79B-C19A54FBB66F}" type="sibTrans" cxnId="{82155192-3112-4324-9B41-1D22FCE17542}">
      <dgm:prSet/>
      <dgm:spPr/>
      <dgm:t>
        <a:bodyPr/>
        <a:lstStyle/>
        <a:p>
          <a:endParaRPr lang="ru-RU"/>
        </a:p>
      </dgm:t>
    </dgm:pt>
    <dgm:pt modelId="{14DD9E2E-9F30-4C2E-960E-24D1E9BA9C51}">
      <dgm:prSet phldrT="[Текст]" custT="1"/>
      <dgm:spPr/>
      <dgm:t>
        <a:bodyPr/>
        <a:lstStyle/>
        <a:p>
          <a:r>
            <a:rPr lang="smj-NO" sz="3200" dirty="0" smtClean="0"/>
            <a:t>Cl. septicum </a:t>
          </a:r>
          <a:endParaRPr lang="ru-RU" sz="3200" dirty="0"/>
        </a:p>
      </dgm:t>
    </dgm:pt>
    <dgm:pt modelId="{EADD8E8B-19A0-4A63-BF2B-4648AA93EC6F}" type="sibTrans" cxnId="{93D7C75D-D016-4783-8956-B92AB05A997D}">
      <dgm:prSet/>
      <dgm:spPr/>
      <dgm:t>
        <a:bodyPr/>
        <a:lstStyle/>
        <a:p>
          <a:endParaRPr lang="ru-RU"/>
        </a:p>
      </dgm:t>
    </dgm:pt>
    <dgm:pt modelId="{706605E7-9E7A-403E-ABB7-A53B230A8D80}" type="parTrans" cxnId="{93D7C75D-D016-4783-8956-B92AB05A997D}">
      <dgm:prSet/>
      <dgm:spPr/>
      <dgm:t>
        <a:bodyPr/>
        <a:lstStyle/>
        <a:p>
          <a:endParaRPr lang="ru-RU"/>
        </a:p>
      </dgm:t>
    </dgm:pt>
    <dgm:pt modelId="{FE4084BB-4D35-494A-BF52-DF4AEA0DD00F}">
      <dgm:prSet phldrT="[Текст]" custT="1"/>
      <dgm:spPr/>
      <dgm:t>
        <a:bodyPr/>
        <a:lstStyle/>
        <a:p>
          <a:r>
            <a:rPr lang="en-US" sz="3200" dirty="0" smtClean="0"/>
            <a:t>Cl. </a:t>
          </a:r>
          <a:r>
            <a:rPr lang="en-US" sz="3200" dirty="0" err="1" smtClean="0"/>
            <a:t>oedematiens</a:t>
          </a:r>
          <a:endParaRPr lang="ru-RU" sz="3200" dirty="0"/>
        </a:p>
      </dgm:t>
    </dgm:pt>
    <dgm:pt modelId="{E18AF088-DEFE-4BD5-A96B-BDA4AA9277F2}" type="sibTrans" cxnId="{ED75FFA5-1364-4F50-9AE7-3A28C2F3F5D5}">
      <dgm:prSet/>
      <dgm:spPr/>
      <dgm:t>
        <a:bodyPr/>
        <a:lstStyle/>
        <a:p>
          <a:endParaRPr lang="ru-RU"/>
        </a:p>
      </dgm:t>
    </dgm:pt>
    <dgm:pt modelId="{74093EEA-0C16-4E2B-8CF5-AEF57C750D21}" type="parTrans" cxnId="{ED75FFA5-1364-4F50-9AE7-3A28C2F3F5D5}">
      <dgm:prSet/>
      <dgm:spPr/>
      <dgm:t>
        <a:bodyPr/>
        <a:lstStyle/>
        <a:p>
          <a:endParaRPr lang="ru-RU"/>
        </a:p>
      </dgm:t>
    </dgm:pt>
    <dgm:pt modelId="{EE4EE556-76D6-410F-A42B-0702AA456642}">
      <dgm:prSet phldrT="[Текст]" custT="1"/>
      <dgm:spPr/>
      <dgm:t>
        <a:bodyPr/>
        <a:lstStyle/>
        <a:p>
          <a:r>
            <a:rPr lang="en-US" sz="3200" dirty="0" smtClean="0"/>
            <a:t>Cl. </a:t>
          </a:r>
          <a:r>
            <a:rPr lang="en-US" sz="3200" dirty="0" err="1" smtClean="0"/>
            <a:t>perfringens</a:t>
          </a:r>
          <a:endParaRPr lang="ru-RU" sz="3200" dirty="0"/>
        </a:p>
      </dgm:t>
    </dgm:pt>
    <dgm:pt modelId="{E0415756-CE9E-466A-9F83-7E32213C1B50}" type="sibTrans" cxnId="{4B94647D-510C-45A9-B544-D923E9CB9DF3}">
      <dgm:prSet/>
      <dgm:spPr/>
      <dgm:t>
        <a:bodyPr/>
        <a:lstStyle/>
        <a:p>
          <a:endParaRPr lang="ru-RU"/>
        </a:p>
      </dgm:t>
    </dgm:pt>
    <dgm:pt modelId="{B130AFEC-BE92-4711-9B13-FC7606834923}" type="parTrans" cxnId="{4B94647D-510C-45A9-B544-D923E9CB9DF3}">
      <dgm:prSet/>
      <dgm:spPr/>
      <dgm:t>
        <a:bodyPr/>
        <a:lstStyle/>
        <a:p>
          <a:endParaRPr lang="ru-RU"/>
        </a:p>
      </dgm:t>
    </dgm:pt>
    <dgm:pt modelId="{81AE4FEA-73E9-4D29-94A9-B16B18108CC7}" type="pres">
      <dgm:prSet presAssocID="{690C580E-F09C-43C0-A8AF-B2F1E6D95383}" presName="composite" presStyleCnt="0">
        <dgm:presLayoutVars>
          <dgm:chMax val="5"/>
          <dgm:dir/>
          <dgm:animLvl val="ctr"/>
          <dgm:resizeHandles val="exact"/>
        </dgm:presLayoutVars>
      </dgm:prSet>
      <dgm:spPr/>
      <dgm:t>
        <a:bodyPr/>
        <a:lstStyle/>
        <a:p>
          <a:endParaRPr lang="ru-RU"/>
        </a:p>
      </dgm:t>
    </dgm:pt>
    <dgm:pt modelId="{6F6D5831-8206-49C0-9C0F-E7462EA5D42E}" type="pres">
      <dgm:prSet presAssocID="{690C580E-F09C-43C0-A8AF-B2F1E6D95383}" presName="cycle" presStyleCnt="0"/>
      <dgm:spPr/>
    </dgm:pt>
    <dgm:pt modelId="{78D6B2FC-4D04-4933-B721-C7E00947B184}" type="pres">
      <dgm:prSet presAssocID="{690C580E-F09C-43C0-A8AF-B2F1E6D95383}" presName="centerShape" presStyleCnt="0"/>
      <dgm:spPr/>
    </dgm:pt>
    <dgm:pt modelId="{A946F7B0-9B4A-4536-BD67-B02A167A84E5}" type="pres">
      <dgm:prSet presAssocID="{690C580E-F09C-43C0-A8AF-B2F1E6D95383}" presName="connSite" presStyleLbl="node1" presStyleIdx="0" presStyleCnt="4"/>
      <dgm:spPr/>
    </dgm:pt>
    <dgm:pt modelId="{71A9F76F-5AFE-4048-A26D-AD86D323FF3D}" type="pres">
      <dgm:prSet presAssocID="{690C580E-F09C-43C0-A8AF-B2F1E6D95383}" presName="visible" presStyleLbl="node1" presStyleIdx="0" presStyleCnt="4" custScaleX="152317" custScaleY="116247" custLinFactNeighborX="-20599" custLinFactNeighborY="32393"/>
      <dgm:spPr>
        <a:blipFill rotWithShape="0">
          <a:blip xmlns:r="http://schemas.openxmlformats.org/officeDocument/2006/relationships" r:embed="rId1"/>
          <a:stretch>
            <a:fillRect/>
          </a:stretch>
        </a:blipFill>
      </dgm:spPr>
    </dgm:pt>
    <dgm:pt modelId="{9A746D8F-3319-42E1-8484-7F74A915EC0F}" type="pres">
      <dgm:prSet presAssocID="{CACB6C64-D918-4B77-AD2A-0F847DB7D932}" presName="Name25" presStyleLbl="parChTrans1D1" presStyleIdx="0" presStyleCnt="3"/>
      <dgm:spPr/>
      <dgm:t>
        <a:bodyPr/>
        <a:lstStyle/>
        <a:p>
          <a:endParaRPr lang="ru-RU"/>
        </a:p>
      </dgm:t>
    </dgm:pt>
    <dgm:pt modelId="{8A7B05F5-B1A3-4E81-BD1B-679D9ACA1AAF}" type="pres">
      <dgm:prSet presAssocID="{DF60BCCA-013E-4803-A15C-0A01D31199C7}" presName="node" presStyleCnt="0"/>
      <dgm:spPr/>
    </dgm:pt>
    <dgm:pt modelId="{204B7451-5C43-47F4-BE48-E3400D167BF4}" type="pres">
      <dgm:prSet presAssocID="{DF60BCCA-013E-4803-A15C-0A01D31199C7}" presName="parentNode" presStyleLbl="node1" presStyleIdx="1" presStyleCnt="4" custScaleX="101989" custScaleY="103833" custLinFactNeighborX="4974" custLinFactNeighborY="-1660">
        <dgm:presLayoutVars>
          <dgm:chMax val="1"/>
          <dgm:bulletEnabled val="1"/>
        </dgm:presLayoutVars>
      </dgm:prSet>
      <dgm:spPr/>
      <dgm:t>
        <a:bodyPr/>
        <a:lstStyle/>
        <a:p>
          <a:endParaRPr lang="ru-RU"/>
        </a:p>
      </dgm:t>
    </dgm:pt>
    <dgm:pt modelId="{58FA99BB-27C3-42B0-BB0A-CC9D4379FBF5}" type="pres">
      <dgm:prSet presAssocID="{DF60BCCA-013E-4803-A15C-0A01D31199C7}" presName="childNode" presStyleLbl="revTx" presStyleIdx="0" presStyleCnt="3">
        <dgm:presLayoutVars>
          <dgm:bulletEnabled val="1"/>
        </dgm:presLayoutVars>
      </dgm:prSet>
      <dgm:spPr/>
      <dgm:t>
        <a:bodyPr/>
        <a:lstStyle/>
        <a:p>
          <a:endParaRPr lang="ru-RU"/>
        </a:p>
      </dgm:t>
    </dgm:pt>
    <dgm:pt modelId="{005E74EF-5792-41A7-A74C-1658E10458CC}" type="pres">
      <dgm:prSet presAssocID="{3EA54071-E4C5-45C7-B9D4-03A3E5595009}" presName="Name25" presStyleLbl="parChTrans1D1" presStyleIdx="1" presStyleCnt="3"/>
      <dgm:spPr/>
      <dgm:t>
        <a:bodyPr/>
        <a:lstStyle/>
        <a:p>
          <a:endParaRPr lang="ru-RU"/>
        </a:p>
      </dgm:t>
    </dgm:pt>
    <dgm:pt modelId="{69BDD491-7680-41A1-BE6F-C7BD0E70E642}" type="pres">
      <dgm:prSet presAssocID="{53C4B063-C4FA-4A5E-A9FC-4059CB9A4F16}" presName="node" presStyleCnt="0"/>
      <dgm:spPr/>
    </dgm:pt>
    <dgm:pt modelId="{789BC37C-B8AA-4C7D-BBF1-506CAF9A909C}" type="pres">
      <dgm:prSet presAssocID="{53C4B063-C4FA-4A5E-A9FC-4059CB9A4F16}" presName="parentNode" presStyleLbl="node1" presStyleIdx="2" presStyleCnt="4" custScaleX="103978" custScaleY="110914" custLinFactNeighborX="24557" custLinFactNeighborY="-4358">
        <dgm:presLayoutVars>
          <dgm:chMax val="1"/>
          <dgm:bulletEnabled val="1"/>
        </dgm:presLayoutVars>
      </dgm:prSet>
      <dgm:spPr/>
      <dgm:t>
        <a:bodyPr/>
        <a:lstStyle/>
        <a:p>
          <a:endParaRPr lang="ru-RU"/>
        </a:p>
      </dgm:t>
    </dgm:pt>
    <dgm:pt modelId="{4D24DFD6-F485-4ACC-A04C-021622295599}" type="pres">
      <dgm:prSet presAssocID="{53C4B063-C4FA-4A5E-A9FC-4059CB9A4F16}" presName="childNode" presStyleLbl="revTx" presStyleIdx="1" presStyleCnt="3">
        <dgm:presLayoutVars>
          <dgm:bulletEnabled val="1"/>
        </dgm:presLayoutVars>
      </dgm:prSet>
      <dgm:spPr/>
      <dgm:t>
        <a:bodyPr/>
        <a:lstStyle/>
        <a:p>
          <a:endParaRPr lang="ru-RU"/>
        </a:p>
      </dgm:t>
    </dgm:pt>
    <dgm:pt modelId="{6B01CAB2-4DC8-495A-A223-D073045496A0}" type="pres">
      <dgm:prSet presAssocID="{141325BB-0049-43E9-B9CB-28EC4E8E451F}" presName="Name25" presStyleLbl="parChTrans1D1" presStyleIdx="2" presStyleCnt="3"/>
      <dgm:spPr/>
      <dgm:t>
        <a:bodyPr/>
        <a:lstStyle/>
        <a:p>
          <a:endParaRPr lang="ru-RU"/>
        </a:p>
      </dgm:t>
    </dgm:pt>
    <dgm:pt modelId="{DDEA4B51-B404-4D51-ACC1-7CD602636B5D}" type="pres">
      <dgm:prSet presAssocID="{AB08D4B6-EFC6-41C6-8AF5-7E49D8E2DA6F}" presName="node" presStyleCnt="0"/>
      <dgm:spPr/>
    </dgm:pt>
    <dgm:pt modelId="{9D8FCA95-F6F1-4133-92D0-2F9BBC739539}" type="pres">
      <dgm:prSet presAssocID="{AB08D4B6-EFC6-41C6-8AF5-7E49D8E2DA6F}" presName="parentNode" presStyleLbl="node1" presStyleIdx="3" presStyleCnt="4" custScaleX="103057" custScaleY="107860" custLinFactNeighborX="71288" custLinFactNeighborY="-5688">
        <dgm:presLayoutVars>
          <dgm:chMax val="1"/>
          <dgm:bulletEnabled val="1"/>
        </dgm:presLayoutVars>
      </dgm:prSet>
      <dgm:spPr/>
      <dgm:t>
        <a:bodyPr/>
        <a:lstStyle/>
        <a:p>
          <a:endParaRPr lang="ru-RU"/>
        </a:p>
      </dgm:t>
    </dgm:pt>
    <dgm:pt modelId="{1E626FEE-E75D-48E9-BC93-F76CA519BF28}" type="pres">
      <dgm:prSet presAssocID="{AB08D4B6-EFC6-41C6-8AF5-7E49D8E2DA6F}" presName="childNode" presStyleLbl="revTx" presStyleIdx="2" presStyleCnt="3">
        <dgm:presLayoutVars>
          <dgm:bulletEnabled val="1"/>
        </dgm:presLayoutVars>
      </dgm:prSet>
      <dgm:spPr/>
      <dgm:t>
        <a:bodyPr/>
        <a:lstStyle/>
        <a:p>
          <a:endParaRPr lang="ru-RU"/>
        </a:p>
      </dgm:t>
    </dgm:pt>
  </dgm:ptLst>
  <dgm:cxnLst>
    <dgm:cxn modelId="{4B94647D-510C-45A9-B544-D923E9CB9DF3}" srcId="{DF60BCCA-013E-4803-A15C-0A01D31199C7}" destId="{EE4EE556-76D6-410F-A42B-0702AA456642}" srcOrd="0" destOrd="0" parTransId="{B130AFEC-BE92-4711-9B13-FC7606834923}" sibTransId="{E0415756-CE9E-466A-9F83-7E32213C1B50}"/>
    <dgm:cxn modelId="{EDFDBFC5-353D-46AE-950C-13E19B456A56}" type="presOf" srcId="{14DD9E2E-9F30-4C2E-960E-24D1E9BA9C51}" destId="{1E626FEE-E75D-48E9-BC93-F76CA519BF28}" srcOrd="0" destOrd="0" presId="urn:microsoft.com/office/officeart/2005/8/layout/radial2"/>
    <dgm:cxn modelId="{1431E8DD-FFA8-44F2-8EFD-A70AE383F87D}" type="presOf" srcId="{FE4084BB-4D35-494A-BF52-DF4AEA0DD00F}" destId="{4D24DFD6-F485-4ACC-A04C-021622295599}" srcOrd="0" destOrd="0" presId="urn:microsoft.com/office/officeart/2005/8/layout/radial2"/>
    <dgm:cxn modelId="{E3B02625-A73B-4C29-AF87-B6A3B76AB507}" type="presOf" srcId="{AB08D4B6-EFC6-41C6-8AF5-7E49D8E2DA6F}" destId="{9D8FCA95-F6F1-4133-92D0-2F9BBC739539}" srcOrd="0" destOrd="0" presId="urn:microsoft.com/office/officeart/2005/8/layout/radial2"/>
    <dgm:cxn modelId="{A53AE4E3-2E3F-4628-B99C-8A61EAD4E5D0}" srcId="{690C580E-F09C-43C0-A8AF-B2F1E6D95383}" destId="{DF60BCCA-013E-4803-A15C-0A01D31199C7}" srcOrd="0" destOrd="0" parTransId="{CACB6C64-D918-4B77-AD2A-0F847DB7D932}" sibTransId="{E0A98123-E635-4011-806E-79BA1AF51561}"/>
    <dgm:cxn modelId="{82155192-3112-4324-9B41-1D22FCE17542}" srcId="{690C580E-F09C-43C0-A8AF-B2F1E6D95383}" destId="{AB08D4B6-EFC6-41C6-8AF5-7E49D8E2DA6F}" srcOrd="2" destOrd="0" parTransId="{141325BB-0049-43E9-B9CB-28EC4E8E451F}" sibTransId="{0BB33C76-13C3-45DC-A79B-C19A54FBB66F}"/>
    <dgm:cxn modelId="{8DB448B8-41FE-4D72-ACCE-F0F951A36F44}" type="presOf" srcId="{141325BB-0049-43E9-B9CB-28EC4E8E451F}" destId="{6B01CAB2-4DC8-495A-A223-D073045496A0}" srcOrd="0" destOrd="0" presId="urn:microsoft.com/office/officeart/2005/8/layout/radial2"/>
    <dgm:cxn modelId="{112D6201-5297-4DBC-AC3B-AB609D36C850}" type="presOf" srcId="{CACB6C64-D918-4B77-AD2A-0F847DB7D932}" destId="{9A746D8F-3319-42E1-8484-7F74A915EC0F}" srcOrd="0" destOrd="0" presId="urn:microsoft.com/office/officeart/2005/8/layout/radial2"/>
    <dgm:cxn modelId="{42674FD4-F33A-4D56-BD44-1A252E7380E8}" type="presOf" srcId="{690C580E-F09C-43C0-A8AF-B2F1E6D95383}" destId="{81AE4FEA-73E9-4D29-94A9-B16B18108CC7}" srcOrd="0" destOrd="0" presId="urn:microsoft.com/office/officeart/2005/8/layout/radial2"/>
    <dgm:cxn modelId="{93D7C75D-D016-4783-8956-B92AB05A997D}" srcId="{AB08D4B6-EFC6-41C6-8AF5-7E49D8E2DA6F}" destId="{14DD9E2E-9F30-4C2E-960E-24D1E9BA9C51}" srcOrd="0" destOrd="0" parTransId="{706605E7-9E7A-403E-ABB7-A53B230A8D80}" sibTransId="{EADD8E8B-19A0-4A63-BF2B-4648AA93EC6F}"/>
    <dgm:cxn modelId="{1B067976-80EB-4505-8E64-A42F4F44CAE1}" type="presOf" srcId="{53C4B063-C4FA-4A5E-A9FC-4059CB9A4F16}" destId="{789BC37C-B8AA-4C7D-BBF1-506CAF9A909C}" srcOrd="0" destOrd="0" presId="urn:microsoft.com/office/officeart/2005/8/layout/radial2"/>
    <dgm:cxn modelId="{7667F135-5323-4249-9140-E029E34AC995}" type="presOf" srcId="{DF60BCCA-013E-4803-A15C-0A01D31199C7}" destId="{204B7451-5C43-47F4-BE48-E3400D167BF4}" srcOrd="0" destOrd="0" presId="urn:microsoft.com/office/officeart/2005/8/layout/radial2"/>
    <dgm:cxn modelId="{36258697-63F6-4A4A-8D95-387E05CAD833}" type="presOf" srcId="{EE4EE556-76D6-410F-A42B-0702AA456642}" destId="{58FA99BB-27C3-42B0-BB0A-CC9D4379FBF5}" srcOrd="0" destOrd="0" presId="urn:microsoft.com/office/officeart/2005/8/layout/radial2"/>
    <dgm:cxn modelId="{ED75FFA5-1364-4F50-9AE7-3A28C2F3F5D5}" srcId="{53C4B063-C4FA-4A5E-A9FC-4059CB9A4F16}" destId="{FE4084BB-4D35-494A-BF52-DF4AEA0DD00F}" srcOrd="0" destOrd="0" parTransId="{74093EEA-0C16-4E2B-8CF5-AEF57C750D21}" sibTransId="{E18AF088-DEFE-4BD5-A96B-BDA4AA9277F2}"/>
    <dgm:cxn modelId="{4DAE36ED-82E8-41FE-B37F-75522C2ECCA4}" type="presOf" srcId="{3EA54071-E4C5-45C7-B9D4-03A3E5595009}" destId="{005E74EF-5792-41A7-A74C-1658E10458CC}" srcOrd="0" destOrd="0" presId="urn:microsoft.com/office/officeart/2005/8/layout/radial2"/>
    <dgm:cxn modelId="{1349AE76-3A3A-4C3B-970E-DA526D6D110E}" srcId="{690C580E-F09C-43C0-A8AF-B2F1E6D95383}" destId="{53C4B063-C4FA-4A5E-A9FC-4059CB9A4F16}" srcOrd="1" destOrd="0" parTransId="{3EA54071-E4C5-45C7-B9D4-03A3E5595009}" sibTransId="{0FBF55ED-23A5-4F5A-AD39-7E249DB9613D}"/>
    <dgm:cxn modelId="{42A8BCA1-3E1A-427D-AA4C-2426173EA2AB}" type="presParOf" srcId="{81AE4FEA-73E9-4D29-94A9-B16B18108CC7}" destId="{6F6D5831-8206-49C0-9C0F-E7462EA5D42E}" srcOrd="0" destOrd="0" presId="urn:microsoft.com/office/officeart/2005/8/layout/radial2"/>
    <dgm:cxn modelId="{E28E451B-28B8-45C7-8097-2B0751795DE6}" type="presParOf" srcId="{6F6D5831-8206-49C0-9C0F-E7462EA5D42E}" destId="{78D6B2FC-4D04-4933-B721-C7E00947B184}" srcOrd="0" destOrd="0" presId="urn:microsoft.com/office/officeart/2005/8/layout/radial2"/>
    <dgm:cxn modelId="{7A531403-CDCD-49FA-B353-58D73C337770}" type="presParOf" srcId="{78D6B2FC-4D04-4933-B721-C7E00947B184}" destId="{A946F7B0-9B4A-4536-BD67-B02A167A84E5}" srcOrd="0" destOrd="0" presId="urn:microsoft.com/office/officeart/2005/8/layout/radial2"/>
    <dgm:cxn modelId="{61818372-A501-45EB-8CB2-CABFF16B1F32}" type="presParOf" srcId="{78D6B2FC-4D04-4933-B721-C7E00947B184}" destId="{71A9F76F-5AFE-4048-A26D-AD86D323FF3D}" srcOrd="1" destOrd="0" presId="urn:microsoft.com/office/officeart/2005/8/layout/radial2"/>
    <dgm:cxn modelId="{5334B745-93D9-4A6F-825A-BD738F0311B0}" type="presParOf" srcId="{6F6D5831-8206-49C0-9C0F-E7462EA5D42E}" destId="{9A746D8F-3319-42E1-8484-7F74A915EC0F}" srcOrd="1" destOrd="0" presId="urn:microsoft.com/office/officeart/2005/8/layout/radial2"/>
    <dgm:cxn modelId="{343AD49E-AB02-4B73-BF4E-CA0FBE8EFBCE}" type="presParOf" srcId="{6F6D5831-8206-49C0-9C0F-E7462EA5D42E}" destId="{8A7B05F5-B1A3-4E81-BD1B-679D9ACA1AAF}" srcOrd="2" destOrd="0" presId="urn:microsoft.com/office/officeart/2005/8/layout/radial2"/>
    <dgm:cxn modelId="{1B4F6B44-0916-40BE-8C29-6D9CF8DB896A}" type="presParOf" srcId="{8A7B05F5-B1A3-4E81-BD1B-679D9ACA1AAF}" destId="{204B7451-5C43-47F4-BE48-E3400D167BF4}" srcOrd="0" destOrd="0" presId="urn:microsoft.com/office/officeart/2005/8/layout/radial2"/>
    <dgm:cxn modelId="{6B8DD9E4-B094-4118-A3BE-C4FA989576E3}" type="presParOf" srcId="{8A7B05F5-B1A3-4E81-BD1B-679D9ACA1AAF}" destId="{58FA99BB-27C3-42B0-BB0A-CC9D4379FBF5}" srcOrd="1" destOrd="0" presId="urn:microsoft.com/office/officeart/2005/8/layout/radial2"/>
    <dgm:cxn modelId="{FA32DEF6-D122-4BB5-BB24-7F401364F21A}" type="presParOf" srcId="{6F6D5831-8206-49C0-9C0F-E7462EA5D42E}" destId="{005E74EF-5792-41A7-A74C-1658E10458CC}" srcOrd="3" destOrd="0" presId="urn:microsoft.com/office/officeart/2005/8/layout/radial2"/>
    <dgm:cxn modelId="{8BAB427A-0D74-4C60-9617-718768A891FA}" type="presParOf" srcId="{6F6D5831-8206-49C0-9C0F-E7462EA5D42E}" destId="{69BDD491-7680-41A1-BE6F-C7BD0E70E642}" srcOrd="4" destOrd="0" presId="urn:microsoft.com/office/officeart/2005/8/layout/radial2"/>
    <dgm:cxn modelId="{55CBAB6C-25FB-4E1E-AE1C-11DC7FB4A535}" type="presParOf" srcId="{69BDD491-7680-41A1-BE6F-C7BD0E70E642}" destId="{789BC37C-B8AA-4C7D-BBF1-506CAF9A909C}" srcOrd="0" destOrd="0" presId="urn:microsoft.com/office/officeart/2005/8/layout/radial2"/>
    <dgm:cxn modelId="{99EC5E1B-AE7B-4FFB-A835-B9A47BEC4BDA}" type="presParOf" srcId="{69BDD491-7680-41A1-BE6F-C7BD0E70E642}" destId="{4D24DFD6-F485-4ACC-A04C-021622295599}" srcOrd="1" destOrd="0" presId="urn:microsoft.com/office/officeart/2005/8/layout/radial2"/>
    <dgm:cxn modelId="{2EA4484A-E92C-48A2-9E2A-34C445BB7154}" type="presParOf" srcId="{6F6D5831-8206-49C0-9C0F-E7462EA5D42E}" destId="{6B01CAB2-4DC8-495A-A223-D073045496A0}" srcOrd="5" destOrd="0" presId="urn:microsoft.com/office/officeart/2005/8/layout/radial2"/>
    <dgm:cxn modelId="{CEDF4CAA-C7E0-4740-BE9C-A9B21397AB87}" type="presParOf" srcId="{6F6D5831-8206-49C0-9C0F-E7462EA5D42E}" destId="{DDEA4B51-B404-4D51-ACC1-7CD602636B5D}" srcOrd="6" destOrd="0" presId="urn:microsoft.com/office/officeart/2005/8/layout/radial2"/>
    <dgm:cxn modelId="{A07817D1-9382-49B5-B39E-E155ACD00728}" type="presParOf" srcId="{DDEA4B51-B404-4D51-ACC1-7CD602636B5D}" destId="{9D8FCA95-F6F1-4133-92D0-2F9BBC739539}" srcOrd="0" destOrd="0" presId="urn:microsoft.com/office/officeart/2005/8/layout/radial2"/>
    <dgm:cxn modelId="{89CBFA9B-4921-45EF-A7E0-0BBF00447FBC}" type="presParOf" srcId="{DDEA4B51-B404-4D51-ACC1-7CD602636B5D}" destId="{1E626FEE-E75D-48E9-BC93-F76CA519BF28}"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2A0BF9-3879-4C9A-86CE-C3C2CAB30AA5}" type="doc">
      <dgm:prSet loTypeId="urn:microsoft.com/office/officeart/2005/8/layout/cycle6" loCatId="relationship" qsTypeId="urn:microsoft.com/office/officeart/2005/8/quickstyle/simple1" qsCatId="simple" csTypeId="urn:microsoft.com/office/officeart/2005/8/colors/accent0_1" csCatId="mainScheme" phldr="1"/>
      <dgm:spPr/>
      <dgm:t>
        <a:bodyPr/>
        <a:lstStyle/>
        <a:p>
          <a:endParaRPr lang="ru-RU"/>
        </a:p>
      </dgm:t>
    </dgm:pt>
    <dgm:pt modelId="{8BA7A8E5-1239-4F6E-AB8D-5D92961E58FE}">
      <dgm:prSet phldrT="[Текст]"/>
      <dgm:spPr>
        <a:solidFill>
          <a:schemeClr val="accent2">
            <a:lumMod val="40000"/>
            <a:lumOff val="60000"/>
          </a:schemeClr>
        </a:solidFill>
      </dgm:spPr>
      <dgm:t>
        <a:bodyPr/>
        <a:lstStyle/>
        <a:p>
          <a:r>
            <a:rPr lang="ru-RU" dirty="0" smtClean="0"/>
            <a:t>Радикальная </a:t>
          </a:r>
          <a:r>
            <a:rPr lang="ru-RU" dirty="0" err="1" smtClean="0"/>
            <a:t>некрэктомия</a:t>
          </a:r>
          <a:endParaRPr lang="ru-RU" dirty="0"/>
        </a:p>
      </dgm:t>
    </dgm:pt>
    <dgm:pt modelId="{69EF5FBA-482F-4915-8AB8-26434B9F23BF}" type="parTrans" cxnId="{7BE6D518-E2B4-439B-9F48-09A94C5EC4FB}">
      <dgm:prSet/>
      <dgm:spPr/>
      <dgm:t>
        <a:bodyPr/>
        <a:lstStyle/>
        <a:p>
          <a:endParaRPr lang="ru-RU"/>
        </a:p>
      </dgm:t>
    </dgm:pt>
    <dgm:pt modelId="{DA024FCD-B109-4511-BF58-FE625A626A71}" type="sibTrans" cxnId="{7BE6D518-E2B4-439B-9F48-09A94C5EC4FB}">
      <dgm:prSet/>
      <dgm:spPr/>
      <dgm:t>
        <a:bodyPr/>
        <a:lstStyle/>
        <a:p>
          <a:endParaRPr lang="ru-RU"/>
        </a:p>
      </dgm:t>
    </dgm:pt>
    <dgm:pt modelId="{F5C1F973-5755-490B-AF70-89E105235D05}">
      <dgm:prSet phldrT="[Текст]"/>
      <dgm:spPr>
        <a:solidFill>
          <a:schemeClr val="accent2">
            <a:lumMod val="40000"/>
            <a:lumOff val="60000"/>
          </a:schemeClr>
        </a:solidFill>
      </dgm:spPr>
      <dgm:t>
        <a:bodyPr/>
        <a:lstStyle/>
        <a:p>
          <a:r>
            <a:rPr lang="ru-RU" dirty="0" smtClean="0"/>
            <a:t>Преграждающие разрезы кожи и подкожной клетчатки</a:t>
          </a:r>
          <a:endParaRPr lang="ru-RU" dirty="0"/>
        </a:p>
      </dgm:t>
    </dgm:pt>
    <dgm:pt modelId="{70F37D98-E10F-4D8B-B8E8-AB20A5A5A67B}" type="parTrans" cxnId="{F310DC6E-C57F-442C-8DAA-B9B89075ADF4}">
      <dgm:prSet/>
      <dgm:spPr/>
      <dgm:t>
        <a:bodyPr/>
        <a:lstStyle/>
        <a:p>
          <a:endParaRPr lang="ru-RU"/>
        </a:p>
      </dgm:t>
    </dgm:pt>
    <dgm:pt modelId="{FFC0B58F-3834-40F8-B11E-C091E8D377C4}" type="sibTrans" cxnId="{F310DC6E-C57F-442C-8DAA-B9B89075ADF4}">
      <dgm:prSet/>
      <dgm:spPr/>
      <dgm:t>
        <a:bodyPr/>
        <a:lstStyle/>
        <a:p>
          <a:endParaRPr lang="ru-RU"/>
        </a:p>
      </dgm:t>
    </dgm:pt>
    <dgm:pt modelId="{3722BB49-0F88-4D54-84B1-D0A9495B7483}">
      <dgm:prSet phldrT="[Текст]"/>
      <dgm:spPr>
        <a:solidFill>
          <a:schemeClr val="accent2">
            <a:lumMod val="40000"/>
            <a:lumOff val="60000"/>
          </a:schemeClr>
        </a:solidFill>
      </dgm:spPr>
      <dgm:t>
        <a:bodyPr/>
        <a:lstStyle/>
        <a:p>
          <a:r>
            <a:rPr lang="ru-RU" dirty="0" smtClean="0"/>
            <a:t>Заполнение раны сорбентами</a:t>
          </a:r>
          <a:endParaRPr lang="ru-RU" dirty="0"/>
        </a:p>
      </dgm:t>
    </dgm:pt>
    <dgm:pt modelId="{58C75A8D-F08E-44F5-9DFD-7FC544E9374B}" type="parTrans" cxnId="{0698B9C2-BBD6-4BAB-BF13-D02C3DE42E9B}">
      <dgm:prSet/>
      <dgm:spPr/>
      <dgm:t>
        <a:bodyPr/>
        <a:lstStyle/>
        <a:p>
          <a:endParaRPr lang="ru-RU"/>
        </a:p>
      </dgm:t>
    </dgm:pt>
    <dgm:pt modelId="{9224F8E2-81AD-40AE-AE74-B49872F6E187}" type="sibTrans" cxnId="{0698B9C2-BBD6-4BAB-BF13-D02C3DE42E9B}">
      <dgm:prSet/>
      <dgm:spPr/>
      <dgm:t>
        <a:bodyPr/>
        <a:lstStyle/>
        <a:p>
          <a:endParaRPr lang="ru-RU"/>
        </a:p>
      </dgm:t>
    </dgm:pt>
    <dgm:pt modelId="{318264C2-F92F-4A84-ABE5-2B76D125DDD1}">
      <dgm:prSet phldrT="[Текст]"/>
      <dgm:spPr>
        <a:solidFill>
          <a:schemeClr val="accent2">
            <a:lumMod val="40000"/>
            <a:lumOff val="60000"/>
          </a:schemeClr>
        </a:solidFill>
      </dgm:spPr>
      <dgm:t>
        <a:bodyPr/>
        <a:lstStyle/>
        <a:p>
          <a:r>
            <a:rPr lang="ru-RU" dirty="0" err="1" smtClean="0"/>
            <a:t>Фасциотомия</a:t>
          </a:r>
          <a:r>
            <a:rPr lang="ru-RU" dirty="0" smtClean="0"/>
            <a:t> всех мышечных футляров вне зоны поражения </a:t>
          </a:r>
          <a:endParaRPr lang="ru-RU" dirty="0"/>
        </a:p>
      </dgm:t>
    </dgm:pt>
    <dgm:pt modelId="{FEB010C3-5C02-4693-9C48-C6D40B79784F}" type="parTrans" cxnId="{BF28F02D-B834-4903-8B05-DDE1FD2C2119}">
      <dgm:prSet/>
      <dgm:spPr/>
      <dgm:t>
        <a:bodyPr/>
        <a:lstStyle/>
        <a:p>
          <a:endParaRPr lang="ru-RU"/>
        </a:p>
      </dgm:t>
    </dgm:pt>
    <dgm:pt modelId="{F6F1AEC6-E5F3-4E26-A12A-BB1656AC8725}" type="sibTrans" cxnId="{BF28F02D-B834-4903-8B05-DDE1FD2C2119}">
      <dgm:prSet/>
      <dgm:spPr/>
      <dgm:t>
        <a:bodyPr/>
        <a:lstStyle/>
        <a:p>
          <a:endParaRPr lang="ru-RU"/>
        </a:p>
      </dgm:t>
    </dgm:pt>
    <dgm:pt modelId="{28E47B36-C2B5-4C03-8097-5189B5F9FC21}">
      <dgm:prSet/>
      <dgm:spPr>
        <a:solidFill>
          <a:schemeClr val="accent2">
            <a:lumMod val="40000"/>
            <a:lumOff val="60000"/>
          </a:schemeClr>
        </a:solidFill>
      </dgm:spPr>
      <dgm:t>
        <a:bodyPr/>
        <a:lstStyle/>
        <a:p>
          <a:r>
            <a:rPr lang="ru-RU" dirty="0" smtClean="0"/>
            <a:t>Дополнительное дренирование</a:t>
          </a:r>
          <a:endParaRPr lang="ru-RU" dirty="0"/>
        </a:p>
      </dgm:t>
    </dgm:pt>
    <dgm:pt modelId="{658AFE43-813F-4620-8BBE-5D666F27AD52}" type="parTrans" cxnId="{25DC7549-280B-4C53-B391-D2298B901A7C}">
      <dgm:prSet/>
      <dgm:spPr/>
      <dgm:t>
        <a:bodyPr/>
        <a:lstStyle/>
        <a:p>
          <a:endParaRPr lang="ru-RU"/>
        </a:p>
      </dgm:t>
    </dgm:pt>
    <dgm:pt modelId="{F94C271C-7A6F-4138-920C-408B72678D60}" type="sibTrans" cxnId="{25DC7549-280B-4C53-B391-D2298B901A7C}">
      <dgm:prSet/>
      <dgm:spPr/>
      <dgm:t>
        <a:bodyPr/>
        <a:lstStyle/>
        <a:p>
          <a:endParaRPr lang="ru-RU"/>
        </a:p>
      </dgm:t>
    </dgm:pt>
    <dgm:pt modelId="{26566180-30D2-4B48-AA22-2D17D217EABE}" type="pres">
      <dgm:prSet presAssocID="{282A0BF9-3879-4C9A-86CE-C3C2CAB30AA5}" presName="cycle" presStyleCnt="0">
        <dgm:presLayoutVars>
          <dgm:dir/>
          <dgm:resizeHandles val="exact"/>
        </dgm:presLayoutVars>
      </dgm:prSet>
      <dgm:spPr/>
      <dgm:t>
        <a:bodyPr/>
        <a:lstStyle/>
        <a:p>
          <a:endParaRPr lang="ru-RU"/>
        </a:p>
      </dgm:t>
    </dgm:pt>
    <dgm:pt modelId="{2C1C5760-0B33-4128-B815-84E04BF487B2}" type="pres">
      <dgm:prSet presAssocID="{8BA7A8E5-1239-4F6E-AB8D-5D92961E58FE}" presName="node" presStyleLbl="node1" presStyleIdx="0" presStyleCnt="5" custScaleX="191557" custRadScaleRad="105536" custRadScaleInc="-21319">
        <dgm:presLayoutVars>
          <dgm:bulletEnabled val="1"/>
        </dgm:presLayoutVars>
      </dgm:prSet>
      <dgm:spPr/>
      <dgm:t>
        <a:bodyPr/>
        <a:lstStyle/>
        <a:p>
          <a:endParaRPr lang="ru-RU"/>
        </a:p>
      </dgm:t>
    </dgm:pt>
    <dgm:pt modelId="{23250F14-A048-4BC4-817D-98E7FB71478B}" type="pres">
      <dgm:prSet presAssocID="{8BA7A8E5-1239-4F6E-AB8D-5D92961E58FE}" presName="spNode" presStyleCnt="0"/>
      <dgm:spPr/>
    </dgm:pt>
    <dgm:pt modelId="{CA11B7AE-7C76-41D9-A703-4D897193BBD2}" type="pres">
      <dgm:prSet presAssocID="{DA024FCD-B109-4511-BF58-FE625A626A71}" presName="sibTrans" presStyleLbl="sibTrans1D1" presStyleIdx="0" presStyleCnt="5"/>
      <dgm:spPr/>
      <dgm:t>
        <a:bodyPr/>
        <a:lstStyle/>
        <a:p>
          <a:endParaRPr lang="ru-RU"/>
        </a:p>
      </dgm:t>
    </dgm:pt>
    <dgm:pt modelId="{F088B3AF-6AB6-4C0D-A5A6-A5C050D59C8C}" type="pres">
      <dgm:prSet presAssocID="{F5C1F973-5755-490B-AF70-89E105235D05}" presName="node" presStyleLbl="node1" presStyleIdx="1" presStyleCnt="5" custScaleX="154892" custScaleY="142289" custRadScaleRad="122059" custRadScaleInc="16026">
        <dgm:presLayoutVars>
          <dgm:bulletEnabled val="1"/>
        </dgm:presLayoutVars>
      </dgm:prSet>
      <dgm:spPr/>
      <dgm:t>
        <a:bodyPr/>
        <a:lstStyle/>
        <a:p>
          <a:endParaRPr lang="ru-RU"/>
        </a:p>
      </dgm:t>
    </dgm:pt>
    <dgm:pt modelId="{FE564C6F-46D2-40F0-955E-7909972D966C}" type="pres">
      <dgm:prSet presAssocID="{F5C1F973-5755-490B-AF70-89E105235D05}" presName="spNode" presStyleCnt="0"/>
      <dgm:spPr/>
    </dgm:pt>
    <dgm:pt modelId="{63C4C27B-5FDC-4BCD-A03A-2C993C35210C}" type="pres">
      <dgm:prSet presAssocID="{FFC0B58F-3834-40F8-B11E-C091E8D377C4}" presName="sibTrans" presStyleLbl="sibTrans1D1" presStyleIdx="1" presStyleCnt="5"/>
      <dgm:spPr/>
      <dgm:t>
        <a:bodyPr/>
        <a:lstStyle/>
        <a:p>
          <a:endParaRPr lang="ru-RU"/>
        </a:p>
      </dgm:t>
    </dgm:pt>
    <dgm:pt modelId="{31F04A1C-17D8-4E93-B87F-6D7E8690934E}" type="pres">
      <dgm:prSet presAssocID="{3722BB49-0F88-4D54-84B1-D0A9495B7483}" presName="node" presStyleLbl="node1" presStyleIdx="2" presStyleCnt="5" custScaleX="243608" custScaleY="72859" custRadScaleRad="110022" custRadScaleInc="-68809">
        <dgm:presLayoutVars>
          <dgm:bulletEnabled val="1"/>
        </dgm:presLayoutVars>
      </dgm:prSet>
      <dgm:spPr/>
      <dgm:t>
        <a:bodyPr/>
        <a:lstStyle/>
        <a:p>
          <a:endParaRPr lang="ru-RU"/>
        </a:p>
      </dgm:t>
    </dgm:pt>
    <dgm:pt modelId="{C7B937F3-ECB6-428D-B642-CBE631985AE5}" type="pres">
      <dgm:prSet presAssocID="{3722BB49-0F88-4D54-84B1-D0A9495B7483}" presName="spNode" presStyleCnt="0"/>
      <dgm:spPr/>
    </dgm:pt>
    <dgm:pt modelId="{4A8DC9FA-CECC-4C39-8049-4419959DF534}" type="pres">
      <dgm:prSet presAssocID="{9224F8E2-81AD-40AE-AE74-B49872F6E187}" presName="sibTrans" presStyleLbl="sibTrans1D1" presStyleIdx="2" presStyleCnt="5"/>
      <dgm:spPr/>
      <dgm:t>
        <a:bodyPr/>
        <a:lstStyle/>
        <a:p>
          <a:endParaRPr lang="ru-RU"/>
        </a:p>
      </dgm:t>
    </dgm:pt>
    <dgm:pt modelId="{C450A497-F1AE-4909-958F-B29916A7F49F}" type="pres">
      <dgm:prSet presAssocID="{28E47B36-C2B5-4C03-8097-5189B5F9FC21}" presName="node" presStyleLbl="node1" presStyleIdx="3" presStyleCnt="5" custScaleX="158871" custRadScaleRad="115033" custRadScaleInc="83720">
        <dgm:presLayoutVars>
          <dgm:bulletEnabled val="1"/>
        </dgm:presLayoutVars>
      </dgm:prSet>
      <dgm:spPr/>
      <dgm:t>
        <a:bodyPr/>
        <a:lstStyle/>
        <a:p>
          <a:endParaRPr lang="ru-RU"/>
        </a:p>
      </dgm:t>
    </dgm:pt>
    <dgm:pt modelId="{3D8C3E20-1572-482E-A63F-FAAC05BCA540}" type="pres">
      <dgm:prSet presAssocID="{28E47B36-C2B5-4C03-8097-5189B5F9FC21}" presName="spNode" presStyleCnt="0"/>
      <dgm:spPr/>
    </dgm:pt>
    <dgm:pt modelId="{217E7BEC-7924-4458-9A50-D10F8F33051E}" type="pres">
      <dgm:prSet presAssocID="{F94C271C-7A6F-4138-920C-408B72678D60}" presName="sibTrans" presStyleLbl="sibTrans1D1" presStyleIdx="3" presStyleCnt="5"/>
      <dgm:spPr/>
      <dgm:t>
        <a:bodyPr/>
        <a:lstStyle/>
        <a:p>
          <a:endParaRPr lang="ru-RU"/>
        </a:p>
      </dgm:t>
    </dgm:pt>
    <dgm:pt modelId="{B8BBC2E8-9DCD-4A5F-A92E-C9519883C48F}" type="pres">
      <dgm:prSet presAssocID="{318264C2-F92F-4A84-ABE5-2B76D125DDD1}" presName="node" presStyleLbl="node1" presStyleIdx="4" presStyleCnt="5" custScaleX="205559" custScaleY="148104" custRadScaleRad="121167" custRadScaleInc="-29814">
        <dgm:presLayoutVars>
          <dgm:bulletEnabled val="1"/>
        </dgm:presLayoutVars>
      </dgm:prSet>
      <dgm:spPr/>
      <dgm:t>
        <a:bodyPr/>
        <a:lstStyle/>
        <a:p>
          <a:endParaRPr lang="ru-RU"/>
        </a:p>
      </dgm:t>
    </dgm:pt>
    <dgm:pt modelId="{1EDC96EF-2B4B-4FF6-AF1E-11B6F9D144FB}" type="pres">
      <dgm:prSet presAssocID="{318264C2-F92F-4A84-ABE5-2B76D125DDD1}" presName="spNode" presStyleCnt="0"/>
      <dgm:spPr/>
    </dgm:pt>
    <dgm:pt modelId="{66634911-B178-4EA6-AD51-BF6A5911AD1F}" type="pres">
      <dgm:prSet presAssocID="{F6F1AEC6-E5F3-4E26-A12A-BB1656AC8725}" presName="sibTrans" presStyleLbl="sibTrans1D1" presStyleIdx="4" presStyleCnt="5"/>
      <dgm:spPr/>
      <dgm:t>
        <a:bodyPr/>
        <a:lstStyle/>
        <a:p>
          <a:endParaRPr lang="ru-RU"/>
        </a:p>
      </dgm:t>
    </dgm:pt>
  </dgm:ptLst>
  <dgm:cxnLst>
    <dgm:cxn modelId="{BF28F02D-B834-4903-8B05-DDE1FD2C2119}" srcId="{282A0BF9-3879-4C9A-86CE-C3C2CAB30AA5}" destId="{318264C2-F92F-4A84-ABE5-2B76D125DDD1}" srcOrd="4" destOrd="0" parTransId="{FEB010C3-5C02-4693-9C48-C6D40B79784F}" sibTransId="{F6F1AEC6-E5F3-4E26-A12A-BB1656AC8725}"/>
    <dgm:cxn modelId="{A6FBBCBF-C8A2-4BCF-B779-719753BD848F}" type="presOf" srcId="{318264C2-F92F-4A84-ABE5-2B76D125DDD1}" destId="{B8BBC2E8-9DCD-4A5F-A92E-C9519883C48F}" srcOrd="0" destOrd="0" presId="urn:microsoft.com/office/officeart/2005/8/layout/cycle6"/>
    <dgm:cxn modelId="{7BE6D518-E2B4-439B-9F48-09A94C5EC4FB}" srcId="{282A0BF9-3879-4C9A-86CE-C3C2CAB30AA5}" destId="{8BA7A8E5-1239-4F6E-AB8D-5D92961E58FE}" srcOrd="0" destOrd="0" parTransId="{69EF5FBA-482F-4915-8AB8-26434B9F23BF}" sibTransId="{DA024FCD-B109-4511-BF58-FE625A626A71}"/>
    <dgm:cxn modelId="{FABEDF11-9174-43E5-A86D-16D4BC2E2DB7}" type="presOf" srcId="{F5C1F973-5755-490B-AF70-89E105235D05}" destId="{F088B3AF-6AB6-4C0D-A5A6-A5C050D59C8C}" srcOrd="0" destOrd="0" presId="urn:microsoft.com/office/officeart/2005/8/layout/cycle6"/>
    <dgm:cxn modelId="{4DC758BB-123F-4B20-896B-737CFFE0C8D9}" type="presOf" srcId="{FFC0B58F-3834-40F8-B11E-C091E8D377C4}" destId="{63C4C27B-5FDC-4BCD-A03A-2C993C35210C}" srcOrd="0" destOrd="0" presId="urn:microsoft.com/office/officeart/2005/8/layout/cycle6"/>
    <dgm:cxn modelId="{8645432F-6CB9-4F49-98FE-55177BD3415B}" type="presOf" srcId="{9224F8E2-81AD-40AE-AE74-B49872F6E187}" destId="{4A8DC9FA-CECC-4C39-8049-4419959DF534}" srcOrd="0" destOrd="0" presId="urn:microsoft.com/office/officeart/2005/8/layout/cycle6"/>
    <dgm:cxn modelId="{52683F2C-2779-49D3-8CC3-2D0BC8D4B475}" type="presOf" srcId="{28E47B36-C2B5-4C03-8097-5189B5F9FC21}" destId="{C450A497-F1AE-4909-958F-B29916A7F49F}" srcOrd="0" destOrd="0" presId="urn:microsoft.com/office/officeart/2005/8/layout/cycle6"/>
    <dgm:cxn modelId="{A5786017-5E10-479C-A766-CC392FDB4F59}" type="presOf" srcId="{F6F1AEC6-E5F3-4E26-A12A-BB1656AC8725}" destId="{66634911-B178-4EA6-AD51-BF6A5911AD1F}" srcOrd="0" destOrd="0" presId="urn:microsoft.com/office/officeart/2005/8/layout/cycle6"/>
    <dgm:cxn modelId="{F310DC6E-C57F-442C-8DAA-B9B89075ADF4}" srcId="{282A0BF9-3879-4C9A-86CE-C3C2CAB30AA5}" destId="{F5C1F973-5755-490B-AF70-89E105235D05}" srcOrd="1" destOrd="0" parTransId="{70F37D98-E10F-4D8B-B8E8-AB20A5A5A67B}" sibTransId="{FFC0B58F-3834-40F8-B11E-C091E8D377C4}"/>
    <dgm:cxn modelId="{1B466F8D-A8AC-41A3-9F3B-D7EC95CC84C0}" type="presOf" srcId="{DA024FCD-B109-4511-BF58-FE625A626A71}" destId="{CA11B7AE-7C76-41D9-A703-4D897193BBD2}" srcOrd="0" destOrd="0" presId="urn:microsoft.com/office/officeart/2005/8/layout/cycle6"/>
    <dgm:cxn modelId="{E87E081A-2D2E-4B21-84CC-F76D7FD636AB}" type="presOf" srcId="{282A0BF9-3879-4C9A-86CE-C3C2CAB30AA5}" destId="{26566180-30D2-4B48-AA22-2D17D217EABE}" srcOrd="0" destOrd="0" presId="urn:microsoft.com/office/officeart/2005/8/layout/cycle6"/>
    <dgm:cxn modelId="{E83DE14D-4C91-4B68-A337-2011C799BFA1}" type="presOf" srcId="{3722BB49-0F88-4D54-84B1-D0A9495B7483}" destId="{31F04A1C-17D8-4E93-B87F-6D7E8690934E}" srcOrd="0" destOrd="0" presId="urn:microsoft.com/office/officeart/2005/8/layout/cycle6"/>
    <dgm:cxn modelId="{25DC7549-280B-4C53-B391-D2298B901A7C}" srcId="{282A0BF9-3879-4C9A-86CE-C3C2CAB30AA5}" destId="{28E47B36-C2B5-4C03-8097-5189B5F9FC21}" srcOrd="3" destOrd="0" parTransId="{658AFE43-813F-4620-8BBE-5D666F27AD52}" sibTransId="{F94C271C-7A6F-4138-920C-408B72678D60}"/>
    <dgm:cxn modelId="{8FF49C57-D369-4C0C-9009-B95B18D0C10E}" type="presOf" srcId="{8BA7A8E5-1239-4F6E-AB8D-5D92961E58FE}" destId="{2C1C5760-0B33-4128-B815-84E04BF487B2}" srcOrd="0" destOrd="0" presId="urn:microsoft.com/office/officeart/2005/8/layout/cycle6"/>
    <dgm:cxn modelId="{0698B9C2-BBD6-4BAB-BF13-D02C3DE42E9B}" srcId="{282A0BF9-3879-4C9A-86CE-C3C2CAB30AA5}" destId="{3722BB49-0F88-4D54-84B1-D0A9495B7483}" srcOrd="2" destOrd="0" parTransId="{58C75A8D-F08E-44F5-9DFD-7FC544E9374B}" sibTransId="{9224F8E2-81AD-40AE-AE74-B49872F6E187}"/>
    <dgm:cxn modelId="{A8FFCAFE-70E0-4E84-982F-24B4B2958678}" type="presOf" srcId="{F94C271C-7A6F-4138-920C-408B72678D60}" destId="{217E7BEC-7924-4458-9A50-D10F8F33051E}" srcOrd="0" destOrd="0" presId="urn:microsoft.com/office/officeart/2005/8/layout/cycle6"/>
    <dgm:cxn modelId="{6E2BC44F-810A-43E3-B2D4-F3F13A7E3BAE}" type="presParOf" srcId="{26566180-30D2-4B48-AA22-2D17D217EABE}" destId="{2C1C5760-0B33-4128-B815-84E04BF487B2}" srcOrd="0" destOrd="0" presId="urn:microsoft.com/office/officeart/2005/8/layout/cycle6"/>
    <dgm:cxn modelId="{FB0A2FAD-F6FC-4127-AA2B-15218506D32E}" type="presParOf" srcId="{26566180-30D2-4B48-AA22-2D17D217EABE}" destId="{23250F14-A048-4BC4-817D-98E7FB71478B}" srcOrd="1" destOrd="0" presId="urn:microsoft.com/office/officeart/2005/8/layout/cycle6"/>
    <dgm:cxn modelId="{9A718723-878D-413F-A681-497ED82A364A}" type="presParOf" srcId="{26566180-30D2-4B48-AA22-2D17D217EABE}" destId="{CA11B7AE-7C76-41D9-A703-4D897193BBD2}" srcOrd="2" destOrd="0" presId="urn:microsoft.com/office/officeart/2005/8/layout/cycle6"/>
    <dgm:cxn modelId="{F48109E1-E533-4047-AC62-A0CFCC18FB06}" type="presParOf" srcId="{26566180-30D2-4B48-AA22-2D17D217EABE}" destId="{F088B3AF-6AB6-4C0D-A5A6-A5C050D59C8C}" srcOrd="3" destOrd="0" presId="urn:microsoft.com/office/officeart/2005/8/layout/cycle6"/>
    <dgm:cxn modelId="{E1BD7788-F373-4740-97B0-4E5B2BF2E596}" type="presParOf" srcId="{26566180-30D2-4B48-AA22-2D17D217EABE}" destId="{FE564C6F-46D2-40F0-955E-7909972D966C}" srcOrd="4" destOrd="0" presId="urn:microsoft.com/office/officeart/2005/8/layout/cycle6"/>
    <dgm:cxn modelId="{4412ADCE-4038-4F41-B446-F0C24A977B38}" type="presParOf" srcId="{26566180-30D2-4B48-AA22-2D17D217EABE}" destId="{63C4C27B-5FDC-4BCD-A03A-2C993C35210C}" srcOrd="5" destOrd="0" presId="urn:microsoft.com/office/officeart/2005/8/layout/cycle6"/>
    <dgm:cxn modelId="{259754AF-8416-453E-9615-F55D8E4768E9}" type="presParOf" srcId="{26566180-30D2-4B48-AA22-2D17D217EABE}" destId="{31F04A1C-17D8-4E93-B87F-6D7E8690934E}" srcOrd="6" destOrd="0" presId="urn:microsoft.com/office/officeart/2005/8/layout/cycle6"/>
    <dgm:cxn modelId="{C153F843-6DED-49DE-8868-9A2043DA4BBC}" type="presParOf" srcId="{26566180-30D2-4B48-AA22-2D17D217EABE}" destId="{C7B937F3-ECB6-428D-B642-CBE631985AE5}" srcOrd="7" destOrd="0" presId="urn:microsoft.com/office/officeart/2005/8/layout/cycle6"/>
    <dgm:cxn modelId="{F4413C9C-472E-4A1F-B4E4-36CCAAD2CBA2}" type="presParOf" srcId="{26566180-30D2-4B48-AA22-2D17D217EABE}" destId="{4A8DC9FA-CECC-4C39-8049-4419959DF534}" srcOrd="8" destOrd="0" presId="urn:microsoft.com/office/officeart/2005/8/layout/cycle6"/>
    <dgm:cxn modelId="{E3265604-2F1C-4DD0-BE37-AE63529CC126}" type="presParOf" srcId="{26566180-30D2-4B48-AA22-2D17D217EABE}" destId="{C450A497-F1AE-4909-958F-B29916A7F49F}" srcOrd="9" destOrd="0" presId="urn:microsoft.com/office/officeart/2005/8/layout/cycle6"/>
    <dgm:cxn modelId="{94108E44-8FB7-4971-A710-22818CF2B2F5}" type="presParOf" srcId="{26566180-30D2-4B48-AA22-2D17D217EABE}" destId="{3D8C3E20-1572-482E-A63F-FAAC05BCA540}" srcOrd="10" destOrd="0" presId="urn:microsoft.com/office/officeart/2005/8/layout/cycle6"/>
    <dgm:cxn modelId="{B9383D5C-F7DF-45E8-A3B8-0A017B02F450}" type="presParOf" srcId="{26566180-30D2-4B48-AA22-2D17D217EABE}" destId="{217E7BEC-7924-4458-9A50-D10F8F33051E}" srcOrd="11" destOrd="0" presId="urn:microsoft.com/office/officeart/2005/8/layout/cycle6"/>
    <dgm:cxn modelId="{35D58BB9-E711-440D-A076-C300ED9A1066}" type="presParOf" srcId="{26566180-30D2-4B48-AA22-2D17D217EABE}" destId="{B8BBC2E8-9DCD-4A5F-A92E-C9519883C48F}" srcOrd="12" destOrd="0" presId="urn:microsoft.com/office/officeart/2005/8/layout/cycle6"/>
    <dgm:cxn modelId="{1FCDD657-F173-4CA4-A100-E6A0DD3AC81C}" type="presParOf" srcId="{26566180-30D2-4B48-AA22-2D17D217EABE}" destId="{1EDC96EF-2B4B-4FF6-AF1E-11B6F9D144FB}" srcOrd="13" destOrd="0" presId="urn:microsoft.com/office/officeart/2005/8/layout/cycle6"/>
    <dgm:cxn modelId="{563B5B15-2B83-41DB-B3C5-974FD034033F}" type="presParOf" srcId="{26566180-30D2-4B48-AA22-2D17D217EABE}" destId="{66634911-B178-4EA6-AD51-BF6A5911AD1F}" srcOrd="14" destOrd="0" presId="urn:microsoft.com/office/officeart/2005/8/layout/cycle6"/>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1F96C5-D1CA-483D-912B-EC09DB0A3F31}"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ru-RU"/>
        </a:p>
      </dgm:t>
    </dgm:pt>
    <dgm:pt modelId="{9EECEEE6-8979-4ACF-AEA0-C34A6CAF768C}">
      <dgm:prSet phldrT="[Текст]" custT="1"/>
      <dgm:spPr>
        <a:solidFill>
          <a:schemeClr val="accent2"/>
        </a:solidFill>
      </dgm:spPr>
      <dgm:t>
        <a:bodyPr/>
        <a:lstStyle/>
        <a:p>
          <a:r>
            <a:rPr lang="ru-RU" sz="3600" dirty="0" smtClean="0"/>
            <a:t>Гр «–» </a:t>
          </a:r>
          <a:r>
            <a:rPr lang="ru-RU" sz="2000" dirty="0" smtClean="0"/>
            <a:t>флора или идентификация возбудителя не произведена </a:t>
          </a:r>
          <a:endParaRPr lang="ru-RU" sz="2000" dirty="0"/>
        </a:p>
      </dgm:t>
    </dgm:pt>
    <dgm:pt modelId="{3922E847-0420-4A4B-8898-049D5792D8A6}" type="parTrans" cxnId="{01100BFD-E025-4978-83F4-01B0D6E1CA67}">
      <dgm:prSet/>
      <dgm:spPr/>
      <dgm:t>
        <a:bodyPr/>
        <a:lstStyle/>
        <a:p>
          <a:endParaRPr lang="ru-RU"/>
        </a:p>
      </dgm:t>
    </dgm:pt>
    <dgm:pt modelId="{595F5C7E-C5B8-443E-935A-824CF0FE9313}" type="sibTrans" cxnId="{01100BFD-E025-4978-83F4-01B0D6E1CA67}">
      <dgm:prSet/>
      <dgm:spPr/>
      <dgm:t>
        <a:bodyPr/>
        <a:lstStyle/>
        <a:p>
          <a:endParaRPr lang="ru-RU"/>
        </a:p>
      </dgm:t>
    </dgm:pt>
    <dgm:pt modelId="{EB634B5A-6C4D-4DFE-A974-2B753B841FAF}">
      <dgm:prSet phldrT="[Текст]" custT="1"/>
      <dgm:spPr>
        <a:solidFill>
          <a:schemeClr val="accent2">
            <a:lumMod val="60000"/>
            <a:lumOff val="40000"/>
            <a:alpha val="90000"/>
          </a:schemeClr>
        </a:solidFill>
      </dgm:spPr>
      <dgm:t>
        <a:bodyPr/>
        <a:lstStyle/>
        <a:p>
          <a:pPr algn="ctr"/>
          <a:endParaRPr lang="ru-RU" sz="2800" dirty="0" smtClean="0"/>
        </a:p>
        <a:p>
          <a:pPr algn="ctr"/>
          <a:r>
            <a:rPr lang="ru-RU" sz="2800" dirty="0" err="1" smtClean="0"/>
            <a:t>Карбопенемы</a:t>
          </a:r>
          <a:endParaRPr lang="ru-RU" sz="2800" dirty="0" smtClean="0"/>
        </a:p>
        <a:p>
          <a:pPr algn="ctr"/>
          <a:r>
            <a:rPr lang="ru-RU" sz="2000" dirty="0" smtClean="0"/>
            <a:t>2-4 г/</a:t>
          </a:r>
          <a:r>
            <a:rPr lang="ru-RU" sz="2000" dirty="0" err="1" smtClean="0"/>
            <a:t>сут</a:t>
          </a:r>
          <a:r>
            <a:rPr lang="ru-RU" sz="2000" dirty="0" smtClean="0"/>
            <a:t> в/</a:t>
          </a:r>
          <a:r>
            <a:rPr lang="ru-RU" sz="2000" dirty="0" err="1" smtClean="0"/>
            <a:t>в</a:t>
          </a:r>
          <a:r>
            <a:rPr lang="ru-RU" sz="2000" dirty="0" smtClean="0"/>
            <a:t> + 2 г </a:t>
          </a:r>
          <a:r>
            <a:rPr lang="ru-RU" sz="2000" dirty="0" err="1" smtClean="0"/>
            <a:t>параульнарно</a:t>
          </a:r>
          <a:endParaRPr lang="ru-RU" sz="2000" dirty="0" smtClean="0"/>
        </a:p>
        <a:p>
          <a:pPr algn="ctr"/>
          <a:endParaRPr lang="ru-RU" sz="2800" dirty="0"/>
        </a:p>
      </dgm:t>
    </dgm:pt>
    <dgm:pt modelId="{8C8690EF-F7D2-4CF3-AD0E-CB0BF95F7F55}" type="parTrans" cxnId="{121C9A42-C018-43B5-981A-A33AAF8DCEDD}">
      <dgm:prSet/>
      <dgm:spPr/>
      <dgm:t>
        <a:bodyPr/>
        <a:lstStyle/>
        <a:p>
          <a:endParaRPr lang="ru-RU"/>
        </a:p>
      </dgm:t>
    </dgm:pt>
    <dgm:pt modelId="{375314A3-FA4D-46F0-8D11-0D337B095075}" type="sibTrans" cxnId="{121C9A42-C018-43B5-981A-A33AAF8DCEDD}">
      <dgm:prSet/>
      <dgm:spPr/>
      <dgm:t>
        <a:bodyPr/>
        <a:lstStyle/>
        <a:p>
          <a:endParaRPr lang="ru-RU"/>
        </a:p>
      </dgm:t>
    </dgm:pt>
    <dgm:pt modelId="{F9BCF924-C5C2-4976-9520-48A9BF3EE907}">
      <dgm:prSet phldrT="[Текст]" custT="1"/>
      <dgm:spPr>
        <a:solidFill>
          <a:schemeClr val="accent2">
            <a:lumMod val="60000"/>
            <a:lumOff val="40000"/>
            <a:alpha val="90000"/>
          </a:schemeClr>
        </a:solidFill>
      </dgm:spPr>
      <dgm:t>
        <a:bodyPr/>
        <a:lstStyle/>
        <a:p>
          <a:r>
            <a:rPr lang="ru-RU" sz="2800" dirty="0" err="1" smtClean="0"/>
            <a:t>Метронидазол</a:t>
          </a:r>
          <a:endParaRPr lang="ru-RU" sz="2800" dirty="0" smtClean="0"/>
        </a:p>
        <a:p>
          <a:r>
            <a:rPr lang="ru-RU" sz="2000" dirty="0" smtClean="0"/>
            <a:t>200,0 + 100,0 каждые 6-8 ч</a:t>
          </a:r>
          <a:endParaRPr lang="ru-RU" sz="2800" dirty="0"/>
        </a:p>
      </dgm:t>
    </dgm:pt>
    <dgm:pt modelId="{4FDB253B-7FB4-42EC-A7BA-0A7F9C2DB4F1}" type="parTrans" cxnId="{C2FF8DAC-27E5-4B1A-8B79-FB864061C1A7}">
      <dgm:prSet/>
      <dgm:spPr/>
      <dgm:t>
        <a:bodyPr/>
        <a:lstStyle/>
        <a:p>
          <a:endParaRPr lang="ru-RU"/>
        </a:p>
      </dgm:t>
    </dgm:pt>
    <dgm:pt modelId="{878F1646-11CD-4F8E-821D-16351514CA1E}" type="sibTrans" cxnId="{C2FF8DAC-27E5-4B1A-8B79-FB864061C1A7}">
      <dgm:prSet/>
      <dgm:spPr/>
      <dgm:t>
        <a:bodyPr/>
        <a:lstStyle/>
        <a:p>
          <a:endParaRPr lang="ru-RU"/>
        </a:p>
      </dgm:t>
    </dgm:pt>
    <dgm:pt modelId="{E906ECD8-E81F-4EA6-8695-F93A1D07CA2C}">
      <dgm:prSet phldrT="[Текст]" custT="1"/>
      <dgm:spPr/>
      <dgm:t>
        <a:bodyPr/>
        <a:lstStyle/>
        <a:p>
          <a:r>
            <a:rPr lang="ru-RU" sz="3600" dirty="0" smtClean="0"/>
            <a:t>Гр «+» </a:t>
          </a:r>
          <a:r>
            <a:rPr lang="ru-RU" sz="2000" dirty="0" err="1" smtClean="0"/>
            <a:t>клостридиальная</a:t>
          </a:r>
          <a:r>
            <a:rPr lang="ru-RU" sz="2000" dirty="0" smtClean="0"/>
            <a:t> или кокковая флора</a:t>
          </a:r>
          <a:endParaRPr lang="ru-RU" sz="2000" dirty="0"/>
        </a:p>
      </dgm:t>
    </dgm:pt>
    <dgm:pt modelId="{8D1DC8F7-9F69-44DC-A2A9-000D189E1468}" type="parTrans" cxnId="{4D9BBFA1-C591-4999-90FC-E7EC0122B438}">
      <dgm:prSet/>
      <dgm:spPr/>
      <dgm:t>
        <a:bodyPr/>
        <a:lstStyle/>
        <a:p>
          <a:endParaRPr lang="ru-RU"/>
        </a:p>
      </dgm:t>
    </dgm:pt>
    <dgm:pt modelId="{46322B36-99A5-4447-A7F9-37D68904E62E}" type="sibTrans" cxnId="{4D9BBFA1-C591-4999-90FC-E7EC0122B438}">
      <dgm:prSet/>
      <dgm:spPr/>
      <dgm:t>
        <a:bodyPr/>
        <a:lstStyle/>
        <a:p>
          <a:endParaRPr lang="ru-RU"/>
        </a:p>
      </dgm:t>
    </dgm:pt>
    <dgm:pt modelId="{4F9668E8-D802-4F11-959C-C08250D78666}">
      <dgm:prSet phldrT="[Текст]" custT="1"/>
      <dgm:spPr>
        <a:solidFill>
          <a:schemeClr val="accent1">
            <a:alpha val="90000"/>
          </a:schemeClr>
        </a:solidFill>
      </dgm:spPr>
      <dgm:t>
        <a:bodyPr/>
        <a:lstStyle/>
        <a:p>
          <a:r>
            <a:rPr lang="ru-RU" sz="2800" dirty="0" err="1" smtClean="0"/>
            <a:t>Бензилпенициллин</a:t>
          </a:r>
          <a:endParaRPr lang="ru-RU" sz="2800" dirty="0" smtClean="0"/>
        </a:p>
        <a:p>
          <a:r>
            <a:rPr lang="ru-RU" sz="2000" dirty="0" smtClean="0"/>
            <a:t>40-80 </a:t>
          </a:r>
          <a:r>
            <a:rPr lang="ru-RU" sz="2000" dirty="0" err="1" smtClean="0"/>
            <a:t>млн</a:t>
          </a:r>
          <a:r>
            <a:rPr lang="ru-RU" sz="2000" dirty="0" smtClean="0"/>
            <a:t> ЕД/</a:t>
          </a:r>
          <a:r>
            <a:rPr lang="ru-RU" sz="2000" dirty="0" err="1" smtClean="0"/>
            <a:t>сут</a:t>
          </a:r>
          <a:endParaRPr lang="ru-RU" sz="2000" dirty="0"/>
        </a:p>
      </dgm:t>
    </dgm:pt>
    <dgm:pt modelId="{038ABE17-C1CB-471E-9265-52955FF35D18}" type="parTrans" cxnId="{EF244739-1972-4054-B267-6720277B024D}">
      <dgm:prSet/>
      <dgm:spPr/>
      <dgm:t>
        <a:bodyPr/>
        <a:lstStyle/>
        <a:p>
          <a:endParaRPr lang="ru-RU"/>
        </a:p>
      </dgm:t>
    </dgm:pt>
    <dgm:pt modelId="{8A249C0E-39A5-474B-9951-D50C0E87F7BC}" type="sibTrans" cxnId="{EF244739-1972-4054-B267-6720277B024D}">
      <dgm:prSet/>
      <dgm:spPr/>
      <dgm:t>
        <a:bodyPr/>
        <a:lstStyle/>
        <a:p>
          <a:endParaRPr lang="ru-RU"/>
        </a:p>
      </dgm:t>
    </dgm:pt>
    <dgm:pt modelId="{4802427F-481B-4C2C-9994-11D417F57E67}" type="pres">
      <dgm:prSet presAssocID="{A61F96C5-D1CA-483D-912B-EC09DB0A3F31}" presName="diagram" presStyleCnt="0">
        <dgm:presLayoutVars>
          <dgm:chPref val="1"/>
          <dgm:dir/>
          <dgm:animOne val="branch"/>
          <dgm:animLvl val="lvl"/>
          <dgm:resizeHandles/>
        </dgm:presLayoutVars>
      </dgm:prSet>
      <dgm:spPr/>
      <dgm:t>
        <a:bodyPr/>
        <a:lstStyle/>
        <a:p>
          <a:endParaRPr lang="ru-RU"/>
        </a:p>
      </dgm:t>
    </dgm:pt>
    <dgm:pt modelId="{1A72B1AF-4132-4545-96B2-F021B7098F14}" type="pres">
      <dgm:prSet presAssocID="{9EECEEE6-8979-4ACF-AEA0-C34A6CAF768C}" presName="root" presStyleCnt="0"/>
      <dgm:spPr/>
    </dgm:pt>
    <dgm:pt modelId="{FE92FD50-C92D-4E9D-A157-F92620691738}" type="pres">
      <dgm:prSet presAssocID="{9EECEEE6-8979-4ACF-AEA0-C34A6CAF768C}" presName="rootComposite" presStyleCnt="0"/>
      <dgm:spPr/>
    </dgm:pt>
    <dgm:pt modelId="{A09CA53E-F93B-46BD-A111-F73C9C393EBB}" type="pres">
      <dgm:prSet presAssocID="{9EECEEE6-8979-4ACF-AEA0-C34A6CAF768C}" presName="rootText" presStyleLbl="node1" presStyleIdx="0" presStyleCnt="2" custScaleX="117411" custScaleY="117357" custLinFactNeighborX="8402" custLinFactNeighborY="-11368"/>
      <dgm:spPr/>
      <dgm:t>
        <a:bodyPr/>
        <a:lstStyle/>
        <a:p>
          <a:endParaRPr lang="ru-RU"/>
        </a:p>
      </dgm:t>
    </dgm:pt>
    <dgm:pt modelId="{59AA4C25-A9F6-4EE2-B79E-CD0BA9EFF212}" type="pres">
      <dgm:prSet presAssocID="{9EECEEE6-8979-4ACF-AEA0-C34A6CAF768C}" presName="rootConnector" presStyleLbl="node1" presStyleIdx="0" presStyleCnt="2"/>
      <dgm:spPr/>
      <dgm:t>
        <a:bodyPr/>
        <a:lstStyle/>
        <a:p>
          <a:endParaRPr lang="ru-RU"/>
        </a:p>
      </dgm:t>
    </dgm:pt>
    <dgm:pt modelId="{282B32A5-C2DA-49F3-8E7F-3E06F3B51416}" type="pres">
      <dgm:prSet presAssocID="{9EECEEE6-8979-4ACF-AEA0-C34A6CAF768C}" presName="childShape" presStyleCnt="0"/>
      <dgm:spPr/>
    </dgm:pt>
    <dgm:pt modelId="{DC754E66-B4B0-4E54-B26F-2F59708F7BD2}" type="pres">
      <dgm:prSet presAssocID="{8C8690EF-F7D2-4CF3-AD0E-CB0BF95F7F55}" presName="Name13" presStyleLbl="parChTrans1D2" presStyleIdx="0" presStyleCnt="3"/>
      <dgm:spPr/>
      <dgm:t>
        <a:bodyPr/>
        <a:lstStyle/>
        <a:p>
          <a:endParaRPr lang="ru-RU"/>
        </a:p>
      </dgm:t>
    </dgm:pt>
    <dgm:pt modelId="{75D859EB-B47B-4147-B8C9-5AAAC550999F}" type="pres">
      <dgm:prSet presAssocID="{EB634B5A-6C4D-4DFE-A974-2B753B841FAF}" presName="childText" presStyleLbl="bgAcc1" presStyleIdx="0" presStyleCnt="3" custScaleX="156626" custScaleY="106020" custLinFactNeighborX="2996" custLinFactNeighborY="7404">
        <dgm:presLayoutVars>
          <dgm:bulletEnabled val="1"/>
        </dgm:presLayoutVars>
      </dgm:prSet>
      <dgm:spPr/>
      <dgm:t>
        <a:bodyPr/>
        <a:lstStyle/>
        <a:p>
          <a:endParaRPr lang="ru-RU"/>
        </a:p>
      </dgm:t>
    </dgm:pt>
    <dgm:pt modelId="{00FD0F5B-786F-47DF-B390-B45282E76B2C}" type="pres">
      <dgm:prSet presAssocID="{4FDB253B-7FB4-42EC-A7BA-0A7F9C2DB4F1}" presName="Name13" presStyleLbl="parChTrans1D2" presStyleIdx="1" presStyleCnt="3"/>
      <dgm:spPr/>
      <dgm:t>
        <a:bodyPr/>
        <a:lstStyle/>
        <a:p>
          <a:endParaRPr lang="ru-RU"/>
        </a:p>
      </dgm:t>
    </dgm:pt>
    <dgm:pt modelId="{894BE651-FA06-4D9D-9B2F-DB21CC2238C0}" type="pres">
      <dgm:prSet presAssocID="{F9BCF924-C5C2-4976-9520-48A9BF3EE907}" presName="childText" presStyleLbl="bgAcc1" presStyleIdx="1" presStyleCnt="3" custScaleX="171512" custScaleY="77423">
        <dgm:presLayoutVars>
          <dgm:bulletEnabled val="1"/>
        </dgm:presLayoutVars>
      </dgm:prSet>
      <dgm:spPr/>
      <dgm:t>
        <a:bodyPr/>
        <a:lstStyle/>
        <a:p>
          <a:endParaRPr lang="ru-RU"/>
        </a:p>
      </dgm:t>
    </dgm:pt>
    <dgm:pt modelId="{C99DD955-A989-49D0-A4F3-9086B37A8D24}" type="pres">
      <dgm:prSet presAssocID="{E906ECD8-E81F-4EA6-8695-F93A1D07CA2C}" presName="root" presStyleCnt="0"/>
      <dgm:spPr/>
    </dgm:pt>
    <dgm:pt modelId="{63DC6920-0A19-4EA6-8A86-2746F5DBBB14}" type="pres">
      <dgm:prSet presAssocID="{E906ECD8-E81F-4EA6-8695-F93A1D07CA2C}" presName="rootComposite" presStyleCnt="0"/>
      <dgm:spPr/>
    </dgm:pt>
    <dgm:pt modelId="{05B678B6-D0C9-461E-B887-0E1912A92BC5}" type="pres">
      <dgm:prSet presAssocID="{E906ECD8-E81F-4EA6-8695-F93A1D07CA2C}" presName="rootText" presStyleLbl="node1" presStyleIdx="1" presStyleCnt="2" custScaleX="124880" custScaleY="123278" custLinFactNeighborX="1570" custLinFactNeighborY="-13510"/>
      <dgm:spPr/>
      <dgm:t>
        <a:bodyPr/>
        <a:lstStyle/>
        <a:p>
          <a:endParaRPr lang="ru-RU"/>
        </a:p>
      </dgm:t>
    </dgm:pt>
    <dgm:pt modelId="{363DABDB-CA46-4A6A-81E7-E5C759EC174E}" type="pres">
      <dgm:prSet presAssocID="{E906ECD8-E81F-4EA6-8695-F93A1D07CA2C}" presName="rootConnector" presStyleLbl="node1" presStyleIdx="1" presStyleCnt="2"/>
      <dgm:spPr/>
      <dgm:t>
        <a:bodyPr/>
        <a:lstStyle/>
        <a:p>
          <a:endParaRPr lang="ru-RU"/>
        </a:p>
      </dgm:t>
    </dgm:pt>
    <dgm:pt modelId="{75EC2CA6-556A-4F10-A089-97698E4E1729}" type="pres">
      <dgm:prSet presAssocID="{E906ECD8-E81F-4EA6-8695-F93A1D07CA2C}" presName="childShape" presStyleCnt="0"/>
      <dgm:spPr/>
    </dgm:pt>
    <dgm:pt modelId="{EEB98BE9-5FA7-4530-BA1B-D4FC35A717A1}" type="pres">
      <dgm:prSet presAssocID="{038ABE17-C1CB-471E-9265-52955FF35D18}" presName="Name13" presStyleLbl="parChTrans1D2" presStyleIdx="2" presStyleCnt="3"/>
      <dgm:spPr/>
      <dgm:t>
        <a:bodyPr/>
        <a:lstStyle/>
        <a:p>
          <a:endParaRPr lang="ru-RU"/>
        </a:p>
      </dgm:t>
    </dgm:pt>
    <dgm:pt modelId="{72133BB4-2252-46D7-B481-74B43429789C}" type="pres">
      <dgm:prSet presAssocID="{4F9668E8-D802-4F11-959C-C08250D78666}" presName="childText" presStyleLbl="bgAcc1" presStyleIdx="2" presStyleCnt="3" custScaleX="153966" custScaleY="82534" custLinFactNeighborX="2366" custLinFactNeighborY="-14630">
        <dgm:presLayoutVars>
          <dgm:bulletEnabled val="1"/>
        </dgm:presLayoutVars>
      </dgm:prSet>
      <dgm:spPr/>
      <dgm:t>
        <a:bodyPr/>
        <a:lstStyle/>
        <a:p>
          <a:endParaRPr lang="ru-RU"/>
        </a:p>
      </dgm:t>
    </dgm:pt>
  </dgm:ptLst>
  <dgm:cxnLst>
    <dgm:cxn modelId="{C2FF8DAC-27E5-4B1A-8B79-FB864061C1A7}" srcId="{9EECEEE6-8979-4ACF-AEA0-C34A6CAF768C}" destId="{F9BCF924-C5C2-4976-9520-48A9BF3EE907}" srcOrd="1" destOrd="0" parTransId="{4FDB253B-7FB4-42EC-A7BA-0A7F9C2DB4F1}" sibTransId="{878F1646-11CD-4F8E-821D-16351514CA1E}"/>
    <dgm:cxn modelId="{E9DDC3AD-366C-43FA-A3B5-B2F7ED8BFC7B}" type="presOf" srcId="{E906ECD8-E81F-4EA6-8695-F93A1D07CA2C}" destId="{363DABDB-CA46-4A6A-81E7-E5C759EC174E}" srcOrd="1" destOrd="0" presId="urn:microsoft.com/office/officeart/2005/8/layout/hierarchy3"/>
    <dgm:cxn modelId="{86B515E1-8054-42DC-82C6-ABCFAADC8F98}" type="presOf" srcId="{EB634B5A-6C4D-4DFE-A974-2B753B841FAF}" destId="{75D859EB-B47B-4147-B8C9-5AAAC550999F}" srcOrd="0" destOrd="0" presId="urn:microsoft.com/office/officeart/2005/8/layout/hierarchy3"/>
    <dgm:cxn modelId="{2B70F181-2BDB-49F8-AB7E-C2D5187F1E5C}" type="presOf" srcId="{9EECEEE6-8979-4ACF-AEA0-C34A6CAF768C}" destId="{59AA4C25-A9F6-4EE2-B79E-CD0BA9EFF212}" srcOrd="1" destOrd="0" presId="urn:microsoft.com/office/officeart/2005/8/layout/hierarchy3"/>
    <dgm:cxn modelId="{5BC62BA3-8C86-4AEB-B498-BF94E7AA7DEA}" type="presOf" srcId="{8C8690EF-F7D2-4CF3-AD0E-CB0BF95F7F55}" destId="{DC754E66-B4B0-4E54-B26F-2F59708F7BD2}" srcOrd="0" destOrd="0" presId="urn:microsoft.com/office/officeart/2005/8/layout/hierarchy3"/>
    <dgm:cxn modelId="{2A3802AB-8E0B-42A3-8034-60173B5F4AA9}" type="presOf" srcId="{F9BCF924-C5C2-4976-9520-48A9BF3EE907}" destId="{894BE651-FA06-4D9D-9B2F-DB21CC2238C0}" srcOrd="0" destOrd="0" presId="urn:microsoft.com/office/officeart/2005/8/layout/hierarchy3"/>
    <dgm:cxn modelId="{4B0A8CA8-F361-48B3-8510-759441B6E1C1}" type="presOf" srcId="{E906ECD8-E81F-4EA6-8695-F93A1D07CA2C}" destId="{05B678B6-D0C9-461E-B887-0E1912A92BC5}" srcOrd="0" destOrd="0" presId="urn:microsoft.com/office/officeart/2005/8/layout/hierarchy3"/>
    <dgm:cxn modelId="{121C9A42-C018-43B5-981A-A33AAF8DCEDD}" srcId="{9EECEEE6-8979-4ACF-AEA0-C34A6CAF768C}" destId="{EB634B5A-6C4D-4DFE-A974-2B753B841FAF}" srcOrd="0" destOrd="0" parTransId="{8C8690EF-F7D2-4CF3-AD0E-CB0BF95F7F55}" sibTransId="{375314A3-FA4D-46F0-8D11-0D337B095075}"/>
    <dgm:cxn modelId="{1444F466-6F03-44BA-8713-157BDD4092C1}" type="presOf" srcId="{A61F96C5-D1CA-483D-912B-EC09DB0A3F31}" destId="{4802427F-481B-4C2C-9994-11D417F57E67}" srcOrd="0" destOrd="0" presId="urn:microsoft.com/office/officeart/2005/8/layout/hierarchy3"/>
    <dgm:cxn modelId="{26FA08FB-55F4-4020-9B4D-7CE0B144F2FC}" type="presOf" srcId="{9EECEEE6-8979-4ACF-AEA0-C34A6CAF768C}" destId="{A09CA53E-F93B-46BD-A111-F73C9C393EBB}" srcOrd="0" destOrd="0" presId="urn:microsoft.com/office/officeart/2005/8/layout/hierarchy3"/>
    <dgm:cxn modelId="{01100BFD-E025-4978-83F4-01B0D6E1CA67}" srcId="{A61F96C5-D1CA-483D-912B-EC09DB0A3F31}" destId="{9EECEEE6-8979-4ACF-AEA0-C34A6CAF768C}" srcOrd="0" destOrd="0" parTransId="{3922E847-0420-4A4B-8898-049D5792D8A6}" sibTransId="{595F5C7E-C5B8-443E-935A-824CF0FE9313}"/>
    <dgm:cxn modelId="{9C75CC67-6A24-469A-9DCF-629CC46359E6}" type="presOf" srcId="{4FDB253B-7FB4-42EC-A7BA-0A7F9C2DB4F1}" destId="{00FD0F5B-786F-47DF-B390-B45282E76B2C}" srcOrd="0" destOrd="0" presId="urn:microsoft.com/office/officeart/2005/8/layout/hierarchy3"/>
    <dgm:cxn modelId="{F9664B87-3B72-4058-B0DA-9AED9CF8F3A8}" type="presOf" srcId="{4F9668E8-D802-4F11-959C-C08250D78666}" destId="{72133BB4-2252-46D7-B481-74B43429789C}" srcOrd="0" destOrd="0" presId="urn:microsoft.com/office/officeart/2005/8/layout/hierarchy3"/>
    <dgm:cxn modelId="{EF244739-1972-4054-B267-6720277B024D}" srcId="{E906ECD8-E81F-4EA6-8695-F93A1D07CA2C}" destId="{4F9668E8-D802-4F11-959C-C08250D78666}" srcOrd="0" destOrd="0" parTransId="{038ABE17-C1CB-471E-9265-52955FF35D18}" sibTransId="{8A249C0E-39A5-474B-9951-D50C0E87F7BC}"/>
    <dgm:cxn modelId="{ED30B6D7-5753-46A9-AEB4-DF6B7D3A36EC}" type="presOf" srcId="{038ABE17-C1CB-471E-9265-52955FF35D18}" destId="{EEB98BE9-5FA7-4530-BA1B-D4FC35A717A1}" srcOrd="0" destOrd="0" presId="urn:microsoft.com/office/officeart/2005/8/layout/hierarchy3"/>
    <dgm:cxn modelId="{4D9BBFA1-C591-4999-90FC-E7EC0122B438}" srcId="{A61F96C5-D1CA-483D-912B-EC09DB0A3F31}" destId="{E906ECD8-E81F-4EA6-8695-F93A1D07CA2C}" srcOrd="1" destOrd="0" parTransId="{8D1DC8F7-9F69-44DC-A2A9-000D189E1468}" sibTransId="{46322B36-99A5-4447-A7F9-37D68904E62E}"/>
    <dgm:cxn modelId="{1EBECC31-7DCC-4B82-A2F5-E3C54465EEB8}" type="presParOf" srcId="{4802427F-481B-4C2C-9994-11D417F57E67}" destId="{1A72B1AF-4132-4545-96B2-F021B7098F14}" srcOrd="0" destOrd="0" presId="urn:microsoft.com/office/officeart/2005/8/layout/hierarchy3"/>
    <dgm:cxn modelId="{00EEDC8C-E3CA-46DF-96C6-F41EEA7C4FA1}" type="presParOf" srcId="{1A72B1AF-4132-4545-96B2-F021B7098F14}" destId="{FE92FD50-C92D-4E9D-A157-F92620691738}" srcOrd="0" destOrd="0" presId="urn:microsoft.com/office/officeart/2005/8/layout/hierarchy3"/>
    <dgm:cxn modelId="{DBEBF2C6-BB4D-4CB9-8795-054CD1855D38}" type="presParOf" srcId="{FE92FD50-C92D-4E9D-A157-F92620691738}" destId="{A09CA53E-F93B-46BD-A111-F73C9C393EBB}" srcOrd="0" destOrd="0" presId="urn:microsoft.com/office/officeart/2005/8/layout/hierarchy3"/>
    <dgm:cxn modelId="{CBA96216-412A-49DC-83B7-131FB3109E0F}" type="presParOf" srcId="{FE92FD50-C92D-4E9D-A157-F92620691738}" destId="{59AA4C25-A9F6-4EE2-B79E-CD0BA9EFF212}" srcOrd="1" destOrd="0" presId="urn:microsoft.com/office/officeart/2005/8/layout/hierarchy3"/>
    <dgm:cxn modelId="{7791614C-037E-4A85-9F3D-2BB5754E6111}" type="presParOf" srcId="{1A72B1AF-4132-4545-96B2-F021B7098F14}" destId="{282B32A5-C2DA-49F3-8E7F-3E06F3B51416}" srcOrd="1" destOrd="0" presId="urn:microsoft.com/office/officeart/2005/8/layout/hierarchy3"/>
    <dgm:cxn modelId="{938AFA74-9466-4FC6-80AE-3DC8B04D52B7}" type="presParOf" srcId="{282B32A5-C2DA-49F3-8E7F-3E06F3B51416}" destId="{DC754E66-B4B0-4E54-B26F-2F59708F7BD2}" srcOrd="0" destOrd="0" presId="urn:microsoft.com/office/officeart/2005/8/layout/hierarchy3"/>
    <dgm:cxn modelId="{20CBF529-23F2-47EE-91DE-5C2A9FDB8219}" type="presParOf" srcId="{282B32A5-C2DA-49F3-8E7F-3E06F3B51416}" destId="{75D859EB-B47B-4147-B8C9-5AAAC550999F}" srcOrd="1" destOrd="0" presId="urn:microsoft.com/office/officeart/2005/8/layout/hierarchy3"/>
    <dgm:cxn modelId="{948D3406-84C6-4975-B2F1-1F69E67A610A}" type="presParOf" srcId="{282B32A5-C2DA-49F3-8E7F-3E06F3B51416}" destId="{00FD0F5B-786F-47DF-B390-B45282E76B2C}" srcOrd="2" destOrd="0" presId="urn:microsoft.com/office/officeart/2005/8/layout/hierarchy3"/>
    <dgm:cxn modelId="{30AFE738-60B7-4002-82E6-C6EF08A978DE}" type="presParOf" srcId="{282B32A5-C2DA-49F3-8E7F-3E06F3B51416}" destId="{894BE651-FA06-4D9D-9B2F-DB21CC2238C0}" srcOrd="3" destOrd="0" presId="urn:microsoft.com/office/officeart/2005/8/layout/hierarchy3"/>
    <dgm:cxn modelId="{7C5CC9C5-04FC-41B3-8804-9BDADCABFE76}" type="presParOf" srcId="{4802427F-481B-4C2C-9994-11D417F57E67}" destId="{C99DD955-A989-49D0-A4F3-9086B37A8D24}" srcOrd="1" destOrd="0" presId="urn:microsoft.com/office/officeart/2005/8/layout/hierarchy3"/>
    <dgm:cxn modelId="{7926B7DD-44B4-4E34-B8FD-78DC7C3E373F}" type="presParOf" srcId="{C99DD955-A989-49D0-A4F3-9086B37A8D24}" destId="{63DC6920-0A19-4EA6-8A86-2746F5DBBB14}" srcOrd="0" destOrd="0" presId="urn:microsoft.com/office/officeart/2005/8/layout/hierarchy3"/>
    <dgm:cxn modelId="{5C270C6B-8DCB-402A-BE50-F5774377A5BE}" type="presParOf" srcId="{63DC6920-0A19-4EA6-8A86-2746F5DBBB14}" destId="{05B678B6-D0C9-461E-B887-0E1912A92BC5}" srcOrd="0" destOrd="0" presId="urn:microsoft.com/office/officeart/2005/8/layout/hierarchy3"/>
    <dgm:cxn modelId="{E32E9E45-092E-4CD1-8996-9C5155B7659F}" type="presParOf" srcId="{63DC6920-0A19-4EA6-8A86-2746F5DBBB14}" destId="{363DABDB-CA46-4A6A-81E7-E5C759EC174E}" srcOrd="1" destOrd="0" presId="urn:microsoft.com/office/officeart/2005/8/layout/hierarchy3"/>
    <dgm:cxn modelId="{BCA79165-FBCE-43B5-9E24-D1C6C245B168}" type="presParOf" srcId="{C99DD955-A989-49D0-A4F3-9086B37A8D24}" destId="{75EC2CA6-556A-4F10-A089-97698E4E1729}" srcOrd="1" destOrd="0" presId="urn:microsoft.com/office/officeart/2005/8/layout/hierarchy3"/>
    <dgm:cxn modelId="{6DF73E6F-5BA0-4022-8F9B-017313081882}" type="presParOf" srcId="{75EC2CA6-556A-4F10-A089-97698E4E1729}" destId="{EEB98BE9-5FA7-4530-BA1B-D4FC35A717A1}" srcOrd="0" destOrd="0" presId="urn:microsoft.com/office/officeart/2005/8/layout/hierarchy3"/>
    <dgm:cxn modelId="{C715ACF8-7D11-4946-A9CB-8A297E422737}" type="presParOf" srcId="{75EC2CA6-556A-4F10-A089-97698E4E1729}" destId="{72133BB4-2252-46D7-B481-74B43429789C}" srcOrd="1" destOrd="0" presId="urn:microsoft.com/office/officeart/2005/8/layout/hierarchy3"/>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B47FC6-9875-4791-AE3A-B72560DA02A0}"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ru-RU"/>
        </a:p>
      </dgm:t>
    </dgm:pt>
    <dgm:pt modelId="{BD4EB22B-9522-4BF5-B309-C5928005D940}">
      <dgm:prSet phldrT="[Текст]"/>
      <dgm:spPr>
        <a:solidFill>
          <a:schemeClr val="accent3">
            <a:lumMod val="60000"/>
            <a:lumOff val="40000"/>
            <a:alpha val="50000"/>
          </a:schemeClr>
        </a:solidFill>
      </dgm:spPr>
      <dgm:t>
        <a:bodyPr/>
        <a:lstStyle/>
        <a:p>
          <a:r>
            <a:rPr lang="ru-RU" dirty="0" smtClean="0"/>
            <a:t>Резерв</a:t>
          </a:r>
          <a:endParaRPr lang="ru-RU" dirty="0"/>
        </a:p>
      </dgm:t>
    </dgm:pt>
    <dgm:pt modelId="{D0287A20-3E55-431A-9283-6596BD415C8D}" type="parTrans" cxnId="{224777A4-D3AB-40EB-B4CE-35D68509DFC3}">
      <dgm:prSet/>
      <dgm:spPr/>
      <dgm:t>
        <a:bodyPr/>
        <a:lstStyle/>
        <a:p>
          <a:endParaRPr lang="ru-RU"/>
        </a:p>
      </dgm:t>
    </dgm:pt>
    <dgm:pt modelId="{B4DAF8EE-3CC5-459D-AC7B-0D3E3F3E1CBA}" type="sibTrans" cxnId="{224777A4-D3AB-40EB-B4CE-35D68509DFC3}">
      <dgm:prSet/>
      <dgm:spPr/>
      <dgm:t>
        <a:bodyPr/>
        <a:lstStyle/>
        <a:p>
          <a:endParaRPr lang="ru-RU"/>
        </a:p>
      </dgm:t>
    </dgm:pt>
    <dgm:pt modelId="{A19A694B-5516-47EE-A58A-61913BAEE7F1}">
      <dgm:prSet phldrT="[Текст]"/>
      <dgm:spPr>
        <a:solidFill>
          <a:srgbClr val="7030A0">
            <a:alpha val="50000"/>
          </a:srgbClr>
        </a:solidFill>
      </dgm:spPr>
      <dgm:t>
        <a:bodyPr/>
        <a:lstStyle/>
        <a:p>
          <a:r>
            <a:rPr lang="ru-RU" dirty="0" err="1" smtClean="0"/>
            <a:t>доксициклин</a:t>
          </a:r>
          <a:endParaRPr lang="ru-RU" dirty="0"/>
        </a:p>
      </dgm:t>
    </dgm:pt>
    <dgm:pt modelId="{8C814C4C-CADB-475F-9391-A325F8601830}" type="parTrans" cxnId="{82329B77-F14B-40BE-B48F-B57C958D7D34}">
      <dgm:prSet/>
      <dgm:spPr/>
      <dgm:t>
        <a:bodyPr/>
        <a:lstStyle/>
        <a:p>
          <a:endParaRPr lang="ru-RU"/>
        </a:p>
      </dgm:t>
    </dgm:pt>
    <dgm:pt modelId="{F6F16820-D9C6-40AF-8DBA-C5FD7C6F5D9B}" type="sibTrans" cxnId="{82329B77-F14B-40BE-B48F-B57C958D7D34}">
      <dgm:prSet/>
      <dgm:spPr/>
      <dgm:t>
        <a:bodyPr/>
        <a:lstStyle/>
        <a:p>
          <a:endParaRPr lang="ru-RU"/>
        </a:p>
      </dgm:t>
    </dgm:pt>
    <dgm:pt modelId="{F2370390-D9D1-4A01-9EE0-1A0381FCB9A6}">
      <dgm:prSet phldrT="[Текст]" custT="1"/>
      <dgm:spPr>
        <a:solidFill>
          <a:schemeClr val="accent2">
            <a:alpha val="50000"/>
          </a:schemeClr>
        </a:solidFill>
      </dgm:spPr>
      <dgm:t>
        <a:bodyPr/>
        <a:lstStyle/>
        <a:p>
          <a:r>
            <a:rPr lang="ru-RU" sz="2400" dirty="0" err="1" smtClean="0"/>
            <a:t>цефалоспорины</a:t>
          </a:r>
          <a:r>
            <a:rPr lang="ru-RU" sz="2400" dirty="0" smtClean="0"/>
            <a:t> </a:t>
          </a:r>
          <a:r>
            <a:rPr lang="en-US" sz="2400" dirty="0" smtClean="0"/>
            <a:t>II </a:t>
          </a:r>
          <a:r>
            <a:rPr lang="ru-RU" sz="2400" dirty="0" smtClean="0"/>
            <a:t>поколения: </a:t>
          </a:r>
          <a:r>
            <a:rPr lang="ru-RU" sz="2800" dirty="0" err="1" smtClean="0"/>
            <a:t>цефотетан</a:t>
          </a:r>
          <a:r>
            <a:rPr lang="ru-RU" sz="2800" dirty="0" smtClean="0"/>
            <a:t>, </a:t>
          </a:r>
          <a:r>
            <a:rPr lang="ru-RU" sz="2800" dirty="0" err="1" smtClean="0"/>
            <a:t>цефокситин</a:t>
          </a:r>
          <a:endParaRPr lang="ru-RU" sz="2800" dirty="0"/>
        </a:p>
      </dgm:t>
    </dgm:pt>
    <dgm:pt modelId="{85A2192B-FBD7-4E9D-BFD1-0C2C1E7422A6}" type="parTrans" cxnId="{F4859628-7396-493C-AE72-6E4260145E63}">
      <dgm:prSet/>
      <dgm:spPr/>
      <dgm:t>
        <a:bodyPr/>
        <a:lstStyle/>
        <a:p>
          <a:endParaRPr lang="ru-RU"/>
        </a:p>
      </dgm:t>
    </dgm:pt>
    <dgm:pt modelId="{9C6F92C3-E5ED-4D33-B3EC-81F886E27BB1}" type="sibTrans" cxnId="{F4859628-7396-493C-AE72-6E4260145E63}">
      <dgm:prSet/>
      <dgm:spPr/>
      <dgm:t>
        <a:bodyPr/>
        <a:lstStyle/>
        <a:p>
          <a:endParaRPr lang="ru-RU"/>
        </a:p>
      </dgm:t>
    </dgm:pt>
    <dgm:pt modelId="{CC9DCCA6-C305-4AF5-84A5-A23DB5C1487A}">
      <dgm:prSet phldrT="[Текст]" custT="1"/>
      <dgm:spPr>
        <a:solidFill>
          <a:srgbClr val="FFC000">
            <a:alpha val="50000"/>
          </a:srgbClr>
        </a:solidFill>
      </dgm:spPr>
      <dgm:t>
        <a:bodyPr/>
        <a:lstStyle/>
        <a:p>
          <a:r>
            <a:rPr lang="ru-RU" sz="2800" dirty="0" err="1" smtClean="0"/>
            <a:t>клиндамицин</a:t>
          </a:r>
          <a:endParaRPr lang="ru-RU" sz="2800" dirty="0"/>
        </a:p>
      </dgm:t>
    </dgm:pt>
    <dgm:pt modelId="{4FD49DC9-64E7-4B8E-8E6A-F8B2B7D5D32E}" type="parTrans" cxnId="{812F3483-8D50-4261-A980-1522753F4575}">
      <dgm:prSet/>
      <dgm:spPr/>
      <dgm:t>
        <a:bodyPr/>
        <a:lstStyle/>
        <a:p>
          <a:endParaRPr lang="ru-RU"/>
        </a:p>
      </dgm:t>
    </dgm:pt>
    <dgm:pt modelId="{D29C3A33-0462-4C26-B549-EC3678BE75EC}" type="sibTrans" cxnId="{812F3483-8D50-4261-A980-1522753F4575}">
      <dgm:prSet/>
      <dgm:spPr/>
      <dgm:t>
        <a:bodyPr/>
        <a:lstStyle/>
        <a:p>
          <a:endParaRPr lang="ru-RU"/>
        </a:p>
      </dgm:t>
    </dgm:pt>
    <dgm:pt modelId="{D448DD59-7BDA-4947-B9ED-68E1C49FB86B}">
      <dgm:prSet/>
      <dgm:spPr/>
      <dgm:t>
        <a:bodyPr/>
        <a:lstStyle/>
        <a:p>
          <a:r>
            <a:rPr lang="ru-RU" dirty="0" err="1" smtClean="0"/>
            <a:t>цефметазол</a:t>
          </a:r>
          <a:r>
            <a:rPr lang="ru-RU" dirty="0" smtClean="0"/>
            <a:t> </a:t>
          </a:r>
          <a:endParaRPr lang="ru-RU" dirty="0"/>
        </a:p>
      </dgm:t>
    </dgm:pt>
    <dgm:pt modelId="{EAAA355D-9939-4ABF-BF0B-273A1029944E}" type="parTrans" cxnId="{04E95B30-93C6-487F-9AD5-C40BF011DB60}">
      <dgm:prSet/>
      <dgm:spPr/>
      <dgm:t>
        <a:bodyPr/>
        <a:lstStyle/>
        <a:p>
          <a:endParaRPr lang="ru-RU"/>
        </a:p>
      </dgm:t>
    </dgm:pt>
    <dgm:pt modelId="{8E475D8C-1A59-4C80-9B01-F5BD2698C19B}" type="sibTrans" cxnId="{04E95B30-93C6-487F-9AD5-C40BF011DB60}">
      <dgm:prSet/>
      <dgm:spPr/>
      <dgm:t>
        <a:bodyPr/>
        <a:lstStyle/>
        <a:p>
          <a:endParaRPr lang="ru-RU"/>
        </a:p>
      </dgm:t>
    </dgm:pt>
    <dgm:pt modelId="{33A982B6-F7DB-4D57-9692-373EFF43D068}" type="pres">
      <dgm:prSet presAssocID="{DCB47FC6-9875-4791-AE3A-B72560DA02A0}" presName="composite" presStyleCnt="0">
        <dgm:presLayoutVars>
          <dgm:chMax val="1"/>
          <dgm:dir/>
          <dgm:resizeHandles val="exact"/>
        </dgm:presLayoutVars>
      </dgm:prSet>
      <dgm:spPr/>
      <dgm:t>
        <a:bodyPr/>
        <a:lstStyle/>
        <a:p>
          <a:endParaRPr lang="ru-RU"/>
        </a:p>
      </dgm:t>
    </dgm:pt>
    <dgm:pt modelId="{2B0B29A3-E9BD-4C4F-B2FE-8A40E6E3B93D}" type="pres">
      <dgm:prSet presAssocID="{DCB47FC6-9875-4791-AE3A-B72560DA02A0}" presName="radial" presStyleCnt="0">
        <dgm:presLayoutVars>
          <dgm:animLvl val="ctr"/>
        </dgm:presLayoutVars>
      </dgm:prSet>
      <dgm:spPr/>
    </dgm:pt>
    <dgm:pt modelId="{EAD67915-7FD8-4102-891E-DBACB253019C}" type="pres">
      <dgm:prSet presAssocID="{BD4EB22B-9522-4BF5-B309-C5928005D940}" presName="centerShape" presStyleLbl="vennNode1" presStyleIdx="0" presStyleCnt="5"/>
      <dgm:spPr/>
      <dgm:t>
        <a:bodyPr/>
        <a:lstStyle/>
        <a:p>
          <a:endParaRPr lang="ru-RU"/>
        </a:p>
      </dgm:t>
    </dgm:pt>
    <dgm:pt modelId="{B411CA07-0ED7-4C03-A900-F3CC15AB0448}" type="pres">
      <dgm:prSet presAssocID="{A19A694B-5516-47EE-A58A-61913BAEE7F1}" presName="node" presStyleLbl="vennNode1" presStyleIdx="1" presStyleCnt="5" custScaleX="265054" custScaleY="96948" custRadScaleRad="113943" custRadScaleInc="-45120">
        <dgm:presLayoutVars>
          <dgm:bulletEnabled val="1"/>
        </dgm:presLayoutVars>
      </dgm:prSet>
      <dgm:spPr/>
      <dgm:t>
        <a:bodyPr/>
        <a:lstStyle/>
        <a:p>
          <a:endParaRPr lang="ru-RU"/>
        </a:p>
      </dgm:t>
    </dgm:pt>
    <dgm:pt modelId="{4F82754E-00A9-41A1-832E-A37913EDD7EB}" type="pres">
      <dgm:prSet presAssocID="{D448DD59-7BDA-4947-B9ED-68E1C49FB86B}" presName="node" presStyleLbl="vennNode1" presStyleIdx="2" presStyleCnt="5" custScaleX="195970" custScaleY="185280" custRadScaleRad="122589" custRadScaleInc="-37653">
        <dgm:presLayoutVars>
          <dgm:bulletEnabled val="1"/>
        </dgm:presLayoutVars>
      </dgm:prSet>
      <dgm:spPr/>
      <dgm:t>
        <a:bodyPr/>
        <a:lstStyle/>
        <a:p>
          <a:endParaRPr lang="ru-RU"/>
        </a:p>
      </dgm:t>
    </dgm:pt>
    <dgm:pt modelId="{62F0F1C5-4E60-452E-8822-DA58B6AB4C2F}" type="pres">
      <dgm:prSet presAssocID="{F2370390-D9D1-4A01-9EE0-1A0381FCB9A6}" presName="node" presStyleLbl="vennNode1" presStyleIdx="3" presStyleCnt="5" custScaleX="294468" custScaleY="115900" custRadScaleRad="116413" custRadScaleInc="-43373">
        <dgm:presLayoutVars>
          <dgm:bulletEnabled val="1"/>
        </dgm:presLayoutVars>
      </dgm:prSet>
      <dgm:spPr/>
      <dgm:t>
        <a:bodyPr/>
        <a:lstStyle/>
        <a:p>
          <a:endParaRPr lang="ru-RU"/>
        </a:p>
      </dgm:t>
    </dgm:pt>
    <dgm:pt modelId="{7A205D0A-CBFB-4066-BB78-6292AA0867DA}" type="pres">
      <dgm:prSet presAssocID="{CC9DCCA6-C305-4AF5-84A5-A23DB5C1487A}" presName="node" presStyleLbl="vennNode1" presStyleIdx="4" presStyleCnt="5" custScaleX="195468" custScaleY="148397" custRadScaleRad="125478" custRadScaleInc="-14911">
        <dgm:presLayoutVars>
          <dgm:bulletEnabled val="1"/>
        </dgm:presLayoutVars>
      </dgm:prSet>
      <dgm:spPr/>
      <dgm:t>
        <a:bodyPr/>
        <a:lstStyle/>
        <a:p>
          <a:endParaRPr lang="ru-RU"/>
        </a:p>
      </dgm:t>
    </dgm:pt>
  </dgm:ptLst>
  <dgm:cxnLst>
    <dgm:cxn modelId="{812F3483-8D50-4261-A980-1522753F4575}" srcId="{BD4EB22B-9522-4BF5-B309-C5928005D940}" destId="{CC9DCCA6-C305-4AF5-84A5-A23DB5C1487A}" srcOrd="3" destOrd="0" parTransId="{4FD49DC9-64E7-4B8E-8E6A-F8B2B7D5D32E}" sibTransId="{D29C3A33-0462-4C26-B549-EC3678BE75EC}"/>
    <dgm:cxn modelId="{82329B77-F14B-40BE-B48F-B57C958D7D34}" srcId="{BD4EB22B-9522-4BF5-B309-C5928005D940}" destId="{A19A694B-5516-47EE-A58A-61913BAEE7F1}" srcOrd="0" destOrd="0" parTransId="{8C814C4C-CADB-475F-9391-A325F8601830}" sibTransId="{F6F16820-D9C6-40AF-8DBA-C5FD7C6F5D9B}"/>
    <dgm:cxn modelId="{76EBB8F4-BFF5-4763-AA1C-8ED008036B27}" type="presOf" srcId="{DCB47FC6-9875-4791-AE3A-B72560DA02A0}" destId="{33A982B6-F7DB-4D57-9692-373EFF43D068}" srcOrd="0" destOrd="0" presId="urn:microsoft.com/office/officeart/2005/8/layout/radial3"/>
    <dgm:cxn modelId="{39CE2911-2C15-4F6D-917D-2ECEEB684DD2}" type="presOf" srcId="{BD4EB22B-9522-4BF5-B309-C5928005D940}" destId="{EAD67915-7FD8-4102-891E-DBACB253019C}" srcOrd="0" destOrd="0" presId="urn:microsoft.com/office/officeart/2005/8/layout/radial3"/>
    <dgm:cxn modelId="{1D51E9FB-E444-4C30-957D-B767B6231DC5}" type="presOf" srcId="{D448DD59-7BDA-4947-B9ED-68E1C49FB86B}" destId="{4F82754E-00A9-41A1-832E-A37913EDD7EB}" srcOrd="0" destOrd="0" presId="urn:microsoft.com/office/officeart/2005/8/layout/radial3"/>
    <dgm:cxn modelId="{D33BA875-1A71-49C6-A535-C91842C72B4A}" type="presOf" srcId="{F2370390-D9D1-4A01-9EE0-1A0381FCB9A6}" destId="{62F0F1C5-4E60-452E-8822-DA58B6AB4C2F}" srcOrd="0" destOrd="0" presId="urn:microsoft.com/office/officeart/2005/8/layout/radial3"/>
    <dgm:cxn modelId="{5D809ADC-C8E8-40ED-950D-851F26671A18}" type="presOf" srcId="{CC9DCCA6-C305-4AF5-84A5-A23DB5C1487A}" destId="{7A205D0A-CBFB-4066-BB78-6292AA0867DA}" srcOrd="0" destOrd="0" presId="urn:microsoft.com/office/officeart/2005/8/layout/radial3"/>
    <dgm:cxn modelId="{224777A4-D3AB-40EB-B4CE-35D68509DFC3}" srcId="{DCB47FC6-9875-4791-AE3A-B72560DA02A0}" destId="{BD4EB22B-9522-4BF5-B309-C5928005D940}" srcOrd="0" destOrd="0" parTransId="{D0287A20-3E55-431A-9283-6596BD415C8D}" sibTransId="{B4DAF8EE-3CC5-459D-AC7B-0D3E3F3E1CBA}"/>
    <dgm:cxn modelId="{04E95B30-93C6-487F-9AD5-C40BF011DB60}" srcId="{BD4EB22B-9522-4BF5-B309-C5928005D940}" destId="{D448DD59-7BDA-4947-B9ED-68E1C49FB86B}" srcOrd="1" destOrd="0" parTransId="{EAAA355D-9939-4ABF-BF0B-273A1029944E}" sibTransId="{8E475D8C-1A59-4C80-9B01-F5BD2698C19B}"/>
    <dgm:cxn modelId="{F4859628-7396-493C-AE72-6E4260145E63}" srcId="{BD4EB22B-9522-4BF5-B309-C5928005D940}" destId="{F2370390-D9D1-4A01-9EE0-1A0381FCB9A6}" srcOrd="2" destOrd="0" parTransId="{85A2192B-FBD7-4E9D-BFD1-0C2C1E7422A6}" sibTransId="{9C6F92C3-E5ED-4D33-B3EC-81F886E27BB1}"/>
    <dgm:cxn modelId="{8A826332-335F-4CFC-B0BB-1C353AFB8199}" type="presOf" srcId="{A19A694B-5516-47EE-A58A-61913BAEE7F1}" destId="{B411CA07-0ED7-4C03-A900-F3CC15AB0448}" srcOrd="0" destOrd="0" presId="urn:microsoft.com/office/officeart/2005/8/layout/radial3"/>
    <dgm:cxn modelId="{830A34EE-0DD5-466A-B638-0B5FEAF64841}" type="presParOf" srcId="{33A982B6-F7DB-4D57-9692-373EFF43D068}" destId="{2B0B29A3-E9BD-4C4F-B2FE-8A40E6E3B93D}" srcOrd="0" destOrd="0" presId="urn:microsoft.com/office/officeart/2005/8/layout/radial3"/>
    <dgm:cxn modelId="{F432E616-156E-466F-B632-1FF202D261DF}" type="presParOf" srcId="{2B0B29A3-E9BD-4C4F-B2FE-8A40E6E3B93D}" destId="{EAD67915-7FD8-4102-891E-DBACB253019C}" srcOrd="0" destOrd="0" presId="urn:microsoft.com/office/officeart/2005/8/layout/radial3"/>
    <dgm:cxn modelId="{8E11B57A-DF89-4300-BBDF-002940DB0F9B}" type="presParOf" srcId="{2B0B29A3-E9BD-4C4F-B2FE-8A40E6E3B93D}" destId="{B411CA07-0ED7-4C03-A900-F3CC15AB0448}" srcOrd="1" destOrd="0" presId="urn:microsoft.com/office/officeart/2005/8/layout/radial3"/>
    <dgm:cxn modelId="{841481CE-4F00-4D2D-90FF-DA79CDCDCB61}" type="presParOf" srcId="{2B0B29A3-E9BD-4C4F-B2FE-8A40E6E3B93D}" destId="{4F82754E-00A9-41A1-832E-A37913EDD7EB}" srcOrd="2" destOrd="0" presId="urn:microsoft.com/office/officeart/2005/8/layout/radial3"/>
    <dgm:cxn modelId="{7D43780A-F386-4AB9-A58D-FABBAE59A619}" type="presParOf" srcId="{2B0B29A3-E9BD-4C4F-B2FE-8A40E6E3B93D}" destId="{62F0F1C5-4E60-452E-8822-DA58B6AB4C2F}" srcOrd="3" destOrd="0" presId="urn:microsoft.com/office/officeart/2005/8/layout/radial3"/>
    <dgm:cxn modelId="{6D883720-12BA-4B2E-BA6C-F28729740D86}" type="presParOf" srcId="{2B0B29A3-E9BD-4C4F-B2FE-8A40E6E3B93D}" destId="{7A205D0A-CBFB-4066-BB78-6292AA0867DA}" srcOrd="4" destOrd="0" presId="urn:microsoft.com/office/officeart/2005/8/layout/radial3"/>
  </dgm:cxnLst>
  <dgm:bg>
    <a:blipFill dpi="0" rotWithShape="1">
      <a:blip xmlns:r="http://schemas.openxmlformats.org/officeDocument/2006/relationships" r:embed="rId1">
        <a:alphaModFix amt="82000"/>
      </a:blip>
      <a:srcRect/>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DD951-D1BE-498B-8118-7734A3A8B8BC}">
      <dsp:nvSpPr>
        <dsp:cNvPr id="0" name=""/>
        <dsp:cNvSpPr/>
      </dsp:nvSpPr>
      <dsp:spPr>
        <a:xfrm>
          <a:off x="446277" y="0"/>
          <a:ext cx="4052299" cy="5286412"/>
        </a:xfrm>
        <a:prstGeom prst="triangle">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3B91D4-CA68-48EC-BCA7-588CE3DE2DC6}">
      <dsp:nvSpPr>
        <dsp:cNvPr id="0" name=""/>
        <dsp:cNvSpPr/>
      </dsp:nvSpPr>
      <dsp:spPr>
        <a:xfrm>
          <a:off x="1964544" y="441601"/>
          <a:ext cx="4510004" cy="1015945"/>
        </a:xfrm>
        <a:prstGeom prst="round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ru-RU" sz="2000" kern="1200" dirty="0" smtClean="0"/>
            <a:t>Боль быстро нарастает, не купируется анальгетиками;</a:t>
          </a:r>
          <a:endParaRPr lang="ru-RU" sz="2000" kern="1200" dirty="0"/>
        </a:p>
      </dsp:txBody>
      <dsp:txXfrm>
        <a:off x="2014138" y="491195"/>
        <a:ext cx="4410816" cy="916757"/>
      </dsp:txXfrm>
    </dsp:sp>
    <dsp:sp modelId="{911C724E-72FC-41B9-BD63-5604E82AA739}">
      <dsp:nvSpPr>
        <dsp:cNvPr id="0" name=""/>
        <dsp:cNvSpPr/>
      </dsp:nvSpPr>
      <dsp:spPr>
        <a:xfrm>
          <a:off x="0" y="1714513"/>
          <a:ext cx="5299773" cy="1049998"/>
        </a:xfrm>
        <a:prstGeom prst="round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ru-RU" sz="2000" kern="1200" dirty="0" smtClean="0"/>
            <a:t>Отсутствие в начальном периоде выраженных внешних признаков воспаления на фоне тяжелого </a:t>
          </a:r>
          <a:r>
            <a:rPr lang="ru-RU" sz="2000" kern="1200" dirty="0" err="1" smtClean="0"/>
            <a:t>эндотоксикоза</a:t>
          </a:r>
          <a:r>
            <a:rPr lang="ru-RU" sz="2000" kern="1200" dirty="0" smtClean="0"/>
            <a:t>;</a:t>
          </a:r>
          <a:endParaRPr lang="ru-RU" sz="2000" kern="1200" dirty="0"/>
        </a:p>
      </dsp:txBody>
      <dsp:txXfrm>
        <a:off x="51257" y="1765770"/>
        <a:ext cx="5197259" cy="947484"/>
      </dsp:txXfrm>
    </dsp:sp>
    <dsp:sp modelId="{F588923A-2314-4397-89DC-B6D93F358EF4}">
      <dsp:nvSpPr>
        <dsp:cNvPr id="0" name=""/>
        <dsp:cNvSpPr/>
      </dsp:nvSpPr>
      <dsp:spPr>
        <a:xfrm>
          <a:off x="2571767" y="2928959"/>
          <a:ext cx="4365513" cy="886758"/>
        </a:xfrm>
        <a:prstGeom prst="round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ru-RU" sz="2000" kern="1200" dirty="0" smtClean="0"/>
            <a:t>Отсутствие </a:t>
          </a:r>
          <a:r>
            <a:rPr lang="ru-RU" sz="2000" kern="1200" dirty="0" err="1" smtClean="0"/>
            <a:t>гноеобразования</a:t>
          </a:r>
          <a:r>
            <a:rPr lang="ru-RU" sz="2000" kern="1200" dirty="0" smtClean="0"/>
            <a:t>;</a:t>
          </a:r>
          <a:endParaRPr lang="ru-RU" sz="2000" kern="1200" dirty="0"/>
        </a:p>
      </dsp:txBody>
      <dsp:txXfrm>
        <a:off x="2615055" y="2972247"/>
        <a:ext cx="4278937" cy="800182"/>
      </dsp:txXfrm>
    </dsp:sp>
    <dsp:sp modelId="{6E26CAB2-8F59-449C-B06C-E454D4AE0C46}">
      <dsp:nvSpPr>
        <dsp:cNvPr id="0" name=""/>
        <dsp:cNvSpPr/>
      </dsp:nvSpPr>
      <dsp:spPr>
        <a:xfrm>
          <a:off x="1475492" y="4057132"/>
          <a:ext cx="4629411" cy="1006480"/>
        </a:xfrm>
        <a:prstGeom prst="roundRect">
          <a:avLst/>
        </a:prstGeom>
        <a:solidFill>
          <a:schemeClr val="bg1">
            <a:alpha val="9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ru-RU" sz="2000" kern="1200" dirty="0" smtClean="0"/>
            <a:t>Быстрая динамика: симптомы нарастают в течение одного дня или ночи.</a:t>
          </a:r>
          <a:endParaRPr lang="ru-RU" sz="2000" kern="1200" dirty="0"/>
        </a:p>
      </dsp:txBody>
      <dsp:txXfrm>
        <a:off x="1524624" y="4106264"/>
        <a:ext cx="4531147" cy="908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91613-4CA4-40C9-B873-396FFE0E6762}">
      <dsp:nvSpPr>
        <dsp:cNvPr id="0" name=""/>
        <dsp:cNvSpPr/>
      </dsp:nvSpPr>
      <dsp:spPr>
        <a:xfrm>
          <a:off x="0" y="27163"/>
          <a:ext cx="6858048" cy="8634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ru-RU" sz="3600" kern="1200" dirty="0" smtClean="0"/>
            <a:t>Эмфизематозная (классическая)</a:t>
          </a:r>
          <a:endParaRPr lang="ru-RU" sz="3600" kern="1200" dirty="0"/>
        </a:p>
      </dsp:txBody>
      <dsp:txXfrm>
        <a:off x="42151" y="69314"/>
        <a:ext cx="6773746" cy="779158"/>
      </dsp:txXfrm>
    </dsp:sp>
    <dsp:sp modelId="{D388C684-D186-4ABA-BE31-3E1C26BF654A}">
      <dsp:nvSpPr>
        <dsp:cNvPr id="0" name=""/>
        <dsp:cNvSpPr/>
      </dsp:nvSpPr>
      <dsp:spPr>
        <a:xfrm>
          <a:off x="0" y="994303"/>
          <a:ext cx="6858048" cy="863460"/>
        </a:xfrm>
        <a:prstGeom prst="roundRect">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ru-RU" sz="3600" kern="1200" dirty="0" smtClean="0"/>
            <a:t>Токсическая (отечная)</a:t>
          </a:r>
          <a:endParaRPr lang="ru-RU" sz="3600" kern="1200" dirty="0"/>
        </a:p>
      </dsp:txBody>
      <dsp:txXfrm>
        <a:off x="42151" y="1036454"/>
        <a:ext cx="6773746" cy="779158"/>
      </dsp:txXfrm>
    </dsp:sp>
    <dsp:sp modelId="{273FD63A-C8CC-47D8-8765-BA962B60ABA3}">
      <dsp:nvSpPr>
        <dsp:cNvPr id="0" name=""/>
        <dsp:cNvSpPr/>
      </dsp:nvSpPr>
      <dsp:spPr>
        <a:xfrm>
          <a:off x="0" y="1961443"/>
          <a:ext cx="6858048" cy="863460"/>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ru-RU" sz="3600" kern="1200" dirty="0" smtClean="0"/>
            <a:t>Смешанная</a:t>
          </a:r>
          <a:endParaRPr lang="ru-RU" sz="3600" kern="1200" dirty="0"/>
        </a:p>
      </dsp:txBody>
      <dsp:txXfrm>
        <a:off x="42151" y="2003594"/>
        <a:ext cx="6773746" cy="779158"/>
      </dsp:txXfrm>
    </dsp:sp>
    <dsp:sp modelId="{0C8BA07E-81EC-4B6B-B52B-B6B51226565C}">
      <dsp:nvSpPr>
        <dsp:cNvPr id="0" name=""/>
        <dsp:cNvSpPr/>
      </dsp:nvSpPr>
      <dsp:spPr>
        <a:xfrm>
          <a:off x="0" y="2928583"/>
          <a:ext cx="6858048" cy="863460"/>
        </a:xfrm>
        <a:prstGeom prst="roundRect">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ru-RU" sz="3600" kern="1200" dirty="0" smtClean="0"/>
            <a:t>Гнилостная</a:t>
          </a:r>
          <a:endParaRPr lang="ru-RU" sz="3600" kern="1200" dirty="0"/>
        </a:p>
      </dsp:txBody>
      <dsp:txXfrm>
        <a:off x="42151" y="2970734"/>
        <a:ext cx="6773746" cy="779158"/>
      </dsp:txXfrm>
    </dsp:sp>
    <dsp:sp modelId="{4F93BC95-A281-4A4D-A200-68089C5BD373}">
      <dsp:nvSpPr>
        <dsp:cNvPr id="0" name=""/>
        <dsp:cNvSpPr/>
      </dsp:nvSpPr>
      <dsp:spPr>
        <a:xfrm>
          <a:off x="0" y="3895723"/>
          <a:ext cx="6858048" cy="86346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ru-RU" sz="3600" kern="1200" dirty="0" smtClean="0"/>
            <a:t>Флегмонозная</a:t>
          </a:r>
          <a:endParaRPr lang="ru-RU" sz="3600" kern="1200" dirty="0"/>
        </a:p>
      </dsp:txBody>
      <dsp:txXfrm>
        <a:off x="42151" y="3937874"/>
        <a:ext cx="6773746" cy="7791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C14759-6526-4E80-812D-D7EFFEF074E4}" type="datetimeFigureOut">
              <a:rPr lang="ru-RU" smtClean="0"/>
              <a:t>11.11.2017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D04F1C-29D3-4D03-8167-AC958A435684}" type="slidenum">
              <a:rPr lang="ru-RU" smtClean="0"/>
              <a:t>‹#›</a:t>
            </a:fld>
            <a:endParaRPr lang="ru-RU"/>
          </a:p>
        </p:txBody>
      </p:sp>
    </p:spTree>
    <p:extLst>
      <p:ext uri="{BB962C8B-B14F-4D97-AF65-F5344CB8AC3E}">
        <p14:creationId xmlns:p14="http://schemas.microsoft.com/office/powerpoint/2010/main" val="2696438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BA18359-A1EE-4449-A5B8-B6953527D287}" type="slidenum">
              <a:rPr lang="ru-RU" smtClean="0"/>
              <a:pPr/>
              <a:t>12</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BA18359-A1EE-4449-A5B8-B6953527D287}" type="slidenum">
              <a:rPr lang="ru-RU" smtClean="0"/>
              <a:pPr/>
              <a:t>33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6EEE253-D798-48B3-9F4A-CA5BE607578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A0D220C-3BFD-4B57-B098-B2234285F031}"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4EA7DEB-4D09-4129-B97D-5115F84E9AEB}"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8C34A8-57DF-45F3-9970-CC3B779FEF0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B7B548-E25C-4907-B991-DDA372871987}"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9D535CE-65F0-4A93-B483-56B0BD4C1D0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6C47EA6-910E-4B36-9353-826E1F796BB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E7A3D24-44C0-4C55-B043-6A4C9A1ADF0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081D62D-26CF-4C0D-9591-B78FB9B65E5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992C9B-AD09-4DF5-BBF3-D7E1A1350CF6}"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FAEC90A-C92C-4482-B40F-598979477D69}"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D2EFFE-9637-456B-85EC-492425A8B8BA}"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50825" y="1412875"/>
            <a:ext cx="8642350" cy="2092325"/>
          </a:xfrm>
        </p:spPr>
        <p:txBody>
          <a:bodyPr/>
          <a:lstStyle/>
          <a:p>
            <a:r>
              <a:rPr lang="ru-RU" sz="4800" b="1" dirty="0"/>
              <a:t>Острая специфическая хирургическая инфекция</a:t>
            </a:r>
          </a:p>
        </p:txBody>
      </p:sp>
      <p:sp>
        <p:nvSpPr>
          <p:cNvPr id="2" name="TextBox 1"/>
          <p:cNvSpPr txBox="1"/>
          <p:nvPr/>
        </p:nvSpPr>
        <p:spPr>
          <a:xfrm>
            <a:off x="1187624" y="4221088"/>
            <a:ext cx="6761787" cy="400110"/>
          </a:xfrm>
          <a:prstGeom prst="rect">
            <a:avLst/>
          </a:prstGeom>
          <a:noFill/>
        </p:spPr>
        <p:txBody>
          <a:bodyPr wrap="none" rtlCol="0">
            <a:spAutoFit/>
          </a:bodyPr>
          <a:lstStyle/>
          <a:p>
            <a:r>
              <a:rPr lang="ru-RU" sz="2000" dirty="0" smtClean="0"/>
              <a:t>Преподаватель, ассистент кафедры, к.м.н. Мовчун В.А.</a:t>
            </a:r>
            <a:endParaRPr lang="ru-RU"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Гангрена\731 бутай\20100119104548205.jpg"/>
          <p:cNvPicPr>
            <a:picLocks noChangeAspect="1" noChangeArrowheads="1"/>
          </p:cNvPicPr>
          <p:nvPr/>
        </p:nvPicPr>
        <p:blipFill>
          <a:blip r:embed="rId2" cstate="print"/>
          <a:srcRect/>
          <a:stretch>
            <a:fillRect/>
          </a:stretch>
        </p:blipFill>
        <p:spPr bwMode="auto">
          <a:xfrm>
            <a:off x="4786314" y="3214685"/>
            <a:ext cx="3970745" cy="3185645"/>
          </a:xfrm>
          <a:prstGeom prst="rect">
            <a:avLst/>
          </a:prstGeom>
          <a:noFill/>
        </p:spPr>
      </p:pic>
      <p:sp>
        <p:nvSpPr>
          <p:cNvPr id="6" name="Прямоугольник 5"/>
          <p:cNvSpPr/>
          <p:nvPr/>
        </p:nvSpPr>
        <p:spPr>
          <a:xfrm>
            <a:off x="2143108" y="214290"/>
            <a:ext cx="6858048" cy="2477601"/>
          </a:xfrm>
          <a:prstGeom prst="rect">
            <a:avLst/>
          </a:prstGeom>
        </p:spPr>
        <p:txBody>
          <a:bodyPr wrap="square">
            <a:spAutoFit/>
          </a:bodyPr>
          <a:lstStyle/>
          <a:p>
            <a:r>
              <a:rPr lang="ru-RU" sz="1500" dirty="0" smtClean="0"/>
              <a:t>«…Привязанных к столбам людей подвергали самым разнообразным экспериментам. Иногда у десятка-другого оставляли обнаженными только ягодицы и проводили опыт по заражению возбудителями газовой гангрены…. На предельно близком расстоянии от подопытных взрывали бомбы со шрапнелью, зараженной возбудителями газовой гангрены. Бесчисленные осколки впивались людям в обнаженные ягодицы. Подопытные кричали от нестерпимой боли, в то время как сотрудники отряда хладнокровно обследовали их, пытаясь выяснить, попали бактерии газовой гангрены в цель или нет….</a:t>
            </a:r>
          </a:p>
          <a:p>
            <a:r>
              <a:rPr lang="ru-RU" sz="2000" dirty="0" smtClean="0"/>
              <a:t> </a:t>
            </a:r>
            <a:endParaRPr lang="ru-RU" sz="2000" dirty="0"/>
          </a:p>
        </p:txBody>
      </p:sp>
      <p:sp>
        <p:nvSpPr>
          <p:cNvPr id="7" name="Прямоугольник 6"/>
          <p:cNvSpPr/>
          <p:nvPr/>
        </p:nvSpPr>
        <p:spPr>
          <a:xfrm>
            <a:off x="72546" y="3573016"/>
            <a:ext cx="4643470" cy="2400657"/>
          </a:xfrm>
          <a:prstGeom prst="rect">
            <a:avLst/>
          </a:prstGeom>
        </p:spPr>
        <p:txBody>
          <a:bodyPr wrap="square">
            <a:spAutoFit/>
          </a:bodyPr>
          <a:lstStyle/>
          <a:p>
            <a:r>
              <a:rPr lang="ru-RU" sz="1500" dirty="0" smtClean="0"/>
              <a:t>После этого людей возвращали в специальную тюрьму отряда и там тщательно наблюдали за развитием болезни вплоть до наступления смерти. Помощи им не оказывали никакой. </a:t>
            </a:r>
          </a:p>
          <a:p>
            <a:r>
              <a:rPr lang="ru-RU" sz="1500" dirty="0" smtClean="0"/>
              <a:t>Да о помощи не могло быть и речи, ведь экспериментаторов интересовал именно процесс непрерывного размножения бактерий и разрушения ими человеческого организма. По прошествии недели подопытные, от которых исходило ужасающее зловоние, умирали…»</a:t>
            </a:r>
            <a:endParaRPr lang="ru-RU" sz="1500" dirty="0"/>
          </a:p>
        </p:txBody>
      </p:sp>
      <p:sp>
        <p:nvSpPr>
          <p:cNvPr id="8" name="Прямоугольник 7"/>
          <p:cNvSpPr/>
          <p:nvPr/>
        </p:nvSpPr>
        <p:spPr>
          <a:xfrm>
            <a:off x="683568" y="6021288"/>
            <a:ext cx="4000528" cy="369332"/>
          </a:xfrm>
          <a:prstGeom prst="rect">
            <a:avLst/>
          </a:prstGeom>
        </p:spPr>
        <p:txBody>
          <a:bodyPr wrap="square">
            <a:spAutoFit/>
          </a:bodyPr>
          <a:lstStyle/>
          <a:p>
            <a:r>
              <a:rPr lang="ru-RU" b="1" dirty="0" err="1" smtClean="0"/>
              <a:t>Сэйити</a:t>
            </a:r>
            <a:r>
              <a:rPr lang="ru-RU" b="1" dirty="0" smtClean="0"/>
              <a:t> </a:t>
            </a:r>
            <a:r>
              <a:rPr lang="ru-RU" b="1" dirty="0" err="1" smtClean="0"/>
              <a:t>Моримура</a:t>
            </a:r>
            <a:r>
              <a:rPr lang="ru-RU" b="1" dirty="0" smtClean="0"/>
              <a:t>. «Кухня дьявола»</a:t>
            </a:r>
            <a:endParaRPr lang="ru-RU" b="1" dirty="0"/>
          </a:p>
        </p:txBody>
      </p:sp>
      <p:pic>
        <p:nvPicPr>
          <p:cNvPr id="9" name="Picture 6"/>
          <p:cNvPicPr>
            <a:picLocks noChangeAspect="1" noChangeArrowheads="1"/>
          </p:cNvPicPr>
          <p:nvPr/>
        </p:nvPicPr>
        <p:blipFill>
          <a:blip r:embed="rId3" cstate="print"/>
          <a:srcRect/>
          <a:stretch>
            <a:fillRect/>
          </a:stretch>
        </p:blipFill>
        <p:spPr bwMode="auto">
          <a:xfrm>
            <a:off x="214282" y="357165"/>
            <a:ext cx="1785950" cy="25502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604" y="357166"/>
            <a:ext cx="6572296" cy="584775"/>
          </a:xfrm>
          <a:prstGeom prst="rect">
            <a:avLst/>
          </a:prstGeom>
          <a:noFill/>
        </p:spPr>
        <p:txBody>
          <a:bodyPr wrap="square" rtlCol="0">
            <a:spAutoFit/>
          </a:bodyPr>
          <a:lstStyle/>
          <a:p>
            <a:r>
              <a:rPr lang="ru-RU" sz="3200" b="1" dirty="0" smtClean="0">
                <a:ln w="12700">
                  <a:solidFill>
                    <a:schemeClr val="tx1"/>
                  </a:solidFill>
                  <a:prstDash val="solid"/>
                </a:ln>
                <a:solidFill>
                  <a:srgbClr val="92D050"/>
                </a:solidFill>
                <a:effectLst>
                  <a:outerShdw blurRad="41275" dist="20320" dir="1800000" algn="tl" rotWithShape="0">
                    <a:srgbClr val="000000">
                      <a:alpha val="40000"/>
                    </a:srgbClr>
                  </a:outerShdw>
                </a:effectLst>
              </a:rPr>
              <a:t>Симптомы анаэробной инфекции:</a:t>
            </a:r>
            <a:endParaRPr lang="ru-RU" sz="3200" b="1" dirty="0">
              <a:ln w="12700">
                <a:solidFill>
                  <a:schemeClr val="tx1"/>
                </a:solidFill>
                <a:prstDash val="solid"/>
              </a:ln>
              <a:solidFill>
                <a:srgbClr val="92D050"/>
              </a:solidFill>
              <a:effectLst>
                <a:outerShdw blurRad="41275" dist="20320" dir="1800000" algn="tl" rotWithShape="0">
                  <a:srgbClr val="000000">
                    <a:alpha val="40000"/>
                  </a:srgbClr>
                </a:outerShdw>
              </a:effectLst>
            </a:endParaRPr>
          </a:p>
        </p:txBody>
      </p:sp>
      <p:sp>
        <p:nvSpPr>
          <p:cNvPr id="4" name="TextBox 3"/>
          <p:cNvSpPr txBox="1"/>
          <p:nvPr/>
        </p:nvSpPr>
        <p:spPr>
          <a:xfrm>
            <a:off x="285720" y="1214422"/>
            <a:ext cx="8643998" cy="3231654"/>
          </a:xfrm>
          <a:prstGeom prst="rect">
            <a:avLst/>
          </a:prstGeom>
          <a:noFill/>
        </p:spPr>
        <p:txBody>
          <a:bodyPr wrap="square" rtlCol="0">
            <a:spAutoFit/>
          </a:bodyPr>
          <a:lstStyle/>
          <a:p>
            <a:pPr>
              <a:buFont typeface="Arial" pitchFamily="34" charset="0"/>
              <a:buChar char="•"/>
            </a:pPr>
            <a:r>
              <a:rPr lang="ru-RU" b="1" dirty="0" smtClean="0"/>
              <a:t> </a:t>
            </a:r>
            <a:r>
              <a:rPr lang="ru-RU" sz="2000" b="1" dirty="0" smtClean="0"/>
              <a:t>Зловонный, гнилостный запах экссудата;</a:t>
            </a:r>
          </a:p>
          <a:p>
            <a:pPr>
              <a:buFont typeface="Arial" pitchFamily="34" charset="0"/>
              <a:buChar char="•"/>
            </a:pPr>
            <a:r>
              <a:rPr lang="ru-RU" sz="2000" dirty="0" smtClean="0"/>
              <a:t> </a:t>
            </a:r>
            <a:r>
              <a:rPr lang="ru-RU" sz="2000" b="1" dirty="0" smtClean="0"/>
              <a:t>Гнилостный характер некроза </a:t>
            </a:r>
            <a:r>
              <a:rPr lang="ru-RU" sz="2000" dirty="0" smtClean="0"/>
              <a:t>– бесструктурный детрит серо-зеленого или коричневого цвета; Отделяемое раны в виде жидкого экссудата с капельками жира;</a:t>
            </a:r>
          </a:p>
          <a:p>
            <a:pPr>
              <a:buFont typeface="Arial" pitchFamily="34" charset="0"/>
              <a:buChar char="•"/>
            </a:pPr>
            <a:r>
              <a:rPr lang="ru-RU" sz="2000" dirty="0" smtClean="0"/>
              <a:t> При </a:t>
            </a:r>
            <a:r>
              <a:rPr lang="ru-RU" sz="2000" b="1" dirty="0" smtClean="0"/>
              <a:t>микроскопии мазков </a:t>
            </a:r>
            <a:r>
              <a:rPr lang="ru-RU" sz="2000" dirty="0" smtClean="0"/>
              <a:t>раневого отделяемого, окрашенных по </a:t>
            </a:r>
            <a:r>
              <a:rPr lang="ru-RU" sz="2000" dirty="0" err="1" smtClean="0"/>
              <a:t>Граму</a:t>
            </a:r>
            <a:r>
              <a:rPr lang="ru-RU" sz="2000" dirty="0" smtClean="0"/>
              <a:t> – большое число микроорганизмом и </a:t>
            </a:r>
            <a:r>
              <a:rPr lang="ru-RU" sz="2000" b="1" dirty="0" smtClean="0"/>
              <a:t>отсутствие лейкоцитов!</a:t>
            </a:r>
          </a:p>
          <a:p>
            <a:pPr>
              <a:buFont typeface="Arial" pitchFamily="34" charset="0"/>
              <a:buChar char="•"/>
            </a:pPr>
            <a:endParaRPr lang="ru-RU" sz="2000" dirty="0" smtClean="0"/>
          </a:p>
          <a:p>
            <a:r>
              <a:rPr lang="en-US" sz="2000" b="1" dirty="0" smtClean="0"/>
              <a:t>NB! </a:t>
            </a:r>
            <a:r>
              <a:rPr lang="ru-RU" sz="2000" dirty="0" smtClean="0"/>
              <a:t>Гноя нет</a:t>
            </a:r>
          </a:p>
          <a:p>
            <a:pPr>
              <a:buFont typeface="Arial" pitchFamily="34" charset="0"/>
              <a:buChar char="•"/>
            </a:pPr>
            <a:endParaRPr lang="ru-RU" sz="2000" dirty="0" smtClean="0"/>
          </a:p>
          <a:p>
            <a:pPr>
              <a:buFont typeface="Arial" pitchFamily="34" charset="0"/>
              <a:buChar char="•"/>
            </a:pPr>
            <a:r>
              <a:rPr lang="ru-RU" sz="2000" b="1" dirty="0" smtClean="0">
                <a:ln>
                  <a:solidFill>
                    <a:schemeClr val="tx1"/>
                  </a:solidFill>
                </a:ln>
                <a:solidFill>
                  <a:schemeClr val="accent3">
                    <a:lumMod val="75000"/>
                  </a:schemeClr>
                </a:solidFill>
              </a:rPr>
              <a:t> </a:t>
            </a:r>
            <a:r>
              <a:rPr lang="ru-RU" sz="2400" b="1" dirty="0" smtClean="0">
                <a:ln w="12700">
                  <a:solidFill>
                    <a:schemeClr val="tx1"/>
                  </a:solidFill>
                  <a:prstDash val="solid"/>
                </a:ln>
                <a:solidFill>
                  <a:schemeClr val="accent3">
                    <a:lumMod val="75000"/>
                  </a:schemeClr>
                </a:solidFill>
                <a:effectLst>
                  <a:outerShdw blurRad="41275" dist="20320" dir="1800000" algn="tl" rotWithShape="0">
                    <a:srgbClr val="000000">
                      <a:alpha val="40000"/>
                    </a:srgbClr>
                  </a:outerShdw>
                </a:effectLst>
              </a:rPr>
              <a:t>Газообразование в ране</a:t>
            </a:r>
            <a:endParaRPr lang="ru-RU" sz="2400" b="1" dirty="0" smtClean="0">
              <a:ln w="12700">
                <a:solidFill>
                  <a:schemeClr val="tx1"/>
                </a:solidFill>
                <a:prstDash val="solid"/>
              </a:ln>
              <a:solidFill>
                <a:schemeClr val="accent3">
                  <a:lumMod val="75000"/>
                </a:schemeClr>
              </a:solidFill>
            </a:endParaRPr>
          </a:p>
        </p:txBody>
      </p:sp>
      <p:sp>
        <p:nvSpPr>
          <p:cNvPr id="5" name="Скругленный прямоугольник 4"/>
          <p:cNvSpPr/>
          <p:nvPr/>
        </p:nvSpPr>
        <p:spPr>
          <a:xfrm>
            <a:off x="1857356" y="4857760"/>
            <a:ext cx="3786214" cy="1804749"/>
          </a:xfrm>
          <a:prstGeom prst="roundRect">
            <a:avLst/>
          </a:prstGeom>
          <a:gradFill>
            <a:gsLst>
              <a:gs pos="0">
                <a:schemeClr val="accent3">
                  <a:lumMod val="75000"/>
                </a:schemeClr>
              </a:gs>
              <a:gs pos="50000">
                <a:schemeClr val="accent1">
                  <a:tint val="44500"/>
                  <a:satMod val="160000"/>
                </a:schemeClr>
              </a:gs>
              <a:gs pos="100000">
                <a:schemeClr val="accent1">
                  <a:tint val="23500"/>
                  <a:satMod val="160000"/>
                </a:schemeClr>
              </a:gs>
            </a:gsLst>
            <a:lin ang="5400000" scaled="0"/>
          </a:gradFill>
          <a:ln/>
        </p:spPr>
        <p:style>
          <a:lnRef idx="2">
            <a:schemeClr val="dk1"/>
          </a:lnRef>
          <a:fillRef idx="1">
            <a:schemeClr val="lt1"/>
          </a:fillRef>
          <a:effectRef idx="0">
            <a:schemeClr val="dk1"/>
          </a:effectRef>
          <a:fontRef idx="minor">
            <a:schemeClr val="dk1"/>
          </a:fontRef>
        </p:style>
        <p:txBody>
          <a:bodyPr wrap="square">
            <a:spAutoFit/>
          </a:bodyPr>
          <a:lstStyle/>
          <a:p>
            <a:r>
              <a:rPr lang="ru-RU" sz="2000" dirty="0" smtClean="0"/>
              <a:t> </a:t>
            </a:r>
            <a:r>
              <a:rPr lang="ru-RU" sz="2000" b="1" dirty="0" err="1" smtClean="0"/>
              <a:t>эфизема</a:t>
            </a:r>
            <a:r>
              <a:rPr lang="ru-RU" sz="2000" b="1" dirty="0" smtClean="0"/>
              <a:t> </a:t>
            </a:r>
          </a:p>
          <a:p>
            <a:pPr>
              <a:buFont typeface="Arial" pitchFamily="34" charset="0"/>
              <a:buChar char="•"/>
            </a:pPr>
            <a:r>
              <a:rPr lang="ru-RU" sz="2000" dirty="0" smtClean="0"/>
              <a:t> крепитация при пальпации</a:t>
            </a:r>
          </a:p>
          <a:p>
            <a:pPr>
              <a:buFont typeface="Arial" pitchFamily="34" charset="0"/>
              <a:buChar char="•"/>
            </a:pPr>
            <a:r>
              <a:rPr lang="ru-RU" sz="2000" dirty="0" smtClean="0"/>
              <a:t>ячеистый (</a:t>
            </a:r>
            <a:r>
              <a:rPr lang="ru-RU" sz="2000" dirty="0" err="1" smtClean="0"/>
              <a:t>целлюлит</a:t>
            </a:r>
            <a:r>
              <a:rPr lang="ru-RU" sz="2000" dirty="0" smtClean="0"/>
              <a:t>) или перистый (миозит) рисунок на рентгенограмме</a:t>
            </a:r>
            <a:endParaRPr lang="ru-RU" sz="2000" dirty="0"/>
          </a:p>
        </p:txBody>
      </p:sp>
      <p:sp>
        <p:nvSpPr>
          <p:cNvPr id="6" name="TextBox 5"/>
          <p:cNvSpPr txBox="1"/>
          <p:nvPr/>
        </p:nvSpPr>
        <p:spPr>
          <a:xfrm>
            <a:off x="6000760" y="3214686"/>
            <a:ext cx="2928958" cy="2792254"/>
          </a:xfrm>
          <a:prstGeom prst="roundRect">
            <a:avLst/>
          </a:prstGeom>
          <a:gradFill>
            <a:gsLst>
              <a:gs pos="0">
                <a:schemeClr val="accent3">
                  <a:lumMod val="75000"/>
                </a:schemeClr>
              </a:gs>
              <a:gs pos="50000">
                <a:schemeClr val="accent1">
                  <a:tint val="44500"/>
                  <a:satMod val="160000"/>
                </a:schemeClr>
              </a:gs>
              <a:gs pos="100000">
                <a:schemeClr val="accent1">
                  <a:tint val="23500"/>
                  <a:satMod val="160000"/>
                </a:schemeClr>
              </a:gs>
            </a:gsLst>
            <a:lin ang="5400000" scaled="0"/>
          </a:grad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2000" b="1" dirty="0" smtClean="0"/>
              <a:t>анаэробный газовый процесс</a:t>
            </a:r>
          </a:p>
          <a:p>
            <a:pPr>
              <a:buFont typeface="Arial" pitchFamily="34" charset="0"/>
              <a:buChar char="•"/>
            </a:pPr>
            <a:r>
              <a:rPr lang="ru-RU" sz="2000" dirty="0" smtClean="0"/>
              <a:t>скопление газа в тканях и полостях</a:t>
            </a:r>
          </a:p>
          <a:p>
            <a:pPr>
              <a:buFont typeface="Arial" pitchFamily="34" charset="0"/>
              <a:buChar char="•"/>
            </a:pPr>
            <a:r>
              <a:rPr lang="ru-RU" sz="2000" dirty="0" smtClean="0"/>
              <a:t>уровни «газ-жидкость» на рентгенограмме.</a:t>
            </a:r>
          </a:p>
          <a:p>
            <a:endParaRPr lang="ru-RU" dirty="0"/>
          </a:p>
        </p:txBody>
      </p:sp>
      <p:cxnSp>
        <p:nvCxnSpPr>
          <p:cNvPr id="9" name="Прямая со стрелкой 8"/>
          <p:cNvCxnSpPr/>
          <p:nvPr/>
        </p:nvCxnSpPr>
        <p:spPr>
          <a:xfrm flipV="1">
            <a:off x="3786182" y="3786190"/>
            <a:ext cx="2071702" cy="3571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13" name="Прямая со стрелкой 12"/>
          <p:cNvCxnSpPr/>
          <p:nvPr/>
        </p:nvCxnSpPr>
        <p:spPr>
          <a:xfrm>
            <a:off x="3786182" y="4286256"/>
            <a:ext cx="1000132" cy="500066"/>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гангрена041.jpg"/>
          <p:cNvPicPr>
            <a:picLocks noChangeAspect="1"/>
          </p:cNvPicPr>
          <p:nvPr/>
        </p:nvPicPr>
        <p:blipFill>
          <a:blip r:embed="rId3" cstate="print"/>
          <a:stretch>
            <a:fillRect/>
          </a:stretch>
        </p:blipFill>
        <p:spPr>
          <a:xfrm>
            <a:off x="500034" y="285728"/>
            <a:ext cx="3766981" cy="5143536"/>
          </a:xfrm>
          <a:prstGeom prst="rect">
            <a:avLst/>
          </a:prstGeom>
        </p:spPr>
      </p:pic>
      <p:pic>
        <p:nvPicPr>
          <p:cNvPr id="6" name="Рисунок 5" descr="гангрена042.jpg"/>
          <p:cNvPicPr>
            <a:picLocks noChangeAspect="1"/>
          </p:cNvPicPr>
          <p:nvPr/>
        </p:nvPicPr>
        <p:blipFill>
          <a:blip r:embed="rId4" cstate="print"/>
          <a:stretch>
            <a:fillRect/>
          </a:stretch>
        </p:blipFill>
        <p:spPr>
          <a:xfrm>
            <a:off x="4938526" y="214290"/>
            <a:ext cx="3819711" cy="5214974"/>
          </a:xfrm>
          <a:prstGeom prst="rect">
            <a:avLst/>
          </a:prstGeom>
        </p:spPr>
      </p:pic>
      <p:sp>
        <p:nvSpPr>
          <p:cNvPr id="8" name="TextBox 7"/>
          <p:cNvSpPr txBox="1"/>
          <p:nvPr/>
        </p:nvSpPr>
        <p:spPr>
          <a:xfrm>
            <a:off x="142844" y="5429264"/>
            <a:ext cx="5214942" cy="1200329"/>
          </a:xfrm>
          <a:prstGeom prst="rect">
            <a:avLst/>
          </a:prstGeom>
          <a:noFill/>
        </p:spPr>
        <p:txBody>
          <a:bodyPr wrap="square" rtlCol="0">
            <a:spAutoFit/>
          </a:bodyPr>
          <a:lstStyle/>
          <a:p>
            <a:r>
              <a:rPr lang="ru-RU" dirty="0" smtClean="0"/>
              <a:t>Огнестрельный перелом левой бедренной кости; в мягких тканях – металлические осколки и прослойки газа между мышечными пучками («перистый рисунок») </a:t>
            </a:r>
            <a:endParaRPr lang="ru-RU" dirty="0"/>
          </a:p>
        </p:txBody>
      </p:sp>
      <p:sp>
        <p:nvSpPr>
          <p:cNvPr id="9" name="TextBox 8"/>
          <p:cNvSpPr txBox="1"/>
          <p:nvPr/>
        </p:nvSpPr>
        <p:spPr>
          <a:xfrm>
            <a:off x="5572132" y="5429264"/>
            <a:ext cx="3429024" cy="1200329"/>
          </a:xfrm>
          <a:prstGeom prst="rect">
            <a:avLst/>
          </a:prstGeom>
          <a:noFill/>
        </p:spPr>
        <p:txBody>
          <a:bodyPr wrap="square" rtlCol="0">
            <a:spAutoFit/>
          </a:bodyPr>
          <a:lstStyle/>
          <a:p>
            <a:r>
              <a:rPr lang="ru-RU" dirty="0" smtClean="0"/>
              <a:t>Огнестрельный перелом костей правой голени; в мягких тканях – прослойки и пузырьки газа и металлический осколок.</a:t>
            </a:r>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2976" y="500043"/>
            <a:ext cx="6500858" cy="954107"/>
          </a:xfrm>
          <a:prstGeom prst="rect">
            <a:avLst/>
          </a:prstGeom>
          <a:noFill/>
        </p:spPr>
        <p:txBody>
          <a:bodyPr wrap="square" rtlCol="0">
            <a:spAutoFit/>
          </a:bodyPr>
          <a:lstStyle/>
          <a:p>
            <a:r>
              <a:rPr lang="ru-RU" sz="2800" dirty="0" smtClean="0"/>
              <a:t>Специфические черты раневого инфекционного процесса при АИ: </a:t>
            </a:r>
            <a:endParaRPr lang="ru-RU" sz="2800" dirty="0"/>
          </a:p>
        </p:txBody>
      </p:sp>
      <p:graphicFrame>
        <p:nvGraphicFramePr>
          <p:cNvPr id="6" name="Схема 5"/>
          <p:cNvGraphicFramePr/>
          <p:nvPr/>
        </p:nvGraphicFramePr>
        <p:xfrm>
          <a:off x="714348" y="1357298"/>
          <a:ext cx="7286676" cy="5286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500298" y="577056"/>
            <a:ext cx="5567391" cy="6280944"/>
          </a:xfrm>
          <a:prstGeom prst="rect">
            <a:avLst/>
          </a:prstGeom>
          <a:noFill/>
          <a:ln w="9525">
            <a:noFill/>
            <a:miter lim="800000"/>
            <a:headEnd/>
            <a:tailEnd/>
          </a:ln>
          <a:effectLst/>
        </p:spPr>
      </p:pic>
      <p:sp>
        <p:nvSpPr>
          <p:cNvPr id="4" name="TextBox 3"/>
          <p:cNvSpPr txBox="1"/>
          <p:nvPr/>
        </p:nvSpPr>
        <p:spPr>
          <a:xfrm>
            <a:off x="285720" y="5000637"/>
            <a:ext cx="5786478" cy="1323439"/>
          </a:xfrm>
          <a:prstGeom prst="rect">
            <a:avLst/>
          </a:prstGeom>
          <a:noFill/>
        </p:spPr>
        <p:txBody>
          <a:bodyPr wrap="square" rtlCol="0">
            <a:spAutoFit/>
          </a:bodyPr>
          <a:lstStyle/>
          <a:p>
            <a:r>
              <a:rPr lang="ru-RU" sz="2000" dirty="0" smtClean="0"/>
              <a:t>Гистологическая картина при анаэробной </a:t>
            </a:r>
          </a:p>
          <a:p>
            <a:r>
              <a:rPr lang="ru-RU" sz="2000" dirty="0" smtClean="0"/>
              <a:t>инфекции: пузырьки газа между разбухшими и омертвевшими мышечными </a:t>
            </a:r>
          </a:p>
          <a:p>
            <a:r>
              <a:rPr lang="ru-RU" sz="2000" dirty="0" smtClean="0"/>
              <a:t>волокнами.</a:t>
            </a:r>
            <a:endParaRPr lang="ru-RU" sz="2000" dirty="0"/>
          </a:p>
        </p:txBody>
      </p:sp>
      <p:sp>
        <p:nvSpPr>
          <p:cNvPr id="5" name="TextBox 4"/>
          <p:cNvSpPr txBox="1"/>
          <p:nvPr/>
        </p:nvSpPr>
        <p:spPr>
          <a:xfrm>
            <a:off x="571472" y="928670"/>
            <a:ext cx="4806444" cy="584775"/>
          </a:xfrm>
          <a:prstGeom prst="rect">
            <a:avLst/>
          </a:prstGeom>
          <a:noFill/>
        </p:spPr>
        <p:txBody>
          <a:bodyPr wrap="none" rtlCol="0">
            <a:spAutoFit/>
          </a:bodyPr>
          <a:lstStyle/>
          <a:p>
            <a:r>
              <a:rPr lang="ru-RU" sz="3200" dirty="0" smtClean="0"/>
              <a:t>Патологическая анатомия</a:t>
            </a:r>
            <a:endParaRPr lang="ru-RU" sz="3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8662" y="571480"/>
            <a:ext cx="5705408" cy="584775"/>
          </a:xfrm>
          <a:prstGeom prst="rect">
            <a:avLst/>
          </a:prstGeom>
          <a:noFill/>
        </p:spPr>
        <p:txBody>
          <a:bodyPr wrap="none" rtlCol="0">
            <a:spAutoFit/>
          </a:bodyPr>
          <a:lstStyle/>
          <a:p>
            <a:r>
              <a:rPr lang="ru-RU" sz="3200" dirty="0" smtClean="0"/>
              <a:t>Формы  анаэробной инфекции:</a:t>
            </a:r>
            <a:endParaRPr lang="ru-RU" sz="3200" dirty="0"/>
          </a:p>
        </p:txBody>
      </p:sp>
      <p:graphicFrame>
        <p:nvGraphicFramePr>
          <p:cNvPr id="4" name="Схема 3"/>
          <p:cNvGraphicFramePr/>
          <p:nvPr/>
        </p:nvGraphicFramePr>
        <p:xfrm>
          <a:off x="1428728" y="1571612"/>
          <a:ext cx="6858048" cy="4786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гангрена001.jpg"/>
          <p:cNvPicPr>
            <a:picLocks noGrp="1" noChangeAspect="1"/>
          </p:cNvPicPr>
          <p:nvPr>
            <p:ph type="pic" idx="1"/>
          </p:nvPr>
        </p:nvPicPr>
        <p:blipFill>
          <a:blip r:embed="rId2" cstate="print"/>
          <a:srcRect t="21524" b="21524"/>
          <a:stretch>
            <a:fillRect/>
          </a:stretch>
        </p:blipFill>
        <p:spPr>
          <a:xfrm>
            <a:off x="214282" y="285728"/>
            <a:ext cx="6778654" cy="5083991"/>
          </a:xfrm>
        </p:spPr>
      </p:pic>
      <p:sp>
        <p:nvSpPr>
          <p:cNvPr id="6" name="Текст 5"/>
          <p:cNvSpPr>
            <a:spLocks noGrp="1"/>
          </p:cNvSpPr>
          <p:nvPr>
            <p:ph type="body" sz="half" idx="2"/>
          </p:nvPr>
        </p:nvSpPr>
        <p:spPr>
          <a:xfrm>
            <a:off x="214282" y="5357826"/>
            <a:ext cx="8786874" cy="1357322"/>
          </a:xfrm>
        </p:spPr>
        <p:txBody>
          <a:bodyPr>
            <a:noAutofit/>
          </a:bodyPr>
          <a:lstStyle/>
          <a:p>
            <a:r>
              <a:rPr lang="ru-RU" sz="2400" dirty="0" smtClean="0"/>
              <a:t>Слепое пулевое ранение области правого локтевого сустава с переломом плечевой кости (спереди). Газовая инфекция. Распространенная отечно-гангренозная форма.</a:t>
            </a:r>
            <a:endParaRPr lang="ru-RU"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гангрена002.jpg"/>
          <p:cNvPicPr>
            <a:picLocks noGrp="1" noChangeAspect="1"/>
          </p:cNvPicPr>
          <p:nvPr>
            <p:ph type="pic" idx="1"/>
          </p:nvPr>
        </p:nvPicPr>
        <p:blipFill>
          <a:blip r:embed="rId2" cstate="print"/>
          <a:srcRect t="20456" b="20456"/>
          <a:stretch>
            <a:fillRect/>
          </a:stretch>
        </p:blipFill>
        <p:spPr>
          <a:xfrm>
            <a:off x="428596" y="214290"/>
            <a:ext cx="7072362" cy="5304272"/>
          </a:xfrm>
        </p:spPr>
      </p:pic>
      <p:sp>
        <p:nvSpPr>
          <p:cNvPr id="7" name="Текст 5"/>
          <p:cNvSpPr>
            <a:spLocks noGrp="1"/>
          </p:cNvSpPr>
          <p:nvPr>
            <p:ph type="body" sz="half" idx="2"/>
          </p:nvPr>
        </p:nvSpPr>
        <p:spPr>
          <a:xfrm>
            <a:off x="214282" y="5429264"/>
            <a:ext cx="8715436" cy="1285884"/>
          </a:xfrm>
        </p:spPr>
        <p:txBody>
          <a:bodyPr>
            <a:noAutofit/>
          </a:bodyPr>
          <a:lstStyle/>
          <a:p>
            <a:r>
              <a:rPr lang="ru-RU" sz="2400" dirty="0" smtClean="0"/>
              <a:t>Слепое пулевое ранение области правого локтевого сустава с переломом плечевой кости (спереди). Газовая инфекция. Распространенная отечно-гангренозная форма.</a:t>
            </a:r>
            <a:endParaRPr lang="ru-RU"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sz="half" idx="2"/>
          </p:nvPr>
        </p:nvSpPr>
        <p:spPr>
          <a:xfrm>
            <a:off x="500002" y="5072074"/>
            <a:ext cx="8643998" cy="1500198"/>
          </a:xfrm>
        </p:spPr>
        <p:txBody>
          <a:bodyPr>
            <a:noAutofit/>
          </a:bodyPr>
          <a:lstStyle/>
          <a:p>
            <a:r>
              <a:rPr lang="ru-RU" sz="2400" dirty="0" smtClean="0"/>
              <a:t>Осколочное ранение левого предплечья с переломом локтевой кости и повреждением локтевой артерии. Гангренозная форма газовой инфекции.</a:t>
            </a:r>
            <a:endParaRPr lang="ru-RU" sz="2400" dirty="0"/>
          </a:p>
        </p:txBody>
      </p:sp>
      <p:pic>
        <p:nvPicPr>
          <p:cNvPr id="9" name="Рисунок 8" descr="гангрена003.jpg"/>
          <p:cNvPicPr>
            <a:picLocks noChangeAspect="1"/>
          </p:cNvPicPr>
          <p:nvPr/>
        </p:nvPicPr>
        <p:blipFill>
          <a:blip r:embed="rId2" cstate="print"/>
          <a:stretch>
            <a:fillRect/>
          </a:stretch>
        </p:blipFill>
        <p:spPr>
          <a:xfrm>
            <a:off x="0" y="285728"/>
            <a:ext cx="9144000" cy="445422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гангрена004.jpg"/>
          <p:cNvPicPr>
            <a:picLocks noGrp="1" noChangeAspect="1"/>
          </p:cNvPicPr>
          <p:nvPr>
            <p:ph type="pic" idx="1"/>
          </p:nvPr>
        </p:nvPicPr>
        <p:blipFill>
          <a:blip r:embed="rId2" cstate="print"/>
          <a:srcRect l="10134" r="10134"/>
          <a:stretch>
            <a:fillRect/>
          </a:stretch>
        </p:blipFill>
        <p:spPr>
          <a:xfrm>
            <a:off x="285720" y="0"/>
            <a:ext cx="7572428" cy="5679321"/>
          </a:xfrm>
        </p:spPr>
      </p:pic>
      <p:sp>
        <p:nvSpPr>
          <p:cNvPr id="6" name="Текст 5"/>
          <p:cNvSpPr>
            <a:spLocks noGrp="1"/>
          </p:cNvSpPr>
          <p:nvPr>
            <p:ph type="body" sz="half" idx="2"/>
          </p:nvPr>
        </p:nvSpPr>
        <p:spPr>
          <a:xfrm>
            <a:off x="285720" y="5367338"/>
            <a:ext cx="8643998" cy="1276372"/>
          </a:xfrm>
        </p:spPr>
        <p:txBody>
          <a:bodyPr>
            <a:normAutofit/>
          </a:bodyPr>
          <a:lstStyle/>
          <a:p>
            <a:r>
              <a:rPr lang="ru-RU" sz="2400" dirty="0" smtClean="0"/>
              <a:t>Касательное осколочное ранение нижней трети левого предплечья с переломом локтевой кости. Газовая инфекция кисти и предплечья. Смешанная форма. </a:t>
            </a:r>
            <a:endParaRPr lang="ru-RU"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9144000" cy="1417638"/>
          </a:xfrm>
        </p:spPr>
        <p:txBody>
          <a:bodyPr>
            <a:normAutofit fontScale="90000"/>
          </a:bodyPr>
          <a:lstStyle/>
          <a:p>
            <a:r>
              <a:rPr lang="ru-RU" sz="3000" b="1" dirty="0"/>
              <a:t>К их числу принадлежит:</a:t>
            </a:r>
            <a:r>
              <a:rPr lang="ru-RU" sz="2800" dirty="0"/>
              <a:t> </a:t>
            </a:r>
            <a:br>
              <a:rPr lang="ru-RU" sz="2800" dirty="0"/>
            </a:br>
            <a:r>
              <a:rPr lang="ru-RU" sz="2800" dirty="0" smtClean="0"/>
              <a:t>газовая гангрена, дифтерия</a:t>
            </a:r>
            <a:r>
              <a:rPr lang="ru-RU" sz="2800" dirty="0"/>
              <a:t>, сибирская язва, бешенство и столбняк</a:t>
            </a:r>
            <a:r>
              <a:rPr lang="ru-RU" sz="4000" dirty="0"/>
              <a:t> </a:t>
            </a:r>
          </a:p>
        </p:txBody>
      </p:sp>
      <p:sp>
        <p:nvSpPr>
          <p:cNvPr id="3075" name="Rectangle 3"/>
          <p:cNvSpPr>
            <a:spLocks noGrp="1" noChangeArrowheads="1"/>
          </p:cNvSpPr>
          <p:nvPr>
            <p:ph idx="1"/>
          </p:nvPr>
        </p:nvSpPr>
        <p:spPr/>
        <p:txBody>
          <a:bodyPr/>
          <a:lstStyle/>
          <a:p>
            <a:pPr algn="ctr">
              <a:buFont typeface="Wingdings" pitchFamily="2" charset="2"/>
              <a:buNone/>
            </a:pPr>
            <a:r>
              <a:rPr lang="ru-RU"/>
              <a:t>Отличительными особенностями этих инфекций являются: </a:t>
            </a:r>
          </a:p>
          <a:p>
            <a:r>
              <a:rPr lang="ru-RU"/>
              <a:t>а) специфичность возбудителя; </a:t>
            </a:r>
          </a:p>
          <a:p>
            <a:r>
              <a:rPr lang="ru-RU"/>
              <a:t>б) специфичность общей и местной тканевой реакции; </a:t>
            </a:r>
          </a:p>
          <a:p>
            <a:r>
              <a:rPr lang="ru-RU"/>
              <a:t>в) особенности диагностики и лечения; г) эпидемический характер болезни.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гангрена005.jpg"/>
          <p:cNvPicPr>
            <a:picLocks noGrp="1" noChangeAspect="1"/>
          </p:cNvPicPr>
          <p:nvPr>
            <p:ph type="pic" idx="1"/>
          </p:nvPr>
        </p:nvPicPr>
        <p:blipFill>
          <a:blip r:embed="rId2" cstate="print"/>
          <a:srcRect l="12172" r="12172"/>
          <a:stretch>
            <a:fillRect/>
          </a:stretch>
        </p:blipFill>
        <p:spPr>
          <a:xfrm>
            <a:off x="714348" y="124600"/>
            <a:ext cx="7500990" cy="5411429"/>
          </a:xfrm>
        </p:spPr>
      </p:pic>
      <p:sp>
        <p:nvSpPr>
          <p:cNvPr id="4" name="Текст 3"/>
          <p:cNvSpPr>
            <a:spLocks noGrp="1"/>
          </p:cNvSpPr>
          <p:nvPr>
            <p:ph type="body" sz="half" idx="2"/>
          </p:nvPr>
        </p:nvSpPr>
        <p:spPr>
          <a:xfrm>
            <a:off x="214282" y="5357826"/>
            <a:ext cx="8715436" cy="1214446"/>
          </a:xfrm>
        </p:spPr>
        <p:txBody>
          <a:bodyPr>
            <a:noAutofit/>
          </a:bodyPr>
          <a:lstStyle/>
          <a:p>
            <a:r>
              <a:rPr lang="ru-RU" sz="2400" dirty="0" smtClean="0"/>
              <a:t>Слепое осколочное ранение левой ягодицы и верхней трети левого бедра с повреждением кости. Газовая инфекция. Флегмонозно-отечная форма.</a:t>
            </a:r>
            <a:endParaRPr lang="ru-RU"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гангрена006.jpg"/>
          <p:cNvPicPr>
            <a:picLocks noGrp="1" noChangeAspect="1"/>
          </p:cNvPicPr>
          <p:nvPr>
            <p:ph type="pic" idx="1"/>
          </p:nvPr>
        </p:nvPicPr>
        <p:blipFill>
          <a:blip r:embed="rId2" cstate="print"/>
          <a:srcRect l="11446" r="11446"/>
          <a:stretch>
            <a:fillRect/>
          </a:stretch>
        </p:blipFill>
        <p:spPr>
          <a:xfrm>
            <a:off x="785786" y="214290"/>
            <a:ext cx="7286676" cy="5465007"/>
          </a:xfrm>
        </p:spPr>
      </p:pic>
      <p:sp>
        <p:nvSpPr>
          <p:cNvPr id="4" name="Текст 3"/>
          <p:cNvSpPr>
            <a:spLocks noGrp="1"/>
          </p:cNvSpPr>
          <p:nvPr>
            <p:ph type="body" sz="half" idx="2"/>
          </p:nvPr>
        </p:nvSpPr>
        <p:spPr>
          <a:xfrm>
            <a:off x="142844" y="5500702"/>
            <a:ext cx="8786874" cy="1143008"/>
          </a:xfrm>
        </p:spPr>
        <p:txBody>
          <a:bodyPr>
            <a:noAutofit/>
          </a:bodyPr>
          <a:lstStyle/>
          <a:p>
            <a:r>
              <a:rPr lang="ru-RU" sz="2400" dirty="0" smtClean="0"/>
              <a:t>Слепое осколочное ранение </a:t>
            </a:r>
            <a:r>
              <a:rPr lang="ru-RU" sz="2400" dirty="0" err="1" smtClean="0"/>
              <a:t>передне-внутренней</a:t>
            </a:r>
            <a:r>
              <a:rPr lang="ru-RU" sz="2400" dirty="0" smtClean="0"/>
              <a:t> поверхности левого бедра с переломом кости.  Газовая инфекция . Отечно-флегмонозная форма. </a:t>
            </a:r>
            <a:endParaRPr lang="ru-RU"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28596" y="4929198"/>
            <a:ext cx="8501122" cy="1143008"/>
          </a:xfrm>
        </p:spPr>
        <p:txBody>
          <a:bodyPr>
            <a:noAutofit/>
          </a:bodyPr>
          <a:lstStyle/>
          <a:p>
            <a:r>
              <a:rPr lang="ru-RU" sz="2400" dirty="0" smtClean="0"/>
              <a:t>Слепое осколочное ранение нижней трети правого бедра с переломом кости. Газовая инфекция. Распространенная газово-гангренозная форма. </a:t>
            </a:r>
            <a:endParaRPr lang="ru-RU" sz="2400" dirty="0"/>
          </a:p>
        </p:txBody>
      </p:sp>
      <p:pic>
        <p:nvPicPr>
          <p:cNvPr id="7" name="Рисунок 6" descr="гангрена007.jpg"/>
          <p:cNvPicPr>
            <a:picLocks noChangeAspect="1"/>
          </p:cNvPicPr>
          <p:nvPr/>
        </p:nvPicPr>
        <p:blipFill>
          <a:blip r:embed="rId2" cstate="print"/>
          <a:stretch>
            <a:fillRect/>
          </a:stretch>
        </p:blipFill>
        <p:spPr>
          <a:xfrm>
            <a:off x="0" y="285728"/>
            <a:ext cx="9144000" cy="433729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85720" y="5000636"/>
            <a:ext cx="8572560" cy="1214446"/>
          </a:xfrm>
        </p:spPr>
        <p:txBody>
          <a:bodyPr>
            <a:noAutofit/>
          </a:bodyPr>
          <a:lstStyle/>
          <a:p>
            <a:r>
              <a:rPr lang="ru-RU" sz="2400" dirty="0" smtClean="0"/>
              <a:t>Открытый перелом костей левой голени; повреждение мягких тканей правого бедра. Газовая инфекция левой голени и правого бедра. </a:t>
            </a:r>
            <a:r>
              <a:rPr lang="ru-RU" sz="2400" dirty="0" err="1" smtClean="0"/>
              <a:t>Гангренозно-флегмонозная</a:t>
            </a:r>
            <a:r>
              <a:rPr lang="ru-RU" sz="2400" dirty="0" smtClean="0"/>
              <a:t> форма.</a:t>
            </a:r>
            <a:endParaRPr lang="ru-RU" sz="2400" dirty="0"/>
          </a:p>
        </p:txBody>
      </p:sp>
      <p:pic>
        <p:nvPicPr>
          <p:cNvPr id="7" name="Рисунок 6" descr="гангрена008.jpg"/>
          <p:cNvPicPr>
            <a:picLocks noChangeAspect="1"/>
          </p:cNvPicPr>
          <p:nvPr/>
        </p:nvPicPr>
        <p:blipFill>
          <a:blip r:embed="rId2" cstate="print"/>
          <a:stretch>
            <a:fillRect/>
          </a:stretch>
        </p:blipFill>
        <p:spPr>
          <a:xfrm>
            <a:off x="21654" y="928670"/>
            <a:ext cx="9122346" cy="378621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a:spLocks noGrp="1"/>
          </p:cNvSpPr>
          <p:nvPr>
            <p:ph type="body" sz="half" idx="2"/>
          </p:nvPr>
        </p:nvSpPr>
        <p:spPr>
          <a:xfrm>
            <a:off x="428564" y="5143512"/>
            <a:ext cx="8715436" cy="1285860"/>
          </a:xfrm>
        </p:spPr>
        <p:txBody>
          <a:bodyPr>
            <a:noAutofit/>
          </a:bodyPr>
          <a:lstStyle/>
          <a:p>
            <a:r>
              <a:rPr lang="ru-RU" sz="2400" dirty="0" smtClean="0"/>
              <a:t>Слепое осколочное ранение правой голени с переломом большеберцовой кости.  Газовая инфекция . </a:t>
            </a:r>
          </a:p>
          <a:p>
            <a:r>
              <a:rPr lang="ru-RU" sz="2400" dirty="0" err="1" smtClean="0"/>
              <a:t>Гангренозно-отечная</a:t>
            </a:r>
            <a:r>
              <a:rPr lang="ru-RU" sz="2400" dirty="0" smtClean="0"/>
              <a:t> форма. </a:t>
            </a:r>
          </a:p>
          <a:p>
            <a:endParaRPr lang="ru-RU" sz="2400" dirty="0"/>
          </a:p>
        </p:txBody>
      </p:sp>
      <p:pic>
        <p:nvPicPr>
          <p:cNvPr id="12" name="Рисунок 11" descr="гангрена009.jpg"/>
          <p:cNvPicPr>
            <a:picLocks noChangeAspect="1"/>
          </p:cNvPicPr>
          <p:nvPr/>
        </p:nvPicPr>
        <p:blipFill>
          <a:blip r:embed="rId2" cstate="print"/>
          <a:stretch>
            <a:fillRect/>
          </a:stretch>
        </p:blipFill>
        <p:spPr>
          <a:xfrm>
            <a:off x="0" y="714356"/>
            <a:ext cx="9144000" cy="406880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1472" y="5072074"/>
            <a:ext cx="7715304" cy="1200329"/>
          </a:xfrm>
          <a:prstGeom prst="rect">
            <a:avLst/>
          </a:prstGeom>
        </p:spPr>
        <p:txBody>
          <a:bodyPr wrap="square">
            <a:spAutoFit/>
          </a:bodyPr>
          <a:lstStyle/>
          <a:p>
            <a:r>
              <a:rPr lang="ru-RU" sz="2400" dirty="0" smtClean="0"/>
              <a:t>Слепое осколочное ранение правой голени с переломом большеберцовой кости.  Газовая инфекция . </a:t>
            </a:r>
          </a:p>
          <a:p>
            <a:r>
              <a:rPr lang="ru-RU" sz="2400" dirty="0" err="1" smtClean="0"/>
              <a:t>Гангренозно-отечная</a:t>
            </a:r>
            <a:r>
              <a:rPr lang="ru-RU" sz="2400" dirty="0" smtClean="0"/>
              <a:t> форма. </a:t>
            </a:r>
          </a:p>
        </p:txBody>
      </p:sp>
      <p:pic>
        <p:nvPicPr>
          <p:cNvPr id="3" name="Рисунок 2" descr="гангрена010.jpg"/>
          <p:cNvPicPr>
            <a:picLocks noChangeAspect="1"/>
          </p:cNvPicPr>
          <p:nvPr/>
        </p:nvPicPr>
        <p:blipFill>
          <a:blip r:embed="rId2" cstate="print"/>
          <a:stretch>
            <a:fillRect/>
          </a:stretch>
        </p:blipFill>
        <p:spPr>
          <a:xfrm>
            <a:off x="1" y="214290"/>
            <a:ext cx="9144000" cy="428628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57158" y="5286388"/>
            <a:ext cx="8429684" cy="1200329"/>
          </a:xfrm>
          <a:prstGeom prst="rect">
            <a:avLst/>
          </a:prstGeom>
        </p:spPr>
        <p:txBody>
          <a:bodyPr wrap="square">
            <a:spAutoFit/>
          </a:bodyPr>
          <a:lstStyle/>
          <a:p>
            <a:r>
              <a:rPr lang="ru-RU" sz="2400" dirty="0" smtClean="0"/>
              <a:t>Слепое осколочное ранение правой голени с повреждением кости.  Молниеносная форма газовой инфекции (флегмонозно-отечная форма). </a:t>
            </a:r>
          </a:p>
        </p:txBody>
      </p:sp>
      <p:pic>
        <p:nvPicPr>
          <p:cNvPr id="9" name="Рисунок 8" descr="гангрена011.jpg"/>
          <p:cNvPicPr>
            <a:picLocks noChangeAspect="1"/>
          </p:cNvPicPr>
          <p:nvPr/>
        </p:nvPicPr>
        <p:blipFill>
          <a:blip r:embed="rId2" cstate="print"/>
          <a:stretch>
            <a:fillRect/>
          </a:stretch>
        </p:blipFill>
        <p:spPr>
          <a:xfrm>
            <a:off x="0" y="1071546"/>
            <a:ext cx="9144000" cy="375499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20" y="5214951"/>
            <a:ext cx="8286808" cy="1214445"/>
          </a:xfrm>
          <a:prstGeom prst="rect">
            <a:avLst/>
          </a:prstGeom>
          <a:noFill/>
        </p:spPr>
        <p:txBody>
          <a:bodyPr wrap="square" rtlCol="0">
            <a:spAutoFit/>
          </a:bodyPr>
          <a:lstStyle/>
          <a:p>
            <a:r>
              <a:rPr lang="ru-RU" sz="2400" dirty="0" smtClean="0"/>
              <a:t>Слепое минно-осколочное ранение левой голени </a:t>
            </a:r>
          </a:p>
          <a:p>
            <a:r>
              <a:rPr lang="ru-RU" sz="2400" dirty="0" smtClean="0"/>
              <a:t>с переломом малоберцовой кости. Газовая инфекция. </a:t>
            </a:r>
          </a:p>
          <a:p>
            <a:r>
              <a:rPr lang="ru-RU" sz="2400" dirty="0" err="1" smtClean="0"/>
              <a:t>Гангренозно-гнилостная</a:t>
            </a:r>
            <a:r>
              <a:rPr lang="ru-RU" sz="2400" dirty="0" smtClean="0"/>
              <a:t> форма с газообразованием.</a:t>
            </a:r>
            <a:endParaRPr lang="ru-RU" sz="2400" dirty="0"/>
          </a:p>
        </p:txBody>
      </p:sp>
      <p:pic>
        <p:nvPicPr>
          <p:cNvPr id="3" name="Рисунок 2" descr="гангрена012.jpg"/>
          <p:cNvPicPr>
            <a:picLocks noChangeAspect="1"/>
          </p:cNvPicPr>
          <p:nvPr/>
        </p:nvPicPr>
        <p:blipFill>
          <a:blip r:embed="rId2" cstate="print"/>
          <a:stretch>
            <a:fillRect/>
          </a:stretch>
        </p:blipFill>
        <p:spPr>
          <a:xfrm>
            <a:off x="0" y="1285860"/>
            <a:ext cx="9144000" cy="384767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Admin\Рабочий стол\Гангрена\01.jpg"/>
          <p:cNvPicPr>
            <a:picLocks noChangeAspect="1" noChangeArrowheads="1"/>
          </p:cNvPicPr>
          <p:nvPr/>
        </p:nvPicPr>
        <p:blipFill>
          <a:blip r:embed="rId2" cstate="print"/>
          <a:srcRect/>
          <a:stretch>
            <a:fillRect/>
          </a:stretch>
        </p:blipFill>
        <p:spPr bwMode="auto">
          <a:xfrm>
            <a:off x="285720" y="2285992"/>
            <a:ext cx="8457433" cy="3929090"/>
          </a:xfrm>
          <a:prstGeom prst="ellipse">
            <a:avLst/>
          </a:prstGeom>
          <a:ln>
            <a:noFill/>
          </a:ln>
          <a:effectLst>
            <a:softEdge rad="112500"/>
          </a:effectLst>
        </p:spPr>
      </p:pic>
      <p:sp>
        <p:nvSpPr>
          <p:cNvPr id="2" name="TextBox 1"/>
          <p:cNvSpPr txBox="1"/>
          <p:nvPr/>
        </p:nvSpPr>
        <p:spPr>
          <a:xfrm>
            <a:off x="2714612" y="928670"/>
            <a:ext cx="5214974" cy="2585323"/>
          </a:xfrm>
          <a:prstGeom prst="rect">
            <a:avLst/>
          </a:prstGeom>
          <a:noFill/>
        </p:spPr>
        <p:txBody>
          <a:bodyPr wrap="square" rtlCol="0">
            <a:spAutoFit/>
          </a:bodyPr>
          <a:lstStyle/>
          <a:p>
            <a:r>
              <a:rPr lang="ru-RU" sz="5400" dirty="0" smtClean="0"/>
              <a:t>Лечение анаэробной инфекции</a:t>
            </a:r>
            <a:endParaRPr lang="ru-RU" sz="5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282" y="500042"/>
            <a:ext cx="3071834" cy="1328023"/>
          </a:xfrm>
          <a:prstGeom prst="roundRect">
            <a:avLst/>
          </a:prstGeom>
          <a:solidFill>
            <a:schemeClr val="accent1">
              <a:lumMod val="60000"/>
              <a:lumOff val="40000"/>
            </a:schemeClr>
          </a:solidFill>
        </p:spPr>
        <p:txBody>
          <a:bodyPr wrap="square" rtlCol="0">
            <a:spAutoFit/>
          </a:bodyPr>
          <a:lstStyle/>
          <a:p>
            <a:r>
              <a:rPr lang="ru-RU" sz="3600" dirty="0" smtClean="0"/>
              <a:t>Пассивная иммунизация</a:t>
            </a:r>
            <a:endParaRPr lang="ru-RU" sz="3600" dirty="0"/>
          </a:p>
        </p:txBody>
      </p:sp>
      <p:graphicFrame>
        <p:nvGraphicFramePr>
          <p:cNvPr id="4" name="Схема 3"/>
          <p:cNvGraphicFramePr/>
          <p:nvPr/>
        </p:nvGraphicFramePr>
        <p:xfrm>
          <a:off x="214282" y="928670"/>
          <a:ext cx="8715404" cy="5500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14282" y="2500306"/>
            <a:ext cx="2643206" cy="584775"/>
          </a:xfrm>
          <a:prstGeom prst="rect">
            <a:avLst/>
          </a:prstGeom>
          <a:noFill/>
        </p:spPr>
        <p:txBody>
          <a:bodyPr wrap="square" rtlCol="0">
            <a:spAutoFit/>
          </a:bodyPr>
          <a:lstStyle/>
          <a:p>
            <a:r>
              <a:rPr lang="smj-NO" sz="3200" dirty="0" smtClean="0"/>
              <a:t>150 000 </a:t>
            </a:r>
            <a:r>
              <a:rPr lang="ru-RU" sz="3200" dirty="0" smtClean="0"/>
              <a:t>МЕ</a:t>
            </a:r>
            <a:endParaRPr lang="ru-RU" sz="3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ru-RU" sz="2400"/>
              <a:t>От острой гнойной инфекции эта группа болезней отличается следующими признаками:</a:t>
            </a:r>
            <a:r>
              <a:rPr lang="ru-RU" sz="4000"/>
              <a:t> </a:t>
            </a:r>
          </a:p>
        </p:txBody>
      </p:sp>
      <p:sp>
        <p:nvSpPr>
          <p:cNvPr id="4099" name="Rectangle 3"/>
          <p:cNvSpPr>
            <a:spLocks noGrp="1" noChangeArrowheads="1"/>
          </p:cNvSpPr>
          <p:nvPr>
            <p:ph idx="1"/>
          </p:nvPr>
        </p:nvSpPr>
        <p:spPr>
          <a:xfrm>
            <a:off x="179388" y="1484313"/>
            <a:ext cx="8785225" cy="5113337"/>
          </a:xfrm>
        </p:spPr>
        <p:txBody>
          <a:bodyPr/>
          <a:lstStyle/>
          <a:p>
            <a:pPr>
              <a:lnSpc>
                <a:spcPct val="80000"/>
              </a:lnSpc>
            </a:pPr>
            <a:r>
              <a:rPr lang="ru-RU" sz="1800"/>
              <a:t>а) Возбудителями острой специфической инфекции служат специфические микробы, особые для каждой из указанных болезней, а при острой гнойной инфекции возбудителями одного и того же патологического процесса могут быть различные микробы (полиморфизм возбудителя).</a:t>
            </a:r>
            <a:br>
              <a:rPr lang="ru-RU" sz="1800"/>
            </a:br>
            <a:r>
              <a:rPr lang="ru-RU" sz="1800"/>
              <a:t>б) Острая гнойная неспецифическая инфекция характеризуется острой воспалительной реакцией в очаге и изменениями во всем организме, при острой же специфической инфекции имеется картина специфических для каждой болезни симптомов, главным образом в форме токсического повреждения нервной системы.</a:t>
            </a:r>
            <a:br>
              <a:rPr lang="ru-RU" sz="1800"/>
            </a:br>
            <a:r>
              <a:rPr lang="ru-RU" sz="1800"/>
              <a:t>в) При острой гнойной инфекции основой лечебных мероприятий является активное хирургическое лечение очага. Главнейшим методом профилактики и лечения острой специфической хирургической инфекции является консервативное специфическое лечение (серопрофилактика, вакцинопрофилактика и серотерапия), что при других острых и хронических инфекциях имеет лишь второстепенное значение.</a:t>
            </a:r>
            <a:br>
              <a:rPr lang="ru-RU" sz="1800"/>
            </a:br>
            <a:r>
              <a:rPr lang="ru-RU" sz="1800"/>
              <a:t>г) Острые гнойные заболевания не имеют эпидемического характера, и в большей части случаев профилактика их индивидуальна, а специфическая инфекция имеет эпидемиологическое значение.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0100" y="142852"/>
            <a:ext cx="7286676" cy="105560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sz="2800" dirty="0" smtClean="0"/>
              <a:t>Хирургическое лечение анаэробной инфекции.</a:t>
            </a:r>
            <a:endParaRPr lang="ru-RU" sz="2800" dirty="0"/>
          </a:p>
        </p:txBody>
      </p:sp>
      <p:graphicFrame>
        <p:nvGraphicFramePr>
          <p:cNvPr id="8" name="Схема 7"/>
          <p:cNvGraphicFramePr/>
          <p:nvPr/>
        </p:nvGraphicFramePr>
        <p:xfrm>
          <a:off x="285720" y="1285860"/>
          <a:ext cx="8858280" cy="5357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Пятно 1 5"/>
          <p:cNvSpPr/>
          <p:nvPr/>
        </p:nvSpPr>
        <p:spPr>
          <a:xfrm>
            <a:off x="0" y="428604"/>
            <a:ext cx="2357454" cy="1928826"/>
          </a:xfrm>
          <a:prstGeom prst="irregularSeal1">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357158" y="857232"/>
            <a:ext cx="1643074"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ВХО</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472" y="285728"/>
            <a:ext cx="7858180" cy="1077218"/>
          </a:xfrm>
          <a:prstGeom prst="rect">
            <a:avLst/>
          </a:prstGeom>
          <a:gradFill>
            <a:gsLst>
              <a:gs pos="0">
                <a:schemeClr val="accent6">
                  <a:lumMod val="5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ru-RU" sz="3200" dirty="0" smtClean="0"/>
              <a:t>Антибактериальная терапия анаэробной инфекции:</a:t>
            </a:r>
            <a:endParaRPr lang="ru-RU" sz="3200" dirty="0"/>
          </a:p>
        </p:txBody>
      </p:sp>
      <p:graphicFrame>
        <p:nvGraphicFramePr>
          <p:cNvPr id="4" name="Схема 3"/>
          <p:cNvGraphicFramePr/>
          <p:nvPr/>
        </p:nvGraphicFramePr>
        <p:xfrm>
          <a:off x="500034" y="1643050"/>
          <a:ext cx="7929618" cy="5000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nvGraphicFramePr>
        <p:xfrm>
          <a:off x="571472" y="571480"/>
          <a:ext cx="8072494" cy="5786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о2.jpg"/>
          <p:cNvPicPr>
            <a:picLocks noChangeAspect="1"/>
          </p:cNvPicPr>
          <p:nvPr/>
        </p:nvPicPr>
        <p:blipFill>
          <a:blip r:embed="rId3" cstate="print"/>
          <a:stretch>
            <a:fillRect/>
          </a:stretch>
        </p:blipFill>
        <p:spPr>
          <a:xfrm>
            <a:off x="2488101" y="0"/>
            <a:ext cx="6655899" cy="5286388"/>
          </a:xfrm>
          <a:prstGeom prst="ellipse">
            <a:avLst/>
          </a:prstGeom>
          <a:ln>
            <a:noFill/>
          </a:ln>
          <a:effectLst>
            <a:innerShdw blurRad="114300">
              <a:prstClr val="black"/>
            </a:innerShdw>
            <a:softEdge rad="112500"/>
          </a:effectLst>
        </p:spPr>
      </p:pic>
      <p:sp>
        <p:nvSpPr>
          <p:cNvPr id="2" name="TextBox 1"/>
          <p:cNvSpPr txBox="1"/>
          <p:nvPr/>
        </p:nvSpPr>
        <p:spPr>
          <a:xfrm>
            <a:off x="142844" y="214290"/>
            <a:ext cx="5929354" cy="1827193"/>
          </a:xfrm>
          <a:prstGeom prst="cloudCallout">
            <a:avLst/>
          </a:prstGeom>
          <a:noFill/>
          <a:ln w="25400">
            <a:solidFill>
              <a:schemeClr val="tx2">
                <a:lumMod val="60000"/>
                <a:lumOff val="40000"/>
              </a:schemeClr>
            </a:solidFill>
          </a:ln>
        </p:spPr>
        <p:txBody>
          <a:bodyPr wrap="square" rtlCol="0">
            <a:spAutoFit/>
          </a:bodyPr>
          <a:lstStyle/>
          <a:p>
            <a:r>
              <a:rPr lang="ru-RU" sz="3600" dirty="0" smtClean="0">
                <a:ln>
                  <a:solidFill>
                    <a:srgbClr val="0070C0"/>
                  </a:solidFill>
                </a:ln>
                <a:solidFill>
                  <a:schemeClr val="tx1">
                    <a:lumMod val="65000"/>
                    <a:lumOff val="35000"/>
                  </a:schemeClr>
                </a:solidFill>
                <a:effectLst>
                  <a:outerShdw blurRad="50800" dist="50800" dir="5400000" algn="ctr" rotWithShape="0">
                    <a:schemeClr val="accent5">
                      <a:lumMod val="40000"/>
                      <a:lumOff val="60000"/>
                    </a:schemeClr>
                  </a:outerShdw>
                </a:effectLst>
              </a:rPr>
              <a:t>Гипербарическая </a:t>
            </a:r>
            <a:r>
              <a:rPr lang="ru-RU" sz="3600" dirty="0" err="1" smtClean="0">
                <a:ln>
                  <a:solidFill>
                    <a:srgbClr val="0070C0"/>
                  </a:solidFill>
                </a:ln>
                <a:solidFill>
                  <a:schemeClr val="tx1">
                    <a:lumMod val="65000"/>
                    <a:lumOff val="35000"/>
                  </a:schemeClr>
                </a:solidFill>
                <a:effectLst>
                  <a:outerShdw blurRad="50800" dist="50800" dir="5400000" algn="ctr" rotWithShape="0">
                    <a:schemeClr val="accent5">
                      <a:lumMod val="40000"/>
                      <a:lumOff val="60000"/>
                    </a:schemeClr>
                  </a:outerShdw>
                </a:effectLst>
              </a:rPr>
              <a:t>оксигенация</a:t>
            </a:r>
            <a:endParaRPr lang="ru-RU" sz="3600" dirty="0">
              <a:ln>
                <a:solidFill>
                  <a:srgbClr val="0070C0"/>
                </a:solidFill>
              </a:ln>
              <a:solidFill>
                <a:schemeClr val="tx1">
                  <a:lumMod val="65000"/>
                  <a:lumOff val="35000"/>
                </a:schemeClr>
              </a:solidFill>
              <a:effectLst>
                <a:outerShdw blurRad="50800" dist="50800" dir="5400000" algn="ctr" rotWithShape="0">
                  <a:schemeClr val="accent5">
                    <a:lumMod val="40000"/>
                    <a:lumOff val="60000"/>
                  </a:schemeClr>
                </a:outerShdw>
              </a:effectLst>
            </a:endParaRPr>
          </a:p>
        </p:txBody>
      </p:sp>
      <p:pic>
        <p:nvPicPr>
          <p:cNvPr id="3" name="Рисунок 2" descr="ГБО26.jpg"/>
          <p:cNvPicPr>
            <a:picLocks noChangeAspect="1"/>
          </p:cNvPicPr>
          <p:nvPr/>
        </p:nvPicPr>
        <p:blipFill>
          <a:blip r:embed="rId4" cstate="print"/>
          <a:stretch>
            <a:fillRect/>
          </a:stretch>
        </p:blipFill>
        <p:spPr>
          <a:xfrm>
            <a:off x="1142976" y="2143116"/>
            <a:ext cx="5715000" cy="4286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9388" y="188913"/>
            <a:ext cx="8964612" cy="1655762"/>
          </a:xfrm>
        </p:spPr>
        <p:txBody>
          <a:bodyPr/>
          <a:lstStyle/>
          <a:p>
            <a:pPr algn="just"/>
            <a:r>
              <a:rPr lang="ru-RU" sz="2400" b="1"/>
              <a:t>Столбняк</a:t>
            </a:r>
            <a:r>
              <a:rPr lang="ru-RU" sz="1800"/>
              <a:t> (лат. </a:t>
            </a:r>
            <a:r>
              <a:rPr lang="ru-RU" sz="1800" i="1"/>
              <a:t>Tetanus</a:t>
            </a:r>
            <a:r>
              <a:rPr lang="ru-RU" sz="1800"/>
              <a:t>) — зооантропонозное бактериальное острое инфекционное заболевание с контактным механизмом передачи возбудителя, характеризующееся поражением нервной системы и проявляющееся тоническим напряжением скелетной мускулатуры и генерализованными судорогами</a:t>
            </a:r>
            <a:r>
              <a:rPr lang="ru-RU" sz="4000"/>
              <a:t> </a:t>
            </a:r>
          </a:p>
        </p:txBody>
      </p:sp>
      <p:pic>
        <p:nvPicPr>
          <p:cNvPr id="7172" name="Picture 4" descr="столбняк"/>
          <p:cNvPicPr>
            <a:picLocks noGrp="1" noChangeAspect="1" noChangeArrowheads="1"/>
          </p:cNvPicPr>
          <p:nvPr>
            <p:ph idx="1"/>
          </p:nvPr>
        </p:nvPicPr>
        <p:blipFill>
          <a:blip r:embed="rId2" cstate="print"/>
          <a:stretch>
            <a:fillRect/>
          </a:stretch>
        </p:blipFill>
        <p:spPr>
          <a:xfrm>
            <a:off x="1666875" y="1977231"/>
            <a:ext cx="5810250" cy="3771900"/>
          </a:xfrm>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ru-RU" sz="4000" b="1"/>
              <a:t>История</a:t>
            </a:r>
            <a:br>
              <a:rPr lang="ru-RU" sz="4000" b="1"/>
            </a:br>
            <a:endParaRPr lang="ru-RU" sz="4000" b="1"/>
          </a:p>
        </p:txBody>
      </p:sp>
      <p:sp>
        <p:nvSpPr>
          <p:cNvPr id="17411" name="Rectangle 3"/>
          <p:cNvSpPr>
            <a:spLocks noGrp="1" noChangeArrowheads="1"/>
          </p:cNvSpPr>
          <p:nvPr>
            <p:ph idx="1"/>
          </p:nvPr>
        </p:nvSpPr>
        <p:spPr>
          <a:xfrm>
            <a:off x="179388" y="981075"/>
            <a:ext cx="8785225" cy="5616575"/>
          </a:xfrm>
        </p:spPr>
        <p:txBody>
          <a:bodyPr/>
          <a:lstStyle/>
          <a:p>
            <a:pPr algn="just">
              <a:lnSpc>
                <a:spcPct val="80000"/>
              </a:lnSpc>
            </a:pPr>
            <a:r>
              <a:rPr lang="ru-RU" sz="2300"/>
              <a:t>На связь между ранениями и развитием столбняка обратили внимание ещё врачи древнейших цивилизаций Египта, Греции, Индии и Китая. Впервые клиническую картину этой болезни описал Гиппократ, у которого от столбняка умер сын. Изучением этого заболевания занимались Гален, Цельс, Аретей, Авиценна, Амбруаз Паре и другие знаменитые врачи древности и средневековья.</a:t>
            </a:r>
          </a:p>
          <a:p>
            <a:pPr algn="just">
              <a:lnSpc>
                <a:spcPct val="80000"/>
              </a:lnSpc>
            </a:pPr>
            <a:r>
              <a:rPr lang="ru-RU" sz="2300"/>
              <a:t>Научное изучение столбняка началось во второй половине XIX века. Возбудитель столбняка был открыт почти одновременно в 1883 году русским хирургом Н. Д. Монастырским и в 1884 году немецким ученым А. Николаэром. Чистую культуру микроорганизма выделил в 1887 г. японский микробиолог С. Китадзато, он же в 1890 г. получил столбнячный токсин и совместно с немецким бактериологом Э. Берингом создал противостолбнячную сыворотку. В 1923 году французский иммунолог Г. Рамон получил столбнячный анатоксин, который стал применяться для профилактики заболевания.</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188913"/>
            <a:ext cx="9144000" cy="1228725"/>
          </a:xfrm>
        </p:spPr>
        <p:txBody>
          <a:bodyPr/>
          <a:lstStyle/>
          <a:p>
            <a:r>
              <a:rPr lang="ru-RU" sz="3200" b="1"/>
              <a:t>Распространённость и уровень заболеваемости</a:t>
            </a:r>
            <a:r>
              <a:rPr lang="ru-RU" sz="4000" b="1"/>
              <a:t/>
            </a:r>
            <a:br>
              <a:rPr lang="ru-RU" sz="4000" b="1"/>
            </a:br>
            <a:endParaRPr lang="ru-RU" sz="4000" b="1"/>
          </a:p>
        </p:txBody>
      </p:sp>
      <p:sp>
        <p:nvSpPr>
          <p:cNvPr id="18435" name="Rectangle 3"/>
          <p:cNvSpPr>
            <a:spLocks noGrp="1" noChangeArrowheads="1"/>
          </p:cNvSpPr>
          <p:nvPr>
            <p:ph idx="1"/>
          </p:nvPr>
        </p:nvSpPr>
        <p:spPr>
          <a:xfrm>
            <a:off x="179388" y="1125538"/>
            <a:ext cx="8785225" cy="5472112"/>
          </a:xfrm>
        </p:spPr>
        <p:txBody>
          <a:bodyPr/>
          <a:lstStyle/>
          <a:p>
            <a:pPr algn="just">
              <a:lnSpc>
                <a:spcPct val="80000"/>
              </a:lnSpc>
            </a:pPr>
            <a:r>
              <a:rPr lang="ru-RU" sz="1900"/>
              <a:t>Столбняк встречается во всех регионах земного шара, но частота заболеваемости и процент летальных исходов возрастает по мере приближения к экватору. Наибольшее распространение столбняк имеет в странах с жарким и влажным климатом, в местностях, где отсутствуют или слабо применяются средства дезинфекции, профилактические прививки и вообще медицинская помощь — то есть в бедных и слаборазвитых странах Африки, Азии и Латинской Америки. Однако, и в развитых государствах столбняк ежегодно уносит тысячи жизней.</a:t>
            </a:r>
          </a:p>
          <a:p>
            <a:pPr algn="just">
              <a:lnSpc>
                <a:spcPct val="80000"/>
              </a:lnSpc>
            </a:pPr>
            <a:r>
              <a:rPr lang="ru-RU" sz="1900"/>
              <a:t>В странах с невыраженной сменой сезонов (тропики и субтропики) заболевание встречается круглогодично, в странах с умеренным климатом имеет ярко выраженный сезонный характер (конец весны — начало осени).</a:t>
            </a:r>
          </a:p>
          <a:p>
            <a:pPr algn="just">
              <a:lnSpc>
                <a:spcPct val="80000"/>
              </a:lnSpc>
            </a:pPr>
            <a:r>
              <a:rPr lang="ru-RU" sz="1900"/>
              <a:t>Частота заболевания — 10—50 случаев на 100 000 населения в развивающихся странах и 0,1—0,6 в странах с обязательной иммунопрофилактикой.</a:t>
            </a:r>
          </a:p>
          <a:p>
            <a:pPr algn="just">
              <a:lnSpc>
                <a:spcPct val="80000"/>
              </a:lnSpc>
            </a:pPr>
            <a:r>
              <a:rPr lang="ru-RU" sz="1800"/>
              <a:t>80 % случаев столбняка приходится на новорожденных (при инфицировании через пуповину) а также на мальчиков до 15 лет из-за их повышенного травматизма. Среди взрослых около 60 % случаев столбняка приходится на лиц пожилого возраста. Наибольший процент заболевших и умерших наблюдается в сельской местности.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0"/>
            <a:ext cx="9144000" cy="765175"/>
          </a:xfrm>
        </p:spPr>
        <p:txBody>
          <a:bodyPr/>
          <a:lstStyle/>
          <a:p>
            <a:r>
              <a:rPr lang="ru-RU"/>
              <a:t>Летальность</a:t>
            </a:r>
          </a:p>
        </p:txBody>
      </p:sp>
      <p:sp>
        <p:nvSpPr>
          <p:cNvPr id="19459" name="Rectangle 3"/>
          <p:cNvSpPr>
            <a:spLocks noGrp="1" noChangeArrowheads="1"/>
          </p:cNvSpPr>
          <p:nvPr>
            <p:ph idx="1"/>
          </p:nvPr>
        </p:nvSpPr>
        <p:spPr>
          <a:xfrm>
            <a:off x="179388" y="1196975"/>
            <a:ext cx="8785225" cy="5327650"/>
          </a:xfrm>
        </p:spPr>
        <p:txBody>
          <a:bodyPr/>
          <a:lstStyle/>
          <a:p>
            <a:pPr algn="just">
              <a:lnSpc>
                <a:spcPct val="80000"/>
              </a:lnSpc>
            </a:pPr>
            <a:r>
              <a:rPr lang="ru-RU" sz="2400"/>
              <a:t>Летальность при заболевании столбняком очень высока (выше только у бешенства). Даже при применении самых современных методов лечения умирает 30—50 % заболевших, а в регионах, где отсутствуют профилактические прививки и квалифицированная медпомощь — около 80 %. Смертность у новорожденных достигает 95 %.</a:t>
            </a:r>
          </a:p>
          <a:p>
            <a:pPr algn="just">
              <a:lnSpc>
                <a:spcPct val="80000"/>
              </a:lnSpc>
            </a:pPr>
            <a:r>
              <a:rPr lang="ru-RU" sz="2400"/>
              <a:t>Каждый год в мире по официальным данным от столбняка умирает около 250 тысяч человек, подавляющее большинство из них — новорожденные. Однако, учитывая возможность большого количества незарегистрированных случаев и невыраженных форм болезни (особенно у новорожденных), общие потери от столбняка на планете можно оценить в 350—400 тысяч человек ежегодно.</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ru-RU" sz="4000" b="1"/>
              <a:t>Возбудитель столбняка</a:t>
            </a:r>
            <a:br>
              <a:rPr lang="ru-RU" sz="4000" b="1"/>
            </a:br>
            <a:endParaRPr lang="ru-RU" sz="4000" b="1"/>
          </a:p>
        </p:txBody>
      </p:sp>
      <p:sp>
        <p:nvSpPr>
          <p:cNvPr id="20483" name="Rectangle 3"/>
          <p:cNvSpPr>
            <a:spLocks noGrp="1" noChangeArrowheads="1"/>
          </p:cNvSpPr>
          <p:nvPr>
            <p:ph idx="1"/>
          </p:nvPr>
        </p:nvSpPr>
        <p:spPr>
          <a:xfrm>
            <a:off x="179388" y="981075"/>
            <a:ext cx="8785225" cy="5543550"/>
          </a:xfrm>
        </p:spPr>
        <p:txBody>
          <a:bodyPr/>
          <a:lstStyle/>
          <a:p>
            <a:pPr lvl="1" algn="just">
              <a:lnSpc>
                <a:spcPct val="80000"/>
              </a:lnSpc>
            </a:pPr>
            <a:r>
              <a:rPr lang="ru-RU" sz="1400" i="1"/>
              <a:t>Основная статья</a:t>
            </a:r>
            <a:r>
              <a:rPr lang="ru-RU" sz="1400"/>
              <a:t>: </a:t>
            </a:r>
            <a:r>
              <a:rPr lang="ru-RU" sz="1400" b="1" i="1"/>
              <a:t>Clostridium tetani</a:t>
            </a:r>
            <a:endParaRPr lang="ru-RU" sz="1400"/>
          </a:p>
          <a:p>
            <a:pPr algn="just">
              <a:lnSpc>
                <a:spcPct val="80000"/>
              </a:lnSpc>
            </a:pPr>
            <a:r>
              <a:rPr lang="ru-RU" sz="1600"/>
              <a:t>Возбудитель столбняка — грамположительная палочка, являющаяся анаэробом, то есть живущая в бескислородной среде. Это подвижная крупная тонкая палочка с закругленными концами длиной 4—8 мкм и шириной 0,3—0,8 мкм, имеющая до 20 длинных жгутиков.</a:t>
            </a:r>
          </a:p>
          <a:p>
            <a:pPr algn="just">
              <a:lnSpc>
                <a:spcPct val="80000"/>
              </a:lnSpc>
            </a:pPr>
            <a:r>
              <a:rPr lang="ru-RU" sz="1600"/>
              <a:t>Возбудитель столбняка относится к категории убиквитарных (вездесущих), но вместе с тем условно-патогенных микроорганизмов. Является обычным обитателем кишечника человека и животных, где он живёт и размножается, не причиняя вреда носителю.</a:t>
            </a:r>
          </a:p>
          <a:p>
            <a:pPr algn="just">
              <a:lnSpc>
                <a:spcPct val="80000"/>
              </a:lnSpc>
            </a:pPr>
            <a:r>
              <a:rPr lang="ru-RU" sz="1600"/>
              <a:t>Поэтому наибольшая обсеменённость столбнячной палочкой наблюдается в сельскохозяйственных районах с достаточной влажностью, где палочка обнаруживается в почвах садов, огородов, пастбищ и других местах, где присутствует загрязненность фекалиями человека и животных.</a:t>
            </a:r>
          </a:p>
          <a:p>
            <a:pPr algn="just">
              <a:lnSpc>
                <a:spcPct val="80000"/>
              </a:lnSpc>
            </a:pPr>
            <a:r>
              <a:rPr lang="ru-RU" sz="1600"/>
              <a:t>В присутствии кислорода и температуре не ниже 4 °C образует споры. Споры устойчивы к внешнему воздействию: выдерживают нагревание до 90 °C в течение 2 часов, при кипячении погибают только через 1—3 часа, в сухом состоянии переносят нагревание до 150 °C, в соленой морской воде живут до 6 месяцев. В испражнениях, почве, на различных предметах сохраняются больше 10 лет.</a:t>
            </a:r>
          </a:p>
          <a:p>
            <a:pPr algn="just">
              <a:lnSpc>
                <a:spcPct val="80000"/>
              </a:lnSpc>
            </a:pPr>
            <a:r>
              <a:rPr lang="ru-RU" sz="1600"/>
              <a:t>При отсутствии кислорода, температуре 37 °C и достаточной влажности споры прорастают в малоустойчивую вегетативную форму.</a:t>
            </a:r>
          </a:p>
          <a:p>
            <a:pPr algn="just">
              <a:lnSpc>
                <a:spcPct val="80000"/>
              </a:lnSpc>
            </a:pPr>
            <a:r>
              <a:rPr lang="ru-RU" sz="1600"/>
              <a:t>Возбудитель образует столбнячный экзотоксин — один из сильнейших бактериальных ядов, уступающий по силе лишь ботулиническому токсину. Токсин разрушается при нагревании, воздействии солнечного света, щелочной среды. Не всасывается через слизистую оболочку кишечника, в связи с чем безопасен при проглатывании.</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188913"/>
            <a:ext cx="9144000" cy="719137"/>
          </a:xfrm>
        </p:spPr>
        <p:txBody>
          <a:bodyPr>
            <a:normAutofit fontScale="90000"/>
          </a:bodyPr>
          <a:lstStyle/>
          <a:p>
            <a:r>
              <a:rPr lang="ru-RU" sz="4000" b="1"/>
              <a:t>Пути заражения</a:t>
            </a:r>
            <a:br>
              <a:rPr lang="ru-RU" sz="4000" b="1"/>
            </a:br>
            <a:endParaRPr lang="ru-RU" sz="4000" b="1"/>
          </a:p>
        </p:txBody>
      </p:sp>
      <p:sp>
        <p:nvSpPr>
          <p:cNvPr id="21507" name="Rectangle 3"/>
          <p:cNvSpPr>
            <a:spLocks noGrp="1" noChangeArrowheads="1"/>
          </p:cNvSpPr>
          <p:nvPr>
            <p:ph idx="1"/>
          </p:nvPr>
        </p:nvSpPr>
        <p:spPr>
          <a:xfrm>
            <a:off x="179388" y="692150"/>
            <a:ext cx="8785225" cy="5905500"/>
          </a:xfrm>
        </p:spPr>
        <p:txBody>
          <a:bodyPr/>
          <a:lstStyle/>
          <a:p>
            <a:pPr algn="just">
              <a:lnSpc>
                <a:spcPct val="90000"/>
              </a:lnSpc>
            </a:pPr>
            <a:r>
              <a:rPr lang="ru-RU" sz="2400"/>
              <a:t>Возбудитель приобретает патогенные свойства только при попадании на поврежденные ткани живого организма, лишенные доступа кислорода. Особенно опасны колотые или имеющие глубокие карманы раны, где создаются условия анаэробиоза.</a:t>
            </a:r>
          </a:p>
          <a:p>
            <a:pPr algn="just">
              <a:lnSpc>
                <a:spcPct val="90000"/>
              </a:lnSpc>
            </a:pPr>
            <a:r>
              <a:rPr lang="ru-RU" sz="2400"/>
              <a:t>Заболевание может развиться при глубоких ранениях и повреждениях кожи и слизистых оболочек, ожогах и обморожениях, при родах, у новорожденных через пуповину, обрезанную нестерильным инструментом, а также при некоторых воспалительных заболеваниях, при которых создается контакт очага воспаления с окружающей средой (гангрена, абсцессы, язвы, пролежни и т. д.).</a:t>
            </a:r>
          </a:p>
          <a:p>
            <a:pPr algn="just">
              <a:lnSpc>
                <a:spcPct val="90000"/>
              </a:lnSpc>
            </a:pPr>
            <a:r>
              <a:rPr lang="ru-RU" sz="2400"/>
              <a:t>Частой причиной заражения бывают микротравмы нижних конечностей — ранения, уколы острыми предметами, колючками, даже занозы, поэтому второе название столбняка — «болезнь босых ног»</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ru-RU" sz="2800"/>
              <a:t>От хронической специфической инфекции (туберкулез, сифилис, актиномикоз) данная группа болезней отличается:</a:t>
            </a:r>
          </a:p>
        </p:txBody>
      </p:sp>
      <p:sp>
        <p:nvSpPr>
          <p:cNvPr id="5123" name="Rectangle 3"/>
          <p:cNvSpPr>
            <a:spLocks noGrp="1" noChangeArrowheads="1"/>
          </p:cNvSpPr>
          <p:nvPr>
            <p:ph idx="1"/>
          </p:nvPr>
        </p:nvSpPr>
        <p:spPr/>
        <p:txBody>
          <a:bodyPr/>
          <a:lstStyle/>
          <a:p>
            <a:pPr algn="just"/>
            <a:r>
              <a:rPr lang="ru-RU" sz="2800"/>
              <a:t>1.острым началом, а при специфической хронической инфекции бывает незаметное, а иногда и неизвестное начало.</a:t>
            </a:r>
            <a:br>
              <a:rPr lang="ru-RU" sz="2800"/>
            </a:br>
            <a:r>
              <a:rPr lang="ru-RU" sz="2800"/>
              <a:t>Несмотря на то, что удельный вес этой группы болезней в хирургической клинике невелик, знание их для диагностики раневых и воспалительных осложнений необходимо. </a:t>
            </a:r>
            <a:br>
              <a:rPr lang="ru-RU" sz="2800"/>
            </a:br>
            <a:r>
              <a:rPr lang="ru-RU" sz="2800"/>
              <a:t/>
            </a:r>
            <a:br>
              <a:rPr lang="ru-RU" sz="2800"/>
            </a:br>
            <a:endParaRPr lang="ru-RU" sz="2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274638"/>
            <a:ext cx="9144000" cy="706437"/>
          </a:xfrm>
        </p:spPr>
        <p:txBody>
          <a:bodyPr>
            <a:normAutofit fontScale="90000"/>
          </a:bodyPr>
          <a:lstStyle/>
          <a:p>
            <a:r>
              <a:rPr lang="ru-RU" sz="4000" b="1"/>
              <a:t>Механизм воздействия</a:t>
            </a:r>
            <a:br>
              <a:rPr lang="ru-RU" sz="4000" b="1"/>
            </a:br>
            <a:endParaRPr lang="ru-RU" sz="4000" b="1"/>
          </a:p>
        </p:txBody>
      </p:sp>
      <p:sp>
        <p:nvSpPr>
          <p:cNvPr id="22531" name="Rectangle 3"/>
          <p:cNvSpPr>
            <a:spLocks noGrp="1" noChangeArrowheads="1"/>
          </p:cNvSpPr>
          <p:nvPr>
            <p:ph idx="1"/>
          </p:nvPr>
        </p:nvSpPr>
        <p:spPr>
          <a:xfrm>
            <a:off x="179388" y="1052513"/>
            <a:ext cx="8785225" cy="5545137"/>
          </a:xfrm>
        </p:spPr>
        <p:txBody>
          <a:bodyPr/>
          <a:lstStyle/>
          <a:p>
            <a:pPr algn="just">
              <a:lnSpc>
                <a:spcPct val="80000"/>
              </a:lnSpc>
            </a:pPr>
            <a:r>
              <a:rPr lang="ru-RU" sz="2000"/>
              <a:t>Возбудитель, попадая в благоприятные условия, начинает активно размножаться, вырабатывая столбнячный токсин, который проникает через двигательные волокна периферических нервов и с током крови в спинной, продолговатый мозг и в ретикулярную формацию ствола.</a:t>
            </a:r>
          </a:p>
          <a:p>
            <a:pPr algn="just">
              <a:lnSpc>
                <a:spcPct val="80000"/>
              </a:lnSpc>
            </a:pPr>
            <a:r>
              <a:rPr lang="ru-RU" sz="2000"/>
              <a:t>Столбнячный токсин состоит из тетаноспазмина, который действует на нервную систему, вызывая тонические сокращения поперечно-полосатой мускулатуры и тетаногемолизина, вызывающий гемолиз эритроцитов.</a:t>
            </a:r>
          </a:p>
          <a:p>
            <a:pPr algn="just">
              <a:lnSpc>
                <a:spcPct val="80000"/>
              </a:lnSpc>
            </a:pPr>
            <a:r>
              <a:rPr lang="ru-RU" sz="2000"/>
              <a:t>Происходит паралич вставочных нейронов полисинаптических рефлекторных дуг. Вследствие этого импульсы поступают к мышцам некоординированно, вызывая постоянное тоническое напряжение скелетной мускулатуры, в результате чего возникают судороги. Повышается возбудимость коры головного мозга и ретикулярных структур, повреждается дыхательный центр блуждающего нерва.</a:t>
            </a:r>
          </a:p>
          <a:p>
            <a:pPr algn="just">
              <a:lnSpc>
                <a:spcPct val="80000"/>
              </a:lnSpc>
            </a:pPr>
            <a:r>
              <a:rPr lang="ru-RU" sz="2000"/>
              <a:t>Ригидность (напряжение) мышц распространяется с пораженной конечности на противоположную, затем — на туловище, шею, голову, а потом возникают судороги. Может возникнуть паралич органов дыхания и сердечной мышцы.</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188913"/>
            <a:ext cx="9144000" cy="647700"/>
          </a:xfrm>
        </p:spPr>
        <p:txBody>
          <a:bodyPr>
            <a:normAutofit fontScale="90000"/>
          </a:bodyPr>
          <a:lstStyle/>
          <a:p>
            <a:r>
              <a:rPr lang="ru-RU" sz="3200" b="1"/>
              <a:t>Классификация форм столбнякa</a:t>
            </a:r>
            <a:br>
              <a:rPr lang="ru-RU" sz="3200" b="1"/>
            </a:br>
            <a:endParaRPr lang="ru-RU" sz="3200" b="1"/>
          </a:p>
        </p:txBody>
      </p:sp>
      <p:sp>
        <p:nvSpPr>
          <p:cNvPr id="14339" name="Rectangle 3"/>
          <p:cNvSpPr>
            <a:spLocks noGrp="1" noChangeArrowheads="1"/>
          </p:cNvSpPr>
          <p:nvPr>
            <p:ph idx="1"/>
          </p:nvPr>
        </p:nvSpPr>
        <p:spPr>
          <a:xfrm>
            <a:off x="250825" y="692150"/>
            <a:ext cx="8713788" cy="5905500"/>
          </a:xfrm>
        </p:spPr>
        <p:txBody>
          <a:bodyPr/>
          <a:lstStyle/>
          <a:p>
            <a:pPr algn="ctr">
              <a:lnSpc>
                <a:spcPct val="80000"/>
              </a:lnSpc>
            </a:pPr>
            <a:r>
              <a:rPr lang="ru-RU" sz="1600" b="1"/>
              <a:t>В зависимости от путей заражения</a:t>
            </a:r>
            <a:r>
              <a:rPr lang="ru-RU" sz="1600"/>
              <a:t>:</a:t>
            </a:r>
          </a:p>
          <a:p>
            <a:pPr algn="just">
              <a:lnSpc>
                <a:spcPct val="80000"/>
              </a:lnSpc>
            </a:pPr>
            <a:r>
              <a:rPr lang="ru-RU" sz="1600" b="1"/>
              <a:t>Травматический</a:t>
            </a:r>
            <a:r>
              <a:rPr lang="ru-RU" sz="1600"/>
              <a:t> столбняк (раневой, послеоперационный, послеродовой, новорожденных, постинъекционный, после ожогов, обморожений, электротравм и т. д.). </a:t>
            </a:r>
          </a:p>
          <a:p>
            <a:pPr algn="just">
              <a:lnSpc>
                <a:spcPct val="80000"/>
              </a:lnSpc>
            </a:pPr>
            <a:r>
              <a:rPr lang="ru-RU" sz="1600" b="1"/>
              <a:t>Столбняк</a:t>
            </a:r>
            <a:r>
              <a:rPr lang="ru-RU" sz="1600"/>
              <a:t>, развившийся в результате воспалительных и деструктивных процессов (язвы, пролежни, распадающиеся опухоли и др.). </a:t>
            </a:r>
          </a:p>
          <a:p>
            <a:pPr algn="just">
              <a:lnSpc>
                <a:spcPct val="80000"/>
              </a:lnSpc>
            </a:pPr>
            <a:r>
              <a:rPr lang="ru-RU" sz="1600" b="1"/>
              <a:t>Криптогенный</a:t>
            </a:r>
            <a:r>
              <a:rPr lang="ru-RU" sz="1600"/>
              <a:t> столбняк — при котором в анамнезе отсутствуют указания на повреждения кожи и слизистой (в основном это незамеченные ранее микротравмы). </a:t>
            </a:r>
          </a:p>
          <a:p>
            <a:pPr algn="ctr">
              <a:lnSpc>
                <a:spcPct val="80000"/>
              </a:lnSpc>
            </a:pPr>
            <a:r>
              <a:rPr lang="ru-RU" sz="1600" b="1"/>
              <a:t>По локализации в организме</a:t>
            </a:r>
            <a:r>
              <a:rPr lang="ru-RU" sz="1600"/>
              <a:t>:</a:t>
            </a:r>
          </a:p>
          <a:p>
            <a:pPr algn="just">
              <a:lnSpc>
                <a:spcPct val="80000"/>
              </a:lnSpc>
            </a:pPr>
            <a:r>
              <a:rPr lang="ru-RU" sz="1600" b="1"/>
              <a:t>Общий</a:t>
            </a:r>
            <a:r>
              <a:rPr lang="ru-RU" sz="1600"/>
              <a:t>, или </a:t>
            </a:r>
            <a:r>
              <a:rPr lang="ru-RU" sz="1600" b="1"/>
              <a:t>генерализованный</a:t>
            </a:r>
            <a:r>
              <a:rPr lang="ru-RU" sz="1600"/>
              <a:t> столбняк (разновидность — головной столбняк Бруннера, или бульбарный столбняк). </a:t>
            </a:r>
          </a:p>
          <a:p>
            <a:pPr algn="just">
              <a:lnSpc>
                <a:spcPct val="80000"/>
              </a:lnSpc>
            </a:pPr>
            <a:r>
              <a:rPr lang="ru-RU" sz="1600" b="1"/>
              <a:t>Местный</a:t>
            </a:r>
            <a:r>
              <a:rPr lang="ru-RU" sz="1600"/>
              <a:t> столбняк (разновидность — головной столбняк Розе или лицевой столбняк). </a:t>
            </a:r>
          </a:p>
          <a:p>
            <a:pPr algn="ctr">
              <a:lnSpc>
                <a:spcPct val="80000"/>
              </a:lnSpc>
            </a:pPr>
            <a:r>
              <a:rPr lang="ru-RU" sz="1600" b="1"/>
              <a:t>По тяжести течения заболевания</a:t>
            </a:r>
            <a:r>
              <a:rPr lang="ru-RU" sz="1600"/>
              <a:t>:</a:t>
            </a:r>
          </a:p>
          <a:p>
            <a:pPr algn="just">
              <a:lnSpc>
                <a:spcPct val="80000"/>
              </a:lnSpc>
            </a:pPr>
            <a:r>
              <a:rPr lang="ru-RU" sz="1600" b="1"/>
              <a:t>Легкая</a:t>
            </a:r>
            <a:r>
              <a:rPr lang="ru-RU" sz="1600"/>
              <a:t> — наблюдается редко (в основном у ранее привитых людей). Симптомы выражены незначительно, температура нормальная или немного повышена. </a:t>
            </a:r>
          </a:p>
          <a:p>
            <a:pPr algn="just">
              <a:lnSpc>
                <a:spcPct val="80000"/>
              </a:lnSpc>
            </a:pPr>
            <a:r>
              <a:rPr lang="ru-RU" sz="1600" b="1"/>
              <a:t>Средней тяжести</a:t>
            </a:r>
            <a:r>
              <a:rPr lang="ru-RU" sz="1600"/>
              <a:t> — Судороги и напряжение мышц нечастые и умеренные. Температура повышена. </a:t>
            </a:r>
          </a:p>
          <a:p>
            <a:pPr algn="just">
              <a:lnSpc>
                <a:spcPct val="80000"/>
              </a:lnSpc>
            </a:pPr>
            <a:r>
              <a:rPr lang="ru-RU" sz="1600" b="1"/>
              <a:t>Тяжелая</a:t>
            </a:r>
            <a:r>
              <a:rPr lang="ru-RU" sz="1600"/>
              <a:t> — относительно частые и интенсивные судороги. Характерное выражение лица, температура повышена. </a:t>
            </a:r>
          </a:p>
          <a:p>
            <a:pPr algn="just">
              <a:lnSpc>
                <a:spcPct val="80000"/>
              </a:lnSpc>
            </a:pPr>
            <a:r>
              <a:rPr lang="ru-RU" sz="1600" b="1"/>
              <a:t>Особо тяжелая</a:t>
            </a:r>
            <a:r>
              <a:rPr lang="ru-RU" sz="1600"/>
              <a:t> - энцефалитический столбняк (столбняк Бруннера) с поражением верхних отделов спинного и продолговатого мозга (дыхательный центр, ядра блуждающего нерва, сердечно-сосудистый центр), гинекологический столбняк и столбняк новорождённых. </a:t>
            </a:r>
          </a:p>
          <a:p>
            <a:pPr algn="just">
              <a:lnSpc>
                <a:spcPct val="80000"/>
              </a:lnSpc>
            </a:pPr>
            <a:endParaRPr lang="ru-RU" sz="16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9144000" cy="1417638"/>
          </a:xfrm>
        </p:spPr>
        <p:txBody>
          <a:bodyPr/>
          <a:lstStyle/>
          <a:p>
            <a:r>
              <a:rPr lang="ru-RU" sz="2400"/>
              <a:t>При развившемся столбняке больные нервозны, </a:t>
            </a:r>
            <a:r>
              <a:rPr lang="ru-RU" sz="2400" b="1"/>
              <a:t>жалуются</a:t>
            </a:r>
            <a:r>
              <a:rPr lang="ru-RU" sz="2400"/>
              <a:t> на чувство страха, потливость, бессонницу, вздрагивания.</a:t>
            </a:r>
            <a:r>
              <a:rPr lang="ru-RU" sz="4000"/>
              <a:t> </a:t>
            </a:r>
          </a:p>
        </p:txBody>
      </p:sp>
      <p:sp>
        <p:nvSpPr>
          <p:cNvPr id="23555" name="Rectangle 3"/>
          <p:cNvSpPr>
            <a:spLocks noGrp="1" noChangeArrowheads="1"/>
          </p:cNvSpPr>
          <p:nvPr>
            <p:ph idx="1"/>
          </p:nvPr>
        </p:nvSpPr>
        <p:spPr>
          <a:xfrm>
            <a:off x="179388" y="1412875"/>
            <a:ext cx="8785225" cy="5256213"/>
          </a:xfrm>
        </p:spPr>
        <p:txBody>
          <a:bodyPr/>
          <a:lstStyle/>
          <a:p>
            <a:pPr algn="just"/>
            <a:r>
              <a:rPr lang="ru-RU"/>
              <a:t>Кардинальными симптомами столбняка являются: болезненное затвердение мышц, общие судороги. Классическая триада симптомов - тризм (болезненный спазм жевательной мускулатуры), "сардоническая улыбка" (судороги мимической мускулатуры), опистотонус (сокращение мышц спины и конечностей, приводящая к переразгибанию туловища).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620713"/>
          </a:xfrm>
        </p:spPr>
        <p:txBody>
          <a:bodyPr/>
          <a:lstStyle/>
          <a:p>
            <a:r>
              <a:rPr lang="ru-RU" sz="3200" b="1"/>
              <a:t>Клиника столбняка</a:t>
            </a:r>
          </a:p>
        </p:txBody>
      </p:sp>
      <p:sp>
        <p:nvSpPr>
          <p:cNvPr id="13315" name="Rectangle 3"/>
          <p:cNvSpPr>
            <a:spLocks noGrp="1" noChangeArrowheads="1"/>
          </p:cNvSpPr>
          <p:nvPr>
            <p:ph idx="1"/>
          </p:nvPr>
        </p:nvSpPr>
        <p:spPr>
          <a:xfrm>
            <a:off x="179388" y="692150"/>
            <a:ext cx="8785225" cy="5434013"/>
          </a:xfrm>
        </p:spPr>
        <p:txBody>
          <a:bodyPr/>
          <a:lstStyle/>
          <a:p>
            <a:pPr algn="ctr">
              <a:lnSpc>
                <a:spcPct val="90000"/>
              </a:lnSpc>
              <a:buFont typeface="Wingdings" pitchFamily="2" charset="2"/>
              <a:buNone/>
            </a:pPr>
            <a:endParaRPr lang="ru-RU" sz="2800" b="1"/>
          </a:p>
          <a:p>
            <a:pPr algn="just">
              <a:lnSpc>
                <a:spcPct val="90000"/>
              </a:lnSpc>
            </a:pPr>
            <a:r>
              <a:rPr lang="ru-RU" sz="2400" b="1"/>
              <a:t>Общий (генерализованный) столбняк</a:t>
            </a:r>
            <a:endParaRPr lang="ru-RU" sz="2400"/>
          </a:p>
          <a:p>
            <a:pPr algn="just">
              <a:lnSpc>
                <a:spcPct val="90000"/>
              </a:lnSpc>
            </a:pPr>
            <a:r>
              <a:rPr lang="ru-RU" sz="2400"/>
              <a:t>Различают </a:t>
            </a:r>
            <a:r>
              <a:rPr lang="ru-RU" sz="2400" b="1"/>
              <a:t>4</a:t>
            </a:r>
            <a:r>
              <a:rPr lang="ru-RU" sz="2400"/>
              <a:t> периода болезни: </a:t>
            </a:r>
            <a:r>
              <a:rPr lang="ru-RU" sz="2400" b="1"/>
              <a:t>инкубационный</a:t>
            </a:r>
            <a:r>
              <a:rPr lang="ru-RU" sz="2400"/>
              <a:t>, </a:t>
            </a:r>
            <a:r>
              <a:rPr lang="ru-RU" sz="2400" b="1"/>
              <a:t>начальный, разгара </a:t>
            </a:r>
            <a:r>
              <a:rPr lang="ru-RU" sz="2400"/>
              <a:t>и </a:t>
            </a:r>
            <a:r>
              <a:rPr lang="ru-RU" sz="2400" b="1"/>
              <a:t>выздоровления</a:t>
            </a:r>
            <a:r>
              <a:rPr lang="ru-RU" sz="2400"/>
              <a:t>.</a:t>
            </a:r>
            <a:endParaRPr lang="ru-RU" sz="2400" b="1"/>
          </a:p>
          <a:p>
            <a:pPr algn="just">
              <a:lnSpc>
                <a:spcPct val="90000"/>
              </a:lnSpc>
            </a:pPr>
            <a:r>
              <a:rPr lang="ru-RU" sz="2400" b="1"/>
              <a:t>Инкубационный период</a:t>
            </a:r>
            <a:r>
              <a:rPr lang="ru-RU" sz="2400"/>
              <a:t> при столбняке составляет в среднем от 5 до 14 дней, иногда от нескольких часов до 60 дней. Чем он короче, тем тяжелее протекает столбняк.</a:t>
            </a:r>
          </a:p>
          <a:p>
            <a:pPr algn="just">
              <a:lnSpc>
                <a:spcPct val="90000"/>
              </a:lnSpc>
            </a:pPr>
            <a:r>
              <a:rPr lang="ru-RU" sz="2400"/>
              <a:t>Заболеванию могут предшествовать головная боль, раздражительность, потливость, напряжение и подергивание мышц в районе раны. Непосредственно перед началом болезни отмечаются озноб, бессонница, зевота, боли в горле при глотании, боли в спине, потеря аппетита. Однако инкубационный период может протекать бессимптомно.</a:t>
            </a:r>
          </a:p>
          <a:p>
            <a:pPr>
              <a:lnSpc>
                <a:spcPct val="90000"/>
              </a:lnSpc>
            </a:pPr>
            <a:endParaRPr lang="ru-RU" sz="24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a:t>Начальный период</a:t>
            </a:r>
          </a:p>
        </p:txBody>
      </p:sp>
      <p:sp>
        <p:nvSpPr>
          <p:cNvPr id="8195" name="Rectangle 3"/>
          <p:cNvSpPr>
            <a:spLocks noGrp="1" noChangeArrowheads="1"/>
          </p:cNvSpPr>
          <p:nvPr>
            <p:ph idx="1"/>
          </p:nvPr>
        </p:nvSpPr>
        <p:spPr/>
        <p:txBody>
          <a:bodyPr/>
          <a:lstStyle/>
          <a:p>
            <a:pPr algn="just">
              <a:lnSpc>
                <a:spcPct val="90000"/>
              </a:lnSpc>
            </a:pPr>
            <a:r>
              <a:rPr lang="ru-RU" sz="2800" b="1"/>
              <a:t>Начальный период</a:t>
            </a:r>
            <a:r>
              <a:rPr lang="ru-RU" sz="2800"/>
              <a:t> продолжается до 2 дней. Наиболее ранний симптом — появление тупых тянущих болей в области входных ворот инфекции, где к этому времени может наблюдаться полное заживление раны. Практически одновременно или спустя 1-2 дня появляется тризм — напряжение и судорожное сокращение жевательных мышц, что затрудняет открывание рта. В тяжелых случаях зубы крепко стиснуты и открыть рот невозможно.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9388" y="0"/>
            <a:ext cx="8785225" cy="836613"/>
          </a:xfrm>
        </p:spPr>
        <p:txBody>
          <a:bodyPr/>
          <a:lstStyle/>
          <a:p>
            <a:r>
              <a:rPr lang="ru-RU" sz="3200" b="1"/>
              <a:t>Период разгара</a:t>
            </a:r>
          </a:p>
        </p:txBody>
      </p:sp>
      <p:sp>
        <p:nvSpPr>
          <p:cNvPr id="9219" name="Rectangle 3"/>
          <p:cNvSpPr>
            <a:spLocks noGrp="1" noChangeArrowheads="1"/>
          </p:cNvSpPr>
          <p:nvPr>
            <p:ph idx="1"/>
          </p:nvPr>
        </p:nvSpPr>
        <p:spPr>
          <a:xfrm>
            <a:off x="179388" y="981075"/>
            <a:ext cx="8713787" cy="5543550"/>
          </a:xfrm>
        </p:spPr>
        <p:txBody>
          <a:bodyPr/>
          <a:lstStyle/>
          <a:p>
            <a:pPr algn="just">
              <a:lnSpc>
                <a:spcPct val="80000"/>
              </a:lnSpc>
            </a:pPr>
            <a:r>
              <a:rPr lang="ru-RU" sz="2000" b="1"/>
              <a:t>Период разгара</a:t>
            </a:r>
            <a:r>
              <a:rPr lang="ru-RU" sz="2000"/>
              <a:t> болезни продолжается в среднем — 8-12 дней, в тяжелых случаях до 2-3 недель. Его длительность зависит от своевременности обращения к врачу, ранних сроков начала лечения, наличия прививок в период, предшествующий заболеванию.</a:t>
            </a:r>
          </a:p>
          <a:p>
            <a:pPr algn="just">
              <a:lnSpc>
                <a:spcPct val="80000"/>
              </a:lnSpc>
            </a:pPr>
            <a:r>
              <a:rPr lang="ru-RU" sz="2000"/>
              <a:t>Развиваются судороги мимических мышц, вследствие чего у больного появляется «сардоническая улыбка»: брови подняты, рот растянут в ширину, углы его опущены, лицо выражает одновременно улыбку и плач.</a:t>
            </a:r>
          </a:p>
          <a:p>
            <a:pPr algn="just">
              <a:lnSpc>
                <a:spcPct val="80000"/>
              </a:lnSpc>
            </a:pPr>
            <a:r>
              <a:rPr lang="ru-RU" sz="2000"/>
              <a:t>Возникает затруднение глотания из-за спазма мышц глотки и болезненная ригидность (напряжение) мышц затылка. Ригидность распространяется в нисходящем порядке, захватывая мышцы шеи, спины, живота и конечностей. Появляется напряжение мышц конечностей, живота, который становится твердым как доска. Иногда наступает полная скованность туловища и конечностей, за исключением кистей и стоп.</a:t>
            </a:r>
          </a:p>
          <a:p>
            <a:pPr algn="just">
              <a:lnSpc>
                <a:spcPct val="80000"/>
              </a:lnSpc>
            </a:pPr>
            <a:r>
              <a:rPr lang="ru-RU" sz="2000"/>
              <a:t>Возникают болезненные судороги, вначале ограниченные, а затем распространяющиеся на большие группы мышц, которые длятся от нескольких секунд до нескольких минут. В легких случаях судороги возникают несколько раз в сутки, в тяжелых — длятся почти непрерывно.</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5888"/>
          </a:xfrm>
        </p:spPr>
        <p:txBody>
          <a:bodyPr>
            <a:normAutofit fontScale="90000"/>
          </a:bodyPr>
          <a:lstStyle/>
          <a:p>
            <a:endParaRPr lang="ru-RU" sz="4000"/>
          </a:p>
        </p:txBody>
      </p:sp>
      <p:sp>
        <p:nvSpPr>
          <p:cNvPr id="10243" name="Rectangle 3"/>
          <p:cNvSpPr>
            <a:spLocks noGrp="1" noChangeArrowheads="1"/>
          </p:cNvSpPr>
          <p:nvPr>
            <p:ph idx="1"/>
          </p:nvPr>
        </p:nvSpPr>
        <p:spPr>
          <a:xfrm>
            <a:off x="179388" y="260350"/>
            <a:ext cx="8713787" cy="6408738"/>
          </a:xfrm>
        </p:spPr>
        <p:txBody>
          <a:bodyPr/>
          <a:lstStyle/>
          <a:p>
            <a:pPr algn="just">
              <a:lnSpc>
                <a:spcPct val="80000"/>
              </a:lnSpc>
            </a:pPr>
            <a:r>
              <a:rPr lang="ru-RU" sz="2000"/>
              <a:t>Судороги появляются спонтанно или при незначительных раздражениях (прикосновение, свет, голос). Во время судорог лицо больного покрывается крупными каплями пота, делается одутловатым, синеет, выражает страдание, боль. В зависимости от напряжения той или иной мышечной группы тело больного может принимать самые причудливые позы. Больной выгибается на постели в дугообразное положение, опираясь только пятками и затылком (опистотонус). Все мышцы настолько напряжены, что можно видеть их контуры. Ноги вытянуты в струну, руки согнуты в локтях, кулаки сжаты.</a:t>
            </a:r>
          </a:p>
          <a:p>
            <a:pPr algn="just">
              <a:lnSpc>
                <a:spcPct val="80000"/>
              </a:lnSpc>
            </a:pPr>
            <a:r>
              <a:rPr lang="ru-RU" sz="2000"/>
              <a:t>Некоторые больные предпочитают лежать на животе, при этом их ноги, руки и голова не касаются постели.</a:t>
            </a:r>
          </a:p>
          <a:p>
            <a:pPr algn="just">
              <a:lnSpc>
                <a:spcPct val="80000"/>
              </a:lnSpc>
            </a:pPr>
            <a:r>
              <a:rPr lang="ru-RU" sz="2000"/>
              <a:t>Больные испытывают страх, скрежещут зубами, кричат и стонут от боли.</a:t>
            </a:r>
          </a:p>
          <a:p>
            <a:pPr algn="just">
              <a:lnSpc>
                <a:spcPct val="80000"/>
              </a:lnSpc>
            </a:pPr>
            <a:r>
              <a:rPr lang="ru-RU" sz="2000"/>
              <a:t>В период между судорогами расслабления мышц не происходит.</a:t>
            </a:r>
          </a:p>
          <a:p>
            <a:pPr algn="just">
              <a:lnSpc>
                <a:spcPct val="80000"/>
              </a:lnSpc>
            </a:pPr>
            <a:r>
              <a:rPr lang="ru-RU" sz="2000"/>
              <a:t>Сознание обычно сохранено. Больные обильно потеют. Возникает стойкая бессонница. Наблюдаются апноэ, цианоз, асфиксия.</a:t>
            </a:r>
          </a:p>
          <a:p>
            <a:pPr algn="just">
              <a:lnSpc>
                <a:spcPct val="80000"/>
              </a:lnSpc>
            </a:pPr>
            <a:r>
              <a:rPr lang="ru-RU" sz="2000"/>
              <a:t>Спазмы мышц приводят к затруднению или полному прекращению функций дыхания, глотания, дефекации и мочеиспускания, расстройству кровообращения и развитию застойных явлений во внутренних органах, резкому усилению обмена веществ, нарушению сердечной деятельности. Температура поднимается до 41-42 °C.</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ru-RU" b="1"/>
              <a:t>Период выздоровления</a:t>
            </a:r>
            <a:r>
              <a:rPr lang="ru-RU"/>
              <a:t> </a:t>
            </a:r>
          </a:p>
        </p:txBody>
      </p:sp>
      <p:sp>
        <p:nvSpPr>
          <p:cNvPr id="11267" name="Rectangle 3"/>
          <p:cNvSpPr>
            <a:spLocks noGrp="1" noChangeArrowheads="1"/>
          </p:cNvSpPr>
          <p:nvPr>
            <p:ph idx="1"/>
          </p:nvPr>
        </p:nvSpPr>
        <p:spPr/>
        <p:txBody>
          <a:bodyPr/>
          <a:lstStyle/>
          <a:p>
            <a:pPr algn="just"/>
            <a:r>
              <a:rPr lang="ru-RU"/>
              <a:t>характеризуется медленным, постепенным снижением силы и количества судорог и напряжения мышц. Может продолжаться до 2 месяцев. Этот период особенно опасен развитием различных осложнений.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188913"/>
            <a:ext cx="9144000" cy="719137"/>
          </a:xfrm>
        </p:spPr>
        <p:txBody>
          <a:bodyPr>
            <a:normAutofit fontScale="90000"/>
          </a:bodyPr>
          <a:lstStyle/>
          <a:p>
            <a:r>
              <a:rPr lang="ru-RU" sz="4000" b="1"/>
              <a:t>Причина смерти при столбняке</a:t>
            </a:r>
            <a:br>
              <a:rPr lang="ru-RU" sz="4000" b="1"/>
            </a:br>
            <a:endParaRPr lang="ru-RU" sz="4000" b="1"/>
          </a:p>
        </p:txBody>
      </p:sp>
      <p:sp>
        <p:nvSpPr>
          <p:cNvPr id="15363" name="Rectangle 3"/>
          <p:cNvSpPr>
            <a:spLocks noGrp="1" noChangeArrowheads="1"/>
          </p:cNvSpPr>
          <p:nvPr>
            <p:ph idx="1"/>
          </p:nvPr>
        </p:nvSpPr>
        <p:spPr>
          <a:xfrm>
            <a:off x="179388" y="981075"/>
            <a:ext cx="8785225" cy="5616575"/>
          </a:xfrm>
        </p:spPr>
        <p:txBody>
          <a:bodyPr/>
          <a:lstStyle/>
          <a:p>
            <a:pPr algn="just"/>
            <a:r>
              <a:rPr lang="ru-RU"/>
              <a:t>Наиболее частой причиной смерти является асфиксия вследствие спазма дыхательных мышц, голосовой щели и диафрагмы, на втором месте — паралич сердечной мышцы. В отдельных случаях причиной смерти могут быть инфаркт миокарда, пневмония, сепсис, эмболия легочных артерий и другие болезни, связанные с осложнениями после столбняка.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ru-RU"/>
              <a:t>Дифференциальный диагноз</a:t>
            </a:r>
          </a:p>
        </p:txBody>
      </p:sp>
      <p:sp>
        <p:nvSpPr>
          <p:cNvPr id="16387" name="Rectangle 3"/>
          <p:cNvSpPr>
            <a:spLocks noGrp="1" noChangeArrowheads="1"/>
          </p:cNvSpPr>
          <p:nvPr>
            <p:ph idx="1"/>
          </p:nvPr>
        </p:nvSpPr>
        <p:spPr/>
        <p:txBody>
          <a:bodyPr/>
          <a:lstStyle/>
          <a:p>
            <a:r>
              <a:rPr lang="ru-RU"/>
              <a:t>Проводят с тетанией, бешенством, истерией, эпилепсией, менингитом, энцефалитом, ангиной, отравлением стрихнином, переломами основания черепа.</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ru-RU"/>
              <a:t>Характеризуется:</a:t>
            </a:r>
          </a:p>
        </p:txBody>
      </p:sp>
      <p:sp>
        <p:nvSpPr>
          <p:cNvPr id="6147" name="Rectangle 3"/>
          <p:cNvSpPr>
            <a:spLocks noGrp="1" noChangeArrowheads="1"/>
          </p:cNvSpPr>
          <p:nvPr>
            <p:ph idx="1"/>
          </p:nvPr>
        </p:nvSpPr>
        <p:spPr/>
        <p:txBody>
          <a:bodyPr/>
          <a:lstStyle/>
          <a:p>
            <a:pPr algn="just"/>
            <a:r>
              <a:rPr lang="ru-RU"/>
              <a:t>1. острым началом</a:t>
            </a:r>
          </a:p>
          <a:p>
            <a:pPr algn="just"/>
            <a:r>
              <a:rPr lang="ru-RU"/>
              <a:t>2. инфекция носит эпидемический характер</a:t>
            </a:r>
          </a:p>
          <a:p>
            <a:pPr algn="just"/>
            <a:r>
              <a:rPr lang="ru-RU"/>
              <a:t>3. в лечении превалируют консервативные методы</a:t>
            </a:r>
          </a:p>
          <a:p>
            <a:pPr algn="just"/>
            <a:r>
              <a:rPr lang="ru-RU"/>
              <a:t>4. удельный вес их невелик</a:t>
            </a:r>
          </a:p>
          <a:p>
            <a:pPr algn="just"/>
            <a:r>
              <a:rPr lang="ru-RU"/>
              <a:t>5. встречается как раневое осложнение</a:t>
            </a:r>
          </a:p>
          <a:p>
            <a:pPr algn="just"/>
            <a:endParaRPr lang="ru-RU"/>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620713"/>
          </a:xfrm>
        </p:spPr>
        <p:txBody>
          <a:bodyPr>
            <a:normAutofit fontScale="90000"/>
          </a:bodyPr>
          <a:lstStyle/>
          <a:p>
            <a:r>
              <a:rPr lang="ru-RU" sz="4000"/>
              <a:t>Лечение</a:t>
            </a:r>
          </a:p>
        </p:txBody>
      </p:sp>
      <p:sp>
        <p:nvSpPr>
          <p:cNvPr id="24579" name="Rectangle 3"/>
          <p:cNvSpPr>
            <a:spLocks noGrp="1" noChangeArrowheads="1"/>
          </p:cNvSpPr>
          <p:nvPr>
            <p:ph idx="1"/>
          </p:nvPr>
        </p:nvSpPr>
        <p:spPr>
          <a:xfrm>
            <a:off x="179388" y="836613"/>
            <a:ext cx="8785225" cy="5832475"/>
          </a:xfrm>
        </p:spPr>
        <p:txBody>
          <a:bodyPr/>
          <a:lstStyle/>
          <a:p>
            <a:pPr>
              <a:lnSpc>
                <a:spcPct val="80000"/>
              </a:lnSpc>
            </a:pPr>
            <a:r>
              <a:rPr lang="ru-RU" sz="1800"/>
              <a:t>Больной подлежит немедленной госпитализации в специализированный стационар.</a:t>
            </a:r>
          </a:p>
          <a:p>
            <a:pPr>
              <a:lnSpc>
                <a:spcPct val="80000"/>
              </a:lnSpc>
            </a:pPr>
            <a:r>
              <a:rPr lang="ru-RU" sz="1800"/>
              <a:t>Лечение включает в себя:</a:t>
            </a:r>
          </a:p>
          <a:p>
            <a:pPr>
              <a:lnSpc>
                <a:spcPct val="80000"/>
              </a:lnSpc>
            </a:pPr>
            <a:r>
              <a:rPr lang="ru-RU" sz="1800"/>
              <a:t>Борьбу с возбудителем в первичном очаге инфекции (вскрытие, санация и аэрация раны) </a:t>
            </a:r>
          </a:p>
          <a:p>
            <a:pPr>
              <a:lnSpc>
                <a:spcPct val="80000"/>
              </a:lnSpc>
            </a:pPr>
            <a:r>
              <a:rPr lang="ru-RU" sz="1800"/>
              <a:t>Нейтрализацию столбнячного токсина путем введения противостолбнячной сыворотки. </a:t>
            </a:r>
          </a:p>
          <a:p>
            <a:pPr>
              <a:lnSpc>
                <a:spcPct val="80000"/>
              </a:lnSpc>
            </a:pPr>
            <a:r>
              <a:rPr lang="ru-RU" sz="1800"/>
              <a:t>Противосудорожное лечение (тотальная миорелаксация) </a:t>
            </a:r>
          </a:p>
          <a:p>
            <a:pPr>
              <a:lnSpc>
                <a:spcPct val="80000"/>
              </a:lnSpc>
            </a:pPr>
            <a:r>
              <a:rPr lang="ru-RU" sz="1800"/>
              <a:t>Поддержание жизненно важных функций организма (искусственная вентиляция легких, контроль сердечной деятельности). </a:t>
            </a:r>
          </a:p>
          <a:p>
            <a:pPr>
              <a:lnSpc>
                <a:spcPct val="80000"/>
              </a:lnSpc>
            </a:pPr>
            <a:r>
              <a:rPr lang="ru-RU" sz="1800"/>
              <a:t>Профилактику и лечение осложнений (борьба с сопутствующими инфекциями, тромбозом, профилактика механических повреждений при судорогах). </a:t>
            </a:r>
          </a:p>
          <a:p>
            <a:pPr>
              <a:lnSpc>
                <a:spcPct val="80000"/>
              </a:lnSpc>
            </a:pPr>
            <a:r>
              <a:rPr lang="ru-RU" sz="1800"/>
              <a:t>Полноценное питание и уход. </a:t>
            </a:r>
          </a:p>
          <a:p>
            <a:pPr>
              <a:lnSpc>
                <a:spcPct val="80000"/>
              </a:lnSpc>
            </a:pPr>
            <a:r>
              <a:rPr lang="ru-RU" sz="1800"/>
              <a:t>Больной помещается в отдельную затемненную палату, где исключается возможность воздействия внешних раздражителей (шум, свет и т. д.). Устанавливается круглосуточное медицинское наблюдение (пост). Больному нельзя покидать постель.</a:t>
            </a:r>
          </a:p>
          <a:p>
            <a:pPr>
              <a:lnSpc>
                <a:spcPct val="80000"/>
              </a:lnSpc>
            </a:pPr>
            <a:r>
              <a:rPr lang="ru-RU" sz="1800"/>
              <a:t>Питание больных в период разгара болезни очень затруднено, так как сильное напряжение мышц препятствует введению пищи через зонд и внутривенно. Рекомендуется питание жидкими продуктами (молоко, бульон и т. д.) Больные охотно и с удовольствием пьют воду.</a:t>
            </a:r>
          </a:p>
          <a:p>
            <a:pPr>
              <a:lnSpc>
                <a:spcPct val="80000"/>
              </a:lnSpc>
            </a:pPr>
            <a:r>
              <a:rPr lang="ru-RU" sz="1800"/>
              <a:t>Период лечения в стационаре составляет от 1 до 3 месяцев.</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r>
              <a:rPr lang="ru-RU" sz="4000" b="1"/>
              <a:t>Осложнения</a:t>
            </a:r>
            <a:br>
              <a:rPr lang="ru-RU" sz="4000" b="1"/>
            </a:br>
            <a:endParaRPr lang="ru-RU" sz="4000" b="1"/>
          </a:p>
        </p:txBody>
      </p:sp>
      <p:sp>
        <p:nvSpPr>
          <p:cNvPr id="25603" name="Rectangle 3"/>
          <p:cNvSpPr>
            <a:spLocks noGrp="1" noChangeArrowheads="1"/>
          </p:cNvSpPr>
          <p:nvPr>
            <p:ph idx="1"/>
          </p:nvPr>
        </p:nvSpPr>
        <p:spPr>
          <a:xfrm>
            <a:off x="179388" y="981075"/>
            <a:ext cx="8785225" cy="5688013"/>
          </a:xfrm>
        </p:spPr>
        <p:txBody>
          <a:bodyPr/>
          <a:lstStyle/>
          <a:p>
            <a:pPr>
              <a:lnSpc>
                <a:spcPct val="90000"/>
              </a:lnSpc>
            </a:pPr>
            <a:r>
              <a:rPr lang="ru-RU" sz="2400"/>
              <a:t>В период разгара болезни на фоне мышечного спазма и застойных явлений могут возникнуть бронхиты, пневмонии, инфаркт миокарда, сепсис, переломы костей и позвоночника, вывихи, разрывы мышц и сухожилий, отрыв мышц от костей, тромбоз вен, эмболия легочных артерий, отек легких.</a:t>
            </a:r>
          </a:p>
          <a:p>
            <a:pPr>
              <a:lnSpc>
                <a:spcPct val="90000"/>
              </a:lnSpc>
            </a:pPr>
            <a:r>
              <a:rPr lang="ru-RU" sz="2400"/>
              <a:t>К более поздним осложнениям можно отнести слабость, тахикардию, деформацию позвоночника, контрактуры мышц и суставов, временный паралич черепных нервов.</a:t>
            </a:r>
          </a:p>
          <a:p>
            <a:pPr>
              <a:lnSpc>
                <a:spcPct val="90000"/>
              </a:lnSpc>
            </a:pPr>
            <a:r>
              <a:rPr lang="ru-RU" sz="2400"/>
              <a:t>Компрессионная деформация позвоночника может сохраняться до 2 лет.</a:t>
            </a:r>
          </a:p>
          <a:p>
            <a:pPr>
              <a:lnSpc>
                <a:spcPct val="90000"/>
              </a:lnSpc>
            </a:pPr>
            <a:r>
              <a:rPr lang="ru-RU" sz="2400"/>
              <a:t>При выздоровлении человек лишь через 2 месяца может приступить к работе. Не менее 2 лет он должен наблюдаться у невропатолога.</a:t>
            </a:r>
          </a:p>
          <a:p>
            <a:pPr>
              <a:lnSpc>
                <a:spcPct val="90000"/>
              </a:lnSpc>
            </a:pPr>
            <a:r>
              <a:rPr lang="ru-RU" sz="2400"/>
              <a:t>Крайне редко, по неясным причинам, случается рецидив (повторное проявление) болезни.</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79388" y="0"/>
            <a:ext cx="8785225" cy="765175"/>
          </a:xfrm>
        </p:spPr>
        <p:txBody>
          <a:bodyPr/>
          <a:lstStyle/>
          <a:p>
            <a:r>
              <a:rPr lang="ru-RU"/>
              <a:t>Профилактика</a:t>
            </a:r>
          </a:p>
        </p:txBody>
      </p:sp>
      <p:sp>
        <p:nvSpPr>
          <p:cNvPr id="26627" name="Rectangle 3"/>
          <p:cNvSpPr>
            <a:spLocks noGrp="1" noChangeArrowheads="1"/>
          </p:cNvSpPr>
          <p:nvPr>
            <p:ph idx="1"/>
          </p:nvPr>
        </p:nvSpPr>
        <p:spPr>
          <a:xfrm>
            <a:off x="250825" y="908050"/>
            <a:ext cx="8642350" cy="5616575"/>
          </a:xfrm>
        </p:spPr>
        <p:txBody>
          <a:bodyPr/>
          <a:lstStyle/>
          <a:p>
            <a:pPr>
              <a:lnSpc>
                <a:spcPct val="80000"/>
              </a:lnSpc>
            </a:pPr>
            <a:r>
              <a:rPr lang="ru-RU" sz="2000"/>
              <a:t>Профилактика заболевания осуществляется в трех направлениях:</a:t>
            </a:r>
          </a:p>
          <a:p>
            <a:pPr>
              <a:lnSpc>
                <a:spcPct val="80000"/>
              </a:lnSpc>
            </a:pPr>
            <a:r>
              <a:rPr lang="ru-RU" sz="2000"/>
              <a:t>Профилактика травм и санитарно-просветительская работа среди населения. </a:t>
            </a:r>
          </a:p>
          <a:p>
            <a:pPr>
              <a:lnSpc>
                <a:spcPct val="80000"/>
              </a:lnSpc>
            </a:pPr>
            <a:r>
              <a:rPr lang="ru-RU" sz="2000"/>
              <a:t>Специфическая профилактика в плановом порядке путем введения противостолбнячной вакцины всем детям от 3 месяцев до 17 лет, а также учащимся высших учебных заведений, рабочим, спортсменам, сельскому населению, а в зонах с повышенной заболеваемостью столбняком — всему населению. </a:t>
            </a:r>
          </a:p>
          <a:p>
            <a:pPr>
              <a:lnSpc>
                <a:spcPct val="80000"/>
              </a:lnSpc>
            </a:pPr>
            <a:r>
              <a:rPr lang="ru-RU" sz="2000"/>
              <a:t>Экстренная профилактика применяется как привитым, так и непривитым людям при: </a:t>
            </a:r>
          </a:p>
          <a:p>
            <a:pPr lvl="1">
              <a:lnSpc>
                <a:spcPct val="80000"/>
              </a:lnSpc>
            </a:pPr>
            <a:r>
              <a:rPr lang="ru-RU" sz="1800"/>
              <a:t>ранениях и травмах при нарушении целостности кожных покровов и слизистых оболочек. </a:t>
            </a:r>
          </a:p>
          <a:p>
            <a:pPr lvl="1">
              <a:lnSpc>
                <a:spcPct val="80000"/>
              </a:lnSpc>
            </a:pPr>
            <a:r>
              <a:rPr lang="ru-RU" sz="1800"/>
              <a:t>ранениях и операциях желудочно-кишечного тракта. </a:t>
            </a:r>
          </a:p>
          <a:p>
            <a:pPr lvl="1">
              <a:lnSpc>
                <a:spcPct val="80000"/>
              </a:lnSpc>
            </a:pPr>
            <a:r>
              <a:rPr lang="ru-RU" sz="1800"/>
              <a:t>ожогах и обморожениях II—IV степени. </a:t>
            </a:r>
          </a:p>
          <a:p>
            <a:pPr lvl="1">
              <a:lnSpc>
                <a:spcPct val="80000"/>
              </a:lnSpc>
            </a:pPr>
            <a:r>
              <a:rPr lang="ru-RU" sz="1800"/>
              <a:t>родах и абортах вне медицинских учреждений. </a:t>
            </a:r>
          </a:p>
          <a:p>
            <a:pPr lvl="1">
              <a:lnSpc>
                <a:spcPct val="80000"/>
              </a:lnSpc>
            </a:pPr>
            <a:r>
              <a:rPr lang="ru-RU" sz="1800"/>
              <a:t>гангрене или некрозе тканей, длительно текущих абсцессах, карбункулах, язвах, пролежнях. </a:t>
            </a:r>
          </a:p>
          <a:p>
            <a:pPr lvl="1">
              <a:lnSpc>
                <a:spcPct val="80000"/>
              </a:lnSpc>
            </a:pPr>
            <a:r>
              <a:rPr lang="ru-RU" sz="1800"/>
              <a:t>укусах животных. </a:t>
            </a:r>
          </a:p>
          <a:p>
            <a:pPr>
              <a:lnSpc>
                <a:spcPct val="80000"/>
              </a:lnSpc>
            </a:pPr>
            <a:endParaRPr lang="ru-RU" sz="20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ru-RU" b="1"/>
              <a:t>Сибирская язва</a:t>
            </a:r>
            <a:r>
              <a:rPr lang="ru-RU"/>
              <a:t> </a:t>
            </a:r>
          </a:p>
        </p:txBody>
      </p:sp>
      <p:sp>
        <p:nvSpPr>
          <p:cNvPr id="27651" name="Rectangle 3"/>
          <p:cNvSpPr>
            <a:spLocks noGrp="1" noChangeArrowheads="1"/>
          </p:cNvSpPr>
          <p:nvPr>
            <p:ph idx="1"/>
          </p:nvPr>
        </p:nvSpPr>
        <p:spPr>
          <a:xfrm>
            <a:off x="250825" y="1600200"/>
            <a:ext cx="8435975" cy="4997450"/>
          </a:xfrm>
        </p:spPr>
        <p:txBody>
          <a:bodyPr/>
          <a:lstStyle/>
          <a:p>
            <a:pPr algn="just"/>
            <a:r>
              <a:rPr lang="ru-RU" b="1"/>
              <a:t>Сибирская язва</a:t>
            </a:r>
            <a:r>
              <a:rPr lang="ru-RU"/>
              <a:t> (карбункул злокачественный) — острая бактериальная антропозоонозная инфекция, характеризующаяся интоксикацией, развитием серозно-геморрагического воспаления кожи, лимфатических узлов и внутренних органов, протекающая в кожной или септической форме.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706437"/>
          </a:xfrm>
        </p:spPr>
        <p:txBody>
          <a:bodyPr/>
          <a:lstStyle/>
          <a:p>
            <a:r>
              <a:rPr lang="ru-RU" sz="4000" b="1"/>
              <a:t>История</a:t>
            </a:r>
          </a:p>
        </p:txBody>
      </p:sp>
      <p:sp>
        <p:nvSpPr>
          <p:cNvPr id="28675" name="Rectangle 3"/>
          <p:cNvSpPr>
            <a:spLocks noGrp="1" noChangeArrowheads="1"/>
          </p:cNvSpPr>
          <p:nvPr>
            <p:ph idx="1"/>
          </p:nvPr>
        </p:nvSpPr>
        <p:spPr>
          <a:xfrm>
            <a:off x="179388" y="1341438"/>
            <a:ext cx="8785225" cy="5256212"/>
          </a:xfrm>
        </p:spPr>
        <p:txBody>
          <a:bodyPr/>
          <a:lstStyle/>
          <a:p>
            <a:pPr algn="just">
              <a:lnSpc>
                <a:spcPct val="90000"/>
              </a:lnSpc>
            </a:pPr>
            <a:r>
              <a:rPr lang="ru-RU" sz="2400"/>
              <a:t>Сибирская язва, известная с древнейших времен под названиями «священный огонь», «персидский огонь» и др., неоднократно упоминалась в сочинениях античных и восточных писателей и ученых. Подробное описание клиники этой болезни было сделано французским врачом Мораном в 1766 г. В дореволюционной России ввиду преимущественного распространения в Сибири это заболевание получило название сибирской язвы, когда русский врач Андреевский (1788 г.) описал в сочинении «О сибирской язве» крупную эпидемию этой инфекции в западносибирских губерниях, а в опыте самозаражения установил идентичность сибирской язвы животных и человека и доказал возможность её передачи от животных к людям.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r>
              <a:rPr lang="ru-RU" sz="4000" b="1"/>
              <a:t>Возбудитель</a:t>
            </a:r>
            <a:br>
              <a:rPr lang="ru-RU" sz="4000" b="1"/>
            </a:br>
            <a:endParaRPr lang="ru-RU" sz="4000" b="1"/>
          </a:p>
        </p:txBody>
      </p:sp>
      <p:sp>
        <p:nvSpPr>
          <p:cNvPr id="29699" name="Rectangle 3"/>
          <p:cNvSpPr>
            <a:spLocks noGrp="1" noChangeArrowheads="1"/>
          </p:cNvSpPr>
          <p:nvPr>
            <p:ph idx="1"/>
          </p:nvPr>
        </p:nvSpPr>
        <p:spPr>
          <a:xfrm>
            <a:off x="179388" y="1600200"/>
            <a:ext cx="8713787" cy="4525963"/>
          </a:xfrm>
        </p:spPr>
        <p:txBody>
          <a:bodyPr/>
          <a:lstStyle/>
          <a:p>
            <a:pPr algn="just">
              <a:lnSpc>
                <a:spcPct val="90000"/>
              </a:lnSpc>
              <a:buFont typeface="Wingdings" pitchFamily="2" charset="2"/>
              <a:buNone/>
            </a:pPr>
            <a:r>
              <a:rPr lang="ru-RU" sz="2400"/>
              <a:t>    Возбудитель заболевания был почти одновременно описан в 1849—1850 гг. сразу тремя исследователями: Ф. Поллендером, Ф. Брауэллем и К. Давеном. В 1876 г. Р.Кох выделил его в чистой культуре. Из всех патогенных для человека микробов возбудитель сибирской язвы был открыт первым. Общепринятое на сегодняшний день наименование сибирской язвы — </a:t>
            </a:r>
            <a:r>
              <a:rPr lang="ru-RU" sz="2400" i="1"/>
              <a:t>антракс</a:t>
            </a:r>
            <a:r>
              <a:rPr lang="ru-RU" sz="2400"/>
              <a:t>, что в переводе с греческого означает «уголь»: такое название было дано по характерному угольно-чёрному цвету сибиреязвенного струпа при кожной форме болезни.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201612"/>
          </a:xfrm>
        </p:spPr>
        <p:txBody>
          <a:bodyPr>
            <a:normAutofit fontScale="90000"/>
          </a:bodyPr>
          <a:lstStyle/>
          <a:p>
            <a:endParaRPr lang="ru-RU" sz="4000"/>
          </a:p>
        </p:txBody>
      </p:sp>
      <p:sp>
        <p:nvSpPr>
          <p:cNvPr id="30723" name="Rectangle 3"/>
          <p:cNvSpPr>
            <a:spLocks noGrp="1" noChangeArrowheads="1"/>
          </p:cNvSpPr>
          <p:nvPr>
            <p:ph idx="1"/>
          </p:nvPr>
        </p:nvSpPr>
        <p:spPr>
          <a:xfrm>
            <a:off x="179388" y="260350"/>
            <a:ext cx="8785225" cy="6264275"/>
          </a:xfrm>
        </p:spPr>
        <p:txBody>
          <a:bodyPr/>
          <a:lstStyle/>
          <a:p>
            <a:pPr algn="just">
              <a:lnSpc>
                <a:spcPct val="80000"/>
              </a:lnSpc>
            </a:pPr>
            <a:r>
              <a:rPr lang="ru-RU" sz="2100"/>
              <a:t>Возбудитель сибирской язвы — бацилла антрацис (</a:t>
            </a:r>
            <a:r>
              <a:rPr lang="ru-RU" sz="2100" i="1"/>
              <a:t>Bacillus anthracis</a:t>
            </a:r>
            <a:r>
              <a:rPr lang="ru-RU" sz="2100"/>
              <a:t>). Она представляет собой крупную спорообразующую грамположительную палочку размером 5—10 х 1—1,5 мкм. Бациллы сибирской язвы хорошо растут на мясопептонных средах, содержат капсульный и соматический антигены и способны выделять экзотоксин, представляющий собой белковый комплекс, состоящий из вызывающего отёк протективного и летального компонентов. </a:t>
            </a:r>
          </a:p>
          <a:p>
            <a:pPr algn="just">
              <a:lnSpc>
                <a:spcPct val="80000"/>
              </a:lnSpc>
            </a:pPr>
            <a:r>
              <a:rPr lang="ru-RU" sz="2100"/>
              <a:t>Сибиреязвенная бактерия вне организма при доступе кислорода воздуха образует споры, вследствие чего обладает большой устойчивостью к высокой температуре, высушиванию и дезинфицирующим веществам. Споры могут сохраняться годами; пастбище, заражённое испражнениями и мочой больных животных, может долгие годы сохранять сибиреязвенные споры. Вегетативные формы сибиреязвенной палочки быстро погибают при кипячении и воздействии обычных дезинфектантов. При автоклавировании споры при температуре 110 °C гибнут лишь через 40 мин. Сухой жар при температуре 140 °C убивает споры через 2,5—3 ч. Прямые солнечные лучи споры сибирской язвы выдерживают в течение 10—15 суток. Спороцидным действием обладают также активированные растворы хлорамина, горячего формальдегида, перекиси водорода.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79388" y="476250"/>
            <a:ext cx="8785225" cy="504825"/>
          </a:xfrm>
        </p:spPr>
        <p:txBody>
          <a:bodyPr>
            <a:normAutofit fontScale="90000"/>
          </a:bodyPr>
          <a:lstStyle/>
          <a:p>
            <a:r>
              <a:rPr lang="ru-RU" sz="4000" b="1"/>
              <a:t>Источники</a:t>
            </a:r>
            <a:br>
              <a:rPr lang="ru-RU" sz="4000" b="1"/>
            </a:br>
            <a:endParaRPr lang="ru-RU" sz="4000" b="1"/>
          </a:p>
        </p:txBody>
      </p:sp>
      <p:sp>
        <p:nvSpPr>
          <p:cNvPr id="31747" name="Rectangle 3"/>
          <p:cNvSpPr>
            <a:spLocks noGrp="1" noChangeArrowheads="1"/>
          </p:cNvSpPr>
          <p:nvPr>
            <p:ph idx="1"/>
          </p:nvPr>
        </p:nvSpPr>
        <p:spPr>
          <a:xfrm>
            <a:off x="179388" y="981075"/>
            <a:ext cx="8785225" cy="5688013"/>
          </a:xfrm>
        </p:spPr>
        <p:txBody>
          <a:bodyPr/>
          <a:lstStyle/>
          <a:p>
            <a:pPr algn="just">
              <a:lnSpc>
                <a:spcPct val="90000"/>
              </a:lnSpc>
            </a:pPr>
            <a:r>
              <a:rPr lang="ru-RU" sz="2400"/>
              <a:t>Источником инфекции являются больные домашние животные: крупный рогатый скот, лошади, ослы, овцы, козы, олени, верблюды, свиньи, у которых болезнь протекает в генерализованной форме. Описаны отдельные случаи заболевания сибирской язвой диких животных.</a:t>
            </a:r>
          </a:p>
          <a:p>
            <a:pPr algn="just">
              <a:lnSpc>
                <a:spcPct val="90000"/>
              </a:lnSpc>
            </a:pPr>
            <a:r>
              <a:rPr lang="ru-RU" sz="2400"/>
              <a:t>Сибирская язва у животных характеризуется следующими особенностями:</a:t>
            </a:r>
          </a:p>
          <a:p>
            <a:pPr algn="just">
              <a:lnSpc>
                <a:spcPct val="90000"/>
              </a:lnSpc>
            </a:pPr>
            <a:r>
              <a:rPr lang="ru-RU" sz="2400"/>
              <a:t>короткий инкубационный период, обычно не превышающий 3—4 дня; </a:t>
            </a:r>
          </a:p>
          <a:p>
            <a:pPr algn="just">
              <a:lnSpc>
                <a:spcPct val="90000"/>
              </a:lnSpc>
            </a:pPr>
            <a:r>
              <a:rPr lang="ru-RU" sz="2400"/>
              <a:t>выраженная клиника в виде тяжелого лихорадочного состояния, упадка сердечно-сосудистой деятельности, менингеальных явлений, кровавого поноса и рвоты; </a:t>
            </a:r>
          </a:p>
          <a:p>
            <a:pPr algn="just">
              <a:lnSpc>
                <a:spcPct val="90000"/>
              </a:lnSpc>
            </a:pPr>
            <a:r>
              <a:rPr lang="ru-RU" sz="2400"/>
              <a:t>стремительное развитие инфекционного процесса, заканчивающегося гибелью животных в течение, как правило, первых 2—3 суток. </a:t>
            </a:r>
          </a:p>
          <a:p>
            <a:pPr>
              <a:lnSpc>
                <a:spcPct val="90000"/>
              </a:lnSpc>
            </a:pPr>
            <a:endParaRPr lang="ru-RU" sz="2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79388" y="274638"/>
            <a:ext cx="8785225" cy="561975"/>
          </a:xfrm>
        </p:spPr>
        <p:txBody>
          <a:bodyPr>
            <a:normAutofit fontScale="90000"/>
          </a:bodyPr>
          <a:lstStyle/>
          <a:p>
            <a:r>
              <a:rPr lang="ru-RU" sz="4000" b="1"/>
              <a:t>Патогенез</a:t>
            </a:r>
            <a:br>
              <a:rPr lang="ru-RU" sz="4000" b="1"/>
            </a:br>
            <a:endParaRPr lang="ru-RU" sz="4000" b="1"/>
          </a:p>
        </p:txBody>
      </p:sp>
      <p:sp>
        <p:nvSpPr>
          <p:cNvPr id="32771" name="Rectangle 3"/>
          <p:cNvSpPr>
            <a:spLocks noGrp="1" noChangeArrowheads="1"/>
          </p:cNvSpPr>
          <p:nvPr>
            <p:ph idx="1"/>
          </p:nvPr>
        </p:nvSpPr>
        <p:spPr>
          <a:xfrm>
            <a:off x="250825" y="836613"/>
            <a:ext cx="8642350" cy="5832475"/>
          </a:xfrm>
        </p:spPr>
        <p:txBody>
          <a:bodyPr/>
          <a:lstStyle/>
          <a:p>
            <a:pPr algn="just">
              <a:lnSpc>
                <a:spcPct val="80000"/>
              </a:lnSpc>
            </a:pPr>
            <a:r>
              <a:rPr lang="ru-RU" sz="1800"/>
              <a:t>Входными воротами возбудителя сибирской язвы обычно является повреждённая кожа. В редких случаях бацилла внедряется через слизистые оболочки дыхательных путей и желудочно-кишечного тракта. На месте внедрения возбудителя в кожу возникает сибиреязвенный карбункул в виде очага серозно-геморрагического воспаления с некрозом, отёком прилегающих тканей и регионарным лимфаденитом. Местный патологический процесс обусловлен действием экзотоксина сибиреязвенной палочки, отдельные компоненты которого вызывают выраженные нарушения микроциркуляции, отёк тканей и коагуляционный некроз.</a:t>
            </a:r>
          </a:p>
          <a:p>
            <a:pPr algn="just">
              <a:lnSpc>
                <a:spcPct val="80000"/>
              </a:lnSpc>
            </a:pPr>
            <a:r>
              <a:rPr lang="ru-RU" sz="1800"/>
              <a:t>Вне зависимости от входных ворот инфекции первая стадия представляет собой локализованное поражение регионарных лимфатических узлов, вторая стадия — генерализацию процесса.</a:t>
            </a:r>
          </a:p>
          <a:p>
            <a:pPr algn="just">
              <a:lnSpc>
                <a:spcPct val="80000"/>
              </a:lnSpc>
            </a:pPr>
            <a:r>
              <a:rPr lang="ru-RU" sz="1800"/>
              <a:t>Генерализация инфекции с прорывом возбудителей сибирской язвы в кровь и развитием септической формы происходит при кожной форме сибирской язвы чрезвычайно редко.</a:t>
            </a:r>
          </a:p>
          <a:p>
            <a:pPr algn="just">
              <a:lnSpc>
                <a:spcPct val="80000"/>
              </a:lnSpc>
            </a:pPr>
            <a:r>
              <a:rPr lang="ru-RU" sz="1800"/>
              <a:t>Сибиреязвенный сепсис обычно развивается при внедрении возбудителя через слизистые оболочки дыхательных путей или желудочно-кишечного тракта. В этих случаях нарушение барьерной функции трахеобронхиальных или мезентериальных лимфатических узлов приводит к генерализации процесса. Бактериемия и токсинемия могут явиться причиной развития инфекционно-токсического шока.</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9388" y="260350"/>
            <a:ext cx="8785225" cy="1728788"/>
          </a:xfrm>
        </p:spPr>
        <p:txBody>
          <a:bodyPr/>
          <a:lstStyle/>
          <a:p>
            <a:r>
              <a:rPr lang="ru-RU" sz="2600"/>
              <a:t>В основе патогенеза лежит действие экзотоксина возбудителя, который состоит по крайней мере из трех компонентов, или факторов:</a:t>
            </a:r>
            <a:r>
              <a:rPr lang="ru-RU" sz="4000"/>
              <a:t> </a:t>
            </a:r>
          </a:p>
        </p:txBody>
      </p:sp>
      <p:sp>
        <p:nvSpPr>
          <p:cNvPr id="33795" name="Rectangle 3"/>
          <p:cNvSpPr>
            <a:spLocks noGrp="1" noChangeArrowheads="1"/>
          </p:cNvSpPr>
          <p:nvPr>
            <p:ph idx="1"/>
          </p:nvPr>
        </p:nvSpPr>
        <p:spPr>
          <a:xfrm>
            <a:off x="250825" y="2205038"/>
            <a:ext cx="8713788" cy="4652962"/>
          </a:xfrm>
        </p:spPr>
        <p:txBody>
          <a:bodyPr/>
          <a:lstStyle/>
          <a:p>
            <a:pPr algn="just"/>
            <a:r>
              <a:rPr lang="ru-RU" sz="2800"/>
              <a:t>первого (I) эдематозного (воспалительного) фактора; </a:t>
            </a:r>
          </a:p>
          <a:p>
            <a:pPr algn="just"/>
            <a:r>
              <a:rPr lang="ru-RU" sz="2800"/>
              <a:t>второго (II) протективного (защитного) фактора; </a:t>
            </a:r>
          </a:p>
          <a:p>
            <a:pPr algn="just"/>
            <a:r>
              <a:rPr lang="ru-RU" sz="2800"/>
              <a:t>третьего (III) летального фактора. </a:t>
            </a:r>
          </a:p>
          <a:p>
            <a:pPr algn="just">
              <a:buFont typeface="Wingdings" pitchFamily="2" charset="2"/>
              <a:buNone/>
            </a:pPr>
            <a:r>
              <a:rPr lang="ru-RU" sz="2800"/>
              <a:t>Добавление ко II фактору I фактора увеличивает иммуногенные свойства, а добавление III фактора — снижает их. </a:t>
            </a:r>
          </a:p>
          <a:p>
            <a:endParaRPr lang="ru-RU"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гангрена013.jpg"/>
          <p:cNvPicPr>
            <a:picLocks noChangeAspect="1"/>
          </p:cNvPicPr>
          <p:nvPr/>
        </p:nvPicPr>
        <p:blipFill>
          <a:blip r:embed="rId2" cstate="print"/>
          <a:stretch>
            <a:fillRect/>
          </a:stretch>
        </p:blipFill>
        <p:spPr>
          <a:xfrm>
            <a:off x="785786" y="214290"/>
            <a:ext cx="4191000" cy="6362364"/>
          </a:xfrm>
          <a:prstGeom prst="rect">
            <a:avLst/>
          </a:prstGeom>
        </p:spPr>
      </p:pic>
      <p:sp>
        <p:nvSpPr>
          <p:cNvPr id="3" name="TextBox 2"/>
          <p:cNvSpPr txBox="1"/>
          <p:nvPr/>
        </p:nvSpPr>
        <p:spPr>
          <a:xfrm>
            <a:off x="5220072" y="428604"/>
            <a:ext cx="3566770" cy="1569660"/>
          </a:xfrm>
          <a:prstGeom prst="rect">
            <a:avLst/>
          </a:prstGeom>
          <a:noFill/>
        </p:spPr>
        <p:txBody>
          <a:bodyPr wrap="square" rtlCol="0">
            <a:spAutoFit/>
          </a:bodyPr>
          <a:lstStyle/>
          <a:p>
            <a:pPr algn="ctr"/>
            <a:r>
              <a:rPr lang="ru-RU" sz="3200" dirty="0" smtClean="0">
                <a:latin typeface="Arial Black" pitchFamily="34" charset="0"/>
              </a:rPr>
              <a:t>Возбудители анаэробной</a:t>
            </a:r>
          </a:p>
          <a:p>
            <a:pPr algn="ctr"/>
            <a:r>
              <a:rPr lang="ru-RU" sz="3200" dirty="0" smtClean="0">
                <a:latin typeface="Arial Black" pitchFamily="34" charset="0"/>
              </a:rPr>
              <a:t>инфекции.</a:t>
            </a:r>
            <a:endParaRPr lang="ru-RU" sz="3200" dirty="0">
              <a:latin typeface="Arial Black" pitchFamily="34" charset="0"/>
            </a:endParaRPr>
          </a:p>
        </p:txBody>
      </p:sp>
      <p:sp>
        <p:nvSpPr>
          <p:cNvPr id="4" name="TextBox 3"/>
          <p:cNvSpPr txBox="1"/>
          <p:nvPr/>
        </p:nvSpPr>
        <p:spPr>
          <a:xfrm>
            <a:off x="5220072" y="1964353"/>
            <a:ext cx="3643338" cy="4893647"/>
          </a:xfrm>
          <a:prstGeom prst="rect">
            <a:avLst/>
          </a:prstGeom>
          <a:noFill/>
        </p:spPr>
        <p:txBody>
          <a:bodyPr wrap="square" rtlCol="0">
            <a:spAutoFit/>
          </a:bodyPr>
          <a:lstStyle/>
          <a:p>
            <a:r>
              <a:rPr lang="ru-RU" sz="2400" dirty="0" smtClean="0">
                <a:latin typeface="Arial Black" pitchFamily="34" charset="0"/>
              </a:rPr>
              <a:t>1 – </a:t>
            </a:r>
            <a:r>
              <a:rPr lang="smj-NO" sz="2400" dirty="0" smtClean="0">
                <a:latin typeface="Arial Black" pitchFamily="34" charset="0"/>
              </a:rPr>
              <a:t>Clostridium perfringens</a:t>
            </a:r>
          </a:p>
          <a:p>
            <a:endParaRPr lang="smj-NO" sz="2400" dirty="0" smtClean="0">
              <a:latin typeface="Arial Black" pitchFamily="34" charset="0"/>
            </a:endParaRPr>
          </a:p>
          <a:p>
            <a:r>
              <a:rPr lang="smj-NO" sz="2400" dirty="0" smtClean="0">
                <a:latin typeface="Arial Black" pitchFamily="34" charset="0"/>
              </a:rPr>
              <a:t>2 </a:t>
            </a:r>
            <a:r>
              <a:rPr lang="en-US" sz="2400" dirty="0" smtClean="0">
                <a:latin typeface="Arial Black" pitchFamily="34" charset="0"/>
              </a:rPr>
              <a:t>– Cl. </a:t>
            </a:r>
            <a:r>
              <a:rPr lang="en-US" sz="2400" dirty="0" err="1" smtClean="0">
                <a:latin typeface="Arial Black" pitchFamily="34" charset="0"/>
              </a:rPr>
              <a:t>oedematiens</a:t>
            </a:r>
            <a:endParaRPr lang="en-US" sz="2400" dirty="0" smtClean="0">
              <a:latin typeface="Arial Black" pitchFamily="34" charset="0"/>
            </a:endParaRPr>
          </a:p>
          <a:p>
            <a:endParaRPr lang="en-US" sz="2400" dirty="0" smtClean="0">
              <a:latin typeface="Arial Black" pitchFamily="34" charset="0"/>
            </a:endParaRPr>
          </a:p>
          <a:p>
            <a:r>
              <a:rPr lang="en-US" sz="2400" dirty="0" smtClean="0">
                <a:latin typeface="Arial Black" pitchFamily="34" charset="0"/>
              </a:rPr>
              <a:t>3 – Cl. </a:t>
            </a:r>
            <a:r>
              <a:rPr lang="en-US" sz="2400" dirty="0" err="1" smtClean="0">
                <a:latin typeface="Arial Black" pitchFamily="34" charset="0"/>
              </a:rPr>
              <a:t>septicum</a:t>
            </a:r>
            <a:endParaRPr lang="en-US" sz="2400" dirty="0" smtClean="0">
              <a:latin typeface="Arial Black" pitchFamily="34" charset="0"/>
            </a:endParaRPr>
          </a:p>
          <a:p>
            <a:endParaRPr lang="en-US" sz="2400" dirty="0" smtClean="0">
              <a:latin typeface="Arial Black" pitchFamily="34" charset="0"/>
            </a:endParaRPr>
          </a:p>
          <a:p>
            <a:r>
              <a:rPr lang="en-US" sz="2400" dirty="0" smtClean="0">
                <a:latin typeface="Arial Black" pitchFamily="34" charset="0"/>
              </a:rPr>
              <a:t>4 – Cl. </a:t>
            </a:r>
            <a:r>
              <a:rPr lang="en-US" sz="2400" dirty="0" err="1" smtClean="0">
                <a:latin typeface="Arial Black" pitchFamily="34" charset="0"/>
              </a:rPr>
              <a:t>histolyticum</a:t>
            </a:r>
            <a:endParaRPr lang="en-US" sz="2400" dirty="0" smtClean="0">
              <a:latin typeface="Arial Black" pitchFamily="34" charset="0"/>
            </a:endParaRPr>
          </a:p>
          <a:p>
            <a:endParaRPr lang="en-US" sz="2400" dirty="0" smtClean="0">
              <a:latin typeface="Arial Black" pitchFamily="34" charset="0"/>
            </a:endParaRPr>
          </a:p>
          <a:p>
            <a:r>
              <a:rPr lang="en-US" sz="2400" dirty="0" smtClean="0">
                <a:latin typeface="Arial Black" pitchFamily="34" charset="0"/>
              </a:rPr>
              <a:t>5 – Cl. </a:t>
            </a:r>
            <a:r>
              <a:rPr lang="en-US" sz="2400" dirty="0" err="1" smtClean="0">
                <a:latin typeface="Arial Black" pitchFamily="34" charset="0"/>
              </a:rPr>
              <a:t>tetani</a:t>
            </a:r>
            <a:endParaRPr lang="en-US" sz="2400" dirty="0" smtClean="0">
              <a:latin typeface="Arial Black" pitchFamily="34" charset="0"/>
            </a:endParaRPr>
          </a:p>
          <a:p>
            <a:endParaRPr lang="en-US" sz="2400" dirty="0" smtClean="0">
              <a:latin typeface="Arial Black" pitchFamily="34" charset="0"/>
            </a:endParaRPr>
          </a:p>
          <a:p>
            <a:r>
              <a:rPr lang="en-US" sz="2400" dirty="0" smtClean="0">
                <a:latin typeface="Arial Black" pitchFamily="34" charset="0"/>
              </a:rPr>
              <a:t>6 – Cl. </a:t>
            </a:r>
            <a:r>
              <a:rPr lang="en-US" sz="2400" dirty="0" err="1" smtClean="0">
                <a:latin typeface="Arial Black" pitchFamily="34" charset="0"/>
              </a:rPr>
              <a:t>botulinum</a:t>
            </a:r>
            <a:endParaRPr lang="en-US" sz="2400" dirty="0" smtClean="0">
              <a:latin typeface="Arial Black" pitchFamily="34" charset="0"/>
            </a:endParaRPr>
          </a:p>
          <a:p>
            <a:endParaRPr lang="ru-RU" sz="24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r>
              <a:rPr lang="ru-RU" sz="4000" b="1"/>
              <a:t>Клиническая картина</a:t>
            </a:r>
            <a:br>
              <a:rPr lang="ru-RU" sz="4000" b="1"/>
            </a:br>
            <a:endParaRPr lang="ru-RU" sz="4000" b="1"/>
          </a:p>
        </p:txBody>
      </p:sp>
      <p:sp>
        <p:nvSpPr>
          <p:cNvPr id="34819" name="Rectangle 3"/>
          <p:cNvSpPr>
            <a:spLocks noGrp="1" noChangeArrowheads="1"/>
          </p:cNvSpPr>
          <p:nvPr>
            <p:ph idx="1"/>
          </p:nvPr>
        </p:nvSpPr>
        <p:spPr>
          <a:xfrm>
            <a:off x="179388" y="981075"/>
            <a:ext cx="8785225" cy="5543550"/>
          </a:xfrm>
        </p:spPr>
        <p:txBody>
          <a:bodyPr/>
          <a:lstStyle/>
          <a:p>
            <a:r>
              <a:rPr lang="ru-RU" sz="2300"/>
              <a:t>Продолжительность инкубационного периода колеблется от нескольких часов до дней, чаще всего составляет 2—3 дня. Заболевание может протекать в локализованной (кожной и висцеральной) или генерализованной (септической) форме.</a:t>
            </a:r>
            <a:r>
              <a:rPr lang="ru-RU" sz="2400"/>
              <a:t> </a:t>
            </a:r>
          </a:p>
          <a:p>
            <a:endParaRPr lang="ru-RU" sz="2400"/>
          </a:p>
        </p:txBody>
      </p:sp>
      <p:pic>
        <p:nvPicPr>
          <p:cNvPr id="34820" name="Picture 4" descr="сибирская язва"/>
          <p:cNvPicPr>
            <a:picLocks noChangeAspect="1" noChangeArrowheads="1"/>
          </p:cNvPicPr>
          <p:nvPr/>
        </p:nvPicPr>
        <p:blipFill>
          <a:blip r:embed="rId2" cstate="print"/>
          <a:srcRect/>
          <a:stretch>
            <a:fillRect/>
          </a:stretch>
        </p:blipFill>
        <p:spPr bwMode="auto">
          <a:xfrm>
            <a:off x="1403350" y="2852738"/>
            <a:ext cx="5976938" cy="4005262"/>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r>
              <a:rPr lang="ru-RU" sz="4000" b="1"/>
              <a:t>Кожная форма сибирской язвы</a:t>
            </a:r>
            <a:br>
              <a:rPr lang="ru-RU" sz="4000" b="1"/>
            </a:br>
            <a:endParaRPr lang="ru-RU" sz="4000" b="1"/>
          </a:p>
        </p:txBody>
      </p:sp>
      <p:sp>
        <p:nvSpPr>
          <p:cNvPr id="35843" name="Rectangle 3"/>
          <p:cNvSpPr>
            <a:spLocks noGrp="1" noChangeArrowheads="1"/>
          </p:cNvSpPr>
          <p:nvPr>
            <p:ph idx="1"/>
          </p:nvPr>
        </p:nvSpPr>
        <p:spPr>
          <a:xfrm>
            <a:off x="179388" y="1600200"/>
            <a:ext cx="8785225" cy="4997450"/>
          </a:xfrm>
        </p:spPr>
        <p:txBody>
          <a:bodyPr/>
          <a:lstStyle/>
          <a:p>
            <a:pPr algn="just">
              <a:lnSpc>
                <a:spcPct val="80000"/>
              </a:lnSpc>
            </a:pPr>
            <a:r>
              <a:rPr lang="ru-RU" sz="2000"/>
              <a:t>Встречается в 98—99 % всех случаев сибирской язвы. Наиболее частой ее разновидностью является карбункулёзная форма, реже встречаются эдематозная, буллёзная и эризипелоидная формы заболевания. Поражаются преимущественно открытые части тела; особенно тяжело протекает болезнь при локализации карбункулов на голове, шее, слизистых оболочках рта и носа.</a:t>
            </a:r>
          </a:p>
          <a:p>
            <a:pPr algn="just">
              <a:lnSpc>
                <a:spcPct val="80000"/>
              </a:lnSpc>
            </a:pPr>
            <a:r>
              <a:rPr lang="ru-RU" sz="2000"/>
              <a:t>Клиника генерализации сибиреязвенной инфекции вне зависимости от формы — кожной или висцеральной, при крайнем многообразии проявлений в начальном периоде болезни в терминальной стадии однотипна: она сопровождается выходом в периферическую кровь сибиреязвенных микробов, концентрация которых достигает сотен тысяч и миллионов бактериальных клеток в 1 мм³ крови, что может рассматриваться как сибиреязвенный сепсис, и представляет собой клинику токсическо-инфекционного шока: тяжелые нарушения свертывающей и антисвертывающей систем крови, ацидоз, острая почечная недостаточность, падение температуры тела ниже нормы, сильнейшая интоксикация.</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638"/>
            <a:ext cx="8229600" cy="69850"/>
          </a:xfrm>
        </p:spPr>
        <p:txBody>
          <a:bodyPr>
            <a:normAutofit fontScale="90000"/>
          </a:bodyPr>
          <a:lstStyle/>
          <a:p>
            <a:endParaRPr lang="ru-RU" sz="4000"/>
          </a:p>
        </p:txBody>
      </p:sp>
      <p:sp>
        <p:nvSpPr>
          <p:cNvPr id="36867" name="Rectangle 3"/>
          <p:cNvSpPr>
            <a:spLocks noGrp="1" noChangeArrowheads="1"/>
          </p:cNvSpPr>
          <p:nvPr>
            <p:ph idx="1"/>
          </p:nvPr>
        </p:nvSpPr>
        <p:spPr>
          <a:xfrm>
            <a:off x="250825" y="765175"/>
            <a:ext cx="8642350" cy="5759450"/>
          </a:xfrm>
        </p:spPr>
        <p:txBody>
          <a:bodyPr/>
          <a:lstStyle/>
          <a:p>
            <a:pPr algn="just">
              <a:lnSpc>
                <a:spcPct val="80000"/>
              </a:lnSpc>
            </a:pPr>
            <a:endParaRPr lang="ru-RU" sz="2000"/>
          </a:p>
          <a:p>
            <a:pPr algn="just">
              <a:lnSpc>
                <a:spcPct val="80000"/>
              </a:lnSpc>
            </a:pPr>
            <a:r>
              <a:rPr lang="ru-RU" sz="2000"/>
              <a:t>Обычно карбункул бывает один, но иногда их количество доходит до 10—20 и более. На месте входных ворот инфекции последовательно развивается пятно, папула, везикула, язва. Безболезненное пятно красновато-синего цвета и диаметром 1—3 мм, имеющее сходство со следом от укуса насекомого, через несколько часов переходит в папулу медно-красного цвета. Нарастают зуд и ощущение жжения. Через 12—24 ч папула превращается в пузырек диаметром 2—3 мм, заполненный жидкостью, которая темнеет и становится кровянистой. При расчёсывании или самопроизвольно пузырек лопается, и на его месте образуется язва с темно-коричневым дном, приподнятыми краями и серозно-геморрагическим отделяемым. Через сутки язва достигает 8—15 мм в диаметре. В результате некроза центральная часть язвы через 1—2 недели превращается в черный безболезненный плотный струп, вокруг которого выражен воспалительный валик красного цвета. Внешне струп напоминает уголек в пламени, что и послужило поводом для названия этой болезни. Это поражение получило название </a:t>
            </a:r>
            <a:r>
              <a:rPr lang="ru-RU" sz="2000" b="1"/>
              <a:t>карбункула.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8313" y="260350"/>
            <a:ext cx="8229600" cy="566738"/>
          </a:xfrm>
        </p:spPr>
        <p:txBody>
          <a:bodyPr>
            <a:normAutofit fontScale="90000"/>
          </a:bodyPr>
          <a:lstStyle/>
          <a:p>
            <a:r>
              <a:rPr lang="ru-RU" sz="3000" b="1"/>
              <a:t>Септическая форма сибирской язвы</a:t>
            </a:r>
            <a:br>
              <a:rPr lang="ru-RU" sz="3000" b="1"/>
            </a:br>
            <a:endParaRPr lang="ru-RU" sz="3000" b="1"/>
          </a:p>
        </p:txBody>
      </p:sp>
      <p:sp>
        <p:nvSpPr>
          <p:cNvPr id="37891" name="Rectangle 3"/>
          <p:cNvSpPr>
            <a:spLocks noGrp="1" noChangeArrowheads="1"/>
          </p:cNvSpPr>
          <p:nvPr>
            <p:ph idx="1"/>
          </p:nvPr>
        </p:nvSpPr>
        <p:spPr>
          <a:xfrm>
            <a:off x="250825" y="765175"/>
            <a:ext cx="8642350" cy="5903913"/>
          </a:xfrm>
        </p:spPr>
        <p:txBody>
          <a:bodyPr/>
          <a:lstStyle/>
          <a:p>
            <a:pPr algn="just">
              <a:lnSpc>
                <a:spcPct val="80000"/>
              </a:lnSpc>
            </a:pPr>
            <a:r>
              <a:rPr lang="ru-RU" sz="2400"/>
              <a:t>Септическая форма встречается довольно редко. Заболевание начинается остро с потрясающего озноба и повышения температуры до 39—40 °C. Наблюдаются выраженные тахикардия, одышка, тахипноэ, боли в груди и кашель с выделением пенистой кровянистой мокроты. Определяются признаки пневмонии и выпотного плеврита. При развитии инфекционно-токсического шока возникает геморрагический отек легких. В крови и мокроте обнаруживают большое количество сибиреязвенных бактерий. У части больных появляются боли в животе, присоединяются тошнота, кровавая рвота, жидкий кровянистый стул. В последующем развивается парез кишечника, возможен перитонит. Обнаруживаются симптомы менингоэнцефалита. Инфекционно-токсический шок, отек и набухание головного мозга, желудочно-кишечное кровотечение и перитонит могут явиться причиной летального исхода уже в первые дни заболевания.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fontScale="90000"/>
          </a:bodyPr>
          <a:lstStyle/>
          <a:p>
            <a:r>
              <a:rPr lang="ru-RU" sz="4000" b="1"/>
              <a:t>Диагностика</a:t>
            </a:r>
            <a:br>
              <a:rPr lang="ru-RU" sz="4000" b="1"/>
            </a:br>
            <a:endParaRPr lang="ru-RU" sz="4000" b="1"/>
          </a:p>
        </p:txBody>
      </p:sp>
      <p:sp>
        <p:nvSpPr>
          <p:cNvPr id="38915" name="Rectangle 3"/>
          <p:cNvSpPr>
            <a:spLocks noGrp="1" noChangeArrowheads="1"/>
          </p:cNvSpPr>
          <p:nvPr>
            <p:ph idx="1"/>
          </p:nvPr>
        </p:nvSpPr>
        <p:spPr>
          <a:xfrm>
            <a:off x="457200" y="981075"/>
            <a:ext cx="8229600" cy="5616575"/>
          </a:xfrm>
        </p:spPr>
        <p:txBody>
          <a:bodyPr/>
          <a:lstStyle/>
          <a:p>
            <a:pPr algn="just">
              <a:lnSpc>
                <a:spcPct val="90000"/>
              </a:lnSpc>
            </a:pPr>
            <a:r>
              <a:rPr lang="ru-RU" sz="2400"/>
              <a:t>Диагноз ставится на основе клинико-эпидемиологических и лабораторных данных. Лабораторная диагностика включает бактериоскопический и бактериологический методы, а в целях ранней диагностики — иммунофлюоресцентный. Применяют также аллергологическую диагностику сибирской язвы путем внутрикожной пробы с антраксином, дающей положительные результаты после 5-го дня болезни. Материалом для лабораторного исследования являются содержимое везикул и карбункулов, а также мокрота, кровь, испражнения и рвотные массы при септической форме.</a:t>
            </a:r>
          </a:p>
          <a:p>
            <a:pPr algn="just">
              <a:lnSpc>
                <a:spcPct val="90000"/>
              </a:lnSpc>
            </a:pPr>
            <a:r>
              <a:rPr lang="ru-RU" sz="2400"/>
              <a:t>Сибирскую язву </a:t>
            </a:r>
            <a:r>
              <a:rPr lang="ru-RU" sz="2400" b="1"/>
              <a:t>различают</a:t>
            </a:r>
            <a:r>
              <a:rPr lang="ru-RU" sz="2400"/>
              <a:t> с сапом, банальными фурункулами и карбункулами, чумой, туляремией, рожей, пневмониями и сепсисом иной этиологии.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r>
              <a:rPr lang="ru-RU" sz="4000" b="1"/>
              <a:t>Лечение и профилактика</a:t>
            </a:r>
            <a:br>
              <a:rPr lang="ru-RU" sz="4000" b="1"/>
            </a:br>
            <a:endParaRPr lang="ru-RU" sz="4000" b="1"/>
          </a:p>
        </p:txBody>
      </p:sp>
      <p:sp>
        <p:nvSpPr>
          <p:cNvPr id="39939" name="Rectangle 3"/>
          <p:cNvSpPr>
            <a:spLocks noGrp="1" noChangeArrowheads="1"/>
          </p:cNvSpPr>
          <p:nvPr>
            <p:ph idx="1"/>
          </p:nvPr>
        </p:nvSpPr>
        <p:spPr/>
        <p:txBody>
          <a:bodyPr/>
          <a:lstStyle/>
          <a:p>
            <a:pPr algn="just">
              <a:lnSpc>
                <a:spcPct val="80000"/>
              </a:lnSpc>
            </a:pPr>
            <a:r>
              <a:rPr lang="ru-RU" sz="2000"/>
              <a:t>Этиотропную терапию сибирской язвы проводят антибиотиками в сочетании с противосибиреязвенным иммуноглобулином. Назначают пенициллин. В патогенетической терапии используют коллоидные и кристаллоидные растворы, плазму, альбумин, глюкокортикостероиды. Хирургические вмешательства при кожной форме болезни недопустимы: они могут привести к генерализации инфекции.</a:t>
            </a:r>
          </a:p>
          <a:p>
            <a:pPr algn="just">
              <a:lnSpc>
                <a:spcPct val="80000"/>
              </a:lnSpc>
            </a:pPr>
            <a:r>
              <a:rPr lang="ru-RU" sz="2000"/>
              <a:t>Профилактические мероприятия осуществляют в тесном контакте с ветеринарной службой. Выявленных больных животных следует изолировать, а их трупы сжигать; инфицированные объекты необходимо обеззараживать. Для дезинфекции шерсти и меховых изделий применяется камерная дезинфекция. Лица, находившиеся в контакте с больными животными или заразным материалом, подлежат активному врачебному наблюдению в течение 2 недель. Важное значение имеет вакцинация людей и животных сухой живой сибиреязвенной вакциной.</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ru-RU"/>
              <a:t>Дифтерия ран</a:t>
            </a:r>
          </a:p>
        </p:txBody>
      </p:sp>
      <p:sp>
        <p:nvSpPr>
          <p:cNvPr id="40963" name="Rectangle 3"/>
          <p:cNvSpPr>
            <a:spLocks noGrp="1" noChangeArrowheads="1"/>
          </p:cNvSpPr>
          <p:nvPr>
            <p:ph idx="1"/>
          </p:nvPr>
        </p:nvSpPr>
        <p:spPr>
          <a:xfrm>
            <a:off x="457200" y="1600200"/>
            <a:ext cx="8229600" cy="5068888"/>
          </a:xfrm>
        </p:spPr>
        <p:txBody>
          <a:bodyPr/>
          <a:lstStyle/>
          <a:p>
            <a:pPr algn="just"/>
            <a:r>
              <a:rPr lang="ru-RU" sz="2000" b="1"/>
              <a:t>Дифтерия</a:t>
            </a:r>
            <a:r>
              <a:rPr lang="ru-RU" sz="2000"/>
              <a:t> — опасное инфекционное заболевание, вызываемое бактерией Corynebacterium diphtheriae (палочка Леффлера). Инфекция передаётся воздушно-капельным путём. </a:t>
            </a:r>
          </a:p>
          <a:p>
            <a:pPr algn="just"/>
            <a:r>
              <a:rPr lang="ru-RU" sz="2000"/>
              <a:t>В </a:t>
            </a:r>
            <a:r>
              <a:rPr lang="ru-RU" sz="2000" b="1"/>
              <a:t>сравнительно редких</a:t>
            </a:r>
            <a:r>
              <a:rPr lang="ru-RU" sz="2000"/>
              <a:t> случаях течение раны осложняется дифтерией (Леффлера). На поверхности раны появляются серовато-зеленоватые или серовато-желтоватые пленки, плотно спаянные с подлежащей тканью, при удалении которых начинается капиллярное кровотечение. По краям раны появляется инфильтрат и яркая краснота покровов; ближайшие лимфатические узлы увеличены.</a:t>
            </a:r>
            <a:r>
              <a:rPr lang="ru-RU"/>
              <a:t> </a:t>
            </a:r>
          </a:p>
          <a:p>
            <a:pPr algn="just"/>
            <a:endParaRPr lang="ru-RU"/>
          </a:p>
        </p:txBody>
      </p:sp>
      <p:pic>
        <p:nvPicPr>
          <p:cNvPr id="40964" name="Picture 4" descr="дифтерия раны"/>
          <p:cNvPicPr>
            <a:picLocks noChangeAspect="1" noChangeArrowheads="1"/>
          </p:cNvPicPr>
          <p:nvPr/>
        </p:nvPicPr>
        <p:blipFill>
          <a:blip r:embed="rId2" cstate="print"/>
          <a:srcRect/>
          <a:stretch>
            <a:fillRect/>
          </a:stretch>
        </p:blipFill>
        <p:spPr bwMode="auto">
          <a:xfrm>
            <a:off x="5148263" y="4581525"/>
            <a:ext cx="3455987" cy="2087563"/>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ru-RU"/>
              <a:t>Возбудитель</a:t>
            </a:r>
          </a:p>
        </p:txBody>
      </p:sp>
      <p:sp>
        <p:nvSpPr>
          <p:cNvPr id="41987" name="Rectangle 3"/>
          <p:cNvSpPr>
            <a:spLocks noGrp="1" noChangeArrowheads="1"/>
          </p:cNvSpPr>
          <p:nvPr>
            <p:ph idx="1"/>
          </p:nvPr>
        </p:nvSpPr>
        <p:spPr/>
        <p:txBody>
          <a:bodyPr/>
          <a:lstStyle/>
          <a:p>
            <a:pPr lvl="1">
              <a:buFontTx/>
              <a:buNone/>
            </a:pPr>
            <a:r>
              <a:rPr lang="ru-RU" sz="2400" b="1" i="1"/>
              <a:t>Corynebacterium diphtheriae</a:t>
            </a:r>
            <a:endParaRPr lang="ru-RU" sz="2400"/>
          </a:p>
          <a:p>
            <a:pPr algn="just"/>
            <a:r>
              <a:rPr lang="ru-RU" sz="2800"/>
              <a:t>Дифтерийная палочка </a:t>
            </a:r>
            <a:r>
              <a:rPr lang="ru-RU" sz="2800" i="1"/>
              <a:t>Corynebacterium diphtheriae</a:t>
            </a:r>
            <a:r>
              <a:rPr lang="ru-RU" sz="2800"/>
              <a:t> была выделена в чистой культуре в 1884 Ф. Лёффлером и Э. Клебсом. Обычная длина палочки 1 ÷ 6 мкм, толщина 0,3 ÷ 0,8 мкм. Типичными являются вытянутые прямые палочки, встречаются нетипичные формы (кокко-подобные, булавовидные). Живые микробы неподвижны, жгутиков не имеют, спор не образуют. Грамположительны.</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lgn="just"/>
            <a:r>
              <a:rPr lang="ru-RU" sz="2800" b="1"/>
              <a:t>Эпидемиология:</a:t>
            </a:r>
            <a:r>
              <a:rPr lang="ru-RU" sz="2800"/>
              <a:t> </a:t>
            </a:r>
            <a:br>
              <a:rPr lang="ru-RU" sz="2800"/>
            </a:br>
            <a:r>
              <a:rPr lang="ru-RU" sz="2800"/>
              <a:t>источником заражения является больной человек</a:t>
            </a:r>
          </a:p>
        </p:txBody>
      </p:sp>
      <p:sp>
        <p:nvSpPr>
          <p:cNvPr id="43011" name="Rectangle 3"/>
          <p:cNvSpPr>
            <a:spLocks noGrp="1" noChangeArrowheads="1"/>
          </p:cNvSpPr>
          <p:nvPr>
            <p:ph idx="1"/>
          </p:nvPr>
        </p:nvSpPr>
        <p:spPr>
          <a:xfrm>
            <a:off x="250825" y="1600200"/>
            <a:ext cx="8642350" cy="5257800"/>
          </a:xfrm>
        </p:spPr>
        <p:txBody>
          <a:bodyPr/>
          <a:lstStyle/>
          <a:p>
            <a:pPr algn="just">
              <a:lnSpc>
                <a:spcPct val="90000"/>
              </a:lnSpc>
            </a:pPr>
            <a:r>
              <a:rPr lang="ru-RU" sz="2800" b="1"/>
              <a:t>Инкубационный период</a:t>
            </a:r>
            <a:r>
              <a:rPr lang="ru-RU" sz="2800"/>
              <a:t> до 10 дней. </a:t>
            </a:r>
          </a:p>
          <a:p>
            <a:pPr algn="just">
              <a:lnSpc>
                <a:spcPct val="90000"/>
              </a:lnSpc>
            </a:pPr>
            <a:r>
              <a:rPr lang="ru-RU" sz="2800" b="1"/>
              <a:t>Патогенез:</a:t>
            </a:r>
          </a:p>
          <a:p>
            <a:pPr algn="just">
              <a:lnSpc>
                <a:spcPct val="90000"/>
              </a:lnSpc>
            </a:pPr>
            <a:r>
              <a:rPr lang="ru-RU" sz="2800"/>
              <a:t> Раневая дифтерия выражается в образовании на поверхности раны серого или серо-желтого налета в виде фибринозных пленок, плотно спаянных с подлежащей тканью. В окружности раны часто наблюдается яркая краснота или инфильтрация. Процесс протекает большей частью вяло, без общих явлений.</a:t>
            </a:r>
            <a:br>
              <a:rPr lang="ru-RU" sz="2800"/>
            </a:br>
            <a:r>
              <a:rPr lang="ru-RU" sz="2800"/>
              <a:t>Дифтерийные палочки могут быть на свежих, особенно на гранулирующих ранах, в свищах, язвах и т. д.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ru-RU"/>
              <a:t>Диагностика</a:t>
            </a:r>
          </a:p>
        </p:txBody>
      </p:sp>
      <p:sp>
        <p:nvSpPr>
          <p:cNvPr id="44035" name="Rectangle 3"/>
          <p:cNvSpPr>
            <a:spLocks noGrp="1" noChangeArrowheads="1"/>
          </p:cNvSpPr>
          <p:nvPr>
            <p:ph idx="1"/>
          </p:nvPr>
        </p:nvSpPr>
        <p:spPr/>
        <p:txBody>
          <a:bodyPr/>
          <a:lstStyle/>
          <a:p>
            <a:pPr algn="just"/>
            <a:r>
              <a:rPr lang="ru-RU"/>
              <a:t>Диагноз ставится на основе клинико-эпидемиологических и лабораторных данных. Лабораторная диагностика включает бактериоскопический и бактериологический методы.</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4678" y="285728"/>
            <a:ext cx="1910716" cy="646331"/>
          </a:xfrm>
          <a:prstGeom prst="rect">
            <a:avLst/>
          </a:prstGeom>
          <a:noFill/>
        </p:spPr>
        <p:txBody>
          <a:bodyPr wrap="none" rtlCol="0">
            <a:spAutoFit/>
          </a:bodyPr>
          <a:lstStyle/>
          <a:p>
            <a:r>
              <a:rPr lang="ru-RU" sz="3600" dirty="0" smtClean="0"/>
              <a:t>История </a:t>
            </a:r>
            <a:endParaRPr lang="ru-RU" sz="3600" dirty="0"/>
          </a:p>
        </p:txBody>
      </p:sp>
      <p:sp>
        <p:nvSpPr>
          <p:cNvPr id="3" name="TextBox 2"/>
          <p:cNvSpPr txBox="1"/>
          <p:nvPr/>
        </p:nvSpPr>
        <p:spPr>
          <a:xfrm>
            <a:off x="357158" y="857232"/>
            <a:ext cx="8358246" cy="1323439"/>
          </a:xfrm>
          <a:prstGeom prst="rect">
            <a:avLst/>
          </a:prstGeom>
          <a:noFill/>
        </p:spPr>
        <p:txBody>
          <a:bodyPr wrap="square" rtlCol="0">
            <a:spAutoFit/>
          </a:bodyPr>
          <a:lstStyle/>
          <a:p>
            <a:r>
              <a:rPr lang="ru-RU" sz="2000" dirty="0" smtClean="0"/>
              <a:t>Первое описание  анаэробной инфекции  (АИ) сделано в 1562 г. </a:t>
            </a:r>
            <a:r>
              <a:rPr lang="ru-RU" sz="2000" b="1" dirty="0" err="1" smtClean="0"/>
              <a:t>Амбруазом</a:t>
            </a:r>
            <a:r>
              <a:rPr lang="ru-RU" sz="2000" b="1" dirty="0" smtClean="0"/>
              <a:t> Паре</a:t>
            </a:r>
            <a:r>
              <a:rPr lang="ru-RU" sz="2000" dirty="0" smtClean="0"/>
              <a:t>, назвавшим ее госпитальной гангреной. В 1839 г. </a:t>
            </a:r>
            <a:r>
              <a:rPr lang="ru-RU" sz="2000" b="1" dirty="0" err="1" smtClean="0"/>
              <a:t>Вельпо</a:t>
            </a:r>
            <a:r>
              <a:rPr lang="ru-RU" sz="2000" b="1" dirty="0" smtClean="0"/>
              <a:t> </a:t>
            </a:r>
            <a:r>
              <a:rPr lang="ru-RU" sz="2000" dirty="0" smtClean="0"/>
              <a:t>дал подробное описание АИ и выявил ее связь с травмой, назвав </a:t>
            </a:r>
            <a:r>
              <a:rPr lang="en-US" sz="2000" dirty="0" smtClean="0"/>
              <a:t>gangrene </a:t>
            </a:r>
            <a:r>
              <a:rPr lang="en-US" sz="2000" dirty="0" err="1" smtClean="0"/>
              <a:t>traumatique</a:t>
            </a:r>
            <a:r>
              <a:rPr lang="ru-RU" sz="2000" dirty="0" smtClean="0"/>
              <a:t>.</a:t>
            </a:r>
            <a:endParaRPr lang="ru-RU" sz="2000" dirty="0"/>
          </a:p>
        </p:txBody>
      </p:sp>
      <p:sp>
        <p:nvSpPr>
          <p:cNvPr id="4" name="TextBox 3"/>
          <p:cNvSpPr txBox="1"/>
          <p:nvPr/>
        </p:nvSpPr>
        <p:spPr>
          <a:xfrm>
            <a:off x="428596" y="2357430"/>
            <a:ext cx="8358246" cy="2286016"/>
          </a:xfrm>
          <a:prstGeom prst="rect">
            <a:avLst/>
          </a:prstGeom>
          <a:noFill/>
        </p:spPr>
        <p:txBody>
          <a:bodyPr wrap="square" rtlCol="0">
            <a:spAutoFit/>
          </a:bodyPr>
          <a:lstStyle/>
          <a:p>
            <a:r>
              <a:rPr lang="ru-RU" sz="2000" b="1" dirty="0" smtClean="0"/>
              <a:t>Н.И. Пирогов </a:t>
            </a:r>
            <a:r>
              <a:rPr lang="ru-RU" sz="2000" dirty="0" smtClean="0"/>
              <a:t>дал классическое описание АИ под названием «</a:t>
            </a:r>
            <a:r>
              <a:rPr lang="ru-RU" sz="2000" dirty="0" err="1" smtClean="0"/>
              <a:t>мефитическая</a:t>
            </a:r>
            <a:r>
              <a:rPr lang="ru-RU" sz="2000" dirty="0" smtClean="0"/>
              <a:t> гангрена», «острый злокачественный отек», поставив ее в связь с «травматической эпидемией», т.е. войной», и дав исчерпывающий анализ причин, способствовавших распространению  инфекции во время войны: АИ чаще развивалась при тех ранениях, при которых ушибы и размозжения мягких тканей сочетались с переломами костей. Ранения осколками снарядов осложнялись АИ чаще пулевых.</a:t>
            </a:r>
            <a:endParaRPr lang="ru-RU" sz="2000" dirty="0"/>
          </a:p>
        </p:txBody>
      </p:sp>
      <p:sp>
        <p:nvSpPr>
          <p:cNvPr id="6" name="TextBox 5"/>
          <p:cNvSpPr txBox="1"/>
          <p:nvPr/>
        </p:nvSpPr>
        <p:spPr>
          <a:xfrm>
            <a:off x="500034" y="4714884"/>
            <a:ext cx="8429684" cy="1643074"/>
          </a:xfrm>
          <a:prstGeom prst="rect">
            <a:avLst/>
          </a:prstGeom>
          <a:noFill/>
        </p:spPr>
        <p:txBody>
          <a:bodyPr wrap="square" rtlCol="0">
            <a:spAutoFit/>
          </a:bodyPr>
          <a:lstStyle/>
          <a:p>
            <a:r>
              <a:rPr lang="ru-RU" sz="2000" dirty="0" smtClean="0"/>
              <a:t>Выводы Н.И. Пирогова полностью подтвердились в первую и вторую мировую войну: частота осложнения ран газовой инфекцией находилась в прямой зависимости от степени разрушения мягких тканей, которое определялось воздействием на них как самого ранящего снаряда, так и осколков разрушенных костей.</a:t>
            </a:r>
            <a:endParaRPr lang="ru-RU" sz="20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50825" y="188913"/>
            <a:ext cx="8642350" cy="792162"/>
          </a:xfrm>
        </p:spPr>
        <p:txBody>
          <a:bodyPr/>
          <a:lstStyle/>
          <a:p>
            <a:r>
              <a:rPr lang="ru-RU"/>
              <a:t>Лечение и профилактика</a:t>
            </a:r>
          </a:p>
        </p:txBody>
      </p:sp>
      <p:sp>
        <p:nvSpPr>
          <p:cNvPr id="45059" name="Rectangle 3"/>
          <p:cNvSpPr>
            <a:spLocks noGrp="1" noChangeArrowheads="1"/>
          </p:cNvSpPr>
          <p:nvPr>
            <p:ph idx="1"/>
          </p:nvPr>
        </p:nvSpPr>
        <p:spPr>
          <a:xfrm>
            <a:off x="250825" y="1268413"/>
            <a:ext cx="8642350" cy="5329237"/>
          </a:xfrm>
        </p:spPr>
        <p:txBody>
          <a:bodyPr/>
          <a:lstStyle/>
          <a:p>
            <a:pPr algn="just">
              <a:lnSpc>
                <a:spcPct val="80000"/>
              </a:lnSpc>
            </a:pPr>
            <a:r>
              <a:rPr lang="ru-RU" sz="2200"/>
              <a:t>Лечение дифтерии вообще и раневой дифтерии в частности заключается в возможно более раннем введении антитоксической противодифтерийной сыворотки подкожно или внутримышечно в количестве 20 000—40 000 АЕ с предварительным введением подкожно за 4 часа 0,5 см3 той же сыворотки с целью предупреждения анафилаксии.</a:t>
            </a:r>
            <a:br>
              <a:rPr lang="ru-RU" sz="2200"/>
            </a:br>
            <a:r>
              <a:rPr lang="ru-RU" sz="2200"/>
              <a:t>Больной должен быть изолирован в отдельную палату. Местно показано строго консервативное лечение, заключающееся в асептических повязках или во влажных компрессах с каким-либо легким антисептическим средством.</a:t>
            </a:r>
            <a:br>
              <a:rPr lang="ru-RU" sz="2200"/>
            </a:br>
            <a:r>
              <a:rPr lang="ru-RU" sz="2200"/>
              <a:t>Рекомендуются также повязки, пропитанные специфической сывороткой.</a:t>
            </a:r>
          </a:p>
          <a:p>
            <a:pPr algn="just">
              <a:lnSpc>
                <a:spcPct val="80000"/>
              </a:lnSpc>
            </a:pPr>
            <a:r>
              <a:rPr lang="ru-RU" sz="2200"/>
              <a:t>Профилактика -  иммунизация (вакцинация) анатоксином (чаще комбинированной вакциной АКДС). В очаге: карантин, контактные изолируются, берутся анализы, ведется наблюдение.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79388" y="188913"/>
            <a:ext cx="8785225" cy="2016125"/>
          </a:xfrm>
        </p:spPr>
        <p:txBody>
          <a:bodyPr/>
          <a:lstStyle/>
          <a:p>
            <a:pPr algn="just"/>
            <a:r>
              <a:rPr lang="ru-RU" sz="2200" b="1"/>
              <a:t>Бе́шенство</a:t>
            </a:r>
            <a:r>
              <a:rPr lang="ru-RU" sz="2200"/>
              <a:t> (другие названия: </a:t>
            </a:r>
            <a:r>
              <a:rPr lang="ru-RU" sz="2200" b="1"/>
              <a:t>рабиес</a:t>
            </a:r>
            <a:r>
              <a:rPr lang="ru-RU" sz="2200"/>
              <a:t> (лат. </a:t>
            </a:r>
            <a:r>
              <a:rPr lang="ru-RU" sz="2200" i="1"/>
              <a:t>rabies</a:t>
            </a:r>
            <a:r>
              <a:rPr lang="ru-RU" sz="2200"/>
              <a:t>), устаревшее — </a:t>
            </a:r>
            <a:r>
              <a:rPr lang="ru-RU" sz="2200" b="1"/>
              <a:t>гидрофобия</a:t>
            </a:r>
            <a:r>
              <a:rPr lang="ru-RU" sz="2200"/>
              <a:t>, </a:t>
            </a:r>
            <a:r>
              <a:rPr lang="ru-RU" sz="2200" b="1"/>
              <a:t>водобоязнь</a:t>
            </a:r>
            <a:r>
              <a:rPr lang="ru-RU" sz="2200"/>
              <a:t>) — инфекционное заболевание, вызываемое вирусом бешенства, по особенностям морфологии включённого в семейство Rhabdoviridae.</a:t>
            </a:r>
            <a:r>
              <a:rPr lang="ru-RU" sz="4000"/>
              <a:t> </a:t>
            </a:r>
          </a:p>
        </p:txBody>
      </p:sp>
      <p:sp>
        <p:nvSpPr>
          <p:cNvPr id="46083" name="Rectangle 3"/>
          <p:cNvSpPr>
            <a:spLocks noGrp="1" noChangeArrowheads="1"/>
          </p:cNvSpPr>
          <p:nvPr>
            <p:ph idx="1"/>
          </p:nvPr>
        </p:nvSpPr>
        <p:spPr>
          <a:xfrm>
            <a:off x="179388" y="2349500"/>
            <a:ext cx="8785225" cy="4319588"/>
          </a:xfrm>
        </p:spPr>
        <p:txBody>
          <a:bodyPr/>
          <a:lstStyle/>
          <a:p>
            <a:pPr algn="just"/>
            <a:r>
              <a:rPr lang="ru-RU" sz="2800"/>
              <a:t>Вирус бешенства вызывает специфический энцефалит (воспаление головного мозга) у животных и человека. Передаётся со слюной при укусе больным животным. Затем, распространяясь по нервным путям, вирус достигает слюнных желёз и нервных клеток коры головного мозга, аммонового рога, бульбарных центров, и, поражая их, вызывает тяжёлые необратимые нарушения.</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ru-RU" sz="3000"/>
              <a:t>Эпидемиология и распространяемость</a:t>
            </a:r>
          </a:p>
        </p:txBody>
      </p:sp>
      <p:sp>
        <p:nvSpPr>
          <p:cNvPr id="47107" name="Rectangle 3"/>
          <p:cNvSpPr>
            <a:spLocks noGrp="1" noChangeArrowheads="1"/>
          </p:cNvSpPr>
          <p:nvPr>
            <p:ph idx="1"/>
          </p:nvPr>
        </p:nvSpPr>
        <p:spPr>
          <a:xfrm>
            <a:off x="179388" y="1600200"/>
            <a:ext cx="8713787" cy="4924425"/>
          </a:xfrm>
        </p:spPr>
        <p:txBody>
          <a:bodyPr/>
          <a:lstStyle/>
          <a:p>
            <a:pPr algn="just">
              <a:lnSpc>
                <a:spcPct val="80000"/>
              </a:lnSpc>
            </a:pPr>
            <a:r>
              <a:rPr lang="ru-RU" sz="2000"/>
              <a:t>Бешенство встречается на всех континентах, кроме Австралии и Антарктиды. Бешенство не регистрируется в островных государствах: в Японии, в Новой Зеландии, на Кипре, на Мальте. Это заболевание до сих пор не регистрировалось также в Норвегии, Швеции, Финляндии, Испании и Португалии. В начале XXI века эпидемия бешенства грозит полным исчезновением латиноамериканскому народу варао.</a:t>
            </a:r>
          </a:p>
          <a:p>
            <a:pPr>
              <a:lnSpc>
                <a:spcPct val="80000"/>
              </a:lnSpc>
            </a:pPr>
            <a:r>
              <a:rPr lang="ru-RU" sz="2000"/>
              <a:t>Различают природный тип бешенства, очаги которого формируются дикими животными (волк, лисица, енотовидная собака, шакал, песец, скунс, мангуст, летучие мыши) и городской тип бешенства (собаки, кошки, сельскохозяйственные животные).</a:t>
            </a:r>
          </a:p>
          <a:p>
            <a:pPr>
              <a:lnSpc>
                <a:spcPct val="80000"/>
              </a:lnSpc>
            </a:pPr>
            <a:r>
              <a:rPr lang="ru-RU" sz="2000"/>
              <a:t>Естественным резервуаром, возможно, являются грызуны, которые способны длительно носить инфекцию, не погибая в течение нескольких дней после заражения.</a:t>
            </a:r>
          </a:p>
          <a:p>
            <a:pPr>
              <a:lnSpc>
                <a:spcPct val="80000"/>
              </a:lnSpc>
            </a:pPr>
            <a:r>
              <a:rPr lang="ru-RU" sz="2000"/>
              <a:t> В Индии одним из основных переносчиков бешенства являются летучие мыши (3/4 случаев заражения людей от общей статистики заболеваемости бешенством).</a:t>
            </a:r>
          </a:p>
          <a:p>
            <a:pPr>
              <a:lnSpc>
                <a:spcPct val="80000"/>
              </a:lnSpc>
            </a:pPr>
            <a:endParaRPr lang="ru-RU" sz="20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274638"/>
            <a:ext cx="8964613" cy="561975"/>
          </a:xfrm>
        </p:spPr>
        <p:txBody>
          <a:bodyPr>
            <a:normAutofit fontScale="90000"/>
          </a:bodyPr>
          <a:lstStyle/>
          <a:p>
            <a:r>
              <a:rPr lang="ru-RU" sz="3600" b="1"/>
              <a:t>Клиническая картина</a:t>
            </a:r>
            <a:br>
              <a:rPr lang="ru-RU" sz="3600" b="1"/>
            </a:br>
            <a:endParaRPr lang="ru-RU" sz="3600" b="1"/>
          </a:p>
        </p:txBody>
      </p:sp>
      <p:sp>
        <p:nvSpPr>
          <p:cNvPr id="48131" name="Rectangle 3"/>
          <p:cNvSpPr>
            <a:spLocks noGrp="1" noChangeArrowheads="1"/>
          </p:cNvSpPr>
          <p:nvPr>
            <p:ph idx="1"/>
          </p:nvPr>
        </p:nvSpPr>
        <p:spPr>
          <a:xfrm>
            <a:off x="0" y="908050"/>
            <a:ext cx="8964613" cy="5761038"/>
          </a:xfrm>
        </p:spPr>
        <p:txBody>
          <a:bodyPr/>
          <a:lstStyle/>
          <a:p>
            <a:pPr algn="just">
              <a:lnSpc>
                <a:spcPct val="80000"/>
              </a:lnSpc>
            </a:pPr>
            <a:r>
              <a:rPr lang="ru-RU" sz="2000"/>
              <a:t>Инкубационный период составляет от 10 дней до 3-4 месяцев, но чаще 30-90 дней, причём у иммунизированных людей — в среднем 77 дней, а у неиммунизированных людей — 54 дня.</a:t>
            </a:r>
            <a:endParaRPr lang="ru-RU" sz="2000" b="1"/>
          </a:p>
          <a:p>
            <a:pPr algn="just">
              <a:lnSpc>
                <a:spcPct val="80000"/>
              </a:lnSpc>
            </a:pPr>
            <a:r>
              <a:rPr lang="ru-RU" sz="2000" b="1"/>
              <a:t>Периоды болезни</a:t>
            </a:r>
          </a:p>
          <a:p>
            <a:pPr algn="just">
              <a:lnSpc>
                <a:spcPct val="80000"/>
              </a:lnSpc>
            </a:pPr>
            <a:r>
              <a:rPr lang="ru-RU" sz="2000"/>
              <a:t>Болезнь имеет три периода.</a:t>
            </a:r>
          </a:p>
          <a:p>
            <a:pPr algn="just">
              <a:lnSpc>
                <a:spcPct val="80000"/>
              </a:lnSpc>
            </a:pPr>
            <a:r>
              <a:rPr lang="ru-RU" sz="2000"/>
              <a:t>Продромальный (период предвестников) </a:t>
            </a:r>
          </a:p>
          <a:p>
            <a:pPr lvl="1" algn="just">
              <a:lnSpc>
                <a:spcPct val="80000"/>
              </a:lnSpc>
            </a:pPr>
            <a:r>
              <a:rPr lang="ru-RU" sz="1800"/>
              <a:t>Длится 1-3 дня. Сопровождается повышением температуры до 37,2-37,3 °C, угнетённым состоянием, плохим сном, бессонницей, беспокойством больного. Боль в месте укуса ощущается, даже если рана зарубцевалась.</a:t>
            </a:r>
          </a:p>
          <a:p>
            <a:pPr algn="just">
              <a:lnSpc>
                <a:spcPct val="80000"/>
              </a:lnSpc>
            </a:pPr>
            <a:r>
              <a:rPr lang="ru-RU" sz="2000"/>
              <a:t>Стадия возбуждения </a:t>
            </a:r>
          </a:p>
          <a:p>
            <a:pPr lvl="1" algn="just">
              <a:lnSpc>
                <a:spcPct val="80000"/>
              </a:lnSpc>
            </a:pPr>
            <a:r>
              <a:rPr lang="ru-RU" sz="1800"/>
              <a:t>Длится от 4 до 7 дней. Выражается в резко повышенной чувствительности к малейшим раздражениям органов чувств: яркий свет, различные звуки, шум вызывают судороги мышц конечностей. Водобоязнь, аэробоязнь. Больные становятся агрессивными, буйными, появляются галлюцинации, бред, чувство страха.</a:t>
            </a:r>
          </a:p>
          <a:p>
            <a:pPr algn="just">
              <a:lnSpc>
                <a:spcPct val="80000"/>
              </a:lnSpc>
            </a:pPr>
            <a:r>
              <a:rPr lang="ru-RU" sz="2000"/>
              <a:t>Стадия параличей </a:t>
            </a:r>
          </a:p>
          <a:p>
            <a:pPr lvl="1" algn="just">
              <a:lnSpc>
                <a:spcPct val="80000"/>
              </a:lnSpc>
            </a:pPr>
            <a:r>
              <a:rPr lang="ru-RU" sz="1800"/>
              <a:t>Наступает паралич глазных мышц, нижних конечностей. Тяжёлые паралитические расстройства дыхания вызывают смерть. Общая продолжительность болезни 5-8 дней, изредка 10-12 дней.</a:t>
            </a:r>
          </a:p>
          <a:p>
            <a:pPr algn="just">
              <a:lnSpc>
                <a:spcPct val="80000"/>
              </a:lnSpc>
            </a:pPr>
            <a:endParaRPr lang="ru-RU" sz="20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r>
              <a:rPr lang="ru-RU" sz="4000" b="1"/>
              <a:t>Диагностика</a:t>
            </a:r>
            <a:br>
              <a:rPr lang="ru-RU" sz="4000" b="1"/>
            </a:br>
            <a:endParaRPr lang="ru-RU" sz="4000" b="1"/>
          </a:p>
        </p:txBody>
      </p:sp>
      <p:sp>
        <p:nvSpPr>
          <p:cNvPr id="49155" name="Rectangle 3"/>
          <p:cNvSpPr>
            <a:spLocks noGrp="1" noChangeArrowheads="1"/>
          </p:cNvSpPr>
          <p:nvPr>
            <p:ph idx="1"/>
          </p:nvPr>
        </p:nvSpPr>
        <p:spPr>
          <a:xfrm>
            <a:off x="250825" y="1052513"/>
            <a:ext cx="8642350" cy="5472112"/>
          </a:xfrm>
        </p:spPr>
        <p:txBody>
          <a:bodyPr/>
          <a:lstStyle/>
          <a:p>
            <a:pPr algn="just">
              <a:lnSpc>
                <a:spcPct val="90000"/>
              </a:lnSpc>
            </a:pPr>
            <a:r>
              <a:rPr lang="ru-RU" sz="2400"/>
              <a:t>Большое значение имеет наличие укуса или попадание слюны бешеных животных на повреждённую кожу. Один из важнейших признаков заболевания человека — водобоязнь с явлениями спазма глоточной мускулатуры только при виде воды и пищи, что делает невозможным выпить даже стакан воды. Не менее показателен симптом аэрофобии — мышечные судороги, возникающие при малейшем движении воздуха. Характерно и усиленное слюноотделение, у некоторых больных тонкая струйка слюны постоянно вытекает из угла рта.</a:t>
            </a:r>
          </a:p>
          <a:p>
            <a:pPr algn="just">
              <a:lnSpc>
                <a:spcPct val="90000"/>
              </a:lnSpc>
            </a:pPr>
            <a:r>
              <a:rPr lang="ru-RU" sz="2400"/>
              <a:t>Лабораторного подтверждения диагноза обычно не требуется, но оно возможно, в том числе с помощью разработанного в последнее время метода обнаружения антигена вируса бешенства в отпечатках с поверхностной оболочки глаза.</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79388" y="0"/>
            <a:ext cx="8713787" cy="908050"/>
          </a:xfrm>
        </p:spPr>
        <p:txBody>
          <a:bodyPr/>
          <a:lstStyle/>
          <a:p>
            <a:r>
              <a:rPr lang="ru-RU" sz="3500"/>
              <a:t>Лечение и прогноз</a:t>
            </a:r>
          </a:p>
        </p:txBody>
      </p:sp>
      <p:sp>
        <p:nvSpPr>
          <p:cNvPr id="50179" name="Rectangle 3"/>
          <p:cNvSpPr>
            <a:spLocks noGrp="1" noChangeArrowheads="1"/>
          </p:cNvSpPr>
          <p:nvPr>
            <p:ph idx="1"/>
          </p:nvPr>
        </p:nvSpPr>
        <p:spPr>
          <a:xfrm>
            <a:off x="250825" y="908050"/>
            <a:ext cx="8642350" cy="5689600"/>
          </a:xfrm>
        </p:spPr>
        <p:txBody>
          <a:bodyPr/>
          <a:lstStyle/>
          <a:p>
            <a:pPr algn="just">
              <a:lnSpc>
                <a:spcPct val="80000"/>
              </a:lnSpc>
            </a:pPr>
            <a:r>
              <a:rPr lang="ru-RU" sz="2200"/>
              <a:t>У людей заражение вирусом бешенства неизбежно приводит к смертельному исходу в случае развития симптомов (однако срочная вакцинация после заражения вирусом обычно позволяет предотвратить развитие симптомов). Людям, укушенным бешеными или неизвестными животными, проводят вакцинацию от бешенства. Последняя сочетается с введением антирабической сыворотки или антирабического иммуноглобулина в глубь раны и в мягкие ткани вокруг неё.</a:t>
            </a:r>
          </a:p>
          <a:p>
            <a:pPr algn="just">
              <a:lnSpc>
                <a:spcPct val="80000"/>
              </a:lnSpc>
            </a:pPr>
            <a:r>
              <a:rPr lang="ru-RU" sz="2200"/>
              <a:t>Случаи выздоровления после появления симптомов бешенства единичны: к 2009 году известны лишь восемь случаев выздоровления людей от бешенства, среди которых пять не были подтверждены лабораторно.</a:t>
            </a:r>
          </a:p>
          <a:p>
            <a:pPr algn="just">
              <a:lnSpc>
                <a:spcPct val="80000"/>
              </a:lnSpc>
            </a:pPr>
            <a:r>
              <a:rPr lang="ru-RU" sz="2200"/>
              <a:t>Таким образом, бешенство является одним из наиболее опасных инфекционных заболеваний (наряду со столбняком и некоторыми другими болезнями).</a:t>
            </a:r>
          </a:p>
          <a:p>
            <a:pPr algn="just">
              <a:lnSpc>
                <a:spcPct val="80000"/>
              </a:lnSpc>
            </a:pPr>
            <a:r>
              <a:rPr lang="ru-RU" sz="2200"/>
              <a:t>По данным на 2009 год, ежегодно в мире 55 000 человек умирают от заболевания бешенством, переданным им от животных</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88913"/>
            <a:ext cx="8229600" cy="71437"/>
          </a:xfrm>
        </p:spPr>
        <p:txBody>
          <a:bodyPr>
            <a:normAutofit fontScale="90000"/>
          </a:bodyPr>
          <a:lstStyle/>
          <a:p>
            <a:endParaRPr lang="ru-RU" sz="4000"/>
          </a:p>
        </p:txBody>
      </p:sp>
      <p:sp>
        <p:nvSpPr>
          <p:cNvPr id="51203" name="Rectangle 3"/>
          <p:cNvSpPr>
            <a:spLocks noGrp="1" noChangeArrowheads="1"/>
          </p:cNvSpPr>
          <p:nvPr>
            <p:ph idx="1"/>
          </p:nvPr>
        </p:nvSpPr>
        <p:spPr>
          <a:xfrm>
            <a:off x="179388" y="404813"/>
            <a:ext cx="8785225" cy="6119812"/>
          </a:xfrm>
        </p:spPr>
        <p:txBody>
          <a:bodyPr/>
          <a:lstStyle/>
          <a:p>
            <a:pPr algn="just">
              <a:lnSpc>
                <a:spcPct val="90000"/>
              </a:lnSpc>
            </a:pPr>
            <a:r>
              <a:rPr lang="ru-RU"/>
              <a:t>В случае появления клинических признаков бешенства, эффективных методов лечения нет. Приходится ограничиваться чисто симптоматическими средствами для облегчения мучительного состояния. Двигательное возбуждение снимают успокаивающими (седативными) средствами, судороги устраняют курареподобными препаратами. Дыхательные расстройства компенсируют посредством трахеотомии и подключения больного к аппарату искусственного дыхания.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0"/>
            <a:ext cx="9144000" cy="692150"/>
          </a:xfrm>
        </p:spPr>
        <p:txBody>
          <a:bodyPr/>
          <a:lstStyle/>
          <a:p>
            <a:r>
              <a:rPr lang="ru-RU" sz="3500" b="1"/>
              <a:t>Профилактика</a:t>
            </a:r>
          </a:p>
        </p:txBody>
      </p:sp>
      <p:sp>
        <p:nvSpPr>
          <p:cNvPr id="52227" name="Rectangle 3"/>
          <p:cNvSpPr>
            <a:spLocks noGrp="1" noChangeArrowheads="1"/>
          </p:cNvSpPr>
          <p:nvPr>
            <p:ph idx="1"/>
          </p:nvPr>
        </p:nvSpPr>
        <p:spPr>
          <a:xfrm>
            <a:off x="179388" y="765175"/>
            <a:ext cx="8785225" cy="6092825"/>
          </a:xfrm>
        </p:spPr>
        <p:txBody>
          <a:bodyPr/>
          <a:lstStyle/>
          <a:p>
            <a:pPr algn="just">
              <a:lnSpc>
                <a:spcPct val="80000"/>
              </a:lnSpc>
            </a:pPr>
            <a:r>
              <a:rPr lang="ru-RU" sz="2000"/>
              <a:t>Профилактика бешенства заключается в борьбе с бешенством среди животных: вакцинации (домашних, бездомных и диких животных), установлении карантина и т. д. Людям, укушенным бешеными или неизвестными животными, местную обработку раны необходимо проводить немедленно или как можно раньше после укуса или повреждения; рану обильно промывают водой с мылом (или детергентом) и обрабатывают 40-70 градусным спиртом или настойкой йода, при наличии показаний вводят антирабический иммуноглобулин вглубь раны и в мягкие ткани вокруг неё, после местной обработки раны немедленно проводят специфическое лечение, которое заключается в лечебно-профилактической иммунизации антирабической вакциной.</a:t>
            </a:r>
          </a:p>
          <a:p>
            <a:pPr algn="just">
              <a:lnSpc>
                <a:spcPct val="80000"/>
              </a:lnSpc>
            </a:pPr>
            <a:r>
              <a:rPr lang="ru-RU" sz="2000"/>
              <a:t>Вакцина от бешенства была впервые применена Луи Пастером 6 июля 1885.</a:t>
            </a:r>
          </a:p>
          <a:p>
            <a:pPr algn="just">
              <a:lnSpc>
                <a:spcPct val="80000"/>
              </a:lnSpc>
            </a:pPr>
            <a:r>
              <a:rPr lang="ru-RU" sz="2000"/>
              <a:t>Вакцины, используемые в настоящее время, как правило, вводятся 6 раз: инъекции делаются в день обращения к врачу (0 день), а затем на 3, 7, 14, 30 и 90 дни. Если за укусившим животным удалось установить наблюдение, и в течение 10 суток после укуса оно осталось здоровым, то дальнейшие инъекции прекращают. Во время вакцинации и в течение 6 месяцев после последней прививки запрещено употребление алкоголя</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714744" y="3143248"/>
          <a:ext cx="4714908" cy="3313105"/>
        </p:xfrm>
        <a:graphic>
          <a:graphicData uri="http://schemas.openxmlformats.org/drawingml/2006/table">
            <a:tbl>
              <a:tblPr firstRow="1" bandRow="1">
                <a:tableStyleId>{F5AB1C69-6EDB-4FF4-983F-18BD219EF322}</a:tableStyleId>
              </a:tblPr>
              <a:tblGrid>
                <a:gridCol w="1571636"/>
                <a:gridCol w="1571636"/>
                <a:gridCol w="1571636"/>
              </a:tblGrid>
              <a:tr h="613123">
                <a:tc>
                  <a:txBody>
                    <a:bodyPr/>
                    <a:lstStyle/>
                    <a:p>
                      <a:pPr algn="ctr"/>
                      <a:r>
                        <a:rPr lang="ru-RU" dirty="0" smtClean="0">
                          <a:solidFill>
                            <a:schemeClr val="tx1"/>
                          </a:solidFill>
                        </a:rPr>
                        <a:t>Локализация</a:t>
                      </a:r>
                      <a:r>
                        <a:rPr lang="ru-RU" baseline="0" dirty="0" smtClean="0">
                          <a:solidFill>
                            <a:schemeClr val="tx1"/>
                          </a:solidFill>
                        </a:rPr>
                        <a:t> перелома</a:t>
                      </a:r>
                      <a:endParaRPr lang="ru-RU" dirty="0">
                        <a:solidFill>
                          <a:schemeClr val="tx1"/>
                        </a:solidFill>
                      </a:endParaRPr>
                    </a:p>
                  </a:txBody>
                  <a:tcPr/>
                </a:tc>
                <a:tc>
                  <a:txBody>
                    <a:bodyPr/>
                    <a:lstStyle/>
                    <a:p>
                      <a:pPr algn="ctr"/>
                      <a:r>
                        <a:rPr lang="ru-RU" dirty="0" smtClean="0">
                          <a:solidFill>
                            <a:schemeClr val="tx1"/>
                          </a:solidFill>
                        </a:rPr>
                        <a:t>Пуля</a:t>
                      </a:r>
                      <a:endParaRPr lang="ru-RU" dirty="0">
                        <a:solidFill>
                          <a:schemeClr val="tx1"/>
                        </a:solidFill>
                      </a:endParaRPr>
                    </a:p>
                  </a:txBody>
                  <a:tcPr/>
                </a:tc>
                <a:tc>
                  <a:txBody>
                    <a:bodyPr/>
                    <a:lstStyle/>
                    <a:p>
                      <a:pPr algn="ctr"/>
                      <a:r>
                        <a:rPr lang="ru-RU" dirty="0" smtClean="0">
                          <a:solidFill>
                            <a:schemeClr val="tx1"/>
                          </a:solidFill>
                        </a:rPr>
                        <a:t>Осколки</a:t>
                      </a:r>
                      <a:endParaRPr lang="ru-RU" dirty="0">
                        <a:solidFill>
                          <a:schemeClr val="tx1"/>
                        </a:solidFill>
                      </a:endParaRPr>
                    </a:p>
                  </a:txBody>
                  <a:tcPr/>
                </a:tc>
              </a:tr>
              <a:tr h="534605">
                <a:tc>
                  <a:txBody>
                    <a:bodyPr/>
                    <a:lstStyle/>
                    <a:p>
                      <a:r>
                        <a:rPr lang="ru-RU" dirty="0" smtClean="0"/>
                        <a:t>Плечо</a:t>
                      </a:r>
                      <a:endParaRPr lang="ru-RU" dirty="0"/>
                    </a:p>
                  </a:txBody>
                  <a:tcPr/>
                </a:tc>
                <a:tc>
                  <a:txBody>
                    <a:bodyPr/>
                    <a:lstStyle/>
                    <a:p>
                      <a:pPr algn="ctr"/>
                      <a:r>
                        <a:rPr lang="ru-RU" dirty="0" smtClean="0"/>
                        <a:t>2,9</a:t>
                      </a:r>
                      <a:endParaRPr lang="ru-RU" dirty="0"/>
                    </a:p>
                  </a:txBody>
                  <a:tcPr/>
                </a:tc>
                <a:tc>
                  <a:txBody>
                    <a:bodyPr/>
                    <a:lstStyle/>
                    <a:p>
                      <a:pPr algn="ctr"/>
                      <a:r>
                        <a:rPr lang="ru-RU" dirty="0" smtClean="0"/>
                        <a:t>7,0</a:t>
                      </a:r>
                      <a:endParaRPr lang="ru-RU" dirty="0"/>
                    </a:p>
                  </a:txBody>
                  <a:tcPr/>
                </a:tc>
              </a:tr>
              <a:tr h="534605">
                <a:tc>
                  <a:txBody>
                    <a:bodyPr/>
                    <a:lstStyle/>
                    <a:p>
                      <a:r>
                        <a:rPr lang="ru-RU" dirty="0" smtClean="0"/>
                        <a:t>Предплечье</a:t>
                      </a:r>
                      <a:endParaRPr lang="ru-RU" dirty="0"/>
                    </a:p>
                  </a:txBody>
                  <a:tcPr/>
                </a:tc>
                <a:tc>
                  <a:txBody>
                    <a:bodyPr/>
                    <a:lstStyle/>
                    <a:p>
                      <a:pPr algn="ctr"/>
                      <a:r>
                        <a:rPr lang="ru-RU" dirty="0" smtClean="0"/>
                        <a:t>1,3</a:t>
                      </a:r>
                      <a:endParaRPr lang="ru-RU" dirty="0"/>
                    </a:p>
                  </a:txBody>
                  <a:tcPr/>
                </a:tc>
                <a:tc>
                  <a:txBody>
                    <a:bodyPr/>
                    <a:lstStyle/>
                    <a:p>
                      <a:pPr algn="ctr"/>
                      <a:r>
                        <a:rPr lang="ru-RU" dirty="0" smtClean="0"/>
                        <a:t>3,9</a:t>
                      </a:r>
                      <a:endParaRPr lang="ru-RU" dirty="0"/>
                    </a:p>
                  </a:txBody>
                  <a:tcPr/>
                </a:tc>
              </a:tr>
              <a:tr h="534605">
                <a:tc>
                  <a:txBody>
                    <a:bodyPr/>
                    <a:lstStyle/>
                    <a:p>
                      <a:r>
                        <a:rPr lang="ru-RU" dirty="0" smtClean="0"/>
                        <a:t>Бедро</a:t>
                      </a:r>
                      <a:endParaRPr lang="ru-RU" dirty="0"/>
                    </a:p>
                  </a:txBody>
                  <a:tcPr/>
                </a:tc>
                <a:tc>
                  <a:txBody>
                    <a:bodyPr/>
                    <a:lstStyle/>
                    <a:p>
                      <a:pPr algn="ctr"/>
                      <a:r>
                        <a:rPr lang="ru-RU" dirty="0" smtClean="0"/>
                        <a:t>9,5</a:t>
                      </a:r>
                      <a:endParaRPr lang="ru-RU" dirty="0"/>
                    </a:p>
                  </a:txBody>
                  <a:tcPr/>
                </a:tc>
                <a:tc>
                  <a:txBody>
                    <a:bodyPr/>
                    <a:lstStyle/>
                    <a:p>
                      <a:pPr algn="ctr"/>
                      <a:r>
                        <a:rPr lang="ru-RU" dirty="0" smtClean="0"/>
                        <a:t>15,5</a:t>
                      </a:r>
                      <a:endParaRPr lang="ru-RU" dirty="0"/>
                    </a:p>
                  </a:txBody>
                  <a:tcPr/>
                </a:tc>
              </a:tr>
              <a:tr h="534605">
                <a:tc>
                  <a:txBody>
                    <a:bodyPr/>
                    <a:lstStyle/>
                    <a:p>
                      <a:r>
                        <a:rPr lang="ru-RU" dirty="0" smtClean="0"/>
                        <a:t>Голень</a:t>
                      </a:r>
                      <a:endParaRPr lang="ru-RU" dirty="0"/>
                    </a:p>
                  </a:txBody>
                  <a:tcPr/>
                </a:tc>
                <a:tc>
                  <a:txBody>
                    <a:bodyPr/>
                    <a:lstStyle/>
                    <a:p>
                      <a:pPr algn="ctr"/>
                      <a:r>
                        <a:rPr lang="ru-RU" dirty="0" smtClean="0"/>
                        <a:t>6,1</a:t>
                      </a:r>
                      <a:endParaRPr lang="ru-RU" dirty="0"/>
                    </a:p>
                  </a:txBody>
                  <a:tcPr/>
                </a:tc>
                <a:tc>
                  <a:txBody>
                    <a:bodyPr/>
                    <a:lstStyle/>
                    <a:p>
                      <a:pPr algn="ctr"/>
                      <a:r>
                        <a:rPr lang="ru-RU" dirty="0" smtClean="0"/>
                        <a:t>13,1</a:t>
                      </a:r>
                      <a:endParaRPr lang="ru-RU" dirty="0"/>
                    </a:p>
                  </a:txBody>
                  <a:tcPr/>
                </a:tc>
              </a:tr>
              <a:tr h="534605">
                <a:tc>
                  <a:txBody>
                    <a:bodyPr/>
                    <a:lstStyle/>
                    <a:p>
                      <a:r>
                        <a:rPr lang="ru-RU" dirty="0" smtClean="0"/>
                        <a:t>В среднем:</a:t>
                      </a:r>
                      <a:endParaRPr lang="ru-RU" dirty="0"/>
                    </a:p>
                  </a:txBody>
                  <a:tcPr/>
                </a:tc>
                <a:tc>
                  <a:txBody>
                    <a:bodyPr/>
                    <a:lstStyle/>
                    <a:p>
                      <a:pPr algn="ctr"/>
                      <a:r>
                        <a:rPr lang="ru-RU" dirty="0" smtClean="0"/>
                        <a:t>4,2</a:t>
                      </a:r>
                      <a:endParaRPr lang="ru-RU" dirty="0"/>
                    </a:p>
                  </a:txBody>
                  <a:tcPr/>
                </a:tc>
                <a:tc>
                  <a:txBody>
                    <a:bodyPr/>
                    <a:lstStyle/>
                    <a:p>
                      <a:pPr algn="ctr"/>
                      <a:r>
                        <a:rPr lang="ru-RU" dirty="0" smtClean="0"/>
                        <a:t>10,2</a:t>
                      </a:r>
                      <a:endParaRPr lang="ru-RU" dirty="0"/>
                    </a:p>
                  </a:txBody>
                  <a:tcPr/>
                </a:tc>
              </a:tr>
            </a:tbl>
          </a:graphicData>
        </a:graphic>
      </p:graphicFrame>
      <p:sp>
        <p:nvSpPr>
          <p:cNvPr id="3" name="TextBox 2"/>
          <p:cNvSpPr txBox="1"/>
          <p:nvPr/>
        </p:nvSpPr>
        <p:spPr>
          <a:xfrm>
            <a:off x="0" y="3429000"/>
            <a:ext cx="3500430" cy="3139321"/>
          </a:xfrm>
          <a:prstGeom prst="homePlate">
            <a:avLst/>
          </a:prstGeom>
          <a:solidFill>
            <a:schemeClr val="accent3"/>
          </a:solidFill>
          <a:ln>
            <a:solidFill>
              <a:schemeClr val="bg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dirty="0" smtClean="0"/>
              <a:t>Частота газовой инфекции при огнестрельных переломах костей различных сегментов конечностей в зависимости от вида ранящего снаряда ( в % к числу ранений соответствующего сегмента):</a:t>
            </a:r>
            <a:endParaRPr lang="ru-RU" dirty="0"/>
          </a:p>
        </p:txBody>
      </p:sp>
      <p:sp>
        <p:nvSpPr>
          <p:cNvPr id="4" name="TextBox 3"/>
          <p:cNvSpPr txBox="1"/>
          <p:nvPr/>
        </p:nvSpPr>
        <p:spPr>
          <a:xfrm>
            <a:off x="2071670" y="500042"/>
            <a:ext cx="6000792" cy="1938992"/>
          </a:xfrm>
          <a:prstGeom prst="rect">
            <a:avLst/>
          </a:prstGeom>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2000" dirty="0" smtClean="0"/>
              <a:t>В Великую Отечественную войну  среди раненных в плечо, предплечье, бедро и голень газовая инфекция развивалась чаще при ранениях с повреждением костей, и на нижних конечностях при огнестрельных переломах примерно в 3,5 раза чаще, чем на нижних.</a:t>
            </a:r>
            <a:endParaRPr lang="ru-RU"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Admin\Рабочий стол\Гангрена\731 бутай\W020071011329091878231.jpg"/>
          <p:cNvPicPr>
            <a:picLocks noChangeAspect="1" noChangeArrowheads="1"/>
          </p:cNvPicPr>
          <p:nvPr/>
        </p:nvPicPr>
        <p:blipFill>
          <a:blip r:embed="rId2" cstate="print"/>
          <a:srcRect/>
          <a:stretch>
            <a:fillRect/>
          </a:stretch>
        </p:blipFill>
        <p:spPr bwMode="auto">
          <a:xfrm>
            <a:off x="214282" y="3500438"/>
            <a:ext cx="5708282" cy="2786082"/>
          </a:xfrm>
          <a:prstGeom prst="rect">
            <a:avLst/>
          </a:prstGeom>
          <a:noFill/>
        </p:spPr>
      </p:pic>
      <p:pic>
        <p:nvPicPr>
          <p:cNvPr id="2050" name="Picture 2" descr="D:\Ex Oriente Lux\Нихон\Картинки\34662645736f.jpg"/>
          <p:cNvPicPr>
            <a:picLocks noChangeAspect="1" noChangeArrowheads="1"/>
          </p:cNvPicPr>
          <p:nvPr/>
        </p:nvPicPr>
        <p:blipFill>
          <a:blip r:embed="rId3" cstate="print"/>
          <a:srcRect/>
          <a:stretch>
            <a:fillRect/>
          </a:stretch>
        </p:blipFill>
        <p:spPr bwMode="auto">
          <a:xfrm>
            <a:off x="5072066" y="428604"/>
            <a:ext cx="3846663" cy="2571768"/>
          </a:xfrm>
          <a:prstGeom prst="rect">
            <a:avLst/>
          </a:prstGeom>
          <a:noFill/>
        </p:spPr>
      </p:pic>
      <p:sp>
        <p:nvSpPr>
          <p:cNvPr id="4" name="TextBox 3"/>
          <p:cNvSpPr txBox="1"/>
          <p:nvPr/>
        </p:nvSpPr>
        <p:spPr>
          <a:xfrm>
            <a:off x="214282" y="214290"/>
            <a:ext cx="5143536" cy="2862322"/>
          </a:xfrm>
          <a:prstGeom prst="rect">
            <a:avLst/>
          </a:prstGeom>
          <a:noFill/>
        </p:spPr>
        <p:txBody>
          <a:bodyPr wrap="square" rtlCol="0">
            <a:spAutoFit/>
          </a:bodyPr>
          <a:lstStyle/>
          <a:p>
            <a:r>
              <a:rPr lang="ru-RU" sz="2000" dirty="0" smtClean="0"/>
              <a:t>Известны попытки применения возбудителей анаэробных инфекций в качестве бактериологического оружия. Подобные исследования в годы  Второй Мировой войны проводились японскими военными на территории Манчжурии в специальном секретном подразделении «Отряд 731», созданном для подготовки к бактериологической войне.</a:t>
            </a:r>
            <a:endParaRPr lang="ru-RU" sz="2000" dirty="0"/>
          </a:p>
        </p:txBody>
      </p:sp>
      <p:sp>
        <p:nvSpPr>
          <p:cNvPr id="5" name="TextBox 4"/>
          <p:cNvSpPr txBox="1"/>
          <p:nvPr/>
        </p:nvSpPr>
        <p:spPr>
          <a:xfrm>
            <a:off x="6072198" y="3286124"/>
            <a:ext cx="2857520" cy="3170099"/>
          </a:xfrm>
          <a:prstGeom prst="rect">
            <a:avLst/>
          </a:prstGeom>
          <a:noFill/>
        </p:spPr>
        <p:txBody>
          <a:bodyPr wrap="square" rtlCol="0">
            <a:spAutoFit/>
          </a:bodyPr>
          <a:lstStyle/>
          <a:p>
            <a:r>
              <a:rPr lang="ru-RU" sz="2000" dirty="0" smtClean="0"/>
              <a:t>Все </a:t>
            </a:r>
            <a:r>
              <a:rPr lang="ru-RU" sz="2000" dirty="0" err="1" smtClean="0"/>
              <a:t>экспрерименты</a:t>
            </a:r>
            <a:r>
              <a:rPr lang="ru-RU" sz="2000" dirty="0" smtClean="0"/>
              <a:t> производились над живыми людьми – китайскими и русскими военнопленными, а также захваченными  в плен мирными жителями, среди которых были женщины и дети. </a:t>
            </a:r>
            <a:endParaRPr lang="ru-RU"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2587</TotalTime>
  <Words>3373</Words>
  <Application>Microsoft Office PowerPoint</Application>
  <PresentationFormat>Экран (4:3)</PresentationFormat>
  <Paragraphs>324</Paragraphs>
  <Slides>77</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77</vt:i4>
      </vt:variant>
    </vt:vector>
  </HeadingPairs>
  <TitlesOfParts>
    <vt:vector size="78" baseType="lpstr">
      <vt:lpstr>Тема Office</vt:lpstr>
      <vt:lpstr>Острая специфическая хирургическая инфекция</vt:lpstr>
      <vt:lpstr>К их числу принадлежит:  газовая гангрена, дифтерия, сибирская язва, бешенство и столбняк </vt:lpstr>
      <vt:lpstr>От острой гнойной инфекции эта группа болезней отличается следующими признаками: </vt:lpstr>
      <vt:lpstr>От хронической специфической инфекции (туберкулез, сифилис, актиномикоз) данная группа болезней отличается:</vt:lpstr>
      <vt:lpstr>Характеризуется: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Столбняк (лат. Tetanus) — зооантропонозное бактериальное острое инфекционное заболевание с контактным механизмом передачи возбудителя, характеризующееся поражением нервной системы и проявляющееся тоническим напряжением скелетной мускулатуры и генерализованными судорогами </vt:lpstr>
      <vt:lpstr>История </vt:lpstr>
      <vt:lpstr>Распространённость и уровень заболеваемости </vt:lpstr>
      <vt:lpstr>Летальность</vt:lpstr>
      <vt:lpstr>Возбудитель столбняка </vt:lpstr>
      <vt:lpstr>Пути заражения </vt:lpstr>
      <vt:lpstr>Механизм воздействия </vt:lpstr>
      <vt:lpstr>Классификация форм столбнякa </vt:lpstr>
      <vt:lpstr>При развившемся столбняке больные нервозны, жалуются на чувство страха, потливость, бессонницу, вздрагивания. </vt:lpstr>
      <vt:lpstr>Клиника столбняка</vt:lpstr>
      <vt:lpstr>Начальный период</vt:lpstr>
      <vt:lpstr>Период разгара</vt:lpstr>
      <vt:lpstr>Презентация PowerPoint</vt:lpstr>
      <vt:lpstr>Период выздоровления </vt:lpstr>
      <vt:lpstr>Причина смерти при столбняке </vt:lpstr>
      <vt:lpstr>Дифференциальный диагноз</vt:lpstr>
      <vt:lpstr>Лечение</vt:lpstr>
      <vt:lpstr>Осложнения </vt:lpstr>
      <vt:lpstr>Профилактика</vt:lpstr>
      <vt:lpstr>Сибирская язва </vt:lpstr>
      <vt:lpstr>История</vt:lpstr>
      <vt:lpstr>Возбудитель </vt:lpstr>
      <vt:lpstr>Презентация PowerPoint</vt:lpstr>
      <vt:lpstr>Источники </vt:lpstr>
      <vt:lpstr>Патогенез </vt:lpstr>
      <vt:lpstr>В основе патогенеза лежит действие экзотоксина возбудителя, который состоит по крайней мере из трех компонентов, или факторов: </vt:lpstr>
      <vt:lpstr>Клиническая картина </vt:lpstr>
      <vt:lpstr>Кожная форма сибирской язвы </vt:lpstr>
      <vt:lpstr>Презентация PowerPoint</vt:lpstr>
      <vt:lpstr>Септическая форма сибирской язвы </vt:lpstr>
      <vt:lpstr>Диагностика </vt:lpstr>
      <vt:lpstr>Лечение и профилактика </vt:lpstr>
      <vt:lpstr>Дифтерия ран</vt:lpstr>
      <vt:lpstr>Возбудитель</vt:lpstr>
      <vt:lpstr>Эпидемиология:  источником заражения является больной человек</vt:lpstr>
      <vt:lpstr>Диагностика</vt:lpstr>
      <vt:lpstr>Лечение и профилактика</vt:lpstr>
      <vt:lpstr>Бе́шенство (другие названия: рабиес (лат. rabies), устаревшее — гидрофобия, водобоязнь) — инфекционное заболевание, вызываемое вирусом бешенства, по особенностям морфологии включённого в семейство Rhabdoviridae. </vt:lpstr>
      <vt:lpstr>Эпидемиология и распространяемость</vt:lpstr>
      <vt:lpstr>Клиническая картина </vt:lpstr>
      <vt:lpstr>Диагностика </vt:lpstr>
      <vt:lpstr>Лечение и прогноз</vt:lpstr>
      <vt:lpstr>Презентация PowerPoint</vt:lpstr>
      <vt:lpstr>Профилактика</vt:lpstr>
    </vt:vector>
  </TitlesOfParts>
  <Company>Wg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Острая специфическая хирургическая инфекция</dc:title>
  <dc:creator>FoM</dc:creator>
  <cp:lastModifiedBy>Sievert</cp:lastModifiedBy>
  <cp:revision>167</cp:revision>
  <dcterms:created xsi:type="dcterms:W3CDTF">2010-05-02T07:32:56Z</dcterms:created>
  <dcterms:modified xsi:type="dcterms:W3CDTF">2017-11-11T10:09:24Z</dcterms:modified>
</cp:coreProperties>
</file>