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9" r:id="rId3"/>
    <p:sldId id="271" r:id="rId4"/>
    <p:sldId id="272" r:id="rId5"/>
    <p:sldId id="274" r:id="rId6"/>
    <p:sldId id="275" r:id="rId7"/>
    <p:sldId id="281" r:id="rId8"/>
    <p:sldId id="265" r:id="rId9"/>
  </p:sldIdLst>
  <p:sldSz cx="18288000" cy="10287000"/>
  <p:notesSz cx="10287000" cy="18288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IBM Plex Sans Medium" panose="020B0603050203000203" pitchFamily="34" charset="0"/>
      <p:regular r:id="rId17"/>
      <p:italic r:id="rId18"/>
    </p:embeddedFont>
    <p:embeddedFont>
      <p:font typeface="Montserrat" panose="00000500000000000000" pitchFamily="2" charset="-52"/>
      <p:regular r:id="rId19"/>
      <p:bold r:id="rId20"/>
      <p:italic r:id="rId21"/>
      <p:boldItalic r:id="rId22"/>
    </p:embeddedFont>
    <p:embeddedFont>
      <p:font typeface="Montserrat Regular" panose="00000500000000000000" pitchFamily="2" charset="-52"/>
      <p:regular r:id="rId23"/>
    </p:embeddedFont>
    <p:embeddedFont>
      <p:font typeface="Montserrat SemiBold" panose="00000700000000000000" pitchFamily="2" charset="-52"/>
      <p:bold r:id="rId24"/>
      <p:boldItalic r:id="rId2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1" userDrawn="1">
          <p15:clr>
            <a:srgbClr val="A4A3A4"/>
          </p15:clr>
        </p15:guide>
        <p15:guide id="2" pos="10908" userDrawn="1">
          <p15:clr>
            <a:srgbClr val="A4A3A4"/>
          </p15:clr>
        </p15:guide>
        <p15:guide id="3" orient="horz" pos="9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7" d="100"/>
          <a:sy n="47" d="100"/>
        </p:scale>
        <p:origin x="60" y="720"/>
      </p:cViewPr>
      <p:guideLst>
        <p:guide pos="521"/>
        <p:guide pos="10908"/>
        <p:guide orient="horz" pos="9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97EF1C-8C20-4E65-AC41-2FB7FFFD3591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85A464-76DD-4810-9215-5E68F4E1F848}">
      <dgm:prSet phldrT="[Текст]"/>
      <dgm:spPr/>
      <dgm:t>
        <a:bodyPr/>
        <a:lstStyle/>
        <a:p>
          <a:r>
            <a:rPr lang="ru-RU" dirty="0"/>
            <a:t>Исследования</a:t>
          </a:r>
        </a:p>
      </dgm:t>
    </dgm:pt>
    <dgm:pt modelId="{0A95DDFA-0B5B-43CB-8D33-3A242F2095DC}" type="parTrans" cxnId="{2387FD0C-D501-4DB6-AD2D-CA0200EA24D3}">
      <dgm:prSet/>
      <dgm:spPr/>
      <dgm:t>
        <a:bodyPr/>
        <a:lstStyle/>
        <a:p>
          <a:endParaRPr lang="ru-RU"/>
        </a:p>
      </dgm:t>
    </dgm:pt>
    <dgm:pt modelId="{FA95D325-F689-4340-B3F4-4C6098F36B00}" type="sibTrans" cxnId="{2387FD0C-D501-4DB6-AD2D-CA0200EA24D3}">
      <dgm:prSet/>
      <dgm:spPr/>
      <dgm:t>
        <a:bodyPr/>
        <a:lstStyle/>
        <a:p>
          <a:endParaRPr lang="ru-RU"/>
        </a:p>
      </dgm:t>
    </dgm:pt>
    <dgm:pt modelId="{A87C7A9C-E1CB-4CF9-97A9-1135058034C5}">
      <dgm:prSet phldrT="[Текст]"/>
      <dgm:spPr/>
      <dgm:t>
        <a:bodyPr/>
        <a:lstStyle/>
        <a:p>
          <a:r>
            <a:rPr lang="ru-RU" dirty="0"/>
            <a:t>Образование</a:t>
          </a:r>
        </a:p>
      </dgm:t>
    </dgm:pt>
    <dgm:pt modelId="{D5B92B32-EC3D-4F6B-8260-BD4C34BCFDEA}" type="parTrans" cxnId="{6C65295E-0AA1-4292-9E09-3553C27B19BA}">
      <dgm:prSet/>
      <dgm:spPr/>
      <dgm:t>
        <a:bodyPr/>
        <a:lstStyle/>
        <a:p>
          <a:endParaRPr lang="ru-RU"/>
        </a:p>
      </dgm:t>
    </dgm:pt>
    <dgm:pt modelId="{F2D614B7-10F0-45A8-8548-E26BECDE8A2A}" type="sibTrans" cxnId="{6C65295E-0AA1-4292-9E09-3553C27B19BA}">
      <dgm:prSet/>
      <dgm:spPr/>
      <dgm:t>
        <a:bodyPr/>
        <a:lstStyle/>
        <a:p>
          <a:endParaRPr lang="ru-RU"/>
        </a:p>
      </dgm:t>
    </dgm:pt>
    <dgm:pt modelId="{69F9FC20-E902-467E-BAC4-81AA701ED85A}">
      <dgm:prSet phldrT="[Текст]"/>
      <dgm:spPr/>
      <dgm:t>
        <a:bodyPr/>
        <a:lstStyle/>
        <a:p>
          <a:r>
            <a:rPr lang="ru-RU" dirty="0"/>
            <a:t>Инновации</a:t>
          </a:r>
        </a:p>
      </dgm:t>
    </dgm:pt>
    <dgm:pt modelId="{3A70EE42-BE30-48E4-91B8-0A70C35194DE}" type="parTrans" cxnId="{89D480B6-40E8-4142-B37E-42A637658B67}">
      <dgm:prSet/>
      <dgm:spPr/>
      <dgm:t>
        <a:bodyPr/>
        <a:lstStyle/>
        <a:p>
          <a:endParaRPr lang="ru-RU"/>
        </a:p>
      </dgm:t>
    </dgm:pt>
    <dgm:pt modelId="{74B85B40-1B52-4C13-8E6E-BC61CCD71025}" type="sibTrans" cxnId="{89D480B6-40E8-4142-B37E-42A637658B67}">
      <dgm:prSet/>
      <dgm:spPr/>
      <dgm:t>
        <a:bodyPr/>
        <a:lstStyle/>
        <a:p>
          <a:endParaRPr lang="ru-RU"/>
        </a:p>
      </dgm:t>
    </dgm:pt>
    <dgm:pt modelId="{562BE28F-3C67-4B87-8064-CC418DE26B89}" type="pres">
      <dgm:prSet presAssocID="{E997EF1C-8C20-4E65-AC41-2FB7FFFD359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A678BC9-DC93-4CE8-B28C-F3D75F66758B}" type="pres">
      <dgm:prSet presAssocID="{D385A464-76DD-4810-9215-5E68F4E1F848}" presName="gear1" presStyleLbl="node1" presStyleIdx="0" presStyleCnt="3" custLinFactNeighborX="-4545" custLinFactNeighborY="2567">
        <dgm:presLayoutVars>
          <dgm:chMax val="1"/>
          <dgm:bulletEnabled val="1"/>
        </dgm:presLayoutVars>
      </dgm:prSet>
      <dgm:spPr/>
    </dgm:pt>
    <dgm:pt modelId="{18ADFA49-4D77-400B-853E-4555153AE111}" type="pres">
      <dgm:prSet presAssocID="{D385A464-76DD-4810-9215-5E68F4E1F848}" presName="gear1srcNode" presStyleLbl="node1" presStyleIdx="0" presStyleCnt="3"/>
      <dgm:spPr/>
    </dgm:pt>
    <dgm:pt modelId="{A8DE7BB9-3EF3-44D3-B5FF-8E0A787452A4}" type="pres">
      <dgm:prSet presAssocID="{D385A464-76DD-4810-9215-5E68F4E1F848}" presName="gear1dstNode" presStyleLbl="node1" presStyleIdx="0" presStyleCnt="3"/>
      <dgm:spPr/>
    </dgm:pt>
    <dgm:pt modelId="{093E2F6A-2CC2-4C5E-9DB1-2986FCF8F791}" type="pres">
      <dgm:prSet presAssocID="{A87C7A9C-E1CB-4CF9-97A9-1135058034C5}" presName="gear2" presStyleLbl="node1" presStyleIdx="1" presStyleCnt="3">
        <dgm:presLayoutVars>
          <dgm:chMax val="1"/>
          <dgm:bulletEnabled val="1"/>
        </dgm:presLayoutVars>
      </dgm:prSet>
      <dgm:spPr/>
    </dgm:pt>
    <dgm:pt modelId="{24134550-32E9-4DFF-B1B8-9FF334AA66F7}" type="pres">
      <dgm:prSet presAssocID="{A87C7A9C-E1CB-4CF9-97A9-1135058034C5}" presName="gear2srcNode" presStyleLbl="node1" presStyleIdx="1" presStyleCnt="3"/>
      <dgm:spPr/>
    </dgm:pt>
    <dgm:pt modelId="{54540D3C-8572-4493-9259-77B458F2FC54}" type="pres">
      <dgm:prSet presAssocID="{A87C7A9C-E1CB-4CF9-97A9-1135058034C5}" presName="gear2dstNode" presStyleLbl="node1" presStyleIdx="1" presStyleCnt="3"/>
      <dgm:spPr/>
    </dgm:pt>
    <dgm:pt modelId="{4F00A5C2-7B9B-4E1D-AAF3-1C1D08AFFBCF}" type="pres">
      <dgm:prSet presAssocID="{69F9FC20-E902-467E-BAC4-81AA701ED85A}" presName="gear3" presStyleLbl="node1" presStyleIdx="2" presStyleCnt="3" custLinFactNeighborX="-1674" custLinFactNeighborY="-668"/>
      <dgm:spPr/>
    </dgm:pt>
    <dgm:pt modelId="{1B92170A-5D73-4748-A9AC-5063BE8AA79E}" type="pres">
      <dgm:prSet presAssocID="{69F9FC20-E902-467E-BAC4-81AA701ED85A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2BA6978E-AEE2-45E5-968B-BD955DB2DDF4}" type="pres">
      <dgm:prSet presAssocID="{69F9FC20-E902-467E-BAC4-81AA701ED85A}" presName="gear3srcNode" presStyleLbl="node1" presStyleIdx="2" presStyleCnt="3"/>
      <dgm:spPr/>
    </dgm:pt>
    <dgm:pt modelId="{DC292D8E-CA2F-4648-8764-FB4489C64295}" type="pres">
      <dgm:prSet presAssocID="{69F9FC20-E902-467E-BAC4-81AA701ED85A}" presName="gear3dstNode" presStyleLbl="node1" presStyleIdx="2" presStyleCnt="3"/>
      <dgm:spPr/>
    </dgm:pt>
    <dgm:pt modelId="{BCEC3CA8-204B-47B2-912E-9222DA565124}" type="pres">
      <dgm:prSet presAssocID="{FA95D325-F689-4340-B3F4-4C6098F36B00}" presName="connector1" presStyleLbl="sibTrans2D1" presStyleIdx="0" presStyleCnt="3" custLinFactNeighborX="-4795" custLinFactNeighborY="-34"/>
      <dgm:spPr/>
    </dgm:pt>
    <dgm:pt modelId="{7202CD5A-1E3E-47E8-A345-B063DA76064F}" type="pres">
      <dgm:prSet presAssocID="{F2D614B7-10F0-45A8-8548-E26BECDE8A2A}" presName="connector2" presStyleLbl="sibTrans2D1" presStyleIdx="1" presStyleCnt="3"/>
      <dgm:spPr/>
    </dgm:pt>
    <dgm:pt modelId="{DDA79304-29FA-49F8-B87F-847DFB63834B}" type="pres">
      <dgm:prSet presAssocID="{74B85B40-1B52-4C13-8E6E-BC61CCD71025}" presName="connector3" presStyleLbl="sibTrans2D1" presStyleIdx="2" presStyleCnt="3"/>
      <dgm:spPr/>
    </dgm:pt>
  </dgm:ptLst>
  <dgm:cxnLst>
    <dgm:cxn modelId="{9CD51904-652B-42D3-A3B2-64A213A2B0B5}" type="presOf" srcId="{A87C7A9C-E1CB-4CF9-97A9-1135058034C5}" destId="{54540D3C-8572-4493-9259-77B458F2FC54}" srcOrd="2" destOrd="0" presId="urn:microsoft.com/office/officeart/2005/8/layout/gear1"/>
    <dgm:cxn modelId="{2387FD0C-D501-4DB6-AD2D-CA0200EA24D3}" srcId="{E997EF1C-8C20-4E65-AC41-2FB7FFFD3591}" destId="{D385A464-76DD-4810-9215-5E68F4E1F848}" srcOrd="0" destOrd="0" parTransId="{0A95DDFA-0B5B-43CB-8D33-3A242F2095DC}" sibTransId="{FA95D325-F689-4340-B3F4-4C6098F36B00}"/>
    <dgm:cxn modelId="{B812DF3D-ECDF-43EA-802A-7217A6D25B71}" type="presOf" srcId="{D385A464-76DD-4810-9215-5E68F4E1F848}" destId="{18ADFA49-4D77-400B-853E-4555153AE111}" srcOrd="1" destOrd="0" presId="urn:microsoft.com/office/officeart/2005/8/layout/gear1"/>
    <dgm:cxn modelId="{6C65295E-0AA1-4292-9E09-3553C27B19BA}" srcId="{E997EF1C-8C20-4E65-AC41-2FB7FFFD3591}" destId="{A87C7A9C-E1CB-4CF9-97A9-1135058034C5}" srcOrd="1" destOrd="0" parTransId="{D5B92B32-EC3D-4F6B-8260-BD4C34BCFDEA}" sibTransId="{F2D614B7-10F0-45A8-8548-E26BECDE8A2A}"/>
    <dgm:cxn modelId="{F0426061-F284-4DFF-95F8-7A7BCCD44944}" type="presOf" srcId="{E997EF1C-8C20-4E65-AC41-2FB7FFFD3591}" destId="{562BE28F-3C67-4B87-8064-CC418DE26B89}" srcOrd="0" destOrd="0" presId="urn:microsoft.com/office/officeart/2005/8/layout/gear1"/>
    <dgm:cxn modelId="{76167841-823E-4959-838B-83EF0557031C}" type="presOf" srcId="{FA95D325-F689-4340-B3F4-4C6098F36B00}" destId="{BCEC3CA8-204B-47B2-912E-9222DA565124}" srcOrd="0" destOrd="0" presId="urn:microsoft.com/office/officeart/2005/8/layout/gear1"/>
    <dgm:cxn modelId="{5A86E646-0C89-4D53-9B35-08F5D8ACC3BD}" type="presOf" srcId="{69F9FC20-E902-467E-BAC4-81AA701ED85A}" destId="{1B92170A-5D73-4748-A9AC-5063BE8AA79E}" srcOrd="1" destOrd="0" presId="urn:microsoft.com/office/officeart/2005/8/layout/gear1"/>
    <dgm:cxn modelId="{F88E179A-5CB0-46D6-BDFF-ABAE472599DC}" type="presOf" srcId="{F2D614B7-10F0-45A8-8548-E26BECDE8A2A}" destId="{7202CD5A-1E3E-47E8-A345-B063DA76064F}" srcOrd="0" destOrd="0" presId="urn:microsoft.com/office/officeart/2005/8/layout/gear1"/>
    <dgm:cxn modelId="{CAC0939D-8008-46E6-850C-E4157E37A374}" type="presOf" srcId="{69F9FC20-E902-467E-BAC4-81AA701ED85A}" destId="{DC292D8E-CA2F-4648-8764-FB4489C64295}" srcOrd="3" destOrd="0" presId="urn:microsoft.com/office/officeart/2005/8/layout/gear1"/>
    <dgm:cxn modelId="{A4C42B9F-7E74-406A-9BAB-AAD3FA47BC9D}" type="presOf" srcId="{A87C7A9C-E1CB-4CF9-97A9-1135058034C5}" destId="{093E2F6A-2CC2-4C5E-9DB1-2986FCF8F791}" srcOrd="0" destOrd="0" presId="urn:microsoft.com/office/officeart/2005/8/layout/gear1"/>
    <dgm:cxn modelId="{89D480B6-40E8-4142-B37E-42A637658B67}" srcId="{E997EF1C-8C20-4E65-AC41-2FB7FFFD3591}" destId="{69F9FC20-E902-467E-BAC4-81AA701ED85A}" srcOrd="2" destOrd="0" parTransId="{3A70EE42-BE30-48E4-91B8-0A70C35194DE}" sibTransId="{74B85B40-1B52-4C13-8E6E-BC61CCD71025}"/>
    <dgm:cxn modelId="{EF2B35B9-845D-4FEB-856D-C0973A8F80DC}" type="presOf" srcId="{D385A464-76DD-4810-9215-5E68F4E1F848}" destId="{CA678BC9-DC93-4CE8-B28C-F3D75F66758B}" srcOrd="0" destOrd="0" presId="urn:microsoft.com/office/officeart/2005/8/layout/gear1"/>
    <dgm:cxn modelId="{882251BF-B0F4-46ED-9416-6EE39AFDF0BD}" type="presOf" srcId="{74B85B40-1B52-4C13-8E6E-BC61CCD71025}" destId="{DDA79304-29FA-49F8-B87F-847DFB63834B}" srcOrd="0" destOrd="0" presId="urn:microsoft.com/office/officeart/2005/8/layout/gear1"/>
    <dgm:cxn modelId="{04FDB6CC-3F4D-46C3-8F34-9D7BF12E07E5}" type="presOf" srcId="{A87C7A9C-E1CB-4CF9-97A9-1135058034C5}" destId="{24134550-32E9-4DFF-B1B8-9FF334AA66F7}" srcOrd="1" destOrd="0" presId="urn:microsoft.com/office/officeart/2005/8/layout/gear1"/>
    <dgm:cxn modelId="{F50A1EDC-330E-4DE9-999A-58D3E50A8FD8}" type="presOf" srcId="{69F9FC20-E902-467E-BAC4-81AA701ED85A}" destId="{4F00A5C2-7B9B-4E1D-AAF3-1C1D08AFFBCF}" srcOrd="0" destOrd="0" presId="urn:microsoft.com/office/officeart/2005/8/layout/gear1"/>
    <dgm:cxn modelId="{7E4F3AE4-A7D2-4E41-8246-0A2AB527DAFC}" type="presOf" srcId="{69F9FC20-E902-467E-BAC4-81AA701ED85A}" destId="{2BA6978E-AEE2-45E5-968B-BD955DB2DDF4}" srcOrd="2" destOrd="0" presId="urn:microsoft.com/office/officeart/2005/8/layout/gear1"/>
    <dgm:cxn modelId="{CACB45FA-0172-4550-95C3-1D150F4DDC15}" type="presOf" srcId="{D385A464-76DD-4810-9215-5E68F4E1F848}" destId="{A8DE7BB9-3EF3-44D3-B5FF-8E0A787452A4}" srcOrd="2" destOrd="0" presId="urn:microsoft.com/office/officeart/2005/8/layout/gear1"/>
    <dgm:cxn modelId="{72CE4541-8422-4ABA-AF72-A44954A78301}" type="presParOf" srcId="{562BE28F-3C67-4B87-8064-CC418DE26B89}" destId="{CA678BC9-DC93-4CE8-B28C-F3D75F66758B}" srcOrd="0" destOrd="0" presId="urn:microsoft.com/office/officeart/2005/8/layout/gear1"/>
    <dgm:cxn modelId="{A00A5B66-58D0-4A2C-A44A-0E6573981BD9}" type="presParOf" srcId="{562BE28F-3C67-4B87-8064-CC418DE26B89}" destId="{18ADFA49-4D77-400B-853E-4555153AE111}" srcOrd="1" destOrd="0" presId="urn:microsoft.com/office/officeart/2005/8/layout/gear1"/>
    <dgm:cxn modelId="{A90A2461-D4B6-4BA9-9F7E-BB8FBD87367C}" type="presParOf" srcId="{562BE28F-3C67-4B87-8064-CC418DE26B89}" destId="{A8DE7BB9-3EF3-44D3-B5FF-8E0A787452A4}" srcOrd="2" destOrd="0" presId="urn:microsoft.com/office/officeart/2005/8/layout/gear1"/>
    <dgm:cxn modelId="{9B0D3AA9-9C8A-4DB5-B510-933F7959AD11}" type="presParOf" srcId="{562BE28F-3C67-4B87-8064-CC418DE26B89}" destId="{093E2F6A-2CC2-4C5E-9DB1-2986FCF8F791}" srcOrd="3" destOrd="0" presId="urn:microsoft.com/office/officeart/2005/8/layout/gear1"/>
    <dgm:cxn modelId="{A0F654CC-3093-49F8-9036-015541746769}" type="presParOf" srcId="{562BE28F-3C67-4B87-8064-CC418DE26B89}" destId="{24134550-32E9-4DFF-B1B8-9FF334AA66F7}" srcOrd="4" destOrd="0" presId="urn:microsoft.com/office/officeart/2005/8/layout/gear1"/>
    <dgm:cxn modelId="{BD87B3D8-9F18-4766-B221-10A47E26E2C0}" type="presParOf" srcId="{562BE28F-3C67-4B87-8064-CC418DE26B89}" destId="{54540D3C-8572-4493-9259-77B458F2FC54}" srcOrd="5" destOrd="0" presId="urn:microsoft.com/office/officeart/2005/8/layout/gear1"/>
    <dgm:cxn modelId="{9BC398CD-A446-48CD-A588-E9FBA9E48425}" type="presParOf" srcId="{562BE28F-3C67-4B87-8064-CC418DE26B89}" destId="{4F00A5C2-7B9B-4E1D-AAF3-1C1D08AFFBCF}" srcOrd="6" destOrd="0" presId="urn:microsoft.com/office/officeart/2005/8/layout/gear1"/>
    <dgm:cxn modelId="{147E9CB2-18FE-4C01-92F0-DE92B8F252CE}" type="presParOf" srcId="{562BE28F-3C67-4B87-8064-CC418DE26B89}" destId="{1B92170A-5D73-4748-A9AC-5063BE8AA79E}" srcOrd="7" destOrd="0" presId="urn:microsoft.com/office/officeart/2005/8/layout/gear1"/>
    <dgm:cxn modelId="{98F9ECBA-8E91-43DF-B13F-CE3D68BECB83}" type="presParOf" srcId="{562BE28F-3C67-4B87-8064-CC418DE26B89}" destId="{2BA6978E-AEE2-45E5-968B-BD955DB2DDF4}" srcOrd="8" destOrd="0" presId="urn:microsoft.com/office/officeart/2005/8/layout/gear1"/>
    <dgm:cxn modelId="{B666F58A-E295-4598-9538-31B8C74E343C}" type="presParOf" srcId="{562BE28F-3C67-4B87-8064-CC418DE26B89}" destId="{DC292D8E-CA2F-4648-8764-FB4489C64295}" srcOrd="9" destOrd="0" presId="urn:microsoft.com/office/officeart/2005/8/layout/gear1"/>
    <dgm:cxn modelId="{76F13A56-6EA6-417D-A392-E0095A7A79A7}" type="presParOf" srcId="{562BE28F-3C67-4B87-8064-CC418DE26B89}" destId="{BCEC3CA8-204B-47B2-912E-9222DA565124}" srcOrd="10" destOrd="0" presId="urn:microsoft.com/office/officeart/2005/8/layout/gear1"/>
    <dgm:cxn modelId="{E360FBEB-677F-4B92-A71E-45E0B2AAB828}" type="presParOf" srcId="{562BE28F-3C67-4B87-8064-CC418DE26B89}" destId="{7202CD5A-1E3E-47E8-A345-B063DA76064F}" srcOrd="11" destOrd="0" presId="urn:microsoft.com/office/officeart/2005/8/layout/gear1"/>
    <dgm:cxn modelId="{6697A6AF-617E-4724-9328-84C3EBCB4EC3}" type="presParOf" srcId="{562BE28F-3C67-4B87-8064-CC418DE26B89}" destId="{DDA79304-29FA-49F8-B87F-847DFB63834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78BC9-DC93-4CE8-B28C-F3D75F66758B}">
      <dsp:nvSpPr>
        <dsp:cNvPr id="0" name=""/>
        <dsp:cNvSpPr/>
      </dsp:nvSpPr>
      <dsp:spPr>
        <a:xfrm>
          <a:off x="5486420" y="3657600"/>
          <a:ext cx="4470400" cy="447040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Исследования</a:t>
          </a:r>
        </a:p>
      </dsp:txBody>
      <dsp:txXfrm>
        <a:off x="6385169" y="4704770"/>
        <a:ext cx="2672902" cy="2297878"/>
      </dsp:txXfrm>
    </dsp:sp>
    <dsp:sp modelId="{093E2F6A-2CC2-4C5E-9DB1-2986FCF8F791}">
      <dsp:nvSpPr>
        <dsp:cNvPr id="0" name=""/>
        <dsp:cNvSpPr/>
      </dsp:nvSpPr>
      <dsp:spPr>
        <a:xfrm>
          <a:off x="3088640" y="2600960"/>
          <a:ext cx="3251200" cy="3251200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Образование</a:t>
          </a:r>
        </a:p>
      </dsp:txBody>
      <dsp:txXfrm>
        <a:off x="3907139" y="3424406"/>
        <a:ext cx="1614202" cy="1604308"/>
      </dsp:txXfrm>
    </dsp:sp>
    <dsp:sp modelId="{4F00A5C2-7B9B-4E1D-AAF3-1C1D08AFFBCF}">
      <dsp:nvSpPr>
        <dsp:cNvPr id="0" name=""/>
        <dsp:cNvSpPr/>
      </dsp:nvSpPr>
      <dsp:spPr>
        <a:xfrm rot="20700000">
          <a:off x="4844333" y="357963"/>
          <a:ext cx="3185512" cy="318551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Инновации</a:t>
          </a:r>
        </a:p>
      </dsp:txBody>
      <dsp:txXfrm rot="-20700000">
        <a:off x="5543009" y="1056640"/>
        <a:ext cx="1788160" cy="1788160"/>
      </dsp:txXfrm>
    </dsp:sp>
    <dsp:sp modelId="{BCEC3CA8-204B-47B2-912E-9222DA565124}">
      <dsp:nvSpPr>
        <dsp:cNvPr id="0" name=""/>
        <dsp:cNvSpPr/>
      </dsp:nvSpPr>
      <dsp:spPr>
        <a:xfrm>
          <a:off x="5116476" y="2955180"/>
          <a:ext cx="5722112" cy="5722112"/>
        </a:xfrm>
        <a:prstGeom prst="circularArrow">
          <a:avLst>
            <a:gd name="adj1" fmla="val 4687"/>
            <a:gd name="adj2" fmla="val 299029"/>
            <a:gd name="adj3" fmla="val 2567367"/>
            <a:gd name="adj4" fmla="val 15755082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2CD5A-1E3E-47E8-A345-B063DA76064F}">
      <dsp:nvSpPr>
        <dsp:cNvPr id="0" name=""/>
        <dsp:cNvSpPr/>
      </dsp:nvSpPr>
      <dsp:spPr>
        <a:xfrm>
          <a:off x="2512858" y="1864710"/>
          <a:ext cx="4157472" cy="415747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79304-29FA-49F8-B87F-847DFB63834B}">
      <dsp:nvSpPr>
        <dsp:cNvPr id="0" name=""/>
        <dsp:cNvSpPr/>
      </dsp:nvSpPr>
      <dsp:spPr>
        <a:xfrm>
          <a:off x="4172801" y="-356664"/>
          <a:ext cx="4482592" cy="448259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258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C176F-AA48-4F53-9810-5DA4A11F15A5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2994-FDBC-4877-80C0-C1E66C9A62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31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81100" y="6515100"/>
            <a:ext cx="7150100" cy="83820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076325" y="4886325"/>
            <a:ext cx="16297275" cy="142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9075"/>
              </a:lnSpc>
            </a:pPr>
            <a:r>
              <a:rPr lang="ru-RU" sz="8250" b="0" i="0" dirty="0">
                <a:solidFill>
                  <a:srgbClr val="FFFFFF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Сеченовский Университет</a:t>
            </a:r>
            <a:endParaRPr lang="en-US" sz="8250" dirty="0"/>
          </a:p>
        </p:txBody>
      </p:sp>
      <p:sp>
        <p:nvSpPr>
          <p:cNvPr id="9" name="Text 1"/>
          <p:cNvSpPr/>
          <p:nvPr/>
        </p:nvSpPr>
        <p:spPr>
          <a:xfrm>
            <a:off x="1085850" y="8543925"/>
            <a:ext cx="8301990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150"/>
              </a:lnSpc>
            </a:pPr>
            <a:r>
              <a:rPr lang="ru-RU" sz="2250" b="0" i="0" dirty="0">
                <a:solidFill>
                  <a:srgbClr val="FFFFFF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Лебедев Георгий Станиславович</a:t>
            </a:r>
            <a:r>
              <a:rPr lang="en-US" sz="2250" b="0" i="0" dirty="0">
                <a:solidFill>
                  <a:srgbClr val="FFFFFF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
</a:t>
            </a:r>
            <a:r>
              <a:rPr lang="ru-RU" sz="2250" b="0" i="0" dirty="0">
                <a:solidFill>
                  <a:srgbClr val="FFFFFF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д.т.н. Директор института цифровой медицины, Заведующий кафедрой информационных и интернет-технологий, доцент</a:t>
            </a:r>
          </a:p>
          <a:p>
            <a:pPr algn="l">
              <a:lnSpc>
                <a:spcPts val="3150"/>
              </a:lnSpc>
            </a:pPr>
            <a:endParaRPr lang="ru-RU" sz="1875" b="0" i="0" dirty="0">
              <a:solidFill>
                <a:srgbClr val="FFFFFF"/>
              </a:solidFill>
              <a:latin typeface="IBM Plex Sans Medium" pitchFamily="34" charset="0"/>
              <a:ea typeface="IBM Plex Sans Medium" pitchFamily="34" charset="-122"/>
              <a:cs typeface="IBM Plex Sans Medium" pitchFamily="34" charset="-120"/>
            </a:endParaRPr>
          </a:p>
        </p:txBody>
      </p:sp>
      <p:sp>
        <p:nvSpPr>
          <p:cNvPr id="10" name="Text 2"/>
          <p:cNvSpPr/>
          <p:nvPr/>
        </p:nvSpPr>
        <p:spPr>
          <a:xfrm>
            <a:off x="1352550" y="6581775"/>
            <a:ext cx="636905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4950"/>
              </a:lnSpc>
            </a:pPr>
            <a:r>
              <a:rPr lang="ru-RU" sz="4500" b="0" i="0" dirty="0">
                <a:solidFill>
                  <a:srgbClr val="FFFFFF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Цифровая кафедра</a:t>
            </a:r>
            <a:endParaRPr lang="en-US" sz="45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9D6123-85BA-CCD9-8760-E3C60A95FB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5850" y="1009650"/>
            <a:ext cx="8829675" cy="14001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F641A94-3453-470F-8F32-E2974972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38762" y="635374"/>
            <a:ext cx="1326776" cy="1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19149" y="876300"/>
            <a:ext cx="14613631" cy="895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7020"/>
              </a:lnSpc>
            </a:pPr>
            <a:r>
              <a:rPr lang="ru-RU" sz="5400" b="0" i="0" dirty="0">
                <a:solidFill>
                  <a:srgbClr val="333333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Цифровая кафедра</a:t>
            </a:r>
            <a:endParaRPr lang="en-US" sz="5400" dirty="0"/>
          </a:p>
        </p:txBody>
      </p:sp>
      <p:sp>
        <p:nvSpPr>
          <p:cNvPr id="4" name="Text 1"/>
          <p:cNvSpPr/>
          <p:nvPr/>
        </p:nvSpPr>
        <p:spPr>
          <a:xfrm>
            <a:off x="751203" y="2337710"/>
            <a:ext cx="8995410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75"/>
              </a:lnSpc>
            </a:pPr>
            <a:r>
              <a:rPr lang="ru-RU" sz="3750" b="0" i="0" dirty="0">
                <a:solidFill>
                  <a:srgbClr val="C53131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Лебедев Георгий Станиславович</a:t>
            </a:r>
          </a:p>
        </p:txBody>
      </p:sp>
      <p:sp>
        <p:nvSpPr>
          <p:cNvPr id="5" name="Text 2"/>
          <p:cNvSpPr/>
          <p:nvPr/>
        </p:nvSpPr>
        <p:spPr>
          <a:xfrm>
            <a:off x="4199254" y="3522896"/>
            <a:ext cx="11233527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lvl="0" indent="-342900">
              <a:buFont typeface="Symbol" panose="05050102010706020507" pitchFamily="18" charset="2"/>
              <a:buChar char=""/>
            </a:pPr>
            <a:r>
              <a:rPr lang="ru-RU" sz="2000" dirty="0">
                <a:solidFill>
                  <a:srgbClr val="22272F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 2002 г. по 2004 г. — руководитель проекта автоматизации лечебного процесса клинического центра Московской медицинской академии им. И. М. Сеченова. С 2004 г. — заместитель директора по ИТ, советник директора ФГБУ «Центральный научно-исследовательский институт организации и информатизации здравоохранения» Минздрава России (ФГБУ «ЦНИИОИЗ»). Координирует работы по научно-методическому сопровождению информатизации здравоохранения в РФ. С 2016 г. </a:t>
            </a:r>
          </a:p>
          <a:p>
            <a:pPr marL="342900" lvl="0" indent="-342900">
              <a:buFont typeface="Symbol" panose="05050102010706020507" pitchFamily="18" charset="2"/>
              <a:buChar char=""/>
            </a:pPr>
            <a:endParaRPr lang="ru-RU" sz="2000" dirty="0">
              <a:solidFill>
                <a:srgbClr val="22272F"/>
              </a:solidFill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"/>
            </a:pPr>
            <a:r>
              <a:rPr lang="ru-RU" sz="2000" dirty="0">
                <a:solidFill>
                  <a:srgbClr val="22272F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заведующий кафедрой информационных и интернет-технологий, с 2018 г. </a:t>
            </a:r>
          </a:p>
          <a:p>
            <a:pPr marL="342900" lvl="0" indent="-342900">
              <a:buFont typeface="Symbol" panose="05050102010706020507" pitchFamily="18" charset="2"/>
              <a:buChar char=""/>
            </a:pPr>
            <a:endParaRPr lang="ru-RU" sz="2000" dirty="0">
              <a:solidFill>
                <a:srgbClr val="22272F"/>
              </a:solidFill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"/>
            </a:pPr>
            <a:r>
              <a:rPr lang="ru-RU" sz="2000" dirty="0">
                <a:solidFill>
                  <a:srgbClr val="22272F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директор Института цифровой медицины Первого Московского государственного медицинского университета им. И. М. Сеченова Минздрава России (Сеченовский университет). </a:t>
            </a:r>
          </a:p>
          <a:p>
            <a:pPr marL="342900" lvl="0" indent="-342900">
              <a:buFont typeface="Symbol" panose="05050102010706020507" pitchFamily="18" charset="2"/>
              <a:buChar char=""/>
            </a:pPr>
            <a:endParaRPr lang="ru-RU" sz="2000" dirty="0">
              <a:solidFill>
                <a:srgbClr val="22272F"/>
              </a:solidFill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"/>
            </a:pPr>
            <a:r>
              <a:rPr lang="ru-RU" sz="2000" dirty="0">
                <a:solidFill>
                  <a:srgbClr val="22272F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Доктор технических наук. Основатель и председатель национального технического комитета по стандартизации ТК-468 «Информатизация здоровья».</a:t>
            </a:r>
          </a:p>
          <a:p>
            <a:pPr marL="342900" lvl="0" indent="-342900">
              <a:buFont typeface="Symbol" panose="05050102010706020507" pitchFamily="18" charset="2"/>
              <a:buChar char=""/>
            </a:pPr>
            <a:endParaRPr lang="ru-RU" sz="2000" dirty="0">
              <a:solidFill>
                <a:srgbClr val="22272F"/>
              </a:solidFill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"/>
            </a:pPr>
            <a:r>
              <a:rPr lang="ru-RU" sz="2000" dirty="0">
                <a:solidFill>
                  <a:srgbClr val="22272F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Автор модельного закона «О телемедицинских услугах», 190 научных работ.</a:t>
            </a:r>
          </a:p>
          <a:p>
            <a:pPr marL="342900" lvl="0" indent="-342900">
              <a:buFont typeface="Symbol" panose="05050102010706020507" pitchFamily="18" charset="2"/>
              <a:buChar char=""/>
            </a:pPr>
            <a:endParaRPr lang="ru-RU" sz="2000" dirty="0">
              <a:solidFill>
                <a:srgbClr val="22272F"/>
              </a:solidFill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"/>
            </a:pPr>
            <a:r>
              <a:rPr lang="ru-RU" sz="2000" dirty="0">
                <a:solidFill>
                  <a:srgbClr val="22272F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Награжден серебряной медалью ВДНХ СССР.</a:t>
            </a:r>
            <a:endParaRPr lang="ru-RU" sz="2000" dirty="0"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FC273D-40A5-8555-6CD8-8AF7B9878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32781" y="1004887"/>
            <a:ext cx="1819275" cy="6381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61F5C15-D1C4-47C4-8339-F2EF810B0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9030" y="2159374"/>
            <a:ext cx="1326776" cy="1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B05B79-2AE7-4623-9CA8-C138943546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50" y="3768365"/>
            <a:ext cx="2940050" cy="31948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43DFAE3-8F95-4FF9-8191-4A8D76F9D17B}"/>
              </a:ext>
            </a:extLst>
          </p:cNvPr>
          <p:cNvSpPr/>
          <p:nvPr/>
        </p:nvSpPr>
        <p:spPr>
          <a:xfrm>
            <a:off x="866139" y="876299"/>
            <a:ext cx="14613631" cy="895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7020"/>
              </a:lnSpc>
            </a:pPr>
            <a:r>
              <a:rPr lang="ru-RU" sz="5400" b="0" i="0" dirty="0">
                <a:solidFill>
                  <a:srgbClr val="333333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Разработчик медицинских сервисов</a:t>
            </a:r>
          </a:p>
          <a:p>
            <a:pPr algn="l">
              <a:lnSpc>
                <a:spcPts val="7020"/>
              </a:lnSpc>
            </a:pPr>
            <a:r>
              <a:rPr lang="ru-RU" sz="3600" b="0" i="0" dirty="0">
                <a:solidFill>
                  <a:srgbClr val="333333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Дополнительная профессиональная программа (программа профессиональной переподготовки)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C529FA-63F2-4AB2-8194-D657C306F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32781" y="1004887"/>
            <a:ext cx="1819275" cy="6381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F052D87-372C-44B5-B0F5-3B6925407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9030" y="2006611"/>
            <a:ext cx="1326776" cy="1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3CEDD3-D59C-44F6-BFFF-1F24B60B2CF0}"/>
              </a:ext>
            </a:extLst>
          </p:cNvPr>
          <p:cNvSpPr txBox="1"/>
          <p:nvPr/>
        </p:nvSpPr>
        <p:spPr>
          <a:xfrm>
            <a:off x="819149" y="4019957"/>
            <a:ext cx="1005205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Практико-ориентированный курс для развития компетенций необходимых для выполнения нового вида профессиональной деятельности в области информационных технологий «Интернет- технологии»; </a:t>
            </a:r>
          </a:p>
          <a:p>
            <a:endParaRPr lang="ru-RU" sz="3200" dirty="0"/>
          </a:p>
          <a:p>
            <a:r>
              <a:rPr lang="ru-RU" sz="3200" dirty="0"/>
              <a:t>Приобретение новой квалификации «Программист». </a:t>
            </a:r>
          </a:p>
          <a:p>
            <a:endParaRPr lang="ru-RU" sz="3200" dirty="0"/>
          </a:p>
          <a:p>
            <a:r>
              <a:rPr lang="ru-RU" sz="3200" dirty="0"/>
              <a:t>Курс рассчитан на студентов медицинских и технических специальностей, специалитета, бакалавриата и магистратуры прошедших не менее 1 курса обучения по основной специальности.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61C8F4-5ED6-46B9-BD5E-2D01641A3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8854" y="4019957"/>
            <a:ext cx="6228943" cy="622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91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43DFAE3-8F95-4FF9-8191-4A8D76F9D17B}"/>
              </a:ext>
            </a:extLst>
          </p:cNvPr>
          <p:cNvSpPr/>
          <p:nvPr/>
        </p:nvSpPr>
        <p:spPr>
          <a:xfrm>
            <a:off x="819149" y="876300"/>
            <a:ext cx="9828531" cy="895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7020"/>
              </a:lnSpc>
            </a:pPr>
            <a:r>
              <a:rPr lang="ru-RU" sz="5400" b="0" i="0" dirty="0">
                <a:solidFill>
                  <a:srgbClr val="333333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Специалист по анализу медицинских данных</a:t>
            </a:r>
          </a:p>
          <a:p>
            <a:pPr algn="l"/>
            <a:r>
              <a:rPr lang="ru-RU" sz="3600" b="0" i="0" dirty="0">
                <a:solidFill>
                  <a:srgbClr val="333333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Дополнительная профессиональная программа (программа профессиональной переподготовки)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C529FA-63F2-4AB2-8194-D657C306F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32781" y="1004887"/>
            <a:ext cx="1819275" cy="6381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F052D87-372C-44B5-B0F5-3B6925407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9030" y="2006611"/>
            <a:ext cx="1326776" cy="1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3CEDD3-D59C-44F6-BFFF-1F24B60B2CF0}"/>
              </a:ext>
            </a:extLst>
          </p:cNvPr>
          <p:cNvSpPr txBox="1"/>
          <p:nvPr/>
        </p:nvSpPr>
        <p:spPr>
          <a:xfrm>
            <a:off x="723973" y="4984582"/>
            <a:ext cx="982853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Курс направлен на углубленное изучение подходов применения искусственного интеллекта и машинного обучения для обработки медицинских данных. </a:t>
            </a:r>
          </a:p>
          <a:p>
            <a:endParaRPr lang="ru-RU" sz="3200" dirty="0"/>
          </a:p>
          <a:p>
            <a:r>
              <a:rPr lang="ru-RU" sz="3200" dirty="0"/>
              <a:t>Освоение материалов курса предполагает получение практических навыков создания алгоритмов поддержки принятия медицинских решений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9A796B-3422-4AD2-BCF2-2E58167E1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2325" y="2981325"/>
            <a:ext cx="7305675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9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43DFAE3-8F95-4FF9-8191-4A8D76F9D17B}"/>
              </a:ext>
            </a:extLst>
          </p:cNvPr>
          <p:cNvSpPr/>
          <p:nvPr/>
        </p:nvSpPr>
        <p:spPr>
          <a:xfrm>
            <a:off x="819149" y="876300"/>
            <a:ext cx="13486131" cy="895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7020"/>
              </a:lnSpc>
            </a:pPr>
            <a:r>
              <a:rPr lang="en-US" sz="5400" b="0" i="0" dirty="0">
                <a:solidFill>
                  <a:srgbClr val="333333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DevOps </a:t>
            </a:r>
            <a:r>
              <a:rPr lang="ru-RU" sz="5400" b="0" i="0" dirty="0">
                <a:solidFill>
                  <a:srgbClr val="333333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в медицине</a:t>
            </a:r>
          </a:p>
          <a:p>
            <a:pPr algn="l">
              <a:lnSpc>
                <a:spcPts val="7020"/>
              </a:lnSpc>
            </a:pPr>
            <a:r>
              <a:rPr lang="ru-RU" sz="3600" b="0" i="0" dirty="0">
                <a:solidFill>
                  <a:srgbClr val="333333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Дополнительная профессиональная программа (программа профессиональной переподготовки)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C529FA-63F2-4AB2-8194-D657C306F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32781" y="1004887"/>
            <a:ext cx="1819275" cy="6381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F052D87-372C-44B5-B0F5-3B6925407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9030" y="2006611"/>
            <a:ext cx="1326776" cy="1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3CEDD3-D59C-44F6-BFFF-1F24B60B2CF0}"/>
              </a:ext>
            </a:extLst>
          </p:cNvPr>
          <p:cNvSpPr txBox="1"/>
          <p:nvPr/>
        </p:nvSpPr>
        <p:spPr>
          <a:xfrm>
            <a:off x="1259841" y="3927942"/>
            <a:ext cx="993648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Прохождение курса позволит получить теоретические знания и практические навыки по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организации размещения медицинских информационных систем для работы в современной инфраструктуре,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организации бесперебойности работы медицинских информационных приложений,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обеспечению гарантированного уровня быстродействия,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подходам к резервному копированию и обеспечению целостности данных.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0A7A1C-EDF4-434F-9411-660F79BA8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7997" y="4246880"/>
            <a:ext cx="6040120" cy="604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59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5A84AF10-F5CE-4E3D-A942-B0894B9D5A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955596"/>
              </p:ext>
            </p:extLst>
          </p:nvPr>
        </p:nvGraphicFramePr>
        <p:xfrm>
          <a:off x="3466710" y="177165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B5C5C1-E8ED-4554-B073-8AC209FCB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432781" y="1004887"/>
            <a:ext cx="1819275" cy="63817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7A0EBB5-03E3-443A-B727-BFAAC731A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9030" y="2006611"/>
            <a:ext cx="1326776" cy="1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0">
            <a:extLst>
              <a:ext uri="{FF2B5EF4-FFF2-40B4-BE49-F238E27FC236}">
                <a16:creationId xmlns:a16="http://schemas.microsoft.com/office/drawing/2014/main" id="{07ABD68B-AD7B-47F2-99F9-D5B419F1D809}"/>
              </a:ext>
            </a:extLst>
          </p:cNvPr>
          <p:cNvSpPr/>
          <p:nvPr/>
        </p:nvSpPr>
        <p:spPr>
          <a:xfrm>
            <a:off x="819149" y="876300"/>
            <a:ext cx="13486131" cy="895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7020"/>
              </a:lnSpc>
            </a:pPr>
            <a:r>
              <a:rPr lang="ru-RU" sz="5400" b="0" i="0" dirty="0">
                <a:solidFill>
                  <a:srgbClr val="333333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Основные направления развития </a:t>
            </a:r>
            <a:endParaRPr lang="ru-RU" sz="3600" b="0" i="0" dirty="0">
              <a:solidFill>
                <a:srgbClr val="333333"/>
              </a:solidFill>
              <a:latin typeface="Montserrat SemiBold" pitchFamily="34" charset="0"/>
              <a:ea typeface="Montserrat SemiBold" pitchFamily="34" charset="-122"/>
              <a:cs typeface="Montserrat SemiBold" pitchFamily="34" charset="-120"/>
            </a:endParaRPr>
          </a:p>
        </p:txBody>
      </p:sp>
      <p:sp>
        <p:nvSpPr>
          <p:cNvPr id="18" name="Правая фигурная скобка 17">
            <a:extLst>
              <a:ext uri="{FF2B5EF4-FFF2-40B4-BE49-F238E27FC236}">
                <a16:creationId xmlns:a16="http://schemas.microsoft.com/office/drawing/2014/main" id="{033BBC22-F457-4C38-88BD-D4160BC0007C}"/>
              </a:ext>
            </a:extLst>
          </p:cNvPr>
          <p:cNvSpPr/>
          <p:nvPr/>
        </p:nvSpPr>
        <p:spPr>
          <a:xfrm rot="10800000">
            <a:off x="14821290" y="6238240"/>
            <a:ext cx="1137273" cy="2764790"/>
          </a:xfrm>
          <a:prstGeom prst="rightBrace">
            <a:avLst/>
          </a:prstGeom>
          <a:ln w="28575" cmpd="sng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D4DF25-01C4-4985-B337-0C1D95B3D6FF}"/>
              </a:ext>
            </a:extLst>
          </p:cNvPr>
          <p:cNvSpPr txBox="1"/>
          <p:nvPr/>
        </p:nvSpPr>
        <p:spPr>
          <a:xfrm>
            <a:off x="15658710" y="6895394"/>
            <a:ext cx="23700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Изучение</a:t>
            </a:r>
          </a:p>
          <a:p>
            <a:r>
              <a:rPr lang="ru-RU" sz="2800" dirty="0"/>
              <a:t>Разработка</a:t>
            </a:r>
          </a:p>
          <a:p>
            <a:r>
              <a:rPr lang="ru-RU" sz="2800" dirty="0"/>
              <a:t>Внедрение</a:t>
            </a:r>
          </a:p>
        </p:txBody>
      </p:sp>
      <p:sp>
        <p:nvSpPr>
          <p:cNvPr id="21" name="Правая фигурная скобка 20">
            <a:extLst>
              <a:ext uri="{FF2B5EF4-FFF2-40B4-BE49-F238E27FC236}">
                <a16:creationId xmlns:a16="http://schemas.microsoft.com/office/drawing/2014/main" id="{311A448C-26B7-479C-94E9-9B9F33ACFFA6}"/>
              </a:ext>
            </a:extLst>
          </p:cNvPr>
          <p:cNvSpPr/>
          <p:nvPr/>
        </p:nvSpPr>
        <p:spPr>
          <a:xfrm>
            <a:off x="4477817" y="4855845"/>
            <a:ext cx="1137273" cy="2764790"/>
          </a:xfrm>
          <a:prstGeom prst="rightBrace">
            <a:avLst/>
          </a:prstGeom>
          <a:ln w="28575" cmpd="sng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CEF517-D625-4B97-93F7-9878546473AE}"/>
              </a:ext>
            </a:extLst>
          </p:cNvPr>
          <p:cNvSpPr txBox="1"/>
          <p:nvPr/>
        </p:nvSpPr>
        <p:spPr>
          <a:xfrm>
            <a:off x="1904270" y="4872762"/>
            <a:ext cx="30683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800" dirty="0"/>
              <a:t>Теория</a:t>
            </a:r>
          </a:p>
          <a:p>
            <a:pPr algn="r"/>
            <a:r>
              <a:rPr lang="ru-RU" sz="2800" dirty="0"/>
              <a:t>Практика</a:t>
            </a:r>
          </a:p>
          <a:p>
            <a:pPr algn="r"/>
            <a:r>
              <a:rPr lang="ru-RU" sz="2800" dirty="0"/>
              <a:t>Разработка</a:t>
            </a:r>
          </a:p>
          <a:p>
            <a:pPr algn="r"/>
            <a:r>
              <a:rPr lang="ru-RU" sz="2800" dirty="0"/>
              <a:t>Апробация</a:t>
            </a:r>
          </a:p>
          <a:p>
            <a:pPr algn="r"/>
            <a:r>
              <a:rPr lang="ru-RU" sz="2800" dirty="0"/>
              <a:t>Проектирование</a:t>
            </a:r>
          </a:p>
          <a:p>
            <a:pPr algn="r"/>
            <a:r>
              <a:rPr lang="ru-RU" sz="2800" dirty="0"/>
              <a:t>Распределение</a:t>
            </a:r>
          </a:p>
        </p:txBody>
      </p:sp>
      <p:sp>
        <p:nvSpPr>
          <p:cNvPr id="26" name="Правая фигурная скобка 25">
            <a:extLst>
              <a:ext uri="{FF2B5EF4-FFF2-40B4-BE49-F238E27FC236}">
                <a16:creationId xmlns:a16="http://schemas.microsoft.com/office/drawing/2014/main" id="{4ED1BCCD-3462-45E1-A14F-2DACFA58AE69}"/>
              </a:ext>
            </a:extLst>
          </p:cNvPr>
          <p:cNvSpPr/>
          <p:nvPr/>
        </p:nvSpPr>
        <p:spPr>
          <a:xfrm rot="10800000">
            <a:off x="11803770" y="2006611"/>
            <a:ext cx="1137273" cy="2764790"/>
          </a:xfrm>
          <a:prstGeom prst="rightBrace">
            <a:avLst/>
          </a:prstGeom>
          <a:ln w="28575" cmpd="sng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D81886-9F54-4291-B71C-932929DC5BE6}"/>
              </a:ext>
            </a:extLst>
          </p:cNvPr>
          <p:cNvSpPr txBox="1"/>
          <p:nvPr/>
        </p:nvSpPr>
        <p:spPr>
          <a:xfrm>
            <a:off x="12641783" y="2328706"/>
            <a:ext cx="23368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Поиск</a:t>
            </a:r>
          </a:p>
          <a:p>
            <a:r>
              <a:rPr lang="ru-RU" sz="2800" dirty="0"/>
              <a:t>Поддержка</a:t>
            </a:r>
          </a:p>
          <a:p>
            <a:r>
              <a:rPr lang="ru-RU" sz="2800" dirty="0"/>
              <a:t>Кооперация</a:t>
            </a:r>
          </a:p>
          <a:p>
            <a:r>
              <a:rPr lang="ru-RU" sz="2800" dirty="0"/>
              <a:t>Внедрение</a:t>
            </a:r>
          </a:p>
          <a:p>
            <a:r>
              <a:rPr lang="ru-RU" sz="2800" dirty="0"/>
              <a:t>Интеграция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32981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04900" y="187967"/>
            <a:ext cx="12326620" cy="912702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rgbClr val="333333"/>
                </a:solidFill>
                <a:latin typeface="Montserrat SemiBold" pitchFamily="34" charset="0"/>
              </a:rPr>
              <a:t>Подготовка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dirty="0">
                <a:solidFill>
                  <a:srgbClr val="333333"/>
                </a:solidFill>
                <a:latin typeface="Montserrat SemiBold" pitchFamily="34" charset="0"/>
              </a:rPr>
              <a:t>кадров для </a:t>
            </a:r>
            <a:br>
              <a:rPr lang="ru-RU" sz="5400" dirty="0">
                <a:solidFill>
                  <a:srgbClr val="333333"/>
                </a:solidFill>
                <a:latin typeface="Montserrat SemiBold" pitchFamily="34" charset="0"/>
              </a:rPr>
            </a:br>
            <a:r>
              <a:rPr lang="ru-RU" sz="5400" dirty="0">
                <a:solidFill>
                  <a:srgbClr val="333333"/>
                </a:solidFill>
                <a:latin typeface="Montserrat SemiBold" pitchFamily="34" charset="0"/>
              </a:rPr>
              <a:t>цифрового здравоохранения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7522" y="3089706"/>
            <a:ext cx="3149600" cy="1524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/>
              <a:t>Медицинские специалисты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7522" y="7153706"/>
            <a:ext cx="3149600" cy="13462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err="1"/>
              <a:t>ИТ-специалисты</a:t>
            </a:r>
            <a:endParaRPr lang="ru-RU" sz="3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47522" y="5109007"/>
            <a:ext cx="3149600" cy="1625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/>
              <a:t>Специалисты не медицинских специальностей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2023" y="3178607"/>
            <a:ext cx="2959100" cy="13462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/>
              <a:t>Пользователи МЦС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2023" y="5248706"/>
            <a:ext cx="2959100" cy="13462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/>
              <a:t>Организаторы применения ЦМС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02023" y="7153706"/>
            <a:ext cx="2959100" cy="13462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/>
              <a:t>Разработчики ЦМС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053321" y="2416607"/>
            <a:ext cx="2819400" cy="13462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err="1"/>
              <a:t>Специалитет</a:t>
            </a:r>
            <a:endParaRPr lang="ru-RU" sz="3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053321" y="4016807"/>
            <a:ext cx="2819400" cy="13462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/>
              <a:t>Магистратура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053321" y="8728507"/>
            <a:ext cx="2819400" cy="13462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err="1"/>
              <a:t>Бакалавриат</a:t>
            </a:r>
            <a:endParaRPr lang="ru-RU" sz="3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053320" y="7156883"/>
            <a:ext cx="2819400" cy="13462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/>
              <a:t>Цифровая кафедра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053321" y="5553506"/>
            <a:ext cx="2819400" cy="13462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/>
              <a:t>Школа мастерства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3620730" y="6480607"/>
            <a:ext cx="3624107" cy="13462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/>
              <a:t>Информационные системы и технологии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620732" y="8309407"/>
            <a:ext cx="3624104" cy="13462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/>
              <a:t>ИИ в социальной сфере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3620730" y="4689907"/>
            <a:ext cx="3624102" cy="13462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/>
              <a:t>Специалист по большим данным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620727" y="2911907"/>
            <a:ext cx="3624107" cy="13462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/>
              <a:t>Программист</a:t>
            </a:r>
          </a:p>
        </p:txBody>
      </p:sp>
      <p:cxnSp>
        <p:nvCxnSpPr>
          <p:cNvPr id="21" name="Прямая со стрелкой 20"/>
          <p:cNvCxnSpPr>
            <a:stCxn id="4" idx="3"/>
            <a:endCxn id="7" idx="1"/>
          </p:cNvCxnSpPr>
          <p:nvPr/>
        </p:nvCxnSpPr>
        <p:spPr>
          <a:xfrm>
            <a:off x="3897121" y="3851707"/>
            <a:ext cx="1104900" cy="3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6" idx="3"/>
            <a:endCxn id="9" idx="1"/>
          </p:cNvCxnSpPr>
          <p:nvPr/>
        </p:nvCxnSpPr>
        <p:spPr>
          <a:xfrm>
            <a:off x="3897121" y="5921807"/>
            <a:ext cx="1104900" cy="3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5" idx="3"/>
          </p:cNvCxnSpPr>
          <p:nvPr/>
        </p:nvCxnSpPr>
        <p:spPr>
          <a:xfrm>
            <a:off x="3897121" y="7826807"/>
            <a:ext cx="1104900" cy="3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4" idx="3"/>
            <a:endCxn id="9" idx="1"/>
          </p:cNvCxnSpPr>
          <p:nvPr/>
        </p:nvCxnSpPr>
        <p:spPr>
          <a:xfrm>
            <a:off x="3897121" y="3851707"/>
            <a:ext cx="1104900" cy="2070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7" idx="3"/>
          </p:cNvCxnSpPr>
          <p:nvPr/>
        </p:nvCxnSpPr>
        <p:spPr>
          <a:xfrm flipV="1">
            <a:off x="7961122" y="3178607"/>
            <a:ext cx="1092200" cy="673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9" idx="3"/>
            <a:endCxn id="12" idx="1"/>
          </p:cNvCxnSpPr>
          <p:nvPr/>
        </p:nvCxnSpPr>
        <p:spPr>
          <a:xfrm flipV="1">
            <a:off x="7961122" y="4689907"/>
            <a:ext cx="1092200" cy="12319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9" idx="3"/>
            <a:endCxn id="15" idx="1"/>
          </p:cNvCxnSpPr>
          <p:nvPr/>
        </p:nvCxnSpPr>
        <p:spPr>
          <a:xfrm>
            <a:off x="7961122" y="5921807"/>
            <a:ext cx="10922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15" idx="1"/>
          </p:cNvCxnSpPr>
          <p:nvPr/>
        </p:nvCxnSpPr>
        <p:spPr>
          <a:xfrm rot="16200000" flipH="1">
            <a:off x="7319772" y="4493057"/>
            <a:ext cx="2374901" cy="1092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10" idx="3"/>
            <a:endCxn id="14" idx="1"/>
          </p:cNvCxnSpPr>
          <p:nvPr/>
        </p:nvCxnSpPr>
        <p:spPr>
          <a:xfrm>
            <a:off x="7961122" y="7826807"/>
            <a:ext cx="1092198" cy="3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13" idx="1"/>
          </p:cNvCxnSpPr>
          <p:nvPr/>
        </p:nvCxnSpPr>
        <p:spPr>
          <a:xfrm rot="16200000" flipH="1">
            <a:off x="7719822" y="8068108"/>
            <a:ext cx="1574801" cy="1092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13" idx="3"/>
            <a:endCxn id="17" idx="1"/>
          </p:cNvCxnSpPr>
          <p:nvPr/>
        </p:nvCxnSpPr>
        <p:spPr>
          <a:xfrm flipV="1">
            <a:off x="11872723" y="8982506"/>
            <a:ext cx="174801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13" idx="3"/>
            <a:endCxn id="16" idx="1"/>
          </p:cNvCxnSpPr>
          <p:nvPr/>
        </p:nvCxnSpPr>
        <p:spPr>
          <a:xfrm flipV="1">
            <a:off x="11872722" y="7153706"/>
            <a:ext cx="1748009" cy="2247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14" idx="3"/>
            <a:endCxn id="18" idx="1"/>
          </p:cNvCxnSpPr>
          <p:nvPr/>
        </p:nvCxnSpPr>
        <p:spPr>
          <a:xfrm flipV="1">
            <a:off x="11872720" y="5363006"/>
            <a:ext cx="1748010" cy="24669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endCxn id="19" idx="1"/>
          </p:cNvCxnSpPr>
          <p:nvPr/>
        </p:nvCxnSpPr>
        <p:spPr>
          <a:xfrm rot="5400000" flipH="1" flipV="1">
            <a:off x="10625821" y="4831910"/>
            <a:ext cx="4241807" cy="17480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C15E15B-C3F3-4AFB-BB2F-9D0F12245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32781" y="1004887"/>
            <a:ext cx="1819275" cy="638175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3B1D05B2-EF4E-4312-B40E-4DC22353C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31510" y="749480"/>
            <a:ext cx="1326776" cy="1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157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667375" y="1543045"/>
            <a:ext cx="4486275" cy="60050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04900" y="1228725"/>
            <a:ext cx="3638550" cy="139072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076325" y="5514975"/>
            <a:ext cx="6162675" cy="142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7425"/>
              </a:lnSpc>
            </a:pPr>
            <a:r>
              <a:rPr lang="en-US" sz="6750" b="0" i="0" dirty="0">
                <a:solidFill>
                  <a:srgbClr val="FFFFFF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Спасибо </a:t>
            </a:r>
            <a:br/>
            <a:r>
              <a:rPr lang="en-US" sz="6750" b="0" i="0" dirty="0">
                <a:solidFill>
                  <a:srgbClr val="FFFFFF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за внимание</a:t>
            </a:r>
            <a:endParaRPr lang="en-US" sz="6750" dirty="0"/>
          </a:p>
        </p:txBody>
      </p:sp>
      <p:sp>
        <p:nvSpPr>
          <p:cNvPr id="8" name="Text 1"/>
          <p:cNvSpPr/>
          <p:nvPr/>
        </p:nvSpPr>
        <p:spPr>
          <a:xfrm>
            <a:off x="1085850" y="8372475"/>
            <a:ext cx="6410325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50"/>
              </a:lnSpc>
            </a:pPr>
            <a:r>
              <a:rPr lang="ru-RU" sz="2250" b="0" i="0" dirty="0">
                <a:solidFill>
                  <a:srgbClr val="FFFFFF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Лебедев Георгий Станиславович </a:t>
            </a:r>
            <a:r>
              <a:rPr lang="en-US" sz="2250" b="0" i="0" dirty="0">
                <a:solidFill>
                  <a:srgbClr val="FFFFFF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
</a:t>
            </a:r>
            <a:r>
              <a:rPr lang="ru-RU" sz="2000" b="0" i="0" dirty="0">
                <a:solidFill>
                  <a:srgbClr val="FFFFFF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Сеченовский Университет</a:t>
            </a:r>
            <a:endParaRPr lang="en-US" sz="2000" dirty="0"/>
          </a:p>
          <a:p>
            <a:pPr algn="l">
              <a:lnSpc>
                <a:spcPts val="3150"/>
              </a:lnSpc>
            </a:pPr>
            <a:endParaRPr lang="en-US" sz="225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4348323-906A-4D29-83CC-1CE5A0267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42418" y="3816724"/>
            <a:ext cx="1326776" cy="1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3114</TotalTime>
  <Words>398</Words>
  <Application>Microsoft Office PowerPoint</Application>
  <PresentationFormat>Произвольный</PresentationFormat>
  <Paragraphs>74</Paragraphs>
  <Slides>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Montserrat</vt:lpstr>
      <vt:lpstr>Arial</vt:lpstr>
      <vt:lpstr>Montserrat SemiBold</vt:lpstr>
      <vt:lpstr>IBM Plex Sans Medium</vt:lpstr>
      <vt:lpstr>Calibri Light</vt:lpstr>
      <vt:lpstr>Symbol</vt:lpstr>
      <vt:lpstr>Calibri</vt:lpstr>
      <vt:lpstr>Montserrat Regular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Подготовка кадров для  цифрового здравоохранения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Konstantin Koshechkin</cp:lastModifiedBy>
  <cp:revision>17</cp:revision>
  <dcterms:created xsi:type="dcterms:W3CDTF">2023-02-07T10:46:24Z</dcterms:created>
  <dcterms:modified xsi:type="dcterms:W3CDTF">2023-03-29T14:52:50Z</dcterms:modified>
</cp:coreProperties>
</file>