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6" r:id="rId3"/>
    <p:sldId id="261" r:id="rId4"/>
    <p:sldId id="260" r:id="rId5"/>
    <p:sldId id="259" r:id="rId6"/>
    <p:sldId id="258" r:id="rId7"/>
    <p:sldId id="265" r:id="rId8"/>
    <p:sldId id="257"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00" d="100"/>
          <a:sy n="100" d="100"/>
        </p:scale>
        <p:origin x="84" y="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0C85A17-A781-45F7-8F5A-25086F9620E3}" type="datetimeFigureOut">
              <a:rPr lang="ru-RU" smtClean="0"/>
              <a:t>15.06.2020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3873252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0C85A17-A781-45F7-8F5A-25086F9620E3}" type="datetimeFigureOut">
              <a:rPr lang="ru-RU" smtClean="0"/>
              <a:t>15.06.2020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36295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0C85A17-A781-45F7-8F5A-25086F9620E3}" type="datetimeFigureOut">
              <a:rPr lang="ru-RU" smtClean="0"/>
              <a:t>15.06.2020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173056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0C85A17-A781-45F7-8F5A-25086F9620E3}" type="datetimeFigureOut">
              <a:rPr lang="ru-RU" smtClean="0"/>
              <a:t>15.06.2020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328924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0C85A17-A781-45F7-8F5A-25086F9620E3}" type="datetimeFigureOut">
              <a:rPr lang="ru-RU" smtClean="0"/>
              <a:t>15.06.2020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169198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0C85A17-A781-45F7-8F5A-25086F9620E3}" type="datetimeFigureOut">
              <a:rPr lang="ru-RU" smtClean="0"/>
              <a:t>15.06.2020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535287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0C85A17-A781-45F7-8F5A-25086F9620E3}" type="datetimeFigureOut">
              <a:rPr lang="ru-RU" smtClean="0"/>
              <a:t>15.06.2020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278733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0C85A17-A781-45F7-8F5A-25086F9620E3}" type="datetimeFigureOut">
              <a:rPr lang="ru-RU" smtClean="0"/>
              <a:t>15.06.2020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157102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85A17-A781-45F7-8F5A-25086F9620E3}" type="datetimeFigureOut">
              <a:rPr lang="ru-RU" smtClean="0"/>
              <a:t>15.06.2020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379256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0C85A17-A781-45F7-8F5A-25086F9620E3}" type="datetimeFigureOut">
              <a:rPr lang="ru-RU" smtClean="0"/>
              <a:t>15.06.2020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56229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C0C85A17-A781-45F7-8F5A-25086F9620E3}" type="datetimeFigureOut">
              <a:rPr lang="ru-RU" smtClean="0"/>
              <a:t>15.06.2020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A1B8B72-2463-4A08-A482-825353F44A26}" type="slidenum">
              <a:rPr lang="ru-RU" smtClean="0"/>
              <a:t>‹#›</a:t>
            </a:fld>
            <a:endParaRPr lang="ru-RU"/>
          </a:p>
        </p:txBody>
      </p:sp>
    </p:spTree>
    <p:extLst>
      <p:ext uri="{BB962C8B-B14F-4D97-AF65-F5344CB8AC3E}">
        <p14:creationId xmlns:p14="http://schemas.microsoft.com/office/powerpoint/2010/main" val="691924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85A17-A781-45F7-8F5A-25086F9620E3}" type="datetimeFigureOut">
              <a:rPr lang="ru-RU" smtClean="0"/>
              <a:t>15.06.2020</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B8B72-2463-4A08-A482-825353F44A26}" type="slidenum">
              <a:rPr lang="ru-RU" smtClean="0"/>
              <a:t>‹#›</a:t>
            </a:fld>
            <a:endParaRPr lang="ru-RU"/>
          </a:p>
        </p:txBody>
      </p:sp>
    </p:spTree>
    <p:extLst>
      <p:ext uri="{BB962C8B-B14F-4D97-AF65-F5344CB8AC3E}">
        <p14:creationId xmlns:p14="http://schemas.microsoft.com/office/powerpoint/2010/main" val="408690879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2" name="Прямоугольник 1">
            <a:extLst>
              <a:ext uri="{FF2B5EF4-FFF2-40B4-BE49-F238E27FC236}">
                <a16:creationId xmlns:a16="http://schemas.microsoft.com/office/drawing/2014/main" id="{36C9D0F9-8667-4F6A-B27E-BEF51DEC44E6}"/>
              </a:ext>
            </a:extLst>
          </p:cNvPr>
          <p:cNvSpPr/>
          <p:nvPr/>
        </p:nvSpPr>
        <p:spPr>
          <a:xfrm>
            <a:off x="1631504" y="2276872"/>
            <a:ext cx="8640960" cy="1938992"/>
          </a:xfrm>
          <a:prstGeom prst="rect">
            <a:avLst/>
          </a:prstGeom>
        </p:spPr>
        <p:txBody>
          <a:bodyPr wrap="square">
            <a:spAutoFit/>
          </a:bodyPr>
          <a:lstStyle/>
          <a:p>
            <a:pPr algn="ctr"/>
            <a:r>
              <a:rPr lang="ru-RU" sz="4000" b="1" dirty="0">
                <a:latin typeface="Times New Roman" panose="02020603050405020304" pitchFamily="18" charset="0"/>
                <a:ea typeface="Calibri" panose="020F0502020204030204" pitchFamily="34" charset="0"/>
              </a:rPr>
              <a:t>Особые права и преимущества, предоставляемые победителям и призерам олимпиад </a:t>
            </a:r>
            <a:endParaRPr lang="ru-RU" sz="4000" dirty="0"/>
          </a:p>
        </p:txBody>
      </p:sp>
    </p:spTree>
    <p:extLst>
      <p:ext uri="{BB962C8B-B14F-4D97-AF65-F5344CB8AC3E}">
        <p14:creationId xmlns:p14="http://schemas.microsoft.com/office/powerpoint/2010/main" val="355704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6" name="Прямоугольник 5">
            <a:extLst>
              <a:ext uri="{FF2B5EF4-FFF2-40B4-BE49-F238E27FC236}">
                <a16:creationId xmlns:a16="http://schemas.microsoft.com/office/drawing/2014/main" id="{892A7E47-0E47-4F95-8E85-388A23740032}"/>
              </a:ext>
            </a:extLst>
          </p:cNvPr>
          <p:cNvSpPr/>
          <p:nvPr/>
        </p:nvSpPr>
        <p:spPr>
          <a:xfrm>
            <a:off x="2733674" y="323850"/>
            <a:ext cx="9122965" cy="2062103"/>
          </a:xfrm>
          <a:prstGeom prst="rect">
            <a:avLst/>
          </a:prstGeom>
        </p:spPr>
        <p:txBody>
          <a:bodyPr wrap="square">
            <a:spAutoFit/>
          </a:bodyPr>
          <a:lstStyle/>
          <a:p>
            <a:pPr algn="ctr"/>
            <a:r>
              <a:rPr lang="ru-RU" sz="3200" b="1" dirty="0">
                <a:latin typeface="Times New Roman" panose="02020603050405020304" pitchFamily="18" charset="0"/>
                <a:ea typeface="Calibri" panose="020F0502020204030204" pitchFamily="34" charset="0"/>
              </a:rPr>
              <a:t>Победители и призеры заключительного этапа всероссийской олимпиады школьников, члены сборных команд Российской Федерации, участвовавшие в международных олимпиадах</a:t>
            </a:r>
            <a:endParaRPr lang="ru-RU" sz="3200" dirty="0"/>
          </a:p>
        </p:txBody>
      </p:sp>
      <p:sp>
        <p:nvSpPr>
          <p:cNvPr id="7" name="Прямоугольник 6">
            <a:extLst>
              <a:ext uri="{FF2B5EF4-FFF2-40B4-BE49-F238E27FC236}">
                <a16:creationId xmlns:a16="http://schemas.microsoft.com/office/drawing/2014/main" id="{7375756F-A1D5-4200-B815-7E67A272B898}"/>
              </a:ext>
            </a:extLst>
          </p:cNvPr>
          <p:cNvSpPr/>
          <p:nvPr/>
        </p:nvSpPr>
        <p:spPr>
          <a:xfrm>
            <a:off x="1055440" y="2413338"/>
            <a:ext cx="10801200" cy="4154984"/>
          </a:xfrm>
          <a:prstGeom prst="rect">
            <a:avLst/>
          </a:prstGeom>
        </p:spPr>
        <p:txBody>
          <a:bodyPr wrap="square">
            <a:spAutoFit/>
          </a:bodyPr>
          <a:lstStyle/>
          <a:p>
            <a:pPr marL="285750" indent="-285750">
              <a:buFont typeface="Wingdings" panose="05000000000000000000" pitchFamily="2" charset="2"/>
              <a:buChar char="Ø"/>
            </a:pPr>
            <a:r>
              <a:rPr lang="ru-RU" sz="2400" dirty="0"/>
              <a:t>Имеют особое право на </a:t>
            </a:r>
            <a:r>
              <a:rPr lang="ru-RU" sz="2400" b="1" dirty="0"/>
              <a:t>прием без вступительных испытаний </a:t>
            </a:r>
            <a:r>
              <a:rPr lang="ru-RU" sz="2400" dirty="0"/>
              <a:t>в течение 4 лет, следующих за годом проведения соответствующей олимпиады по специальностям и (или) направлениям подготовки, соответствующим профилю всероссийской олимпиады школьников или международной олимпиады. </a:t>
            </a:r>
          </a:p>
          <a:p>
            <a:endParaRPr lang="ru-RU" sz="2400" dirty="0"/>
          </a:p>
          <a:p>
            <a:pPr marL="285750" indent="-285750">
              <a:buFont typeface="Wingdings" panose="05000000000000000000" pitchFamily="2" charset="2"/>
              <a:buChar char="Ø"/>
            </a:pPr>
            <a:r>
              <a:rPr lang="ru-RU" sz="2400" dirty="0"/>
              <a:t>Результатов ЕГЭ не требуется</a:t>
            </a:r>
          </a:p>
          <a:p>
            <a:endParaRPr lang="ru-RU" sz="2400" dirty="0"/>
          </a:p>
          <a:p>
            <a:pPr marL="342900" indent="-342900">
              <a:buFont typeface="Wingdings" panose="05000000000000000000" pitchFamily="2" charset="2"/>
              <a:buChar char="Ø"/>
            </a:pPr>
            <a:r>
              <a:rPr lang="ru-RU" sz="2400" dirty="0"/>
              <a:t>Особое право можно использовать при приеме только в одну организацию высшего образования только на одну образовательную программу по выбору поступающего </a:t>
            </a:r>
          </a:p>
        </p:txBody>
      </p:sp>
    </p:spTree>
    <p:extLst>
      <p:ext uri="{BB962C8B-B14F-4D97-AF65-F5344CB8AC3E}">
        <p14:creationId xmlns:p14="http://schemas.microsoft.com/office/powerpoint/2010/main" val="2548910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C281041D-671E-4A60-AE55-579103440FEE}"/>
              </a:ext>
            </a:extLst>
          </p:cNvPr>
          <p:cNvGraphicFramePr>
            <a:graphicFrameLocks noGrp="1"/>
          </p:cNvGraphicFramePr>
          <p:nvPr>
            <p:extLst>
              <p:ext uri="{D42A27DB-BD31-4B8C-83A1-F6EECF244321}">
                <p14:modId xmlns:p14="http://schemas.microsoft.com/office/powerpoint/2010/main" val="1880805285"/>
              </p:ext>
            </p:extLst>
          </p:nvPr>
        </p:nvGraphicFramePr>
        <p:xfrm>
          <a:off x="335360" y="548680"/>
          <a:ext cx="11521280" cy="5976666"/>
        </p:xfrm>
        <a:graphic>
          <a:graphicData uri="http://schemas.openxmlformats.org/drawingml/2006/table">
            <a:tbl>
              <a:tblPr firstRow="1" firstCol="1" bandRow="1">
                <a:tableStyleId>{5C22544A-7EE6-4342-B048-85BDC9FD1C3A}</a:tableStyleId>
              </a:tblPr>
              <a:tblGrid>
                <a:gridCol w="1694904">
                  <a:extLst>
                    <a:ext uri="{9D8B030D-6E8A-4147-A177-3AD203B41FA5}">
                      <a16:colId xmlns:a16="http://schemas.microsoft.com/office/drawing/2014/main" val="1245119839"/>
                    </a:ext>
                  </a:extLst>
                </a:gridCol>
                <a:gridCol w="4236064">
                  <a:extLst>
                    <a:ext uri="{9D8B030D-6E8A-4147-A177-3AD203B41FA5}">
                      <a16:colId xmlns:a16="http://schemas.microsoft.com/office/drawing/2014/main" val="3210279160"/>
                    </a:ext>
                  </a:extLst>
                </a:gridCol>
                <a:gridCol w="5590312">
                  <a:extLst>
                    <a:ext uri="{9D8B030D-6E8A-4147-A177-3AD203B41FA5}">
                      <a16:colId xmlns:a16="http://schemas.microsoft.com/office/drawing/2014/main" val="2997742766"/>
                    </a:ext>
                  </a:extLst>
                </a:gridCol>
              </a:tblGrid>
              <a:tr h="544956">
                <a:tc>
                  <a:txBody>
                    <a:bodyPr/>
                    <a:lstStyle/>
                    <a:p>
                      <a:pPr algn="ctr">
                        <a:lnSpc>
                          <a:spcPct val="115000"/>
                        </a:lnSpc>
                        <a:spcAft>
                          <a:spcPts val="0"/>
                        </a:spcAft>
                      </a:pPr>
                      <a:r>
                        <a:rPr lang="ru-RU" sz="1050" dirty="0">
                          <a:effectLst/>
                        </a:rPr>
                        <a:t>Код</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Наименование направления</a:t>
                      </a:r>
                    </a:p>
                    <a:p>
                      <a:pPr algn="ctr">
                        <a:lnSpc>
                          <a:spcPct val="115000"/>
                        </a:lnSpc>
                        <a:spcAft>
                          <a:spcPts val="0"/>
                        </a:spcAft>
                      </a:pPr>
                      <a:r>
                        <a:rPr lang="ru-RU" sz="1050" dirty="0">
                          <a:effectLst/>
                        </a:rPr>
                        <a:t>подготовки, специальности</a:t>
                      </a:r>
                    </a:p>
                    <a:p>
                      <a:pPr algn="ctr">
                        <a:lnSpc>
                          <a:spcPct val="115000"/>
                        </a:lnSpc>
                        <a:spcAft>
                          <a:spcPts val="0"/>
                        </a:spcAft>
                      </a:pPr>
                      <a:r>
                        <a:rPr lang="ru-RU" sz="1050" dirty="0">
                          <a:effectLst/>
                        </a:rPr>
                        <a:t>соответствующей профилю олимпиады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Профиль всероссийской олимпиады школьников или международной олимпиады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2192150041"/>
                  </a:ext>
                </a:extLst>
              </a:tr>
              <a:tr h="359354">
                <a:tc>
                  <a:txBody>
                    <a:bodyPr/>
                    <a:lstStyle/>
                    <a:p>
                      <a:pPr algn="ctr">
                        <a:lnSpc>
                          <a:spcPct val="115000"/>
                        </a:lnSpc>
                        <a:spcAft>
                          <a:spcPts val="0"/>
                        </a:spcAft>
                      </a:pPr>
                      <a:r>
                        <a:rPr lang="ru-RU" sz="1050">
                          <a:effectLst/>
                        </a:rPr>
                        <a:t>19.03.01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Биотехнология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Математика,  Химия, Биология, Экология, </a:t>
                      </a:r>
                    </a:p>
                    <a:p>
                      <a:pPr algn="ctr">
                        <a:lnSpc>
                          <a:spcPct val="115000"/>
                        </a:lnSpc>
                        <a:spcAft>
                          <a:spcPts val="0"/>
                        </a:spcAft>
                      </a:pPr>
                      <a:r>
                        <a:rPr lang="ru-RU" sz="1050">
                          <a:effectLst/>
                        </a:rPr>
                        <a:t>Основы безопасности жизнедеятельности</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2238031263"/>
                  </a:ext>
                </a:extLst>
              </a:tr>
              <a:tr h="359354">
                <a:tc>
                  <a:txBody>
                    <a:bodyPr/>
                    <a:lstStyle/>
                    <a:p>
                      <a:pPr algn="ctr">
                        <a:lnSpc>
                          <a:spcPct val="115000"/>
                        </a:lnSpc>
                        <a:spcAft>
                          <a:spcPts val="0"/>
                        </a:spcAft>
                      </a:pPr>
                      <a:r>
                        <a:rPr lang="ru-RU" sz="1050">
                          <a:effectLst/>
                        </a:rPr>
                        <a:t>22.03.01</a:t>
                      </a:r>
                    </a:p>
                    <a:p>
                      <a:pPr algn="ctr">
                        <a:lnSpc>
                          <a:spcPct val="115000"/>
                        </a:lnSpc>
                        <a:spcAft>
                          <a:spcPts val="0"/>
                        </a:spcAft>
                      </a:pPr>
                      <a:r>
                        <a:rPr lang="ru-RU"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Материаловедение и технологии материалов</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rowSpan="4">
                  <a:txBody>
                    <a:bodyPr/>
                    <a:lstStyle/>
                    <a:p>
                      <a:pPr algn="ctr">
                        <a:lnSpc>
                          <a:spcPct val="115000"/>
                        </a:lnSpc>
                        <a:spcAft>
                          <a:spcPts val="0"/>
                        </a:spcAft>
                      </a:pPr>
                      <a:r>
                        <a:rPr lang="ru-RU" sz="1050" dirty="0">
                          <a:effectLst/>
                        </a:rPr>
                        <a:t>Физика, Математика, Информатика и ИКТ</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311597611"/>
                  </a:ext>
                </a:extLst>
              </a:tr>
              <a:tr h="359354">
                <a:tc>
                  <a:txBody>
                    <a:bodyPr/>
                    <a:lstStyle/>
                    <a:p>
                      <a:pPr algn="ctr">
                        <a:lnSpc>
                          <a:spcPct val="115000"/>
                        </a:lnSpc>
                        <a:spcAft>
                          <a:spcPts val="0"/>
                        </a:spcAft>
                      </a:pPr>
                      <a:r>
                        <a:rPr lang="ru-RU" sz="1050">
                          <a:effectLst/>
                        </a:rPr>
                        <a:t>01.03.03</a:t>
                      </a:r>
                    </a:p>
                    <a:p>
                      <a:pPr algn="ctr">
                        <a:lnSpc>
                          <a:spcPct val="115000"/>
                        </a:lnSpc>
                        <a:spcAft>
                          <a:spcPts val="0"/>
                        </a:spcAft>
                      </a:pPr>
                      <a:r>
                        <a:rPr lang="ru-RU"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Механика и математическое моделирование</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867698103"/>
                  </a:ext>
                </a:extLst>
              </a:tr>
              <a:tr h="359354">
                <a:tc>
                  <a:txBody>
                    <a:bodyPr/>
                    <a:lstStyle/>
                    <a:p>
                      <a:pPr algn="ctr">
                        <a:lnSpc>
                          <a:spcPct val="115000"/>
                        </a:lnSpc>
                        <a:spcAft>
                          <a:spcPts val="0"/>
                        </a:spcAft>
                      </a:pPr>
                      <a:r>
                        <a:rPr lang="ru-RU" sz="1050">
                          <a:effectLst/>
                        </a:rPr>
                        <a:t>09.03.02</a:t>
                      </a:r>
                    </a:p>
                    <a:p>
                      <a:pPr algn="ctr">
                        <a:lnSpc>
                          <a:spcPct val="115000"/>
                        </a:lnSpc>
                        <a:spcAft>
                          <a:spcPts val="0"/>
                        </a:spcAft>
                      </a:pPr>
                      <a:r>
                        <a:rPr lang="ru-RU"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Информационные системы и технологии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3944696127"/>
                  </a:ext>
                </a:extLst>
              </a:tr>
              <a:tr h="359354">
                <a:tc>
                  <a:txBody>
                    <a:bodyPr/>
                    <a:lstStyle/>
                    <a:p>
                      <a:pPr algn="ctr">
                        <a:lnSpc>
                          <a:spcPct val="115000"/>
                        </a:lnSpc>
                        <a:spcAft>
                          <a:spcPts val="0"/>
                        </a:spcAft>
                      </a:pPr>
                      <a:r>
                        <a:rPr lang="ru-RU" sz="1050">
                          <a:effectLst/>
                        </a:rPr>
                        <a:t>28.03.03</a:t>
                      </a:r>
                    </a:p>
                    <a:p>
                      <a:pPr algn="ctr">
                        <a:lnSpc>
                          <a:spcPct val="115000"/>
                        </a:lnSpc>
                        <a:spcAft>
                          <a:spcPts val="0"/>
                        </a:spcAft>
                      </a:pPr>
                      <a:r>
                        <a:rPr lang="ru-RU" sz="1050">
                          <a:effectLst/>
                        </a:rPr>
                        <a:t> </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Наноматериалы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2140765464"/>
                  </a:ext>
                </a:extLst>
              </a:tr>
              <a:tr h="265112">
                <a:tc>
                  <a:txBody>
                    <a:bodyPr/>
                    <a:lstStyle/>
                    <a:p>
                      <a:pPr algn="ctr">
                        <a:lnSpc>
                          <a:spcPct val="115000"/>
                        </a:lnSpc>
                        <a:spcAft>
                          <a:spcPts val="0"/>
                        </a:spcAft>
                      </a:pPr>
                      <a:r>
                        <a:rPr lang="ru-RU" sz="1050">
                          <a:effectLst/>
                        </a:rPr>
                        <a:t>45.03.04</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Интеллектуальные системы в гуманитарной сфере</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Иностранный язык, Математика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4239956865"/>
                  </a:ext>
                </a:extLst>
              </a:tr>
              <a:tr h="265112">
                <a:tc>
                  <a:txBody>
                    <a:bodyPr/>
                    <a:lstStyle/>
                    <a:p>
                      <a:pPr algn="ctr">
                        <a:lnSpc>
                          <a:spcPct val="115000"/>
                        </a:lnSpc>
                        <a:spcAft>
                          <a:spcPts val="0"/>
                        </a:spcAft>
                      </a:pPr>
                      <a:r>
                        <a:rPr lang="ru-RU" sz="1050">
                          <a:effectLst/>
                        </a:rPr>
                        <a:t>38.03.02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Менеджмент</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Математика, Обществознание, Экономика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1359064255"/>
                  </a:ext>
                </a:extLst>
              </a:tr>
              <a:tr h="265112">
                <a:tc>
                  <a:txBody>
                    <a:bodyPr/>
                    <a:lstStyle/>
                    <a:p>
                      <a:pPr algn="ctr">
                        <a:lnSpc>
                          <a:spcPct val="115000"/>
                        </a:lnSpc>
                        <a:spcAft>
                          <a:spcPts val="0"/>
                        </a:spcAft>
                      </a:pPr>
                      <a:r>
                        <a:rPr lang="ru-RU" sz="1050">
                          <a:effectLst/>
                        </a:rPr>
                        <a:t>39.03.02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Социальная работа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История, Обществознание, Экономика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2897937912"/>
                  </a:ext>
                </a:extLst>
              </a:tr>
              <a:tr h="265112">
                <a:tc>
                  <a:txBody>
                    <a:bodyPr/>
                    <a:lstStyle/>
                    <a:p>
                      <a:pPr algn="ctr">
                        <a:lnSpc>
                          <a:spcPct val="115000"/>
                        </a:lnSpc>
                        <a:spcAft>
                          <a:spcPts val="0"/>
                        </a:spcAft>
                      </a:pPr>
                      <a:r>
                        <a:rPr lang="ru-RU" sz="1050">
                          <a:effectLst/>
                        </a:rPr>
                        <a:t>06.05.01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Биоинженерия и  биоинформатика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Биология, Математика, Информатика и ИКТ</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2913106362"/>
                  </a:ext>
                </a:extLst>
              </a:tr>
              <a:tr h="265112">
                <a:tc>
                  <a:txBody>
                    <a:bodyPr/>
                    <a:lstStyle/>
                    <a:p>
                      <a:pPr algn="ctr">
                        <a:lnSpc>
                          <a:spcPct val="115000"/>
                        </a:lnSpc>
                        <a:spcAft>
                          <a:spcPts val="0"/>
                        </a:spcAft>
                      </a:pPr>
                      <a:r>
                        <a:rPr lang="ru-RU" sz="1050">
                          <a:effectLst/>
                        </a:rPr>
                        <a:t>30.05.01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Медицинская биохимия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Химия, Биология, Экология, Основы безопасности жизнедеятельности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265692693"/>
                  </a:ext>
                </a:extLst>
              </a:tr>
              <a:tr h="359354">
                <a:tc>
                  <a:txBody>
                    <a:bodyPr/>
                    <a:lstStyle/>
                    <a:p>
                      <a:pPr algn="ctr">
                        <a:lnSpc>
                          <a:spcPct val="115000"/>
                        </a:lnSpc>
                        <a:spcAft>
                          <a:spcPts val="0"/>
                        </a:spcAft>
                      </a:pPr>
                      <a:r>
                        <a:rPr lang="ru-RU" sz="1050">
                          <a:effectLst/>
                        </a:rPr>
                        <a:t>30.05.02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Медицинская биофизика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Физика, Математика, Биология, Экология, Основы безопасности жизнедеятельности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3988521740"/>
                  </a:ext>
                </a:extLst>
              </a:tr>
              <a:tr h="265112">
                <a:tc>
                  <a:txBody>
                    <a:bodyPr/>
                    <a:lstStyle/>
                    <a:p>
                      <a:pPr algn="ctr">
                        <a:lnSpc>
                          <a:spcPct val="115000"/>
                        </a:lnSpc>
                        <a:spcAft>
                          <a:spcPts val="0"/>
                        </a:spcAft>
                      </a:pPr>
                      <a:r>
                        <a:rPr lang="ru-RU" sz="1050">
                          <a:effectLst/>
                        </a:rPr>
                        <a:t>31.05.01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Лечебное дело</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rowSpan="6">
                  <a:txBody>
                    <a:bodyPr/>
                    <a:lstStyle/>
                    <a:p>
                      <a:pPr algn="ctr">
                        <a:lnSpc>
                          <a:spcPct val="115000"/>
                        </a:lnSpc>
                        <a:spcAft>
                          <a:spcPts val="0"/>
                        </a:spcAft>
                      </a:pPr>
                      <a:r>
                        <a:rPr lang="ru-RU" sz="1050" dirty="0">
                          <a:effectLst/>
                        </a:rPr>
                        <a:t>Химия, Биология, Экология, </a:t>
                      </a:r>
                    </a:p>
                    <a:p>
                      <a:pPr algn="ctr">
                        <a:lnSpc>
                          <a:spcPct val="115000"/>
                        </a:lnSpc>
                        <a:spcAft>
                          <a:spcPts val="1000"/>
                        </a:spcAft>
                      </a:pPr>
                      <a:r>
                        <a:rPr lang="ru-RU" sz="1050" dirty="0">
                          <a:effectLst/>
                        </a:rPr>
                        <a:t>Основы безопасности жизнедеятельности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3393271166"/>
                  </a:ext>
                </a:extLst>
              </a:tr>
              <a:tr h="265112">
                <a:tc>
                  <a:txBody>
                    <a:bodyPr/>
                    <a:lstStyle/>
                    <a:p>
                      <a:pPr algn="ctr">
                        <a:lnSpc>
                          <a:spcPct val="115000"/>
                        </a:lnSpc>
                        <a:spcAft>
                          <a:spcPts val="0"/>
                        </a:spcAft>
                      </a:pPr>
                      <a:r>
                        <a:rPr lang="ru-RU" sz="1050">
                          <a:effectLst/>
                        </a:rPr>
                        <a:t>31.05.02</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Педиатрия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1453746251"/>
                  </a:ext>
                </a:extLst>
              </a:tr>
              <a:tr h="265112">
                <a:tc>
                  <a:txBody>
                    <a:bodyPr/>
                    <a:lstStyle/>
                    <a:p>
                      <a:pPr algn="ctr">
                        <a:lnSpc>
                          <a:spcPct val="115000"/>
                        </a:lnSpc>
                        <a:spcAft>
                          <a:spcPts val="0"/>
                        </a:spcAft>
                      </a:pPr>
                      <a:r>
                        <a:rPr lang="ru-RU" sz="1050">
                          <a:effectLst/>
                        </a:rPr>
                        <a:t>31.05.03</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Стоматология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3367311365"/>
                  </a:ext>
                </a:extLst>
              </a:tr>
              <a:tr h="265112">
                <a:tc>
                  <a:txBody>
                    <a:bodyPr/>
                    <a:lstStyle/>
                    <a:p>
                      <a:pPr algn="ctr">
                        <a:lnSpc>
                          <a:spcPct val="115000"/>
                        </a:lnSpc>
                        <a:spcAft>
                          <a:spcPts val="0"/>
                        </a:spcAft>
                      </a:pPr>
                      <a:r>
                        <a:rPr lang="ru-RU" sz="1050">
                          <a:effectLst/>
                        </a:rPr>
                        <a:t>32.05.01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Медико-профилактическое дело</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2357204203"/>
                  </a:ext>
                </a:extLst>
              </a:tr>
              <a:tr h="265112">
                <a:tc>
                  <a:txBody>
                    <a:bodyPr/>
                    <a:lstStyle/>
                    <a:p>
                      <a:pPr algn="ctr">
                        <a:lnSpc>
                          <a:spcPct val="115000"/>
                        </a:lnSpc>
                        <a:spcAft>
                          <a:spcPts val="0"/>
                        </a:spcAft>
                      </a:pPr>
                      <a:r>
                        <a:rPr lang="ru-RU" sz="1050">
                          <a:effectLst/>
                        </a:rPr>
                        <a:t>33.05.01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Фармация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750732479"/>
                  </a:ext>
                </a:extLst>
              </a:tr>
              <a:tr h="265112">
                <a:tc>
                  <a:txBody>
                    <a:bodyPr/>
                    <a:lstStyle/>
                    <a:p>
                      <a:pPr algn="ctr">
                        <a:lnSpc>
                          <a:spcPct val="115000"/>
                        </a:lnSpc>
                        <a:spcAft>
                          <a:spcPts val="0"/>
                        </a:spcAft>
                      </a:pPr>
                      <a:r>
                        <a:rPr lang="ru-RU" sz="1050">
                          <a:effectLst/>
                        </a:rPr>
                        <a:t>34.03.01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Сестринское дело</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vMerge="1">
                  <a:txBody>
                    <a:bodyPr/>
                    <a:lstStyle/>
                    <a:p>
                      <a:endParaRPr lang="ru-RU"/>
                    </a:p>
                  </a:txBody>
                  <a:tcPr/>
                </a:tc>
                <a:extLst>
                  <a:ext uri="{0D108BD9-81ED-4DB2-BD59-A6C34878D82A}">
                    <a16:rowId xmlns:a16="http://schemas.microsoft.com/office/drawing/2014/main" val="3485001521"/>
                  </a:ext>
                </a:extLst>
              </a:tr>
              <a:tr h="359354">
                <a:tc>
                  <a:txBody>
                    <a:bodyPr/>
                    <a:lstStyle/>
                    <a:p>
                      <a:pPr algn="ctr">
                        <a:lnSpc>
                          <a:spcPct val="115000"/>
                        </a:lnSpc>
                        <a:spcAft>
                          <a:spcPts val="0"/>
                        </a:spcAft>
                      </a:pPr>
                      <a:r>
                        <a:rPr lang="ru-RU" sz="1050">
                          <a:effectLst/>
                        </a:rPr>
                        <a:t>37.05.01</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a:effectLst/>
                        </a:rPr>
                        <a:t>Клиническая психология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tc>
                  <a:txBody>
                    <a:bodyPr/>
                    <a:lstStyle/>
                    <a:p>
                      <a:pPr algn="ctr">
                        <a:lnSpc>
                          <a:spcPct val="115000"/>
                        </a:lnSpc>
                        <a:spcAft>
                          <a:spcPts val="0"/>
                        </a:spcAft>
                      </a:pPr>
                      <a:r>
                        <a:rPr lang="ru-RU" sz="1050" dirty="0">
                          <a:effectLst/>
                        </a:rPr>
                        <a:t>Биология, Математика, Экология, </a:t>
                      </a:r>
                    </a:p>
                    <a:p>
                      <a:pPr algn="ctr">
                        <a:lnSpc>
                          <a:spcPct val="115000"/>
                        </a:lnSpc>
                        <a:spcAft>
                          <a:spcPts val="0"/>
                        </a:spcAft>
                      </a:pPr>
                      <a:r>
                        <a:rPr lang="ru-RU" sz="1050" dirty="0">
                          <a:effectLst/>
                        </a:rPr>
                        <a:t>Основы безопасности жизнедеятельности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47771" marR="47771" marT="0" marB="0" anchor="ctr"/>
                </a:tc>
                <a:extLst>
                  <a:ext uri="{0D108BD9-81ED-4DB2-BD59-A6C34878D82A}">
                    <a16:rowId xmlns:a16="http://schemas.microsoft.com/office/drawing/2014/main" val="1995669145"/>
                  </a:ext>
                </a:extLst>
              </a:tr>
            </a:tbl>
          </a:graphicData>
        </a:graphic>
      </p:graphicFrame>
      <p:sp>
        <p:nvSpPr>
          <p:cNvPr id="3" name="Прямоугольник 2">
            <a:extLst>
              <a:ext uri="{FF2B5EF4-FFF2-40B4-BE49-F238E27FC236}">
                <a16:creationId xmlns:a16="http://schemas.microsoft.com/office/drawing/2014/main" id="{1B64DDDE-DCE4-4F4D-A86E-35E42FEFA4C5}"/>
              </a:ext>
            </a:extLst>
          </p:cNvPr>
          <p:cNvSpPr/>
          <p:nvPr/>
        </p:nvSpPr>
        <p:spPr>
          <a:xfrm>
            <a:off x="1055440" y="82182"/>
            <a:ext cx="10081120" cy="369332"/>
          </a:xfrm>
          <a:prstGeom prst="rect">
            <a:avLst/>
          </a:prstGeom>
        </p:spPr>
        <p:txBody>
          <a:bodyPr wrap="square">
            <a:spAutoFit/>
          </a:bodyPr>
          <a:lstStyle/>
          <a:p>
            <a:pPr algn="ctr"/>
            <a:r>
              <a:rPr lang="ru-RU" b="1" dirty="0">
                <a:latin typeface="Times New Roman" panose="02020603050405020304" pitchFamily="18" charset="0"/>
                <a:ea typeface="Calibri" panose="020F0502020204030204" pitchFamily="34" charset="0"/>
              </a:rPr>
              <a:t>Соответствие профиля всероссийской олимпиады школьников образовательным программам</a:t>
            </a:r>
            <a:endParaRPr lang="ru-RU" b="1" dirty="0"/>
          </a:p>
        </p:txBody>
      </p:sp>
    </p:spTree>
    <p:extLst>
      <p:ext uri="{BB962C8B-B14F-4D97-AF65-F5344CB8AC3E}">
        <p14:creationId xmlns:p14="http://schemas.microsoft.com/office/powerpoint/2010/main" val="85956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2" name="Прямоугольник 1">
            <a:extLst>
              <a:ext uri="{FF2B5EF4-FFF2-40B4-BE49-F238E27FC236}">
                <a16:creationId xmlns:a16="http://schemas.microsoft.com/office/drawing/2014/main" id="{18878BE8-BF52-4525-8476-6C93B3C601C4}"/>
              </a:ext>
            </a:extLst>
          </p:cNvPr>
          <p:cNvSpPr/>
          <p:nvPr/>
        </p:nvSpPr>
        <p:spPr>
          <a:xfrm>
            <a:off x="2711624" y="142227"/>
            <a:ext cx="9145016" cy="1015663"/>
          </a:xfrm>
          <a:prstGeom prst="rect">
            <a:avLst/>
          </a:prstGeom>
        </p:spPr>
        <p:txBody>
          <a:bodyPr wrap="square">
            <a:spAutoFit/>
          </a:bodyPr>
          <a:lstStyle/>
          <a:p>
            <a:pPr algn="ctr"/>
            <a:r>
              <a:rPr lang="ru-RU" sz="2000" b="1" dirty="0">
                <a:latin typeface="Times New Roman" panose="02020603050405020304" pitchFamily="18" charset="0"/>
                <a:ea typeface="Calibri" panose="020F0502020204030204" pitchFamily="34" charset="0"/>
              </a:rPr>
              <a:t>Победителям и призерам заключительного этапа всероссийской олимпиады школьников, членам сборных команд Российской Федерации, участвовавшим в международных олимпиадах </a:t>
            </a:r>
            <a:endParaRPr lang="ru-RU" sz="2000" dirty="0"/>
          </a:p>
        </p:txBody>
      </p:sp>
      <p:sp>
        <p:nvSpPr>
          <p:cNvPr id="3" name="Прямоугольник 2">
            <a:extLst>
              <a:ext uri="{FF2B5EF4-FFF2-40B4-BE49-F238E27FC236}">
                <a16:creationId xmlns:a16="http://schemas.microsoft.com/office/drawing/2014/main" id="{429A9564-D2C2-44AB-9C27-F9E49DA2EA47}"/>
              </a:ext>
            </a:extLst>
          </p:cNvPr>
          <p:cNvSpPr/>
          <p:nvPr/>
        </p:nvSpPr>
        <p:spPr>
          <a:xfrm>
            <a:off x="2711624" y="1253951"/>
            <a:ext cx="9433048" cy="1384995"/>
          </a:xfrm>
          <a:prstGeom prst="rect">
            <a:avLst/>
          </a:prstGeom>
        </p:spPr>
        <p:txBody>
          <a:bodyPr wrap="square">
            <a:spAutoFit/>
          </a:bodyPr>
          <a:lstStyle/>
          <a:p>
            <a:r>
              <a:rPr lang="ru-RU" sz="1400" dirty="0">
                <a:latin typeface="Times New Roman" panose="02020603050405020304" pitchFamily="18" charset="0"/>
                <a:ea typeface="Calibri" panose="020F0502020204030204" pitchFamily="34" charset="0"/>
              </a:rPr>
              <a:t>Также предоставляется  </a:t>
            </a:r>
            <a:r>
              <a:rPr lang="ru-RU" sz="1400" b="1" dirty="0">
                <a:latin typeface="Times New Roman" panose="02020603050405020304" pitchFamily="18" charset="0"/>
                <a:ea typeface="Calibri" panose="020F0502020204030204" pitchFamily="34" charset="0"/>
              </a:rPr>
              <a:t>преимущество</a:t>
            </a:r>
            <a:r>
              <a:rPr lang="ru-RU" sz="1400" dirty="0">
                <a:latin typeface="Times New Roman" panose="02020603050405020304" pitchFamily="18" charset="0"/>
                <a:ea typeface="Calibri" panose="020F0502020204030204" pitchFamily="34" charset="0"/>
              </a:rPr>
              <a:t> </a:t>
            </a:r>
            <a:r>
              <a:rPr lang="ru-RU" sz="1400" b="1" dirty="0">
                <a:latin typeface="Times New Roman" panose="02020603050405020304" pitchFamily="18" charset="0"/>
                <a:ea typeface="Calibri" panose="020F0502020204030204" pitchFamily="34" charset="0"/>
              </a:rPr>
              <a:t>посредством приравнивания к лицам, набравшим максимальное количество баллов ЕГЭ (100 баллов)</a:t>
            </a:r>
            <a:r>
              <a:rPr lang="ru-RU" sz="1400" dirty="0">
                <a:latin typeface="Times New Roman" panose="02020603050405020304" pitchFamily="18" charset="0"/>
                <a:ea typeface="Calibri" panose="020F0502020204030204" pitchFamily="34" charset="0"/>
              </a:rPr>
              <a:t> по общеобразовательному предмету или получившим наивысший результат (100 баллов) дополнительного вступительного испытания профессиональной направленности при приеме на обучение по специальностям 31.05.02 Педиатрия, 31.05.03 Стоматология, если общеобразовательный предмет, по которому проводится вступительное испытание,  или дополнительное вступительное испытание соответствует профилю олимпиады: </a:t>
            </a:r>
            <a:endParaRPr lang="ru-RU" sz="1400" dirty="0"/>
          </a:p>
        </p:txBody>
      </p:sp>
      <p:graphicFrame>
        <p:nvGraphicFramePr>
          <p:cNvPr id="4" name="Таблица 3">
            <a:extLst>
              <a:ext uri="{FF2B5EF4-FFF2-40B4-BE49-F238E27FC236}">
                <a16:creationId xmlns:a16="http://schemas.microsoft.com/office/drawing/2014/main" id="{482C5640-CFAB-495C-AC16-7F23503AD6B3}"/>
              </a:ext>
            </a:extLst>
          </p:cNvPr>
          <p:cNvGraphicFramePr>
            <a:graphicFrameLocks noGrp="1"/>
          </p:cNvGraphicFramePr>
          <p:nvPr>
            <p:extLst>
              <p:ext uri="{D42A27DB-BD31-4B8C-83A1-F6EECF244321}">
                <p14:modId xmlns:p14="http://schemas.microsoft.com/office/powerpoint/2010/main" val="3625513119"/>
              </p:ext>
            </p:extLst>
          </p:nvPr>
        </p:nvGraphicFramePr>
        <p:xfrm>
          <a:off x="335360" y="2638945"/>
          <a:ext cx="11521280" cy="4076827"/>
        </p:xfrm>
        <a:graphic>
          <a:graphicData uri="http://schemas.openxmlformats.org/drawingml/2006/table">
            <a:tbl>
              <a:tblPr firstRow="1" firstCol="1" bandRow="1">
                <a:tableStyleId>{5C22544A-7EE6-4342-B048-85BDC9FD1C3A}</a:tableStyleId>
              </a:tblPr>
              <a:tblGrid>
                <a:gridCol w="5760055">
                  <a:extLst>
                    <a:ext uri="{9D8B030D-6E8A-4147-A177-3AD203B41FA5}">
                      <a16:colId xmlns:a16="http://schemas.microsoft.com/office/drawing/2014/main" val="1603555692"/>
                    </a:ext>
                  </a:extLst>
                </a:gridCol>
                <a:gridCol w="5761225">
                  <a:extLst>
                    <a:ext uri="{9D8B030D-6E8A-4147-A177-3AD203B41FA5}">
                      <a16:colId xmlns:a16="http://schemas.microsoft.com/office/drawing/2014/main" val="1610771130"/>
                    </a:ext>
                  </a:extLst>
                </a:gridCol>
              </a:tblGrid>
              <a:tr h="645135">
                <a:tc>
                  <a:txBody>
                    <a:bodyPr/>
                    <a:lstStyle/>
                    <a:p>
                      <a:pPr algn="ctr">
                        <a:lnSpc>
                          <a:spcPct val="115000"/>
                        </a:lnSpc>
                        <a:spcAft>
                          <a:spcPts val="0"/>
                        </a:spcAft>
                      </a:pPr>
                      <a:r>
                        <a:rPr lang="ru-RU" sz="900">
                          <a:effectLst/>
                        </a:rPr>
                        <a:t>Профиль всероссийской олимпиады школьников или международной олимпиады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Общеобразовательный предмет или дополнительное вступительное испытание соответствующий профилю олимпиады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1562279"/>
                  </a:ext>
                </a:extLst>
              </a:tr>
              <a:tr h="311972">
                <a:tc>
                  <a:txBody>
                    <a:bodyPr/>
                    <a:lstStyle/>
                    <a:p>
                      <a:pPr algn="ctr">
                        <a:lnSpc>
                          <a:spcPct val="115000"/>
                        </a:lnSpc>
                        <a:spcAft>
                          <a:spcPts val="1000"/>
                        </a:spcAft>
                      </a:pPr>
                      <a:r>
                        <a:rPr lang="ru-RU" sz="900">
                          <a:effectLst/>
                        </a:rPr>
                        <a:t>математика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математика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7140299"/>
                  </a:ext>
                </a:extLst>
              </a:tr>
              <a:tr h="311972">
                <a:tc>
                  <a:txBody>
                    <a:bodyPr/>
                    <a:lstStyle/>
                    <a:p>
                      <a:pPr algn="ctr">
                        <a:lnSpc>
                          <a:spcPct val="115000"/>
                        </a:lnSpc>
                        <a:spcAft>
                          <a:spcPts val="1000"/>
                        </a:spcAft>
                      </a:pPr>
                      <a:r>
                        <a:rPr lang="ru-RU" sz="900">
                          <a:effectLst/>
                        </a:rPr>
                        <a:t>русский язык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русский язык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8578141"/>
                  </a:ext>
                </a:extLst>
              </a:tr>
              <a:tr h="311972">
                <a:tc>
                  <a:txBody>
                    <a:bodyPr/>
                    <a:lstStyle/>
                    <a:p>
                      <a:pPr algn="ctr">
                        <a:lnSpc>
                          <a:spcPct val="115000"/>
                        </a:lnSpc>
                        <a:spcAft>
                          <a:spcPts val="1000"/>
                        </a:spcAft>
                      </a:pPr>
                      <a:r>
                        <a:rPr lang="ru-RU" sz="900">
                          <a:effectLst/>
                        </a:rPr>
                        <a:t>иностранный язык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иностранный язык</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5244425"/>
                  </a:ext>
                </a:extLst>
              </a:tr>
              <a:tr h="311972">
                <a:tc>
                  <a:txBody>
                    <a:bodyPr/>
                    <a:lstStyle/>
                    <a:p>
                      <a:pPr algn="ctr">
                        <a:lnSpc>
                          <a:spcPct val="115000"/>
                        </a:lnSpc>
                        <a:spcAft>
                          <a:spcPts val="1000"/>
                        </a:spcAft>
                      </a:pPr>
                      <a:r>
                        <a:rPr lang="ru-RU" sz="900">
                          <a:effectLst/>
                        </a:rPr>
                        <a:t>физика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физика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119702"/>
                  </a:ext>
                </a:extLst>
              </a:tr>
              <a:tr h="311972">
                <a:tc>
                  <a:txBody>
                    <a:bodyPr/>
                    <a:lstStyle/>
                    <a:p>
                      <a:pPr algn="ctr">
                        <a:lnSpc>
                          <a:spcPct val="115000"/>
                        </a:lnSpc>
                        <a:spcAft>
                          <a:spcPts val="1000"/>
                        </a:spcAft>
                      </a:pPr>
                      <a:r>
                        <a:rPr lang="ru-RU" sz="9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0758605"/>
                  </a:ext>
                </a:extLst>
              </a:tr>
              <a:tr h="311972">
                <a:tc>
                  <a:txBody>
                    <a:bodyPr/>
                    <a:lstStyle/>
                    <a:p>
                      <a:pPr algn="ctr">
                        <a:lnSpc>
                          <a:spcPct val="115000"/>
                        </a:lnSpc>
                        <a:spcAft>
                          <a:spcPts val="1000"/>
                        </a:spcAft>
                      </a:pPr>
                      <a:r>
                        <a:rPr lang="ru-RU" sz="900">
                          <a:effectLst/>
                        </a:rPr>
                        <a:t>биология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99990020"/>
                  </a:ext>
                </a:extLst>
              </a:tr>
              <a:tr h="311972">
                <a:tc>
                  <a:txBody>
                    <a:bodyPr/>
                    <a:lstStyle/>
                    <a:p>
                      <a:pPr algn="ctr">
                        <a:lnSpc>
                          <a:spcPct val="115000"/>
                        </a:lnSpc>
                        <a:spcAft>
                          <a:spcPts val="1000"/>
                        </a:spcAft>
                      </a:pPr>
                      <a:r>
                        <a:rPr lang="ru-RU" sz="900">
                          <a:effectLst/>
                        </a:rPr>
                        <a:t>экология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4978528"/>
                  </a:ext>
                </a:extLst>
              </a:tr>
              <a:tr h="311972">
                <a:tc>
                  <a:txBody>
                    <a:bodyPr/>
                    <a:lstStyle/>
                    <a:p>
                      <a:pPr algn="ctr">
                        <a:lnSpc>
                          <a:spcPct val="115000"/>
                        </a:lnSpc>
                        <a:spcAft>
                          <a:spcPts val="1000"/>
                        </a:spcAft>
                      </a:pPr>
                      <a:r>
                        <a:rPr lang="ru-RU" sz="900">
                          <a:effectLst/>
                        </a:rPr>
                        <a:t>история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история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2294995"/>
                  </a:ext>
                </a:extLst>
              </a:tr>
              <a:tr h="311972">
                <a:tc>
                  <a:txBody>
                    <a:bodyPr/>
                    <a:lstStyle/>
                    <a:p>
                      <a:pPr algn="ctr">
                        <a:lnSpc>
                          <a:spcPct val="115000"/>
                        </a:lnSpc>
                        <a:spcAft>
                          <a:spcPts val="1000"/>
                        </a:spcAft>
                      </a:pPr>
                      <a:r>
                        <a:rPr lang="ru-RU" sz="900">
                          <a:effectLst/>
                        </a:rPr>
                        <a:t>обществознание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обществознание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9028734"/>
                  </a:ext>
                </a:extLst>
              </a:tr>
              <a:tr h="311972">
                <a:tc>
                  <a:txBody>
                    <a:bodyPr/>
                    <a:lstStyle/>
                    <a:p>
                      <a:pPr algn="ctr">
                        <a:lnSpc>
                          <a:spcPct val="115000"/>
                        </a:lnSpc>
                        <a:spcAft>
                          <a:spcPts val="1000"/>
                        </a:spcAft>
                      </a:pPr>
                      <a:r>
                        <a:rPr lang="ru-RU" sz="900">
                          <a:effectLst/>
                        </a:rPr>
                        <a:t>экономика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a:effectLst/>
                        </a:rPr>
                        <a:t>обществознание</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7597605"/>
                  </a:ext>
                </a:extLst>
              </a:tr>
              <a:tr h="311972">
                <a:tc>
                  <a:txBody>
                    <a:bodyPr/>
                    <a:lstStyle/>
                    <a:p>
                      <a:pPr algn="ctr">
                        <a:lnSpc>
                          <a:spcPct val="115000"/>
                        </a:lnSpc>
                        <a:spcAft>
                          <a:spcPts val="1000"/>
                        </a:spcAft>
                      </a:pPr>
                      <a:r>
                        <a:rPr lang="ru-RU" sz="900">
                          <a:effectLst/>
                        </a:rPr>
                        <a:t>основы безопасности жизнедеятельности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ru-RU" sz="900" dirty="0">
                          <a:effectLst/>
                        </a:rPr>
                        <a:t>биология или дополнительное вступительное испытание профессиональной направленности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6526650"/>
                  </a:ext>
                </a:extLst>
              </a:tr>
            </a:tbl>
          </a:graphicData>
        </a:graphic>
      </p:graphicFrame>
    </p:spTree>
    <p:extLst>
      <p:ext uri="{BB962C8B-B14F-4D97-AF65-F5344CB8AC3E}">
        <p14:creationId xmlns:p14="http://schemas.microsoft.com/office/powerpoint/2010/main" val="182503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3" name="Прямоугольник 2">
            <a:extLst>
              <a:ext uri="{FF2B5EF4-FFF2-40B4-BE49-F238E27FC236}">
                <a16:creationId xmlns:a16="http://schemas.microsoft.com/office/drawing/2014/main" id="{56D60A13-20AC-4A57-B5A9-31D11EB833FB}"/>
              </a:ext>
            </a:extLst>
          </p:cNvPr>
          <p:cNvSpPr/>
          <p:nvPr/>
        </p:nvSpPr>
        <p:spPr>
          <a:xfrm>
            <a:off x="2733674" y="323850"/>
            <a:ext cx="9122965" cy="1569660"/>
          </a:xfrm>
          <a:prstGeom prst="rect">
            <a:avLst/>
          </a:prstGeom>
        </p:spPr>
        <p:txBody>
          <a:bodyPr wrap="square">
            <a:spAutoFit/>
          </a:bodyPr>
          <a:lstStyle/>
          <a:p>
            <a:pPr algn="ctr"/>
            <a:r>
              <a:rPr lang="ru-RU" sz="3200" b="1" dirty="0">
                <a:latin typeface="Times New Roman" panose="02020603050405020304" pitchFamily="18" charset="0"/>
                <a:ea typeface="Calibri" panose="020F0502020204030204" pitchFamily="34" charset="0"/>
              </a:rPr>
              <a:t>Победители и призеры олимпиад школьников, </a:t>
            </a:r>
            <a:r>
              <a:rPr lang="ru-RU" sz="3200" dirty="0">
                <a:latin typeface="Times New Roman" panose="02020603050405020304" pitchFamily="18" charset="0"/>
                <a:ea typeface="Calibri" panose="020F0502020204030204" pitchFamily="34" charset="0"/>
              </a:rPr>
              <a:t>включенных в установленный  Университетом  Перечень олимпиад</a:t>
            </a:r>
            <a:endParaRPr lang="ru-RU" sz="3200" dirty="0"/>
          </a:p>
        </p:txBody>
      </p:sp>
      <p:sp>
        <p:nvSpPr>
          <p:cNvPr id="2" name="Прямоугольник 1">
            <a:extLst>
              <a:ext uri="{FF2B5EF4-FFF2-40B4-BE49-F238E27FC236}">
                <a16:creationId xmlns:a16="http://schemas.microsoft.com/office/drawing/2014/main" id="{6D7CD4CB-CD0E-4483-AE37-5699CDC72A83}"/>
              </a:ext>
            </a:extLst>
          </p:cNvPr>
          <p:cNvSpPr/>
          <p:nvPr/>
        </p:nvSpPr>
        <p:spPr>
          <a:xfrm>
            <a:off x="1055440" y="1988840"/>
            <a:ext cx="10153128" cy="4524315"/>
          </a:xfrm>
          <a:prstGeom prst="rect">
            <a:avLst/>
          </a:prstGeom>
        </p:spPr>
        <p:txBody>
          <a:bodyPr wrap="square">
            <a:spAutoFit/>
          </a:bodyPr>
          <a:lstStyle/>
          <a:p>
            <a:pPr marL="285750" indent="-285750">
              <a:buFont typeface="Wingdings" panose="05000000000000000000" pitchFamily="2" charset="2"/>
              <a:buChar char="Ø"/>
            </a:pPr>
            <a:r>
              <a:rPr lang="ru-RU" sz="2400" dirty="0"/>
              <a:t>Имеют особое право на </a:t>
            </a:r>
            <a:r>
              <a:rPr lang="ru-RU" sz="2400" b="1" dirty="0"/>
              <a:t>прием без вступительных испытаний </a:t>
            </a:r>
            <a:r>
              <a:rPr lang="ru-RU" sz="2400" dirty="0"/>
              <a:t>в течение 4 лет, следующих за годом проведения соответствующей олимпиады по специальностям и (или) направлениям подготовки, соответствующим профилю всероссийской олимпиады школьников или международной олимпиады. </a:t>
            </a:r>
          </a:p>
          <a:p>
            <a:pPr marL="342900" indent="-342900">
              <a:buFont typeface="Wingdings" panose="05000000000000000000" pitchFamily="2" charset="2"/>
              <a:buChar char="Ø"/>
            </a:pPr>
            <a:r>
              <a:rPr lang="ru-RU" sz="2400" dirty="0"/>
              <a:t>Результат победителя (призера) должны быть получены за 11 класс</a:t>
            </a:r>
          </a:p>
          <a:p>
            <a:pPr marL="285750" indent="-285750">
              <a:buFont typeface="Wingdings" panose="05000000000000000000" pitchFamily="2" charset="2"/>
              <a:buChar char="Ø"/>
            </a:pPr>
            <a:r>
              <a:rPr lang="ru-RU" sz="2400" dirty="0"/>
              <a:t>Результат ЕГЭ </a:t>
            </a:r>
            <a:r>
              <a:rPr lang="ru-RU" sz="2400" b="1" dirty="0">
                <a:ea typeface="Calibri" panose="020F0502020204030204" pitchFamily="34" charset="0"/>
              </a:rPr>
              <a:t>не ниже 75  баллов</a:t>
            </a:r>
            <a:r>
              <a:rPr lang="ru-RU" sz="2400" dirty="0">
                <a:ea typeface="Calibri" panose="020F0502020204030204" pitchFamily="34" charset="0"/>
              </a:rPr>
              <a:t> по общеобразовательному предмету, соответствующему профилю олимпиады </a:t>
            </a:r>
            <a:endParaRPr lang="ru-RU" sz="2400" dirty="0"/>
          </a:p>
          <a:p>
            <a:pPr marL="342900" indent="-342900">
              <a:buFont typeface="Wingdings" panose="05000000000000000000" pitchFamily="2" charset="2"/>
              <a:buChar char="Ø"/>
            </a:pPr>
            <a:r>
              <a:rPr lang="ru-RU" sz="2400" dirty="0"/>
              <a:t>Особое право можно использовать при приеме только в одну организацию высшего образования только на одну образовательную программу по выбору поступающего </a:t>
            </a:r>
          </a:p>
        </p:txBody>
      </p:sp>
    </p:spTree>
    <p:extLst>
      <p:ext uri="{BB962C8B-B14F-4D97-AF65-F5344CB8AC3E}">
        <p14:creationId xmlns:p14="http://schemas.microsoft.com/office/powerpoint/2010/main" val="2187573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AE2B56A-8AC7-4AA0-A08C-BFF6BD3BC4CF}"/>
              </a:ext>
            </a:extLst>
          </p:cNvPr>
          <p:cNvSpPr/>
          <p:nvPr/>
        </p:nvSpPr>
        <p:spPr>
          <a:xfrm>
            <a:off x="335360" y="44624"/>
            <a:ext cx="11593288" cy="1353127"/>
          </a:xfrm>
          <a:prstGeom prst="rect">
            <a:avLst/>
          </a:prstGeom>
        </p:spPr>
        <p:txBody>
          <a:bodyPr wrap="square">
            <a:spAutoFit/>
          </a:bodyPr>
          <a:lstStyle/>
          <a:p>
            <a:pPr algn="ctr">
              <a:lnSpc>
                <a:spcPct val="115000"/>
              </a:lnSpc>
              <a:spcAft>
                <a:spcPts val="0"/>
              </a:spcAft>
            </a:pPr>
            <a:r>
              <a:rPr lang="ru-RU" sz="1200" b="1" dirty="0">
                <a:latin typeface="Times New Roman" panose="02020603050405020304" pitchFamily="18" charset="0"/>
                <a:ea typeface="Calibri" panose="020F0502020204030204" pitchFamily="34" charset="0"/>
                <a:cs typeface="Times New Roman" panose="02020603050405020304" pitchFamily="18" charset="0"/>
              </a:rPr>
              <a:t>ПЕРЕЧЕНЬ ОЛИМПИАД ШКОЛЬНИКОВ  (ВЫДЕРЖКА)</a:t>
            </a:r>
          </a:p>
          <a:p>
            <a:pPr algn="ctr">
              <a:lnSpc>
                <a:spcPct val="115000"/>
              </a:lnSpc>
              <a:spcAft>
                <a:spcPts val="0"/>
              </a:spcAft>
            </a:pPr>
            <a:r>
              <a:rPr lang="ru-RU" sz="1200" b="1" dirty="0">
                <a:latin typeface="Times New Roman" panose="02020603050405020304" pitchFamily="18" charset="0"/>
                <a:ea typeface="Calibri" panose="020F0502020204030204" pitchFamily="34" charset="0"/>
                <a:cs typeface="Times New Roman" panose="02020603050405020304" pitchFamily="18" charset="0"/>
              </a:rPr>
              <a:t>победителям и призерам которых предоставляется особое право – прием без вступительных испытаний на обучение по программам бакалавриата и программам специалитета по специальностям и направлениям подготовки, соответствующим профилю олимпиады школьников</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ru-RU" sz="1200" dirty="0">
                <a:latin typeface="Times New Roman" panose="02020603050405020304" pitchFamily="18" charset="0"/>
                <a:ea typeface="Calibri" panose="020F0502020204030204" pitchFamily="34" charset="0"/>
                <a:cs typeface="Times New Roman" panose="02020603050405020304" pitchFamily="18" charset="0"/>
              </a:rPr>
              <a:t>Особые права предоставляются победителям и призёрам олимпиад школьников, проводимых в 2019/2020, 2018/2019, 2017/2018, 2016/2017, 2015/2016 учебных годах и включенных в утвержденный Министерством науки и высшего образования (Министерством образования и науки) Российской Федерации Перечень олимпиад школьников на соответствующий учебный год</a:t>
            </a:r>
            <a:r>
              <a:rPr lang="ru-RU" sz="1200" b="1" dirty="0">
                <a:latin typeface="Times New Roman" panose="02020603050405020304" pitchFamily="18" charset="0"/>
                <a:ea typeface="Calibri" panose="020F0502020204030204" pitchFamily="34" charset="0"/>
                <a:cs typeface="Times New Roman" panose="02020603050405020304" pitchFamily="18" charset="0"/>
              </a:rPr>
              <a:t> </a:t>
            </a:r>
            <a:r>
              <a:rPr lang="ru-RU" sz="1200" dirty="0">
                <a:latin typeface="Times New Roman" panose="02020603050405020304" pitchFamily="18" charset="0"/>
                <a:ea typeface="Calibri" panose="020F0502020204030204" pitchFamily="34" charset="0"/>
                <a:cs typeface="Times New Roman" panose="02020603050405020304" pitchFamily="18" charset="0"/>
              </a:rPr>
              <a:t>(Приказ Минобрнауки России от 30.08.2019 N 658 "Об утверждении перечня олимпиад школьников и их уровней на 2019/20 учебный год")</a:t>
            </a:r>
            <a:endParaRPr lang="ru-RU" sz="12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01E67BA8-B079-421A-90D2-2EFDBBE28071}"/>
              </a:ext>
            </a:extLst>
          </p:cNvPr>
          <p:cNvGraphicFramePr>
            <a:graphicFrameLocks noGrp="1"/>
          </p:cNvGraphicFramePr>
          <p:nvPr>
            <p:extLst>
              <p:ext uri="{D42A27DB-BD31-4B8C-83A1-F6EECF244321}">
                <p14:modId xmlns:p14="http://schemas.microsoft.com/office/powerpoint/2010/main" val="3607014260"/>
              </p:ext>
            </p:extLst>
          </p:nvPr>
        </p:nvGraphicFramePr>
        <p:xfrm>
          <a:off x="299356" y="1772816"/>
          <a:ext cx="11593288" cy="4910511"/>
        </p:xfrm>
        <a:graphic>
          <a:graphicData uri="http://schemas.openxmlformats.org/drawingml/2006/table">
            <a:tbl>
              <a:tblPr firstRow="1" firstCol="1" bandRow="1">
                <a:tableStyleId>{5C22544A-7EE6-4342-B048-85BDC9FD1C3A}</a:tableStyleId>
              </a:tblPr>
              <a:tblGrid>
                <a:gridCol w="216024">
                  <a:extLst>
                    <a:ext uri="{9D8B030D-6E8A-4147-A177-3AD203B41FA5}">
                      <a16:colId xmlns:a16="http://schemas.microsoft.com/office/drawing/2014/main" val="3554873490"/>
                    </a:ext>
                  </a:extLst>
                </a:gridCol>
                <a:gridCol w="3816424">
                  <a:extLst>
                    <a:ext uri="{9D8B030D-6E8A-4147-A177-3AD203B41FA5}">
                      <a16:colId xmlns:a16="http://schemas.microsoft.com/office/drawing/2014/main" val="2561676403"/>
                    </a:ext>
                  </a:extLst>
                </a:gridCol>
                <a:gridCol w="3919974">
                  <a:extLst>
                    <a:ext uri="{9D8B030D-6E8A-4147-A177-3AD203B41FA5}">
                      <a16:colId xmlns:a16="http://schemas.microsoft.com/office/drawing/2014/main" val="73163490"/>
                    </a:ext>
                  </a:extLst>
                </a:gridCol>
                <a:gridCol w="1820433">
                  <a:extLst>
                    <a:ext uri="{9D8B030D-6E8A-4147-A177-3AD203B41FA5}">
                      <a16:colId xmlns:a16="http://schemas.microsoft.com/office/drawing/2014/main" val="1431408234"/>
                    </a:ext>
                  </a:extLst>
                </a:gridCol>
                <a:gridCol w="1820433">
                  <a:extLst>
                    <a:ext uri="{9D8B030D-6E8A-4147-A177-3AD203B41FA5}">
                      <a16:colId xmlns:a16="http://schemas.microsoft.com/office/drawing/2014/main" val="981811617"/>
                    </a:ext>
                  </a:extLst>
                </a:gridCol>
              </a:tblGrid>
              <a:tr h="1142063">
                <a:tc>
                  <a:txBody>
                    <a:bodyPr/>
                    <a:lstStyle/>
                    <a:p>
                      <a:pPr>
                        <a:lnSpc>
                          <a:spcPct val="115000"/>
                        </a:lnSpc>
                        <a:spcAft>
                          <a:spcPts val="0"/>
                        </a:spcAft>
                      </a:pPr>
                      <a:r>
                        <a:rPr lang="ru-RU" sz="1100">
                          <a:effectLst/>
                        </a:rPr>
                        <a:t>№</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Направление подготовки/специальность, соответствующее профилю олимпиады, на которую осуществляется прием без ВИ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Полное наименование олимпиады</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Профиль олимпиады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Общеобразовательный предмет, соответствующий профилю олимпиады (не менее 75 баллов по ЕГЭ)</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962503801"/>
                  </a:ext>
                </a:extLst>
              </a:tr>
              <a:tr h="162142">
                <a:tc rowSpan="17">
                  <a:txBody>
                    <a:bodyPr/>
                    <a:lstStyle/>
                    <a:p>
                      <a:pPr>
                        <a:lnSpc>
                          <a:spcPct val="115000"/>
                        </a:lnSpc>
                        <a:spcAft>
                          <a:spcPts val="0"/>
                        </a:spcAft>
                      </a:pPr>
                      <a:r>
                        <a:rPr lang="ru-RU" sz="1100">
                          <a:effectLst/>
                        </a:rPr>
                        <a:t>5</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rowSpan="17">
                  <a:txBody>
                    <a:bodyPr/>
                    <a:lstStyle/>
                    <a:p>
                      <a:pPr>
                        <a:lnSpc>
                          <a:spcPct val="115000"/>
                        </a:lnSpc>
                        <a:spcAft>
                          <a:spcPts val="0"/>
                        </a:spcAft>
                      </a:pPr>
                      <a:r>
                        <a:rPr lang="ru-RU" sz="1100">
                          <a:effectLst/>
                        </a:rPr>
                        <a:t>31.05.01 Лечебное дело</a:t>
                      </a:r>
                    </a:p>
                    <a:p>
                      <a:pPr>
                        <a:lnSpc>
                          <a:spcPct val="115000"/>
                        </a:lnSpc>
                        <a:spcAft>
                          <a:spcPts val="0"/>
                        </a:spcAft>
                      </a:pPr>
                      <a:r>
                        <a:rPr lang="ru-RU" sz="1100">
                          <a:effectLst/>
                        </a:rPr>
                        <a:t>31.05.02 Педиатрия</a:t>
                      </a:r>
                    </a:p>
                    <a:p>
                      <a:pPr>
                        <a:lnSpc>
                          <a:spcPct val="115000"/>
                        </a:lnSpc>
                        <a:spcAft>
                          <a:spcPts val="0"/>
                        </a:spcAft>
                      </a:pPr>
                      <a:r>
                        <a:rPr lang="ru-RU" sz="1100">
                          <a:effectLst/>
                        </a:rPr>
                        <a:t>31.05.03 Стоматология</a:t>
                      </a:r>
                    </a:p>
                    <a:p>
                      <a:pPr>
                        <a:lnSpc>
                          <a:spcPct val="115000"/>
                        </a:lnSpc>
                        <a:spcAft>
                          <a:spcPts val="0"/>
                        </a:spcAft>
                      </a:pPr>
                      <a:r>
                        <a:rPr lang="ru-RU" sz="1100">
                          <a:effectLst/>
                        </a:rPr>
                        <a:t>32.05.01 Медико-профилактическое дело</a:t>
                      </a:r>
                    </a:p>
                    <a:p>
                      <a:pPr>
                        <a:lnSpc>
                          <a:spcPct val="115000"/>
                        </a:lnSpc>
                        <a:spcAft>
                          <a:spcPts val="0"/>
                        </a:spcAft>
                      </a:pPr>
                      <a:r>
                        <a:rPr lang="ru-RU" sz="1100">
                          <a:effectLst/>
                        </a:rPr>
                        <a:t>33.05.01 Фармация</a:t>
                      </a:r>
                    </a:p>
                    <a:p>
                      <a:pPr>
                        <a:lnSpc>
                          <a:spcPct val="115000"/>
                        </a:lnSpc>
                        <a:spcAft>
                          <a:spcPts val="0"/>
                        </a:spcAft>
                      </a:pPr>
                      <a:r>
                        <a:rPr lang="ru-RU" sz="1100">
                          <a:effectLst/>
                        </a:rPr>
                        <a:t>34.03.01 Сестринское дело</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p>
                    <a:p>
                      <a:pPr>
                        <a:lnSpc>
                          <a:spcPct val="115000"/>
                        </a:lnSpc>
                        <a:spcAft>
                          <a:spcPts val="0"/>
                        </a:spcAft>
                      </a:pPr>
                      <a:r>
                        <a:rPr lang="ru-RU" sz="11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rowSpan="3">
                  <a:txBody>
                    <a:bodyPr/>
                    <a:lstStyle/>
                    <a:p>
                      <a:pPr>
                        <a:lnSpc>
                          <a:spcPct val="115000"/>
                        </a:lnSpc>
                        <a:spcAft>
                          <a:spcPts val="0"/>
                        </a:spcAft>
                      </a:pPr>
                      <a:r>
                        <a:rPr lang="ru-RU" sz="1100">
                          <a:effectLst/>
                        </a:rPr>
                        <a:t>Олимпиада школьников Санкт-Петербургского государственного университета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1985898995"/>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1516225689"/>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медицина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1867709408"/>
                  </a:ext>
                </a:extLst>
              </a:tr>
              <a:tr h="162142">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ru-RU" sz="1100">
                          <a:effectLst/>
                        </a:rPr>
                        <a:t>Олимпиада школьников "Ломоносов"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555686274"/>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412365532"/>
                  </a:ext>
                </a:extLst>
              </a:tr>
              <a:tr h="162142">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ru-RU" sz="1100">
                          <a:effectLst/>
                        </a:rPr>
                        <a:t>Всероссийская олимпиада школьников "Высшая проба"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468278384"/>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876802260"/>
                  </a:ext>
                </a:extLst>
              </a:tr>
              <a:tr h="311855">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100">
                          <a:effectLst/>
                        </a:rPr>
                        <a:t>Московская олимпиада школьников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313531284"/>
                  </a:ext>
                </a:extLst>
              </a:tr>
              <a:tr h="16214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100">
                          <a:effectLst/>
                        </a:rPr>
                        <a:t>Открытая химическая олимпиада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694246130"/>
                  </a:ext>
                </a:extLst>
              </a:tr>
              <a:tr h="33523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100">
                          <a:effectLst/>
                        </a:rPr>
                        <a:t>Отраслевая олимпиада школьников "Газпром"</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p>
                    <a:p>
                      <a:pPr algn="ctr">
                        <a:lnSpc>
                          <a:spcPct val="115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153324695"/>
                  </a:ext>
                </a:extLst>
              </a:tr>
              <a:tr h="335230">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100">
                          <a:effectLst/>
                        </a:rPr>
                        <a:t>Санкт-Петербургская олимпиада школьников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p>
                    <a:p>
                      <a:pPr algn="ctr">
                        <a:lnSpc>
                          <a:spcPct val="115000"/>
                        </a:lnSpc>
                        <a:spcAft>
                          <a:spcPts val="0"/>
                        </a:spcAft>
                      </a:pPr>
                      <a:r>
                        <a:rPr lang="ru-RU" sz="11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539191830"/>
                  </a:ext>
                </a:extLst>
              </a:tr>
              <a:tr h="162142">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ru-RU" sz="1100">
                          <a:effectLst/>
                        </a:rPr>
                        <a:t>Турнир имени М.В. Ломоносова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4144847930"/>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260289860"/>
                  </a:ext>
                </a:extLst>
              </a:tr>
              <a:tr h="162142">
                <a:tc vMerge="1">
                  <a:txBody>
                    <a:bodyPr/>
                    <a:lstStyle/>
                    <a:p>
                      <a:endParaRPr lang="ru-RU"/>
                    </a:p>
                  </a:txBody>
                  <a:tcPr/>
                </a:tc>
                <a:tc vMerge="1">
                  <a:txBody>
                    <a:bodyPr/>
                    <a:lstStyle/>
                    <a:p>
                      <a:endParaRPr lang="ru-RU"/>
                    </a:p>
                  </a:txBody>
                  <a:tcPr/>
                </a:tc>
                <a:tc rowSpan="3">
                  <a:txBody>
                    <a:bodyPr/>
                    <a:lstStyle/>
                    <a:p>
                      <a:pPr>
                        <a:lnSpc>
                          <a:spcPct val="115000"/>
                        </a:lnSpc>
                        <a:spcAft>
                          <a:spcPts val="0"/>
                        </a:spcAft>
                      </a:pPr>
                      <a:r>
                        <a:rPr lang="ru-RU" sz="1100">
                          <a:effectLst/>
                        </a:rPr>
                        <a:t>Всероссийская Сеченовская олимпиада школьников</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145758497"/>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медицина</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828438521"/>
                  </a:ext>
                </a:extLst>
              </a:tr>
              <a:tr h="162142">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1100">
                          <a:effectLst/>
                        </a:rPr>
                        <a:t>химия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химия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547805719"/>
                  </a:ext>
                </a:extLst>
              </a:tr>
              <a:tr h="36065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100">
                          <a:effectLst/>
                        </a:rPr>
                        <a:t>Олимпиада школьников "Покори Воробьевы горы!"</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a:effectLst/>
                        </a:rPr>
                        <a:t>биология</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1100" dirty="0">
                          <a:effectLst/>
                        </a:rPr>
                        <a:t>биология</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028095547"/>
                  </a:ext>
                </a:extLst>
              </a:tr>
            </a:tbl>
          </a:graphicData>
        </a:graphic>
      </p:graphicFrame>
    </p:spTree>
    <p:extLst>
      <p:ext uri="{BB962C8B-B14F-4D97-AF65-F5344CB8AC3E}">
        <p14:creationId xmlns:p14="http://schemas.microsoft.com/office/powerpoint/2010/main" val="3061856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2" name="Прямоугольник 1">
            <a:extLst>
              <a:ext uri="{FF2B5EF4-FFF2-40B4-BE49-F238E27FC236}">
                <a16:creationId xmlns:a16="http://schemas.microsoft.com/office/drawing/2014/main" id="{899900D3-176A-4230-9649-633981223219}"/>
              </a:ext>
            </a:extLst>
          </p:cNvPr>
          <p:cNvSpPr/>
          <p:nvPr/>
        </p:nvSpPr>
        <p:spPr>
          <a:xfrm>
            <a:off x="2495600" y="375216"/>
            <a:ext cx="9289032" cy="3473515"/>
          </a:xfrm>
          <a:prstGeom prst="rect">
            <a:avLst/>
          </a:prstGeom>
        </p:spPr>
        <p:txBody>
          <a:bodyPr wrap="square">
            <a:spAutoFit/>
          </a:bodyPr>
          <a:lstStyle/>
          <a:p>
            <a:pPr algn="ctr">
              <a:lnSpc>
                <a:spcPct val="107000"/>
              </a:lnSpc>
              <a:spcAft>
                <a:spcPts val="80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Профили Всероссийской </a:t>
            </a:r>
            <a:r>
              <a:rPr lang="ru-RU" sz="2000" b="1" dirty="0" err="1">
                <a:latin typeface="Times New Roman" panose="02020603050405020304" pitchFamily="18" charset="0"/>
                <a:ea typeface="Calibri" panose="020F0502020204030204" pitchFamily="34" charset="0"/>
                <a:cs typeface="Times New Roman" panose="02020603050405020304" pitchFamily="18" charset="0"/>
              </a:rPr>
              <a:t>Сеченовской</a:t>
            </a:r>
            <a:r>
              <a:rPr lang="ru-RU" sz="2000" b="1" dirty="0">
                <a:latin typeface="Times New Roman" panose="02020603050405020304" pitchFamily="18" charset="0"/>
                <a:ea typeface="Calibri" panose="020F0502020204030204" pitchFamily="34" charset="0"/>
                <a:cs typeface="Times New Roman" panose="02020603050405020304" pitchFamily="18" charset="0"/>
              </a:rPr>
              <a:t> олимпиады школьников, включенные в соответствующие перечни олимпиад школьников, утверждаемые Минобрнауки России:</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ru-RU" sz="2000" b="1" dirty="0">
                <a:latin typeface="Times New Roman" panose="02020603050405020304" pitchFamily="18" charset="0"/>
                <a:ea typeface="Calibri" panose="020F0502020204030204" pitchFamily="34" charset="0"/>
                <a:cs typeface="Times New Roman" panose="02020603050405020304" pitchFamily="18" charset="0"/>
              </a:rPr>
              <a:t>2019/2020 учебный год – профиль биология</a:t>
            </a:r>
            <a:r>
              <a:rPr lang="ru-RU"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ru-RU" sz="2000" dirty="0">
                <a:latin typeface="Times New Roman" panose="02020603050405020304" pitchFamily="18" charset="0"/>
                <a:ea typeface="Calibri" panose="020F0502020204030204" pitchFamily="34" charset="0"/>
                <a:cs typeface="Times New Roman" panose="02020603050405020304" pitchFamily="18" charset="0"/>
              </a:rPr>
              <a:t>2018/2019 учебный год – профиль медицина;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ru-RU" sz="2000" dirty="0">
                <a:latin typeface="Times New Roman" panose="02020603050405020304" pitchFamily="18" charset="0"/>
                <a:ea typeface="Calibri" panose="020F0502020204030204" pitchFamily="34" charset="0"/>
                <a:cs typeface="Times New Roman" panose="02020603050405020304" pitchFamily="18" charset="0"/>
              </a:rPr>
              <a:t>2017/2018  учебный год – профиль медицина;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ru-RU" sz="2000" dirty="0">
                <a:latin typeface="Times New Roman" panose="02020603050405020304" pitchFamily="18" charset="0"/>
                <a:ea typeface="Calibri" panose="020F0502020204030204" pitchFamily="34" charset="0"/>
                <a:cs typeface="Times New Roman" panose="02020603050405020304" pitchFamily="18" charset="0"/>
              </a:rPr>
              <a:t>2016/2017  учебный год – профиль биология и профиль химия;</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0"/>
              </a:spcAft>
              <a:buFont typeface="Wingdings" panose="05000000000000000000" pitchFamily="2" charset="2"/>
              <a:buChar char="q"/>
            </a:pPr>
            <a:r>
              <a:rPr lang="ru-RU" sz="2000" dirty="0">
                <a:latin typeface="Times New Roman" panose="02020603050405020304" pitchFamily="18" charset="0"/>
                <a:ea typeface="Calibri" panose="020F0502020204030204" pitchFamily="34" charset="0"/>
                <a:cs typeface="Times New Roman" panose="02020603050405020304" pitchFamily="18" charset="0"/>
              </a:rPr>
              <a:t>2015/2016  учебный год – нет в перечне. </a:t>
            </a:r>
          </a:p>
          <a:p>
            <a:pPr>
              <a:lnSpc>
                <a:spcPct val="107000"/>
              </a:lnSpc>
              <a:spcAft>
                <a:spcPts val="0"/>
              </a:spcAft>
            </a:pP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E1936244-E2EB-4863-8B8A-4B7EDD7338BF}"/>
              </a:ext>
            </a:extLst>
          </p:cNvPr>
          <p:cNvSpPr/>
          <p:nvPr/>
        </p:nvSpPr>
        <p:spPr>
          <a:xfrm>
            <a:off x="983432" y="3449191"/>
            <a:ext cx="10801200" cy="1754326"/>
          </a:xfrm>
          <a:prstGeom prst="rect">
            <a:avLst/>
          </a:prstGeom>
        </p:spPr>
        <p:txBody>
          <a:bodyPr wrap="square">
            <a:spAutoFit/>
          </a:bodyPr>
          <a:lstStyle/>
          <a:p>
            <a:pPr algn="ctr"/>
            <a:r>
              <a:rPr lang="ru-RU" dirty="0"/>
              <a:t>Результат победителя или призера Всероссийской </a:t>
            </a:r>
            <a:r>
              <a:rPr lang="ru-RU" dirty="0" err="1"/>
              <a:t>Сеченовской</a:t>
            </a:r>
            <a:r>
              <a:rPr lang="ru-RU" dirty="0"/>
              <a:t> олимпиады учитывается в качестве индивидуального достижения, за которое начисляется 5 баллов. </a:t>
            </a:r>
          </a:p>
          <a:p>
            <a:pPr algn="ctr"/>
            <a:r>
              <a:rPr lang="ru-RU" dirty="0"/>
              <a:t>Балл начисляется, если результат не используется для получения особых прав и (или) преимуществ при поступлении на обучение по конкретным условиям поступления и конкретным основаниям приема.  Результат победителя (призера) должен быть получен за 11-й класс обучения. </a:t>
            </a:r>
          </a:p>
        </p:txBody>
      </p:sp>
    </p:spTree>
    <p:extLst>
      <p:ext uri="{BB962C8B-B14F-4D97-AF65-F5344CB8AC3E}">
        <p14:creationId xmlns:p14="http://schemas.microsoft.com/office/powerpoint/2010/main" val="3027686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2" name="Прямоугольник 1">
            <a:extLst>
              <a:ext uri="{FF2B5EF4-FFF2-40B4-BE49-F238E27FC236}">
                <a16:creationId xmlns:a16="http://schemas.microsoft.com/office/drawing/2014/main" id="{10A7EAF2-8A3A-4434-8B0A-C91CC5494696}"/>
              </a:ext>
            </a:extLst>
          </p:cNvPr>
          <p:cNvSpPr/>
          <p:nvPr/>
        </p:nvSpPr>
        <p:spPr>
          <a:xfrm>
            <a:off x="3215680" y="116632"/>
            <a:ext cx="8568951" cy="646331"/>
          </a:xfrm>
          <a:prstGeom prst="rect">
            <a:avLst/>
          </a:prstGeom>
        </p:spPr>
        <p:txBody>
          <a:bodyPr wrap="square">
            <a:spAutoFit/>
          </a:bodyPr>
          <a:lstStyle/>
          <a:p>
            <a:pPr algn="ctr"/>
            <a:r>
              <a:rPr lang="ru-RU" b="1" dirty="0">
                <a:latin typeface="+mj-lt"/>
                <a:ea typeface="Calibri" panose="020F0502020204030204" pitchFamily="34" charset="0"/>
              </a:rPr>
              <a:t>Победителям и призерам олимпиад школьников, </a:t>
            </a:r>
          </a:p>
          <a:p>
            <a:pPr algn="ctr"/>
            <a:r>
              <a:rPr lang="ru-RU" dirty="0">
                <a:latin typeface="+mj-lt"/>
                <a:ea typeface="Calibri" panose="020F0502020204030204" pitchFamily="34" charset="0"/>
              </a:rPr>
              <a:t>включенных в установленный  Университетом  Перечень олимпиад</a:t>
            </a:r>
            <a:endParaRPr lang="ru-RU" dirty="0">
              <a:latin typeface="+mj-lt"/>
            </a:endParaRPr>
          </a:p>
        </p:txBody>
      </p:sp>
      <p:sp>
        <p:nvSpPr>
          <p:cNvPr id="3" name="Прямоугольник 2">
            <a:extLst>
              <a:ext uri="{FF2B5EF4-FFF2-40B4-BE49-F238E27FC236}">
                <a16:creationId xmlns:a16="http://schemas.microsoft.com/office/drawing/2014/main" id="{98636789-35B6-4731-B745-6E4F37699596}"/>
              </a:ext>
            </a:extLst>
          </p:cNvPr>
          <p:cNvSpPr/>
          <p:nvPr/>
        </p:nvSpPr>
        <p:spPr>
          <a:xfrm>
            <a:off x="2495600" y="620688"/>
            <a:ext cx="9289031" cy="2123658"/>
          </a:xfrm>
          <a:prstGeom prst="rect">
            <a:avLst/>
          </a:prstGeom>
        </p:spPr>
        <p:txBody>
          <a:bodyPr wrap="square">
            <a:spAutoFit/>
          </a:bodyPr>
          <a:lstStyle/>
          <a:p>
            <a:r>
              <a:rPr lang="ru-RU" dirty="0">
                <a:ea typeface="Calibri" panose="020F0502020204030204" pitchFamily="34" charset="0"/>
              </a:rPr>
              <a:t>предоставляется  </a:t>
            </a:r>
            <a:r>
              <a:rPr lang="ru-RU" b="1" dirty="0">
                <a:ea typeface="Calibri" panose="020F0502020204030204" pitchFamily="34" charset="0"/>
              </a:rPr>
              <a:t>преимущество</a:t>
            </a:r>
            <a:r>
              <a:rPr lang="ru-RU" dirty="0">
                <a:ea typeface="Calibri" panose="020F0502020204030204" pitchFamily="34" charset="0"/>
              </a:rPr>
              <a:t> </a:t>
            </a:r>
            <a:r>
              <a:rPr lang="ru-RU" b="1" dirty="0">
                <a:ea typeface="Calibri" panose="020F0502020204030204" pitchFamily="34" charset="0"/>
              </a:rPr>
              <a:t>посредством приравнивания к лицам, набравшим максимальное количество баллов ЕГЭ (100 баллов)</a:t>
            </a:r>
            <a:r>
              <a:rPr lang="ru-RU" dirty="0">
                <a:ea typeface="Calibri" panose="020F0502020204030204" pitchFamily="34" charset="0"/>
              </a:rPr>
              <a:t> по общеобразовательному предмету, если общеобразовательный предмет, по которому проводится вступительное испытание соответствует профилю олимпиады. Также преимущество предоставляется победителям и призерам олимпиад школьников I, II и III уровней по профилю «русский язык».</a:t>
            </a:r>
          </a:p>
          <a:p>
            <a:r>
              <a:rPr lang="ru-RU" sz="2400" dirty="0"/>
              <a:t>!</a:t>
            </a:r>
            <a:r>
              <a:rPr lang="ru-RU" dirty="0"/>
              <a:t> ЕГЭ не менее 75 баллов, результат победителя (призера) за 11 класс</a:t>
            </a:r>
          </a:p>
        </p:txBody>
      </p:sp>
      <p:graphicFrame>
        <p:nvGraphicFramePr>
          <p:cNvPr id="4" name="Таблица 3">
            <a:extLst>
              <a:ext uri="{FF2B5EF4-FFF2-40B4-BE49-F238E27FC236}">
                <a16:creationId xmlns:a16="http://schemas.microsoft.com/office/drawing/2014/main" id="{D1378217-7837-4496-80AB-6FD3B503329F}"/>
              </a:ext>
            </a:extLst>
          </p:cNvPr>
          <p:cNvGraphicFramePr>
            <a:graphicFrameLocks noGrp="1"/>
          </p:cNvGraphicFramePr>
          <p:nvPr>
            <p:extLst>
              <p:ext uri="{D42A27DB-BD31-4B8C-83A1-F6EECF244321}">
                <p14:modId xmlns:p14="http://schemas.microsoft.com/office/powerpoint/2010/main" val="2430886472"/>
              </p:ext>
            </p:extLst>
          </p:nvPr>
        </p:nvGraphicFramePr>
        <p:xfrm>
          <a:off x="335360" y="2830128"/>
          <a:ext cx="11593287" cy="3978765"/>
        </p:xfrm>
        <a:graphic>
          <a:graphicData uri="http://schemas.openxmlformats.org/drawingml/2006/table">
            <a:tbl>
              <a:tblPr firstRow="1" firstCol="1" bandRow="1">
                <a:tableStyleId>{5C22544A-7EE6-4342-B048-85BDC9FD1C3A}</a:tableStyleId>
              </a:tblPr>
              <a:tblGrid>
                <a:gridCol w="288032">
                  <a:extLst>
                    <a:ext uri="{9D8B030D-6E8A-4147-A177-3AD203B41FA5}">
                      <a16:colId xmlns:a16="http://schemas.microsoft.com/office/drawing/2014/main" val="349681266"/>
                    </a:ext>
                  </a:extLst>
                </a:gridCol>
                <a:gridCol w="4481708">
                  <a:extLst>
                    <a:ext uri="{9D8B030D-6E8A-4147-A177-3AD203B41FA5}">
                      <a16:colId xmlns:a16="http://schemas.microsoft.com/office/drawing/2014/main" val="257305430"/>
                    </a:ext>
                  </a:extLst>
                </a:gridCol>
                <a:gridCol w="3182681">
                  <a:extLst>
                    <a:ext uri="{9D8B030D-6E8A-4147-A177-3AD203B41FA5}">
                      <a16:colId xmlns:a16="http://schemas.microsoft.com/office/drawing/2014/main" val="918571904"/>
                    </a:ext>
                  </a:extLst>
                </a:gridCol>
                <a:gridCol w="1820433">
                  <a:extLst>
                    <a:ext uri="{9D8B030D-6E8A-4147-A177-3AD203B41FA5}">
                      <a16:colId xmlns:a16="http://schemas.microsoft.com/office/drawing/2014/main" val="1077067335"/>
                    </a:ext>
                  </a:extLst>
                </a:gridCol>
                <a:gridCol w="1820433">
                  <a:extLst>
                    <a:ext uri="{9D8B030D-6E8A-4147-A177-3AD203B41FA5}">
                      <a16:colId xmlns:a16="http://schemas.microsoft.com/office/drawing/2014/main" val="1431783614"/>
                    </a:ext>
                  </a:extLst>
                </a:gridCol>
              </a:tblGrid>
              <a:tr h="875078">
                <a:tc>
                  <a:txBody>
                    <a:bodyPr/>
                    <a:lstStyle/>
                    <a:p>
                      <a:pPr>
                        <a:lnSpc>
                          <a:spcPct val="115000"/>
                        </a:lnSpc>
                        <a:spcAft>
                          <a:spcPts val="0"/>
                        </a:spcAft>
                      </a:pPr>
                      <a:r>
                        <a:rPr lang="ru-RU" sz="900" dirty="0">
                          <a:effectLst/>
                        </a:rPr>
                        <a:t>№</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dirty="0">
                          <a:effectLst/>
                        </a:rPr>
                        <a:t>Направление подготовки/специальность, соответствующее профилю олимпиады, на которую осуществляется прием без ВИ</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dirty="0">
                          <a:effectLst/>
                        </a:rPr>
                        <a:t>Полное наименование олимпиады</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Профиль олимпиады</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Общеобразовательный предмет, соответствующий профилю олимпиады (не менее 75 баллов по ЕГЭ)</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55290504"/>
                  </a:ext>
                </a:extLst>
              </a:tr>
              <a:tr h="138078">
                <a:tc rowSpan="17">
                  <a:txBody>
                    <a:bodyPr/>
                    <a:lstStyle/>
                    <a:p>
                      <a:pPr>
                        <a:lnSpc>
                          <a:spcPct val="115000"/>
                        </a:lnSpc>
                        <a:spcAft>
                          <a:spcPts val="0"/>
                        </a:spcAft>
                      </a:pPr>
                      <a:r>
                        <a:rPr lang="ru-RU" sz="900">
                          <a:effectLst/>
                        </a:rPr>
                        <a:t>5</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rowSpan="17">
                  <a:txBody>
                    <a:bodyPr/>
                    <a:lstStyle/>
                    <a:p>
                      <a:pPr>
                        <a:lnSpc>
                          <a:spcPct val="115000"/>
                        </a:lnSpc>
                        <a:spcAft>
                          <a:spcPts val="0"/>
                        </a:spcAft>
                      </a:pPr>
                      <a:r>
                        <a:rPr lang="ru-RU" sz="900">
                          <a:effectLst/>
                        </a:rPr>
                        <a:t>31.05.01 Лечебное дело</a:t>
                      </a:r>
                    </a:p>
                    <a:p>
                      <a:pPr>
                        <a:lnSpc>
                          <a:spcPct val="115000"/>
                        </a:lnSpc>
                        <a:spcAft>
                          <a:spcPts val="0"/>
                        </a:spcAft>
                      </a:pPr>
                      <a:r>
                        <a:rPr lang="ru-RU" sz="900">
                          <a:effectLst/>
                        </a:rPr>
                        <a:t>31.05.02 Педиатрия</a:t>
                      </a:r>
                    </a:p>
                    <a:p>
                      <a:pPr>
                        <a:lnSpc>
                          <a:spcPct val="115000"/>
                        </a:lnSpc>
                        <a:spcAft>
                          <a:spcPts val="0"/>
                        </a:spcAft>
                      </a:pPr>
                      <a:r>
                        <a:rPr lang="ru-RU" sz="900">
                          <a:effectLst/>
                        </a:rPr>
                        <a:t>31.05.03 Стоматология</a:t>
                      </a:r>
                    </a:p>
                    <a:p>
                      <a:pPr>
                        <a:lnSpc>
                          <a:spcPct val="115000"/>
                        </a:lnSpc>
                        <a:spcAft>
                          <a:spcPts val="0"/>
                        </a:spcAft>
                      </a:pPr>
                      <a:r>
                        <a:rPr lang="ru-RU" sz="900">
                          <a:effectLst/>
                        </a:rPr>
                        <a:t>32.05.01 Медико-профилактическое дело</a:t>
                      </a:r>
                    </a:p>
                    <a:p>
                      <a:pPr>
                        <a:lnSpc>
                          <a:spcPct val="115000"/>
                        </a:lnSpc>
                        <a:spcAft>
                          <a:spcPts val="0"/>
                        </a:spcAft>
                      </a:pPr>
                      <a:r>
                        <a:rPr lang="ru-RU" sz="900">
                          <a:effectLst/>
                        </a:rPr>
                        <a:t>33.05.01 Фармация</a:t>
                      </a:r>
                    </a:p>
                    <a:p>
                      <a:pPr>
                        <a:lnSpc>
                          <a:spcPct val="115000"/>
                        </a:lnSpc>
                        <a:spcAft>
                          <a:spcPts val="0"/>
                        </a:spcAft>
                      </a:pPr>
                      <a:r>
                        <a:rPr lang="ru-RU" sz="900">
                          <a:effectLst/>
                        </a:rPr>
                        <a:t>34.03.01 Сестринское дело</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p>
                    <a:p>
                      <a:pPr>
                        <a:lnSpc>
                          <a:spcPct val="115000"/>
                        </a:lnSpc>
                        <a:spcAft>
                          <a:spcPts val="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rowSpan="3">
                  <a:txBody>
                    <a:bodyPr/>
                    <a:lstStyle/>
                    <a:p>
                      <a:pPr>
                        <a:lnSpc>
                          <a:spcPct val="115000"/>
                        </a:lnSpc>
                        <a:spcAft>
                          <a:spcPts val="0"/>
                        </a:spcAft>
                      </a:pPr>
                      <a:r>
                        <a:rPr lang="ru-RU" sz="900" dirty="0">
                          <a:effectLst/>
                        </a:rPr>
                        <a:t>Олимпиада школьников Санкт-Петербургского государственного университета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993058081"/>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037933722"/>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a:effectLst/>
                        </a:rPr>
                        <a:t>медицина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518784186"/>
                  </a:ext>
                </a:extLst>
              </a:tr>
              <a:tr h="138078">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ru-RU" sz="900" dirty="0">
                          <a:effectLst/>
                        </a:rPr>
                        <a:t>Олимпиада школьников "Ломоносов"</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977384179"/>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51978794"/>
                  </a:ext>
                </a:extLst>
              </a:tr>
              <a:tr h="138078">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ru-RU" sz="900" dirty="0">
                          <a:effectLst/>
                        </a:rPr>
                        <a:t>Всероссийская олимпиада школьников "Высшая проба"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220820542"/>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155323512"/>
                  </a:ext>
                </a:extLst>
              </a:tr>
              <a:tr h="26557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900" dirty="0">
                          <a:effectLst/>
                        </a:rPr>
                        <a:t>Московская олимпиада школьников</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1145854599"/>
                  </a:ext>
                </a:extLst>
              </a:tr>
              <a:tr h="13807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900" dirty="0">
                          <a:effectLst/>
                        </a:rPr>
                        <a:t>Открытая химическая олимпиада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4082731877"/>
                  </a:ext>
                </a:extLst>
              </a:tr>
              <a:tr h="28547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900" dirty="0">
                          <a:effectLst/>
                        </a:rPr>
                        <a:t>Отраслевая олимпиада школьников "Газпром"</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p>
                    <a:p>
                      <a:pPr algn="ctr">
                        <a:lnSpc>
                          <a:spcPct val="115000"/>
                        </a:lnSpc>
                        <a:spcAft>
                          <a:spcPts val="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966120921"/>
                  </a:ext>
                </a:extLst>
              </a:tr>
              <a:tr h="285478">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900" dirty="0">
                          <a:effectLst/>
                        </a:rPr>
                        <a:t>Санкт-Петербургская олимпиада школьников</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p>
                    <a:p>
                      <a:pPr algn="ctr">
                        <a:lnSpc>
                          <a:spcPct val="115000"/>
                        </a:lnSpc>
                        <a:spcAft>
                          <a:spcPts val="0"/>
                        </a:spcAft>
                      </a:pPr>
                      <a:r>
                        <a:rPr lang="ru-RU" sz="900">
                          <a:effectLst/>
                        </a:rPr>
                        <a:t> </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1587275359"/>
                  </a:ext>
                </a:extLst>
              </a:tr>
              <a:tr h="138078">
                <a:tc vMerge="1">
                  <a:txBody>
                    <a:bodyPr/>
                    <a:lstStyle/>
                    <a:p>
                      <a:endParaRPr lang="ru-RU"/>
                    </a:p>
                  </a:txBody>
                  <a:tcPr/>
                </a:tc>
                <a:tc vMerge="1">
                  <a:txBody>
                    <a:bodyPr/>
                    <a:lstStyle/>
                    <a:p>
                      <a:endParaRPr lang="ru-RU"/>
                    </a:p>
                  </a:txBody>
                  <a:tcPr/>
                </a:tc>
                <a:tc rowSpan="2">
                  <a:txBody>
                    <a:bodyPr/>
                    <a:lstStyle/>
                    <a:p>
                      <a:pPr>
                        <a:lnSpc>
                          <a:spcPct val="115000"/>
                        </a:lnSpc>
                        <a:spcAft>
                          <a:spcPts val="0"/>
                        </a:spcAft>
                      </a:pPr>
                      <a:r>
                        <a:rPr lang="ru-RU" sz="900" dirty="0">
                          <a:effectLst/>
                        </a:rPr>
                        <a:t>Турнир имени М.В. Ломоносова</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2334111321"/>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3954438878"/>
                  </a:ext>
                </a:extLst>
              </a:tr>
              <a:tr h="138078">
                <a:tc vMerge="1">
                  <a:txBody>
                    <a:bodyPr/>
                    <a:lstStyle/>
                    <a:p>
                      <a:endParaRPr lang="ru-RU"/>
                    </a:p>
                  </a:txBody>
                  <a:tcPr/>
                </a:tc>
                <a:tc vMerge="1">
                  <a:txBody>
                    <a:bodyPr/>
                    <a:lstStyle/>
                    <a:p>
                      <a:endParaRPr lang="ru-RU"/>
                    </a:p>
                  </a:txBody>
                  <a:tcPr/>
                </a:tc>
                <a:tc rowSpan="3">
                  <a:txBody>
                    <a:bodyPr/>
                    <a:lstStyle/>
                    <a:p>
                      <a:pPr>
                        <a:lnSpc>
                          <a:spcPct val="115000"/>
                        </a:lnSpc>
                        <a:spcAft>
                          <a:spcPts val="0"/>
                        </a:spcAft>
                      </a:pPr>
                      <a:r>
                        <a:rPr lang="ru-RU" sz="900" dirty="0">
                          <a:effectLst/>
                        </a:rPr>
                        <a:t>Всероссийская </a:t>
                      </a:r>
                      <a:r>
                        <a:rPr lang="ru-RU" sz="900" dirty="0" err="1">
                          <a:effectLst/>
                        </a:rPr>
                        <a:t>Сеченовская</a:t>
                      </a:r>
                      <a:r>
                        <a:rPr lang="ru-RU" sz="900" dirty="0">
                          <a:effectLst/>
                        </a:rPr>
                        <a:t> олимпиада школьников</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биология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968101095"/>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a:effectLst/>
                        </a:rPr>
                        <a:t>медицина</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4165506527"/>
                  </a:ext>
                </a:extLst>
              </a:tr>
              <a:tr h="13807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15000"/>
                        </a:lnSpc>
                        <a:spcAft>
                          <a:spcPts val="0"/>
                        </a:spcAft>
                      </a:pPr>
                      <a:r>
                        <a:rPr lang="ru-RU" sz="900" dirty="0">
                          <a:effectLst/>
                        </a:rPr>
                        <a:t>химия</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a:effectLst/>
                        </a:rPr>
                        <a:t>химия</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1877669268"/>
                  </a:ext>
                </a:extLst>
              </a:tr>
              <a:tr h="307132">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900">
                          <a:effectLst/>
                        </a:rPr>
                        <a:t>Олимпиада школьников "Покори Воробьевы горы!"</a:t>
                      </a:r>
                      <a:endParaRPr lang="ru-RU" sz="90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dirty="0">
                          <a:effectLst/>
                        </a:rPr>
                        <a:t>биология</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tc>
                  <a:txBody>
                    <a:bodyPr/>
                    <a:lstStyle/>
                    <a:p>
                      <a:pPr algn="ctr">
                        <a:lnSpc>
                          <a:spcPct val="115000"/>
                        </a:lnSpc>
                        <a:spcAft>
                          <a:spcPts val="0"/>
                        </a:spcAft>
                      </a:pPr>
                      <a:r>
                        <a:rPr lang="ru-RU" sz="900" dirty="0">
                          <a:effectLst/>
                        </a:rPr>
                        <a:t>биология</a:t>
                      </a: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435" marR="52435" marT="0" marB="0"/>
                </a:tc>
                <a:extLst>
                  <a:ext uri="{0D108BD9-81ED-4DB2-BD59-A6C34878D82A}">
                    <a16:rowId xmlns:a16="http://schemas.microsoft.com/office/drawing/2014/main" val="598402314"/>
                  </a:ext>
                </a:extLst>
              </a:tr>
            </a:tbl>
          </a:graphicData>
        </a:graphic>
      </p:graphicFrame>
    </p:spTree>
    <p:extLst>
      <p:ext uri="{BB962C8B-B14F-4D97-AF65-F5344CB8AC3E}">
        <p14:creationId xmlns:p14="http://schemas.microsoft.com/office/powerpoint/2010/main" val="4055665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50000"/>
              </a:schemeClr>
            </a:gs>
            <a:gs pos="100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4F3A0650-D4CE-480E-9856-1428915D0408}"/>
              </a:ext>
            </a:extLst>
          </p:cNvPr>
          <p:cNvPicPr>
            <a:picLocks noChangeAspect="1"/>
          </p:cNvPicPr>
          <p:nvPr/>
        </p:nvPicPr>
        <p:blipFill>
          <a:blip r:embed="rId2"/>
          <a:stretch>
            <a:fillRect/>
          </a:stretch>
        </p:blipFill>
        <p:spPr>
          <a:xfrm>
            <a:off x="1960" y="0"/>
            <a:ext cx="2493640" cy="1484784"/>
          </a:xfrm>
          <a:prstGeom prst="rect">
            <a:avLst/>
          </a:prstGeom>
        </p:spPr>
      </p:pic>
      <p:sp>
        <p:nvSpPr>
          <p:cNvPr id="2" name="Прямоугольник 1">
            <a:extLst>
              <a:ext uri="{FF2B5EF4-FFF2-40B4-BE49-F238E27FC236}">
                <a16:creationId xmlns:a16="http://schemas.microsoft.com/office/drawing/2014/main" id="{6455E4FC-06C5-4AAC-BB66-944F9E7C2448}"/>
              </a:ext>
            </a:extLst>
          </p:cNvPr>
          <p:cNvSpPr/>
          <p:nvPr/>
        </p:nvSpPr>
        <p:spPr>
          <a:xfrm>
            <a:off x="2495600" y="620688"/>
            <a:ext cx="9361040" cy="1310743"/>
          </a:xfrm>
          <a:prstGeom prst="rect">
            <a:avLst/>
          </a:prstGeom>
        </p:spPr>
        <p:txBody>
          <a:bodyPr wrap="square">
            <a:spAutoFit/>
          </a:bodyPr>
          <a:lstStyle/>
          <a:p>
            <a:pPr marL="285750" indent="-285750" algn="just">
              <a:lnSpc>
                <a:spcPct val="115000"/>
              </a:lnSpc>
              <a:spcAft>
                <a:spcPts val="1000"/>
              </a:spcAft>
              <a:buFont typeface="Wingdings" panose="05000000000000000000" pitchFamily="2" charset="2"/>
              <a:buChar char="Ø"/>
              <a:tabLst>
                <a:tab pos="8461375" algn="l"/>
                <a:tab pos="8911590" algn="l"/>
              </a:tabLst>
            </a:pPr>
            <a:r>
              <a:rPr lang="ru-RU" sz="1400" b="1" dirty="0">
                <a:ea typeface="Calibri" panose="020F0502020204030204" pitchFamily="34" charset="0"/>
                <a:cs typeface="Times New Roman" panose="02020603050405020304" pitchFamily="18" charset="0"/>
              </a:rPr>
              <a:t>Без вступительных испытаний только в одну организацию высшего образования только на одну образовательную программу по выбору поступающего </a:t>
            </a:r>
            <a:r>
              <a:rPr lang="ru-RU" sz="1400" dirty="0">
                <a:ea typeface="Calibri" panose="020F0502020204030204" pitchFamily="34" charset="0"/>
                <a:cs typeface="Times New Roman" panose="02020603050405020304" pitchFamily="18" charset="0"/>
              </a:rPr>
              <a:t>(вне зависимости от количества оснований, обусловливающих соответствующее особое право). Одновременно можно подать заявление (заявления) о приеме без использования указанных особых прав в Университет на те же и (или) другие образовательные программы, а также в другие организации высшего образования. </a:t>
            </a:r>
            <a:endParaRPr lang="ru-RU" sz="1400" dirty="0">
              <a:effectLst/>
              <a:ea typeface="Calibri" panose="020F0502020204030204" pitchFamily="34"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965261AC-4501-4DA3-B939-68C320AD5011}"/>
              </a:ext>
            </a:extLst>
          </p:cNvPr>
          <p:cNvSpPr/>
          <p:nvPr/>
        </p:nvSpPr>
        <p:spPr>
          <a:xfrm>
            <a:off x="5519936" y="116632"/>
            <a:ext cx="2156360" cy="400110"/>
          </a:xfrm>
          <a:prstGeom prst="rect">
            <a:avLst/>
          </a:prstGeom>
        </p:spPr>
        <p:txBody>
          <a:bodyPr wrap="none">
            <a:spAutoFit/>
          </a:bodyPr>
          <a:lstStyle/>
          <a:p>
            <a:r>
              <a:rPr lang="ru-RU" sz="2000" dirty="0">
                <a:latin typeface="+mj-lt"/>
                <a:ea typeface="Calibri" panose="020F0502020204030204" pitchFamily="34" charset="0"/>
              </a:rPr>
              <a:t>Общие правила:</a:t>
            </a:r>
            <a:endParaRPr lang="ru-RU" sz="2000" dirty="0">
              <a:latin typeface="+mj-lt"/>
            </a:endParaRPr>
          </a:p>
        </p:txBody>
      </p:sp>
      <p:sp>
        <p:nvSpPr>
          <p:cNvPr id="4" name="Прямоугольник 3">
            <a:extLst>
              <a:ext uri="{FF2B5EF4-FFF2-40B4-BE49-F238E27FC236}">
                <a16:creationId xmlns:a16="http://schemas.microsoft.com/office/drawing/2014/main" id="{67912FA7-DB1F-4569-80ED-6909CE1E1272}"/>
              </a:ext>
            </a:extLst>
          </p:cNvPr>
          <p:cNvSpPr/>
          <p:nvPr/>
        </p:nvSpPr>
        <p:spPr>
          <a:xfrm>
            <a:off x="2495600" y="1931828"/>
            <a:ext cx="9361040" cy="815223"/>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Ø"/>
              <a:tabLst>
                <a:tab pos="8461375" algn="l"/>
                <a:tab pos="8911590" algn="l"/>
              </a:tabLst>
            </a:pPr>
            <a:r>
              <a:rPr lang="ru-RU" sz="1400" dirty="0">
                <a:ea typeface="Calibri" panose="020F0502020204030204" pitchFamily="34" charset="0"/>
                <a:cs typeface="Times New Roman" panose="02020603050405020304" pitchFamily="18" charset="0"/>
              </a:rPr>
              <a:t>Поступающий без вступительных испытаний одновременно с подачей заявления о приеме </a:t>
            </a:r>
            <a:r>
              <a:rPr lang="ru-RU" sz="1400" b="1" dirty="0">
                <a:ea typeface="Calibri" panose="020F0502020204030204" pitchFamily="34" charset="0"/>
                <a:cs typeface="Times New Roman" panose="02020603050405020304" pitchFamily="18" charset="0"/>
              </a:rPr>
              <a:t>подает заявление о согласии на зачисление </a:t>
            </a:r>
            <a:r>
              <a:rPr lang="ru-RU" sz="1400" dirty="0">
                <a:ea typeface="Calibri" panose="020F0502020204030204" pitchFamily="34" charset="0"/>
                <a:cs typeface="Times New Roman" panose="02020603050405020304" pitchFamily="18" charset="0"/>
              </a:rPr>
              <a:t>при поступлении на обучение на места в рамках контрольных цифр. </a:t>
            </a:r>
            <a:endParaRPr lang="ru-RU" sz="1400" dirty="0">
              <a:effectLst/>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5AA8D484-5604-40C9-81A1-55E91C6BD740}"/>
              </a:ext>
            </a:extLst>
          </p:cNvPr>
          <p:cNvSpPr/>
          <p:nvPr/>
        </p:nvSpPr>
        <p:spPr>
          <a:xfrm>
            <a:off x="2520404" y="2852936"/>
            <a:ext cx="9361039" cy="2549544"/>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Ø"/>
              <a:tabLst>
                <a:tab pos="8461375" algn="l"/>
                <a:tab pos="8911590" algn="l"/>
              </a:tabLst>
            </a:pPr>
            <a:r>
              <a:rPr lang="ru-RU" sz="1400" dirty="0">
                <a:ea typeface="Calibri" panose="020F0502020204030204" pitchFamily="34" charset="0"/>
                <a:cs typeface="Times New Roman" panose="02020603050405020304" pitchFamily="18" charset="0"/>
              </a:rPr>
              <a:t>Поступающий может одновременно использовать преимущество при поступлении на обучение по различным условиям поступления и (или) различным основаниям приема, а также одновременно использовать несколько оснований для использования преимущества, в том числе в рамках одного отдельного конкурса.</a:t>
            </a:r>
          </a:p>
          <a:p>
            <a:pPr indent="270510" algn="just">
              <a:lnSpc>
                <a:spcPct val="115000"/>
              </a:lnSpc>
              <a:spcAft>
                <a:spcPts val="0"/>
              </a:spcAft>
              <a:tabLst>
                <a:tab pos="8461375" algn="l"/>
                <a:tab pos="8911590" algn="l"/>
              </a:tabLst>
            </a:pPr>
            <a:r>
              <a:rPr lang="ru-RU" sz="1400" dirty="0">
                <a:ea typeface="Calibri" panose="020F0502020204030204" pitchFamily="34" charset="0"/>
                <a:cs typeface="Times New Roman" panose="02020603050405020304" pitchFamily="18" charset="0"/>
              </a:rPr>
              <a:t>При установлении нескольких общеобразовательных вступительных испытаний для использования          преимущества оно предоставляется поступающим по одному испытанию по их выбору.</a:t>
            </a:r>
          </a:p>
          <a:p>
            <a:pPr indent="270510" algn="just">
              <a:lnSpc>
                <a:spcPct val="115000"/>
              </a:lnSpc>
              <a:spcAft>
                <a:spcPts val="1000"/>
              </a:spcAft>
              <a:tabLst>
                <a:tab pos="8461375" algn="l"/>
                <a:tab pos="8911590" algn="l"/>
              </a:tabLst>
            </a:pPr>
            <a:r>
              <a:rPr lang="ru-RU" sz="1400" dirty="0">
                <a:ea typeface="Calibri" panose="020F0502020204030204" pitchFamily="34" charset="0"/>
                <a:cs typeface="Times New Roman" panose="02020603050405020304" pitchFamily="18" charset="0"/>
              </a:rPr>
              <a:t>В рамках одного конкурса поступающий использует каждое основание для получения преимущества в отношении общеобразовательного вступительного испытания либо в отношении дополнительного вступительного испытания. При участии в нескольких конкурсах поступающий может использовать одно и то же основание для получения одинаковых или различных преимуществ.</a:t>
            </a:r>
          </a:p>
        </p:txBody>
      </p:sp>
    </p:spTree>
    <p:extLst>
      <p:ext uri="{BB962C8B-B14F-4D97-AF65-F5344CB8AC3E}">
        <p14:creationId xmlns:p14="http://schemas.microsoft.com/office/powerpoint/2010/main" val="2340461721"/>
      </p:ext>
    </p:extLst>
  </p:cSld>
  <p:clrMapOvr>
    <a:masterClrMapping/>
  </p:clrMapOvr>
</p:sld>
</file>

<file path=ppt/theme/theme1.xml><?xml version="1.0" encoding="utf-8"?>
<a:theme xmlns:a="http://schemas.openxmlformats.org/drawingml/2006/main" name="Office Theme">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1274</Words>
  <Application>Microsoft Office PowerPoint</Application>
  <PresentationFormat>Широкоэкранный</PresentationFormat>
  <Paragraphs>260</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Calibri</vt:lpstr>
      <vt:lpstr>Georgia</vt:lpstr>
      <vt:lpstr>Times New Roman</vt:lpstr>
      <vt:lpstr>Wingdings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Арсланян Кристина Степановна</dc:creator>
  <cp:lastModifiedBy>Арсланян Кристина Степановна</cp:lastModifiedBy>
  <cp:revision>11</cp:revision>
  <dcterms:created xsi:type="dcterms:W3CDTF">2020-06-15T08:33:53Z</dcterms:created>
  <dcterms:modified xsi:type="dcterms:W3CDTF">2020-06-15T11:38:41Z</dcterms:modified>
</cp:coreProperties>
</file>