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92" r:id="rId2"/>
    <p:sldMasterId id="2147483908" r:id="rId3"/>
  </p:sldMasterIdLst>
  <p:notesMasterIdLst>
    <p:notesMasterId r:id="rId22"/>
  </p:notesMasterIdLst>
  <p:sldIdLst>
    <p:sldId id="301" r:id="rId4"/>
    <p:sldId id="299" r:id="rId5"/>
    <p:sldId id="300" r:id="rId6"/>
    <p:sldId id="288" r:id="rId7"/>
    <p:sldId id="291" r:id="rId8"/>
    <p:sldId id="292" r:id="rId9"/>
    <p:sldId id="272" r:id="rId10"/>
    <p:sldId id="273" r:id="rId11"/>
    <p:sldId id="274" r:id="rId12"/>
    <p:sldId id="275" r:id="rId13"/>
    <p:sldId id="276" r:id="rId14"/>
    <p:sldId id="277" r:id="rId15"/>
    <p:sldId id="278" r:id="rId16"/>
    <p:sldId id="279" r:id="rId17"/>
    <p:sldId id="282" r:id="rId18"/>
    <p:sldId id="283" r:id="rId19"/>
    <p:sldId id="284" r:id="rId20"/>
    <p:sldId id="297"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3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1DEEBBAC-6BF6-4DB0-8337-359DEC11AEA7}" type="datetimeFigureOut">
              <a:rPr lang="ru-RU"/>
              <a:pPr>
                <a:defRPr/>
              </a:pPr>
              <a:t>16.02.2021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0CBBCFA-5DC6-403A-99FE-C1A9087860C2}" type="slidenum">
              <a:rPr lang="ru-RU" altLang="en-US"/>
              <a:pPr/>
              <a:t>‹#›</a:t>
            </a:fld>
            <a:endParaRPr lang="ru-R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BDAACE-9593-478D-8340-5F10E9240580}" type="slidenum">
              <a:rPr lang="ru-RU" altLang="en-US"/>
              <a:pPr eaLnBrk="1" hangingPunct="1"/>
              <a:t>4</a:t>
            </a:fld>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7"/>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ая соединительная линия 9"/>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91FD5F97-EF57-4742-AFA6-4DE2F83135B5}" type="datetimeFigureOut">
              <a:rPr lang="ru-RU"/>
              <a:pPr>
                <a:defRPr/>
              </a:pPr>
              <a:t>16.02.2021</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a:solidFill>
                  <a:srgbClr val="FFFFFF"/>
                </a:solidFill>
              </a:defRPr>
            </a:lvl1pPr>
          </a:lstStyle>
          <a:p>
            <a:fld id="{EE160CFC-7425-4F2C-9BFD-DEE1BD4E7711}" type="slidenum">
              <a:rPr lang="ru-RU" altLang="en-US"/>
              <a:pPr/>
              <a:t>‹#›</a:t>
            </a:fld>
            <a:endParaRPr lang="ru-RU" altLang="en-US"/>
          </a:p>
        </p:txBody>
      </p:sp>
    </p:spTree>
    <p:extLst>
      <p:ext uri="{BB962C8B-B14F-4D97-AF65-F5344CB8AC3E}">
        <p14:creationId xmlns:p14="http://schemas.microsoft.com/office/powerpoint/2010/main" val="2620238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E54A5E8E-DDF0-4802-A044-F34AEFFF974A}" type="datetimeFigureOut">
              <a:rPr lang="ru-RU"/>
              <a:pPr>
                <a:defRPr/>
              </a:pPr>
              <a:t>16.02.2021</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fld id="{6987642F-E87B-4710-AFDD-95E89CB8F2A3}" type="slidenum">
              <a:rPr lang="ru-RU" altLang="en-US"/>
              <a:pPr/>
              <a:t>‹#›</a:t>
            </a:fld>
            <a:endParaRPr lang="ru-RU" altLang="en-US"/>
          </a:p>
        </p:txBody>
      </p:sp>
    </p:spTree>
    <p:extLst>
      <p:ext uri="{BB962C8B-B14F-4D97-AF65-F5344CB8AC3E}">
        <p14:creationId xmlns:p14="http://schemas.microsoft.com/office/powerpoint/2010/main" val="287939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EA2092E9-65C5-42D8-92C6-12B73C10C264}" type="datetimeFigureOut">
              <a:rPr lang="ru-RU"/>
              <a:pPr>
                <a:defRPr/>
              </a:pPr>
              <a:t>16.02.2021</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lvl1pPr>
          </a:lstStyle>
          <a:p>
            <a:fld id="{EA00D506-25ED-43A2-B5C2-08EBDE575E06}" type="slidenum">
              <a:rPr lang="ru-RU" altLang="en-US"/>
              <a:pPr/>
              <a:t>‹#›</a:t>
            </a:fld>
            <a:endParaRPr lang="ru-RU" altLang="en-US"/>
          </a:p>
        </p:txBody>
      </p:sp>
    </p:spTree>
    <p:extLst>
      <p:ext uri="{BB962C8B-B14F-4D97-AF65-F5344CB8AC3E}">
        <p14:creationId xmlns:p14="http://schemas.microsoft.com/office/powerpoint/2010/main" val="2382209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A8698F1-35C4-486D-A0DC-0C19D56ABE5D}" type="datetimeFigureOut">
              <a:rPr lang="ru-RU"/>
              <a:pPr>
                <a:defRPr/>
              </a:pPr>
              <a:t>16.02.2021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765D485-A015-46B6-9ADD-1FA353F8E191}" type="slidenum">
              <a:rPr lang="ru-RU" altLang="en-US"/>
              <a:pPr/>
              <a:t>‹#›</a:t>
            </a:fld>
            <a:endParaRPr lang="ru-RU" altLang="en-US"/>
          </a:p>
        </p:txBody>
      </p:sp>
    </p:spTree>
    <p:extLst>
      <p:ext uri="{BB962C8B-B14F-4D97-AF65-F5344CB8AC3E}">
        <p14:creationId xmlns:p14="http://schemas.microsoft.com/office/powerpoint/2010/main" val="45626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7BB00D7-C47D-44C0-B75E-6EC0F8F80DB8}" type="datetimeFigureOut">
              <a:rPr lang="ru-RU"/>
              <a:pPr>
                <a:defRPr/>
              </a:pPr>
              <a:t>16.02.2021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2F40247-E162-4D30-A3EA-7690F0740426}" type="slidenum">
              <a:rPr lang="ru-RU" altLang="en-US"/>
              <a:pPr/>
              <a:t>‹#›</a:t>
            </a:fld>
            <a:endParaRPr lang="ru-RU" altLang="en-US"/>
          </a:p>
        </p:txBody>
      </p:sp>
    </p:spTree>
    <p:extLst>
      <p:ext uri="{BB962C8B-B14F-4D97-AF65-F5344CB8AC3E}">
        <p14:creationId xmlns:p14="http://schemas.microsoft.com/office/powerpoint/2010/main" val="3495072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7A028EF-8089-4154-AEC5-0D04264AF2D4}" type="datetimeFigureOut">
              <a:rPr lang="ru-RU"/>
              <a:pPr>
                <a:defRPr/>
              </a:pPr>
              <a:t>16.02.2021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D44FAF6-F9E5-4A39-B1E8-F746DF7B2454}" type="slidenum">
              <a:rPr lang="ru-RU" altLang="en-US"/>
              <a:pPr/>
              <a:t>‹#›</a:t>
            </a:fld>
            <a:endParaRPr lang="ru-RU" altLang="en-US"/>
          </a:p>
        </p:txBody>
      </p:sp>
    </p:spTree>
    <p:extLst>
      <p:ext uri="{BB962C8B-B14F-4D97-AF65-F5344CB8AC3E}">
        <p14:creationId xmlns:p14="http://schemas.microsoft.com/office/powerpoint/2010/main" val="758310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A417302-2E93-4060-AEE5-478A81607C80}" type="datetimeFigureOut">
              <a:rPr lang="ru-RU"/>
              <a:pPr>
                <a:defRPr/>
              </a:pPr>
              <a:t>16.02.2021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ACEA1D10-102E-4A6D-BDF9-DE3FD689ACCD}" type="slidenum">
              <a:rPr lang="ru-RU" altLang="en-US"/>
              <a:pPr/>
              <a:t>‹#›</a:t>
            </a:fld>
            <a:endParaRPr lang="ru-RU" altLang="en-US"/>
          </a:p>
        </p:txBody>
      </p:sp>
    </p:spTree>
    <p:extLst>
      <p:ext uri="{BB962C8B-B14F-4D97-AF65-F5344CB8AC3E}">
        <p14:creationId xmlns:p14="http://schemas.microsoft.com/office/powerpoint/2010/main" val="476440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19CFF44-A328-4664-A3C8-F78944A1A5C0}" type="datetimeFigureOut">
              <a:rPr lang="ru-RU"/>
              <a:pPr>
                <a:defRPr/>
              </a:pPr>
              <a:t>16.02.2021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B6E259D4-8C39-4E8E-9ECB-096AAAE214AD}" type="slidenum">
              <a:rPr lang="ru-RU" altLang="en-US"/>
              <a:pPr/>
              <a:t>‹#›</a:t>
            </a:fld>
            <a:endParaRPr lang="ru-RU" altLang="en-US"/>
          </a:p>
        </p:txBody>
      </p:sp>
    </p:spTree>
    <p:extLst>
      <p:ext uri="{BB962C8B-B14F-4D97-AF65-F5344CB8AC3E}">
        <p14:creationId xmlns:p14="http://schemas.microsoft.com/office/powerpoint/2010/main" val="122056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07D859D-A0E6-4228-838D-25D76CBB2530}" type="datetimeFigureOut">
              <a:rPr lang="ru-RU"/>
              <a:pPr>
                <a:defRPr/>
              </a:pPr>
              <a:t>16.02.2021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C56B0458-0185-48FB-92A0-DED478F438FF}" type="slidenum">
              <a:rPr lang="ru-RU" altLang="en-US"/>
              <a:pPr/>
              <a:t>‹#›</a:t>
            </a:fld>
            <a:endParaRPr lang="ru-RU" altLang="en-US"/>
          </a:p>
        </p:txBody>
      </p:sp>
    </p:spTree>
    <p:extLst>
      <p:ext uri="{BB962C8B-B14F-4D97-AF65-F5344CB8AC3E}">
        <p14:creationId xmlns:p14="http://schemas.microsoft.com/office/powerpoint/2010/main" val="2705561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98775A6-E954-4761-8507-AEE13E3D972F}" type="datetimeFigureOut">
              <a:rPr lang="ru-RU"/>
              <a:pPr>
                <a:defRPr/>
              </a:pPr>
              <a:t>16.02.2021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F6CF91DB-C81F-4610-B3BF-3E4A036D78B6}" type="slidenum">
              <a:rPr lang="ru-RU" altLang="en-US"/>
              <a:pPr/>
              <a:t>‹#›</a:t>
            </a:fld>
            <a:endParaRPr lang="ru-RU" altLang="en-US"/>
          </a:p>
        </p:txBody>
      </p:sp>
    </p:spTree>
    <p:extLst>
      <p:ext uri="{BB962C8B-B14F-4D97-AF65-F5344CB8AC3E}">
        <p14:creationId xmlns:p14="http://schemas.microsoft.com/office/powerpoint/2010/main" val="3863185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1F9AE9E-D860-43EB-B649-8864A936B82B}" type="datetimeFigureOut">
              <a:rPr lang="ru-RU"/>
              <a:pPr>
                <a:defRPr/>
              </a:pPr>
              <a:t>16.02.2021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C768E2D9-F676-4CEF-9C64-C30508465A5A}" type="slidenum">
              <a:rPr lang="ru-RU" altLang="en-US"/>
              <a:pPr/>
              <a:t>‹#›</a:t>
            </a:fld>
            <a:endParaRPr lang="ru-RU" altLang="en-US"/>
          </a:p>
        </p:txBody>
      </p:sp>
    </p:spTree>
    <p:extLst>
      <p:ext uri="{BB962C8B-B14F-4D97-AF65-F5344CB8AC3E}">
        <p14:creationId xmlns:p14="http://schemas.microsoft.com/office/powerpoint/2010/main" val="218336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3A55E978-05EE-4B1B-8514-11EFD3B933D5}" type="datetimeFigureOut">
              <a:rPr lang="ru-RU"/>
              <a:pPr>
                <a:defRPr/>
              </a:pPr>
              <a:t>16.02.2021</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fld id="{24FF1AEB-6831-440E-8E7E-6C437750A835}" type="slidenum">
              <a:rPr lang="ru-RU" altLang="en-US"/>
              <a:pPr/>
              <a:t>‹#›</a:t>
            </a:fld>
            <a:endParaRPr lang="ru-RU" altLang="en-US"/>
          </a:p>
        </p:txBody>
      </p:sp>
    </p:spTree>
    <p:extLst>
      <p:ext uri="{BB962C8B-B14F-4D97-AF65-F5344CB8AC3E}">
        <p14:creationId xmlns:p14="http://schemas.microsoft.com/office/powerpoint/2010/main" val="3226511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E676EA9-BC1A-4C97-A075-DA2FADD978BF}" type="datetimeFigureOut">
              <a:rPr lang="ru-RU"/>
              <a:pPr>
                <a:defRPr/>
              </a:pPr>
              <a:t>16.02.2021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B3A3D751-7E4E-4EE5-B63C-D0077C72FD42}" type="slidenum">
              <a:rPr lang="ru-RU" altLang="en-US"/>
              <a:pPr/>
              <a:t>‹#›</a:t>
            </a:fld>
            <a:endParaRPr lang="ru-RU" altLang="en-US"/>
          </a:p>
        </p:txBody>
      </p:sp>
    </p:spTree>
    <p:extLst>
      <p:ext uri="{BB962C8B-B14F-4D97-AF65-F5344CB8AC3E}">
        <p14:creationId xmlns:p14="http://schemas.microsoft.com/office/powerpoint/2010/main" val="1155264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01AFB17-9EEF-477D-A34F-97F7805D33BE}" type="datetimeFigureOut">
              <a:rPr lang="ru-RU"/>
              <a:pPr>
                <a:defRPr/>
              </a:pPr>
              <a:t>16.02.2021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9069E004-2D57-4C37-BAC1-1F2C14B5D945}" type="slidenum">
              <a:rPr lang="ru-RU" altLang="en-US"/>
              <a:pPr/>
              <a:t>‹#›</a:t>
            </a:fld>
            <a:endParaRPr lang="ru-RU" altLang="en-US"/>
          </a:p>
        </p:txBody>
      </p:sp>
    </p:spTree>
    <p:extLst>
      <p:ext uri="{BB962C8B-B14F-4D97-AF65-F5344CB8AC3E}">
        <p14:creationId xmlns:p14="http://schemas.microsoft.com/office/powerpoint/2010/main" val="3896742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45BD784-C180-496A-BA67-E4C62CFA5976}" type="datetimeFigureOut">
              <a:rPr lang="ru-RU"/>
              <a:pPr>
                <a:defRPr/>
              </a:pPr>
              <a:t>16.02.2021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033F08F-D896-4952-8398-1737E1218FB3}" type="slidenum">
              <a:rPr lang="ru-RU" altLang="en-US"/>
              <a:pPr/>
              <a:t>‹#›</a:t>
            </a:fld>
            <a:endParaRPr lang="ru-RU" altLang="en-US"/>
          </a:p>
        </p:txBody>
      </p:sp>
    </p:spTree>
    <p:extLst>
      <p:ext uri="{BB962C8B-B14F-4D97-AF65-F5344CB8AC3E}">
        <p14:creationId xmlns:p14="http://schemas.microsoft.com/office/powerpoint/2010/main" val="2692463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7"/>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Прямая соединительная линия 9"/>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fontAlgn="auto">
              <a:spcBef>
                <a:spcPts val="0"/>
              </a:spcBef>
              <a:spcAft>
                <a:spcPts val="0"/>
              </a:spcAft>
              <a:defRPr/>
            </a:pPr>
            <a:endParaRPr lang="en-US">
              <a:solidFill>
                <a:prstClr val="black"/>
              </a:solidFill>
              <a:latin typeface="Trebuchet MS"/>
              <a:cs typeface="Arial" charset="0"/>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3D5D5508-9120-42E2-889B-907717331E25}" type="datetimeFigureOut">
              <a:rPr lang="ru-RU"/>
              <a:pPr>
                <a:defRPr/>
              </a:pPr>
              <a:t>16.02.2021</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a:solidFill>
                  <a:srgbClr val="FFFFFF"/>
                </a:solidFill>
              </a:defRPr>
            </a:lvl1pPr>
          </a:lstStyle>
          <a:p>
            <a:fld id="{68AEB2F6-79B6-4973-A63F-A753C3B05232}" type="slidenum">
              <a:rPr lang="ru-RU" altLang="en-US"/>
              <a:pPr/>
              <a:t>‹#›</a:t>
            </a:fld>
            <a:endParaRPr lang="ru-RU" altLang="en-US"/>
          </a:p>
        </p:txBody>
      </p:sp>
    </p:spTree>
    <p:extLst>
      <p:ext uri="{BB962C8B-B14F-4D97-AF65-F5344CB8AC3E}">
        <p14:creationId xmlns:p14="http://schemas.microsoft.com/office/powerpoint/2010/main" val="362732049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9E2FF03D-4068-4667-9D1A-0A0360CCAD0C}" type="datetimeFigureOut">
              <a:rPr lang="ru-RU"/>
              <a:pPr>
                <a:defRPr/>
              </a:pPr>
              <a:t>16.02.2021</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fld id="{6EE1A096-10F6-4160-A33C-311052479791}" type="slidenum">
              <a:rPr lang="ru-RU" altLang="en-US"/>
              <a:pPr/>
              <a:t>‹#›</a:t>
            </a:fld>
            <a:endParaRPr lang="ru-RU" altLang="en-US"/>
          </a:p>
        </p:txBody>
      </p:sp>
    </p:spTree>
    <p:extLst>
      <p:ext uri="{BB962C8B-B14F-4D97-AF65-F5344CB8AC3E}">
        <p14:creationId xmlns:p14="http://schemas.microsoft.com/office/powerpoint/2010/main" val="3779031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rgbClr val="B13F9A"/>
                </a:solidFill>
              </a:defRPr>
            </a:lvl1pPr>
            <a:extLst/>
          </a:lstStyle>
          <a:p>
            <a:pPr>
              <a:defRPr/>
            </a:pPr>
            <a:fld id="{2BA9D751-D139-4C6C-9E16-1F6E5BBF75E8}" type="datetimeFigureOut">
              <a:rPr lang="ru-RU"/>
              <a:pPr>
                <a:defRPr/>
              </a:pPr>
              <a:t>16.02.2021</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rgbClr val="B13F9A"/>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lstStyle>
          <a:p>
            <a:fld id="{C0B8DE31-9CE5-4F47-A681-FC17B8286286}" type="slidenum">
              <a:rPr lang="ru-RU" altLang="en-US"/>
              <a:pPr/>
              <a:t>‹#›</a:t>
            </a:fld>
            <a:endParaRPr lang="ru-RU" altLang="en-US"/>
          </a:p>
        </p:txBody>
      </p:sp>
    </p:spTree>
    <p:extLst>
      <p:ext uri="{BB962C8B-B14F-4D97-AF65-F5344CB8AC3E}">
        <p14:creationId xmlns:p14="http://schemas.microsoft.com/office/powerpoint/2010/main" val="271828273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EAC9A9E4-97CB-4195-87A1-D78D0A0C8808}" type="datetimeFigureOut">
              <a:rPr lang="ru-RU"/>
              <a:pPr>
                <a:defRPr/>
              </a:pPr>
              <a:t>16.02.2021</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fld id="{20F45C67-ACF8-470B-BC8D-13D60E4ACBCB}" type="slidenum">
              <a:rPr lang="ru-RU" altLang="en-US"/>
              <a:pPr/>
              <a:t>‹#›</a:t>
            </a:fld>
            <a:endParaRPr lang="ru-RU" altLang="en-US"/>
          </a:p>
        </p:txBody>
      </p:sp>
    </p:spTree>
    <p:extLst>
      <p:ext uri="{BB962C8B-B14F-4D97-AF65-F5344CB8AC3E}">
        <p14:creationId xmlns:p14="http://schemas.microsoft.com/office/powerpoint/2010/main" val="2332134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5C363464-5401-4AE2-8F68-F2BE08DC3134}" type="datetimeFigureOut">
              <a:rPr lang="ru-RU"/>
              <a:pPr>
                <a:defRPr/>
              </a:pPr>
              <a:t>16.02.2021</a:t>
            </a:fld>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fld id="{4AB26DE0-932D-44D0-8C7A-872B7030E186}" type="slidenum">
              <a:rPr lang="ru-RU" altLang="en-US"/>
              <a:pPr/>
              <a:t>‹#›</a:t>
            </a:fld>
            <a:endParaRPr lang="ru-RU" altLang="en-US"/>
          </a:p>
        </p:txBody>
      </p:sp>
    </p:spTree>
    <p:extLst>
      <p:ext uri="{BB962C8B-B14F-4D97-AF65-F5344CB8AC3E}">
        <p14:creationId xmlns:p14="http://schemas.microsoft.com/office/powerpoint/2010/main" val="2566233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9ECF342E-D6A6-4ADC-904F-76F7EB71A24D}" type="datetimeFigureOut">
              <a:rPr lang="ru-RU"/>
              <a:pPr>
                <a:defRPr/>
              </a:pPr>
              <a:t>16.02.2021</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fld id="{D4C7AD86-20DC-40DD-911F-066D13F3A7E4}" type="slidenum">
              <a:rPr lang="ru-RU" altLang="en-US"/>
              <a:pPr/>
              <a:t>‹#›</a:t>
            </a:fld>
            <a:endParaRPr lang="ru-RU" altLang="en-US"/>
          </a:p>
        </p:txBody>
      </p:sp>
    </p:spTree>
    <p:extLst>
      <p:ext uri="{BB962C8B-B14F-4D97-AF65-F5344CB8AC3E}">
        <p14:creationId xmlns:p14="http://schemas.microsoft.com/office/powerpoint/2010/main" val="4097864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72E09D4A-385A-458A-84C6-3D322D4DEAA0}" type="datetimeFigureOut">
              <a:rPr lang="ru-RU"/>
              <a:pPr>
                <a:defRPr/>
              </a:pPr>
              <a:t>16.02.2021</a:t>
            </a:fld>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fld id="{6659B958-D940-491C-B4BB-7CD2A611BF8B}" type="slidenum">
              <a:rPr lang="ru-RU" altLang="en-US"/>
              <a:pPr/>
              <a:t>‹#›</a:t>
            </a:fld>
            <a:endParaRPr lang="ru-RU" altLang="en-US"/>
          </a:p>
        </p:txBody>
      </p:sp>
    </p:spTree>
    <p:extLst>
      <p:ext uri="{BB962C8B-B14F-4D97-AF65-F5344CB8AC3E}">
        <p14:creationId xmlns:p14="http://schemas.microsoft.com/office/powerpoint/2010/main" val="287172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D225571A-2B39-4D6E-A089-1427C17225D7}" type="datetimeFigureOut">
              <a:rPr lang="ru-RU"/>
              <a:pPr>
                <a:defRPr/>
              </a:pPr>
              <a:t>16.02.2021</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lstStyle>
          <a:p>
            <a:fld id="{D3F510E7-0D27-45B7-ADA2-12840B065D7D}" type="slidenum">
              <a:rPr lang="ru-RU" altLang="en-US"/>
              <a:pPr/>
              <a:t>‹#›</a:t>
            </a:fld>
            <a:endParaRPr lang="ru-RU" altLang="en-US"/>
          </a:p>
        </p:txBody>
      </p:sp>
    </p:spTree>
    <p:extLst>
      <p:ext uri="{BB962C8B-B14F-4D97-AF65-F5344CB8AC3E}">
        <p14:creationId xmlns:p14="http://schemas.microsoft.com/office/powerpoint/2010/main" val="6277548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C5F21340-1722-44DE-A95F-1F4E4D5B3AA2}" type="datetimeFigureOut">
              <a:rPr lang="ru-RU"/>
              <a:pPr>
                <a:defRPr/>
              </a:pPr>
              <a:t>16.02.2021</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fld id="{B239C835-0BF9-40F0-A7E5-BC1096D29441}" type="slidenum">
              <a:rPr lang="ru-RU" altLang="en-US"/>
              <a:pPr/>
              <a:t>‹#›</a:t>
            </a:fld>
            <a:endParaRPr lang="ru-RU" altLang="en-US"/>
          </a:p>
        </p:txBody>
      </p:sp>
    </p:spTree>
    <p:extLst>
      <p:ext uri="{BB962C8B-B14F-4D97-AF65-F5344CB8AC3E}">
        <p14:creationId xmlns:p14="http://schemas.microsoft.com/office/powerpoint/2010/main" val="1035682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Прямоугольник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Прямоугольник 9"/>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solidFill>
                  <a:srgbClr val="F4E7ED"/>
                </a:solidFill>
              </a:defRPr>
            </a:lvl1pPr>
            <a:extLst/>
          </a:lstStyle>
          <a:p>
            <a:pPr>
              <a:defRPr/>
            </a:pPr>
            <a:fld id="{1C50BAB9-FC0E-46B8-A099-EF0CC4C35095}" type="datetimeFigureOut">
              <a:rPr lang="ru-RU"/>
              <a:pPr>
                <a:defRPr/>
              </a:pPr>
              <a:t>16.02.2021</a:t>
            </a:fld>
            <a:endParaRPr lang="ru-RU"/>
          </a:p>
        </p:txBody>
      </p:sp>
      <p:sp>
        <p:nvSpPr>
          <p:cNvPr id="8" name="Нижний колонтитул 5"/>
          <p:cNvSpPr>
            <a:spLocks noGrp="1"/>
          </p:cNvSpPr>
          <p:nvPr>
            <p:ph type="ftr" sz="quarter" idx="11"/>
          </p:nvPr>
        </p:nvSpPr>
        <p:spPr/>
        <p:txBody>
          <a:bodyPr/>
          <a:lstStyle>
            <a:lvl1pPr>
              <a:defRPr>
                <a:solidFill>
                  <a:srgbClr val="F4E7ED"/>
                </a:solidFill>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solidFill>
                  <a:srgbClr val="F4E7ED"/>
                </a:solidFill>
              </a:defRPr>
            </a:lvl1pPr>
          </a:lstStyle>
          <a:p>
            <a:fld id="{5030782A-D9BB-45C2-A2E4-6D007B4AAC05}" type="slidenum">
              <a:rPr lang="ru-RU" altLang="en-US"/>
              <a:pPr/>
              <a:t>‹#›</a:t>
            </a:fld>
            <a:endParaRPr lang="ru-RU" altLang="en-US"/>
          </a:p>
        </p:txBody>
      </p:sp>
    </p:spTree>
    <p:extLst>
      <p:ext uri="{BB962C8B-B14F-4D97-AF65-F5344CB8AC3E}">
        <p14:creationId xmlns:p14="http://schemas.microsoft.com/office/powerpoint/2010/main" val="4181442928"/>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6092BBA2-6BF4-4A75-8D34-F7FF4F3A0382}" type="datetimeFigureOut">
              <a:rPr lang="ru-RU"/>
              <a:pPr>
                <a:defRPr/>
              </a:pPr>
              <a:t>16.02.2021</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fld id="{899112D6-CD08-407B-B380-914A3B858E16}" type="slidenum">
              <a:rPr lang="ru-RU" altLang="en-US"/>
              <a:pPr/>
              <a:t>‹#›</a:t>
            </a:fld>
            <a:endParaRPr lang="ru-RU" altLang="en-US"/>
          </a:p>
        </p:txBody>
      </p:sp>
    </p:spTree>
    <p:extLst>
      <p:ext uri="{BB962C8B-B14F-4D97-AF65-F5344CB8AC3E}">
        <p14:creationId xmlns:p14="http://schemas.microsoft.com/office/powerpoint/2010/main" val="190385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578440C5-7E4E-4763-8E69-6F0195C78768}" type="datetimeFigureOut">
              <a:rPr lang="ru-RU"/>
              <a:pPr>
                <a:defRPr/>
              </a:pPr>
              <a:t>16.02.2021</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lvl1pPr>
          </a:lstStyle>
          <a:p>
            <a:fld id="{9C1585A9-0285-4390-B53C-58A0C2E3E6D6}" type="slidenum">
              <a:rPr lang="ru-RU" altLang="en-US"/>
              <a:pPr/>
              <a:t>‹#›</a:t>
            </a:fld>
            <a:endParaRPr lang="ru-RU" altLang="en-US"/>
          </a:p>
        </p:txBody>
      </p:sp>
    </p:spTree>
    <p:extLst>
      <p:ext uri="{BB962C8B-B14F-4D97-AF65-F5344CB8AC3E}">
        <p14:creationId xmlns:p14="http://schemas.microsoft.com/office/powerpoint/2010/main" val="51365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B1C249B6-84BF-40DD-9B09-73CA4B8EA975}" type="datetimeFigureOut">
              <a:rPr lang="ru-RU"/>
              <a:pPr>
                <a:defRPr/>
              </a:pPr>
              <a:t>16.02.2021</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fld id="{44F10295-FE11-4250-977F-4B2E06AB046A}" type="slidenum">
              <a:rPr lang="ru-RU" altLang="en-US"/>
              <a:pPr/>
              <a:t>‹#›</a:t>
            </a:fld>
            <a:endParaRPr lang="ru-RU" altLang="en-US"/>
          </a:p>
        </p:txBody>
      </p:sp>
    </p:spTree>
    <p:extLst>
      <p:ext uri="{BB962C8B-B14F-4D97-AF65-F5344CB8AC3E}">
        <p14:creationId xmlns:p14="http://schemas.microsoft.com/office/powerpoint/2010/main" val="417913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3610B3D4-004F-427C-BF71-D936908B55B4}" type="datetimeFigureOut">
              <a:rPr lang="ru-RU"/>
              <a:pPr>
                <a:defRPr/>
              </a:pPr>
              <a:t>16.02.2021</a:t>
            </a:fld>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fld id="{30010765-3806-4EC9-9756-E324E09C8616}" type="slidenum">
              <a:rPr lang="ru-RU" altLang="en-US"/>
              <a:pPr/>
              <a:t>‹#›</a:t>
            </a:fld>
            <a:endParaRPr lang="ru-RU" altLang="en-US"/>
          </a:p>
        </p:txBody>
      </p:sp>
    </p:spTree>
    <p:extLst>
      <p:ext uri="{BB962C8B-B14F-4D97-AF65-F5344CB8AC3E}">
        <p14:creationId xmlns:p14="http://schemas.microsoft.com/office/powerpoint/2010/main" val="1435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653794BB-02F8-442E-9410-84F7022FCDCB}" type="datetimeFigureOut">
              <a:rPr lang="ru-RU"/>
              <a:pPr>
                <a:defRPr/>
              </a:pPr>
              <a:t>16.02.2021</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fld id="{8331887C-5DEE-4ABC-8F01-623F949193D3}" type="slidenum">
              <a:rPr lang="ru-RU" altLang="en-US"/>
              <a:pPr/>
              <a:t>‹#›</a:t>
            </a:fld>
            <a:endParaRPr lang="ru-RU" altLang="en-US"/>
          </a:p>
        </p:txBody>
      </p:sp>
    </p:spTree>
    <p:extLst>
      <p:ext uri="{BB962C8B-B14F-4D97-AF65-F5344CB8AC3E}">
        <p14:creationId xmlns:p14="http://schemas.microsoft.com/office/powerpoint/2010/main" val="17229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BDD6F747-9038-45D4-9DA3-1031B1B339FA}" type="datetimeFigureOut">
              <a:rPr lang="ru-RU"/>
              <a:pPr>
                <a:defRPr/>
              </a:pPr>
              <a:t>16.02.2021</a:t>
            </a:fld>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fld id="{AE4DB45D-76B7-4E19-B94C-591CAF5C9B53}" type="slidenum">
              <a:rPr lang="ru-RU" altLang="en-US"/>
              <a:pPr/>
              <a:t>‹#›</a:t>
            </a:fld>
            <a:endParaRPr lang="ru-RU" altLang="en-US"/>
          </a:p>
        </p:txBody>
      </p:sp>
    </p:spTree>
    <p:extLst>
      <p:ext uri="{BB962C8B-B14F-4D97-AF65-F5344CB8AC3E}">
        <p14:creationId xmlns:p14="http://schemas.microsoft.com/office/powerpoint/2010/main" val="341224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2907A016-1D45-49DD-A367-443A138A9FD9}" type="datetimeFigureOut">
              <a:rPr lang="ru-RU"/>
              <a:pPr>
                <a:defRPr/>
              </a:pPr>
              <a:t>16.02.2021</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fld id="{1CEA032B-3220-476D-883E-F82C27F00913}" type="slidenum">
              <a:rPr lang="ru-RU" altLang="en-US"/>
              <a:pPr/>
              <a:t>‹#›</a:t>
            </a:fld>
            <a:endParaRPr lang="ru-RU" altLang="en-US"/>
          </a:p>
        </p:txBody>
      </p:sp>
    </p:spTree>
    <p:extLst>
      <p:ext uri="{BB962C8B-B14F-4D97-AF65-F5344CB8AC3E}">
        <p14:creationId xmlns:p14="http://schemas.microsoft.com/office/powerpoint/2010/main" val="423397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Прямоугольник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9"/>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4C9DAE3A-9F19-4D91-8576-DA8E0634E031}" type="datetimeFigureOut">
              <a:rPr lang="ru-RU"/>
              <a:pPr>
                <a:defRPr/>
              </a:pPr>
              <a:t>16.02.2021</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lstStyle>
          <a:p>
            <a:fld id="{28C59EEA-2072-4246-91FE-C16B0C57646E}" type="slidenum">
              <a:rPr lang="ru-RU" altLang="en-US"/>
              <a:pPr/>
              <a:t>‹#›</a:t>
            </a:fld>
            <a:endParaRPr lang="ru-RU" altLang="en-US"/>
          </a:p>
        </p:txBody>
      </p:sp>
    </p:spTree>
    <p:extLst>
      <p:ext uri="{BB962C8B-B14F-4D97-AF65-F5344CB8AC3E}">
        <p14:creationId xmlns:p14="http://schemas.microsoft.com/office/powerpoint/2010/main" val="44437949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en-US" alt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C3F81235-E6B7-4FB5-9F69-46519B130CA6}" type="datetimeFigureOut">
              <a:rPr lang="ru-RU"/>
              <a:pPr>
                <a:defRPr/>
              </a:pPr>
              <a:t>16.02.2021</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a:defRPr sz="1100">
                <a:solidFill>
                  <a:schemeClr val="tx2"/>
                </a:solidFill>
                <a:latin typeface="Trebuchet MS" panose="020B0603020202020204" pitchFamily="34" charset="0"/>
              </a:defRPr>
            </a:lvl1pPr>
          </a:lstStyle>
          <a:p>
            <a:fld id="{681270D1-7CB2-4F17-9E1C-98D2A60E576B}"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3994" r:id="rId1"/>
    <p:sldLayoutId id="2147483975" r:id="rId2"/>
    <p:sldLayoutId id="2147483995" r:id="rId3"/>
    <p:sldLayoutId id="2147483974" r:id="rId4"/>
    <p:sldLayoutId id="2147483973" r:id="rId5"/>
    <p:sldLayoutId id="2147483972" r:id="rId6"/>
    <p:sldLayoutId id="2147483971" r:id="rId7"/>
    <p:sldLayoutId id="2147483970" r:id="rId8"/>
    <p:sldLayoutId id="2147483996" r:id="rId9"/>
    <p:sldLayoutId id="2147483969" r:id="rId10"/>
    <p:sldLayoutId id="2147483997"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38717E44-4334-495D-87ED-FC37A241FA7E}" type="datetimeFigureOut">
              <a:rPr lang="ru-RU"/>
              <a:pPr>
                <a:defRPr/>
              </a:pPr>
              <a:t>16.02.2021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6D4C8AE-8585-469F-B3BF-956A5D5DA279}"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3986" r:id="rId1"/>
    <p:sldLayoutId id="2147483985" r:id="rId2"/>
    <p:sldLayoutId id="2147483984" r:id="rId3"/>
    <p:sldLayoutId id="2147483983" r:id="rId4"/>
    <p:sldLayoutId id="2147483982" r:id="rId5"/>
    <p:sldLayoutId id="2147483981" r:id="rId6"/>
    <p:sldLayoutId id="2147483980" r:id="rId7"/>
    <p:sldLayoutId id="2147483979" r:id="rId8"/>
    <p:sldLayoutId id="2147483978" r:id="rId9"/>
    <p:sldLayoutId id="2147483977" r:id="rId10"/>
    <p:sldLayoutId id="21474839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ru-RU" smtClean="0"/>
              <a:t>Образец заголовка</a:t>
            </a:r>
            <a:endParaRPr lang="en-US"/>
          </a:p>
        </p:txBody>
      </p:sp>
      <p:sp>
        <p:nvSpPr>
          <p:cNvPr id="3078" name="Текст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en-US" alt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rgbClr val="B13F9A"/>
                </a:solidFill>
                <a:latin typeface="+mn-lt"/>
                <a:cs typeface="+mn-cs"/>
              </a:defRPr>
            </a:lvl1pPr>
            <a:extLst/>
          </a:lstStyle>
          <a:p>
            <a:pPr>
              <a:defRPr/>
            </a:pPr>
            <a:fld id="{D0799800-8866-4767-A9D8-0691AFB006F2}" type="datetimeFigureOut">
              <a:rPr lang="ru-RU"/>
              <a:pPr>
                <a:defRPr/>
              </a:pPr>
              <a:t>16.02.2021</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rgbClr val="B13F9A"/>
                </a:solidFill>
                <a:latin typeface="+mn-lt"/>
                <a:cs typeface="+mn-cs"/>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a:defRPr sz="1100">
                <a:solidFill>
                  <a:srgbClr val="B13F9A"/>
                </a:solidFill>
                <a:latin typeface="Trebuchet MS" panose="020B0603020202020204" pitchFamily="34" charset="0"/>
              </a:defRPr>
            </a:lvl1pPr>
          </a:lstStyle>
          <a:p>
            <a:fld id="{632E6EE5-3237-421C-B696-AABF6115B88A}"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3998" r:id="rId1"/>
    <p:sldLayoutId id="2147483993" r:id="rId2"/>
    <p:sldLayoutId id="2147483999" r:id="rId3"/>
    <p:sldLayoutId id="2147483992" r:id="rId4"/>
    <p:sldLayoutId id="2147483991" r:id="rId5"/>
    <p:sldLayoutId id="2147483990" r:id="rId6"/>
    <p:sldLayoutId id="2147483989" r:id="rId7"/>
    <p:sldLayoutId id="2147483988" r:id="rId8"/>
    <p:sldLayoutId id="2147484000" r:id="rId9"/>
    <p:sldLayoutId id="2147483987" r:id="rId10"/>
    <p:sldLayoutId id="2147484001"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18.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2843213" y="260350"/>
            <a:ext cx="612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sz="1200" b="1">
                <a:solidFill>
                  <a:srgbClr val="FFFFFF"/>
                </a:solidFill>
                <a:latin typeface="Trebuchet MS" panose="020B0603020202020204" pitchFamily="34" charset="0"/>
              </a:rPr>
              <a:t>ДЕПАРТАМЕНТ ПО ДЕЛАМ ГРАЖДАНСКОЙ ОБОРОНЫ, ЧРЕЗВЫЧАЙНЫМ </a:t>
            </a:r>
          </a:p>
          <a:p>
            <a:pPr algn="ctr" eaLnBrk="1" hangingPunct="1"/>
            <a:r>
              <a:rPr lang="ru-RU" altLang="en-US" sz="1200" b="1">
                <a:solidFill>
                  <a:srgbClr val="FFFFFF"/>
                </a:solidFill>
                <a:latin typeface="Trebuchet MS" panose="020B0603020202020204" pitchFamily="34" charset="0"/>
              </a:rPr>
              <a:t>СИТУАЦИЯМ  И  ПОЖАРНОЙ  БЕЗОПАСНОСТИ  ГОРОДА  МОСКВЫ</a:t>
            </a:r>
          </a:p>
        </p:txBody>
      </p:sp>
      <p:cxnSp>
        <p:nvCxnSpPr>
          <p:cNvPr id="7" name="Прямая соединительная линия 6"/>
          <p:cNvCxnSpPr/>
          <p:nvPr/>
        </p:nvCxnSpPr>
        <p:spPr>
          <a:xfrm>
            <a:off x="2843213" y="908050"/>
            <a:ext cx="6049962" cy="0"/>
          </a:xfrm>
          <a:prstGeom prst="line">
            <a:avLst/>
          </a:prstGeom>
        </p:spPr>
        <p:style>
          <a:lnRef idx="1">
            <a:schemeClr val="accent1"/>
          </a:lnRef>
          <a:fillRef idx="0">
            <a:schemeClr val="accent1"/>
          </a:fillRef>
          <a:effectRef idx="0">
            <a:schemeClr val="accent1"/>
          </a:effectRef>
          <a:fontRef idx="minor">
            <a:schemeClr val="tx1"/>
          </a:fontRef>
        </p:style>
      </p:cxnSp>
      <p:sp>
        <p:nvSpPr>
          <p:cNvPr id="12292" name="TextBox 7"/>
          <p:cNvSpPr txBox="1">
            <a:spLocks noChangeArrowheads="1"/>
          </p:cNvSpPr>
          <p:nvPr/>
        </p:nvSpPr>
        <p:spPr bwMode="auto">
          <a:xfrm>
            <a:off x="2771775" y="981075"/>
            <a:ext cx="6264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sz="1200" b="1">
                <a:solidFill>
                  <a:srgbClr val="FFFFFF"/>
                </a:solidFill>
                <a:latin typeface="Trebuchet MS" panose="020B0603020202020204" pitchFamily="34" charset="0"/>
              </a:rPr>
              <a:t>ГОСУДАРСТВЕННОЕ КАЗЕННОЕ УЧРЕЖДЕНИЕ ДОПОЛНИТЕЛЬНОГО ПРОФЕССИОНАЛЬНОГО ОБРАЗОВАНИЯ «УЧЕБНО-МЕТОДИЧЕСКИЙ</a:t>
            </a:r>
          </a:p>
          <a:p>
            <a:pPr algn="ctr" eaLnBrk="1" hangingPunct="1"/>
            <a:r>
              <a:rPr lang="ru-RU" altLang="en-US" sz="1200" b="1">
                <a:solidFill>
                  <a:srgbClr val="FFFFFF"/>
                </a:solidFill>
                <a:latin typeface="Trebuchet MS" panose="020B0603020202020204" pitchFamily="34" charset="0"/>
              </a:rPr>
              <a:t>ЦЕНТР ПО ГРАЖДАНСКОЙ ОБОРОНЕ  И ЧРЕЗВЫЧАЙНЫМ СИТУАЦИЯМ ГОРОДА МОСКВЫ»</a:t>
            </a:r>
          </a:p>
        </p:txBody>
      </p:sp>
      <p:pic>
        <p:nvPicPr>
          <p:cNvPr id="12293" name="Picture 4" descr="http://www.avazun.ru/images/2010/3/16/11/43/PhJfVCmvG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613" y="2349500"/>
            <a:ext cx="13684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Заголовок 1"/>
          <p:cNvSpPr txBox="1">
            <a:spLocks/>
          </p:cNvSpPr>
          <p:nvPr/>
        </p:nvSpPr>
        <p:spPr>
          <a:xfrm>
            <a:off x="2745455" y="3789040"/>
            <a:ext cx="6264696" cy="1677382"/>
          </a:xfrm>
          <a:prstGeom prst="rect">
            <a:avLst/>
          </a:prstGeom>
        </p:spPr>
        <p:txBody>
          <a:bodyPr lIns="45720" tIns="0" rIns="45720" bIns="0" anchor="b">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Aft>
                <a:spcPts val="0"/>
              </a:spcAft>
              <a:defRPr/>
            </a:pPr>
            <a:r>
              <a:rPr lang="ru-RU" sz="2400" b="1" i="1" dirty="0">
                <a:ln w="11430"/>
                <a:gradFill>
                  <a:gsLst>
                    <a:gs pos="0">
                      <a:srgbClr val="FA8D3D">
                        <a:tint val="90000"/>
                        <a:satMod val="120000"/>
                      </a:srgbClr>
                    </a:gs>
                    <a:gs pos="25000">
                      <a:srgbClr val="FA8D3D">
                        <a:tint val="93000"/>
                        <a:satMod val="120000"/>
                      </a:srgbClr>
                    </a:gs>
                    <a:gs pos="50000">
                      <a:srgbClr val="FA8D3D">
                        <a:shade val="89000"/>
                        <a:satMod val="110000"/>
                      </a:srgbClr>
                    </a:gs>
                    <a:gs pos="75000">
                      <a:srgbClr val="FA8D3D">
                        <a:tint val="93000"/>
                        <a:satMod val="120000"/>
                      </a:srgbClr>
                    </a:gs>
                    <a:gs pos="100000">
                      <a:srgbClr val="FA8D3D">
                        <a:tint val="90000"/>
                        <a:satMod val="120000"/>
                      </a:srgb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ТЕМА 7 </a:t>
            </a:r>
            <a:r>
              <a:rPr lang="ru-RU" sz="2800" b="1" dirty="0">
                <a:ln w="11430"/>
                <a:gradFill>
                  <a:gsLst>
                    <a:gs pos="0">
                      <a:srgbClr val="FA8D3D">
                        <a:tint val="90000"/>
                        <a:satMod val="120000"/>
                      </a:srgbClr>
                    </a:gs>
                    <a:gs pos="25000">
                      <a:srgbClr val="FA8D3D">
                        <a:tint val="93000"/>
                        <a:satMod val="120000"/>
                      </a:srgbClr>
                    </a:gs>
                    <a:gs pos="50000">
                      <a:srgbClr val="FA8D3D">
                        <a:shade val="89000"/>
                        <a:satMod val="110000"/>
                      </a:srgbClr>
                    </a:gs>
                    <a:gs pos="75000">
                      <a:srgbClr val="FA8D3D">
                        <a:tint val="93000"/>
                        <a:satMod val="120000"/>
                      </a:srgbClr>
                    </a:gs>
                    <a:gs pos="100000">
                      <a:srgbClr val="FA8D3D">
                        <a:tint val="90000"/>
                        <a:satMod val="120000"/>
                      </a:srgbClr>
                    </a:gs>
                  </a:gsLst>
                  <a:lin ang="5400000"/>
                </a:gradFill>
                <a:latin typeface="Times New Roman" pitchFamily="18" charset="0"/>
                <a:cs typeface="Times New Roman" pitchFamily="18" charset="0"/>
              </a:rPr>
              <a:t/>
            </a:r>
            <a:br>
              <a:rPr lang="ru-RU" sz="2800" b="1" dirty="0">
                <a:ln w="11430"/>
                <a:gradFill>
                  <a:gsLst>
                    <a:gs pos="0">
                      <a:srgbClr val="FA8D3D">
                        <a:tint val="90000"/>
                        <a:satMod val="120000"/>
                      </a:srgbClr>
                    </a:gs>
                    <a:gs pos="25000">
                      <a:srgbClr val="FA8D3D">
                        <a:tint val="93000"/>
                        <a:satMod val="120000"/>
                      </a:srgbClr>
                    </a:gs>
                    <a:gs pos="50000">
                      <a:srgbClr val="FA8D3D">
                        <a:shade val="89000"/>
                        <a:satMod val="110000"/>
                      </a:srgbClr>
                    </a:gs>
                    <a:gs pos="75000">
                      <a:srgbClr val="FA8D3D">
                        <a:tint val="93000"/>
                        <a:satMod val="120000"/>
                      </a:srgbClr>
                    </a:gs>
                    <a:gs pos="100000">
                      <a:srgbClr val="FA8D3D">
                        <a:tint val="90000"/>
                        <a:satMod val="120000"/>
                      </a:srgbClr>
                    </a:gs>
                  </a:gsLst>
                  <a:lin ang="5400000"/>
                </a:gradFill>
                <a:latin typeface="Times New Roman" pitchFamily="18" charset="0"/>
                <a:cs typeface="Times New Roman" pitchFamily="18" charset="0"/>
              </a:rPr>
            </a:br>
            <a:r>
              <a:rPr lang="ru-RU" sz="2800" b="1" dirty="0">
                <a:ln w="11430"/>
                <a:gradFill>
                  <a:gsLst>
                    <a:gs pos="0">
                      <a:srgbClr val="FA8D3D">
                        <a:tint val="90000"/>
                        <a:satMod val="120000"/>
                      </a:srgbClr>
                    </a:gs>
                    <a:gs pos="25000">
                      <a:srgbClr val="FA8D3D">
                        <a:tint val="93000"/>
                        <a:satMod val="120000"/>
                      </a:srgbClr>
                    </a:gs>
                    <a:gs pos="50000">
                      <a:srgbClr val="FA8D3D">
                        <a:shade val="89000"/>
                        <a:satMod val="110000"/>
                      </a:srgbClr>
                    </a:gs>
                    <a:gs pos="75000">
                      <a:srgbClr val="FA8D3D">
                        <a:tint val="93000"/>
                        <a:satMod val="120000"/>
                      </a:srgbClr>
                    </a:gs>
                    <a:gs pos="100000">
                      <a:srgbClr val="FA8D3D">
                        <a:tint val="90000"/>
                        <a:satMod val="120000"/>
                      </a:srgbClr>
                    </a:gs>
                  </a:gsLst>
                  <a:lin ang="5400000"/>
                </a:gradFill>
                <a:latin typeface="Times New Roman" pitchFamily="18" charset="0"/>
                <a:cs typeface="Times New Roman" pitchFamily="18" charset="0"/>
              </a:rPr>
              <a:t/>
            </a:r>
            <a:br>
              <a:rPr lang="ru-RU" sz="2800" b="1" dirty="0">
                <a:ln w="11430"/>
                <a:gradFill>
                  <a:gsLst>
                    <a:gs pos="0">
                      <a:srgbClr val="FA8D3D">
                        <a:tint val="90000"/>
                        <a:satMod val="120000"/>
                      </a:srgbClr>
                    </a:gs>
                    <a:gs pos="25000">
                      <a:srgbClr val="FA8D3D">
                        <a:tint val="93000"/>
                        <a:satMod val="120000"/>
                      </a:srgbClr>
                    </a:gs>
                    <a:gs pos="50000">
                      <a:srgbClr val="FA8D3D">
                        <a:shade val="89000"/>
                        <a:satMod val="110000"/>
                      </a:srgbClr>
                    </a:gs>
                    <a:gs pos="75000">
                      <a:srgbClr val="FA8D3D">
                        <a:tint val="93000"/>
                        <a:satMod val="120000"/>
                      </a:srgbClr>
                    </a:gs>
                    <a:gs pos="100000">
                      <a:srgbClr val="FA8D3D">
                        <a:tint val="90000"/>
                        <a:satMod val="120000"/>
                      </a:srgbClr>
                    </a:gs>
                  </a:gsLst>
                  <a:lin ang="5400000"/>
                </a:gradFill>
                <a:latin typeface="Times New Roman" pitchFamily="18" charset="0"/>
                <a:cs typeface="Times New Roman" pitchFamily="18" charset="0"/>
              </a:rPr>
            </a:br>
            <a:r>
              <a:rPr lang="ru-RU" sz="1900" b="1" i="1" dirty="0">
                <a:ln w="11430"/>
                <a:gradFill>
                  <a:gsLst>
                    <a:gs pos="0">
                      <a:srgbClr val="FA8D3D">
                        <a:tint val="90000"/>
                        <a:satMod val="120000"/>
                      </a:srgbClr>
                    </a:gs>
                    <a:gs pos="25000">
                      <a:srgbClr val="FA8D3D">
                        <a:tint val="93000"/>
                        <a:satMod val="120000"/>
                      </a:srgbClr>
                    </a:gs>
                    <a:gs pos="50000">
                      <a:srgbClr val="FA8D3D">
                        <a:shade val="89000"/>
                        <a:satMod val="110000"/>
                      </a:srgbClr>
                    </a:gs>
                    <a:gs pos="75000">
                      <a:srgbClr val="FA8D3D">
                        <a:tint val="93000"/>
                        <a:satMod val="120000"/>
                      </a:srgbClr>
                    </a:gs>
                    <a:gs pos="100000">
                      <a:srgbClr val="FA8D3D">
                        <a:tint val="90000"/>
                        <a:satMod val="120000"/>
                      </a:srgb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ДЕЙСТВИЯ РАБОТНИКОВ ОРГАНИЗАЦИИ В УСЛОВИЯХ НЕГАТИВНЫХ И ОПАСНЫХ ФАКТОРОВ БЫТОВОГО ХАРАКТЕРА </a:t>
            </a:r>
            <a:endParaRPr lang="ru-RU" sz="1900" b="1" i="1" dirty="0">
              <a:ln w="11430"/>
              <a:gradFill>
                <a:gsLst>
                  <a:gs pos="0">
                    <a:srgbClr val="FA8D3D">
                      <a:tint val="90000"/>
                      <a:satMod val="120000"/>
                    </a:srgbClr>
                  </a:gs>
                  <a:gs pos="25000">
                    <a:srgbClr val="FA8D3D">
                      <a:tint val="93000"/>
                      <a:satMod val="120000"/>
                    </a:srgbClr>
                  </a:gs>
                  <a:gs pos="50000">
                    <a:srgbClr val="FA8D3D">
                      <a:shade val="89000"/>
                      <a:satMod val="110000"/>
                    </a:srgbClr>
                  </a:gs>
                  <a:gs pos="75000">
                    <a:srgbClr val="FA8D3D">
                      <a:tint val="93000"/>
                      <a:satMod val="120000"/>
                    </a:srgbClr>
                  </a:gs>
                  <a:gs pos="100000">
                    <a:srgbClr val="FA8D3D">
                      <a:tint val="90000"/>
                      <a:satMod val="120000"/>
                    </a:srgbClr>
                  </a:gs>
                </a:gsLst>
                <a:lin ang="5400000"/>
              </a:gra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3976688"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rebuchet MS" panose="020B0603020202020204" pitchFamily="34" charset="0"/>
            </a:endParaRPr>
          </a:p>
        </p:txBody>
      </p:sp>
      <p:sp>
        <p:nvSpPr>
          <p:cNvPr id="21508" name="Rectangle 5"/>
          <p:cNvSpPr>
            <a:spLocks noChangeArrowheads="1"/>
          </p:cNvSpPr>
          <p:nvPr/>
        </p:nvSpPr>
        <p:spPr bwMode="auto">
          <a:xfrm>
            <a:off x="107950" y="82550"/>
            <a:ext cx="7920038"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13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en-US">
                <a:latin typeface="Times New Roman" panose="02020603050405020304" pitchFamily="18" charset="0"/>
                <a:cs typeface="Times New Roman" panose="02020603050405020304" pitchFamily="18" charset="0"/>
              </a:rPr>
              <a:t>					</a:t>
            </a:r>
            <a:r>
              <a:rPr lang="ru-RU" altLang="en-US" b="1">
                <a:latin typeface="Times New Roman" panose="02020603050405020304" pitchFamily="18" charset="0"/>
                <a:cs typeface="Times New Roman" panose="02020603050405020304" pitchFamily="18" charset="0"/>
              </a:rPr>
              <a:t>Если вы разбили градусник и 					разлили ртуть, необходимо: </a:t>
            </a:r>
          </a:p>
          <a:p>
            <a:pPr algn="just"/>
            <a:r>
              <a:rPr lang="ru-RU" altLang="en-US">
                <a:latin typeface="Times New Roman" panose="02020603050405020304" pitchFamily="18" charset="0"/>
                <a:cs typeface="Times New Roman" panose="02020603050405020304" pitchFamily="18" charset="0"/>
              </a:rPr>
              <a:t>					- удалить всех посторонних из 					помещения; </a:t>
            </a:r>
          </a:p>
          <a:p>
            <a:pPr algn="just"/>
            <a:r>
              <a:rPr lang="ru-RU" altLang="en-US">
                <a:latin typeface="Times New Roman" panose="02020603050405020304" pitchFamily="18" charset="0"/>
                <a:cs typeface="Times New Roman" panose="02020603050405020304" pitchFamily="18" charset="0"/>
              </a:rPr>
              <a:t>					- открыть двери, окна для 						проветривания; </a:t>
            </a:r>
          </a:p>
          <a:p>
            <a:pPr algn="just"/>
            <a:r>
              <a:rPr lang="ru-RU" altLang="en-US">
                <a:latin typeface="Times New Roman" panose="02020603050405020304" pitchFamily="18" charset="0"/>
                <a:cs typeface="Times New Roman" panose="02020603050405020304" pitchFamily="18" charset="0"/>
              </a:rPr>
              <a:t>					- надеть ватно-марлевую 						повязку, 	резиновые перчатки и 					обувь; </a:t>
            </a:r>
          </a:p>
          <a:p>
            <a:pPr algn="just"/>
            <a:r>
              <a:rPr lang="ru-RU" altLang="en-US">
                <a:latin typeface="Times New Roman" panose="02020603050405020304" pitchFamily="18" charset="0"/>
                <a:cs typeface="Times New Roman" panose="02020603050405020304" pitchFamily="18" charset="0"/>
              </a:rPr>
              <a:t>					- собрать ртуть (скребком, 						щеткой, пылесосом или 						спринцовкой); </a:t>
            </a:r>
          </a:p>
          <a:p>
            <a:pPr algn="just"/>
            <a:r>
              <a:rPr lang="ru-RU" altLang="en-US">
                <a:latin typeface="Times New Roman" panose="02020603050405020304" pitchFamily="18" charset="0"/>
                <a:cs typeface="Times New Roman" panose="02020603050405020304" pitchFamily="18" charset="0"/>
              </a:rPr>
              <a:t>- очищенное от ртути место промыть горячей мыльной жидкостью или крутым раствором марганцовки; </a:t>
            </a:r>
          </a:p>
          <a:p>
            <a:pPr algn="just"/>
            <a:r>
              <a:rPr lang="ru-RU" altLang="en-US">
                <a:latin typeface="Times New Roman" panose="02020603050405020304" pitchFamily="18" charset="0"/>
                <a:cs typeface="Times New Roman" panose="02020603050405020304" pitchFamily="18" charset="0"/>
              </a:rPr>
              <a:t>- после тщательной уборки помещения руки необходимо вымыть с мылом горячей водой; </a:t>
            </a:r>
          </a:p>
          <a:p>
            <a:pPr algn="just"/>
            <a:r>
              <a:rPr lang="ru-RU" altLang="en-US">
                <a:latin typeface="Times New Roman" panose="02020603050405020304" pitchFamily="18" charset="0"/>
                <a:cs typeface="Times New Roman" panose="02020603050405020304" pitchFamily="18" charset="0"/>
              </a:rPr>
              <a:t>- собранную ртуть следует поместить в герметически закрывающуюся тару (банку, контейнер и т.д.) и сообщить в организацию (предприятие) по демеркуризации помещений и территорий (ликвидация ртутных загрязнений). В том случае, если вам не известна организация (предприятие), которая занимается демеркуризацией, то необходимо обратится в МЧС России по телефону 01 или 112; </a:t>
            </a:r>
          </a:p>
          <a:p>
            <a:pPr algn="just"/>
            <a:r>
              <a:rPr lang="ru-RU" altLang="en-US">
                <a:latin typeface="Times New Roman" panose="02020603050405020304" pitchFamily="18" charset="0"/>
                <a:cs typeface="Times New Roman" panose="02020603050405020304" pitchFamily="18" charset="0"/>
              </a:rPr>
              <a:t>- при ухудшении состояния здоровья обратиться к врачу. </a:t>
            </a:r>
          </a:p>
        </p:txBody>
      </p:sp>
      <p:sp>
        <p:nvSpPr>
          <p:cNvPr id="21509" name="TextBox 5"/>
          <p:cNvSpPr txBox="1">
            <a:spLocks noChangeArrowheads="1"/>
          </p:cNvSpPr>
          <p:nvPr/>
        </p:nvSpPr>
        <p:spPr bwMode="auto">
          <a:xfrm rot="-2263814">
            <a:off x="138113" y="1201738"/>
            <a:ext cx="43640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sz="6000" b="1">
                <a:solidFill>
                  <a:srgbClr val="7030A0"/>
                </a:solidFill>
                <a:latin typeface="Arial Black" panose="020B0A04020102020204" pitchFamily="34" charset="0"/>
                <a:cs typeface="Times New Roman" panose="02020603050405020304" pitchFamily="18" charset="0"/>
              </a:rPr>
              <a:t>Р Т У Т 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836613"/>
            <a:ext cx="6121400"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179388" y="4076700"/>
            <a:ext cx="79216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en-US">
                <a:latin typeface="Times New Roman" panose="02020603050405020304" pitchFamily="18" charset="0"/>
                <a:cs typeface="Times New Roman" panose="02020603050405020304" pitchFamily="18" charset="0"/>
              </a:rPr>
              <a:t>Признаками отравления окисью углерода являются: головная боль, головокружение, тошнота, рвота, оглушенное состояние, резкая мышечная слабость, затемнение сознания, потеря сознания, кома. При воздействии высоких концентраций окиси углерода наблюдаются тяжелые отравления, которые характеризуются потерей сознания, длительным коматозным состоянием, приводящим в особо тяжелых случаях к смертельному исходу. При этом наблюдается расширение зрачков с вялой реакцией на свет, приступ судорог, резкое напряжение мышц, учащенное поверхностное дыхание, учащенное сердцебиение.</a:t>
            </a:r>
          </a:p>
          <a:p>
            <a:pPr eaLnBrk="1" hangingPunct="1"/>
            <a:endParaRPr lang="ru-RU" altLang="en-US">
              <a:latin typeface="Trebuchet MS" panose="020B0603020202020204" pitchFamily="34" charset="0"/>
            </a:endParaRPr>
          </a:p>
        </p:txBody>
      </p:sp>
      <p:sp>
        <p:nvSpPr>
          <p:cNvPr id="22532" name="TextBox 3"/>
          <p:cNvSpPr txBox="1">
            <a:spLocks noChangeArrowheads="1"/>
          </p:cNvSpPr>
          <p:nvPr/>
        </p:nvSpPr>
        <p:spPr bwMode="auto">
          <a:xfrm>
            <a:off x="395288" y="188913"/>
            <a:ext cx="7272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sz="2400" b="1">
                <a:solidFill>
                  <a:srgbClr val="7030A0"/>
                </a:solidFill>
                <a:latin typeface="Times New Roman" panose="02020603050405020304" pitchFamily="18" charset="0"/>
                <a:cs typeface="Times New Roman" panose="02020603050405020304" pitchFamily="18" charset="0"/>
              </a:rPr>
              <a:t>Угарный газ</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41438"/>
            <a:ext cx="36322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
          <p:cNvSpPr txBox="1">
            <a:spLocks noChangeArrowheads="1"/>
          </p:cNvSpPr>
          <p:nvPr/>
        </p:nvSpPr>
        <p:spPr bwMode="auto">
          <a:xfrm>
            <a:off x="4140200" y="2060575"/>
            <a:ext cx="38163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en-US" b="1">
                <a:latin typeface="Times New Roman" panose="02020603050405020304" pitchFamily="18" charset="0"/>
                <a:cs typeface="Times New Roman" panose="02020603050405020304" pitchFamily="18" charset="0"/>
              </a:rPr>
              <a:t>Действия при нападении бешеного животного. </a:t>
            </a:r>
            <a:r>
              <a:rPr lang="ru-RU" altLang="en-US">
                <a:latin typeface="Times New Roman" panose="02020603050405020304" pitchFamily="18" charset="0"/>
                <a:cs typeface="Times New Roman" panose="02020603050405020304" pitchFamily="18" charset="0"/>
              </a:rPr>
              <a:t>Из раны, оставшейся после  укуса, нужно сразу же выдавить кровь. Этот прием следует повторить 3-4 раза. Затем обмыть место укуса чистой водой, крепким раствором марганцовки, спиртом и смазать йодом. После оказания первой помощи немедленно обратиться к врачу. </a:t>
            </a:r>
          </a:p>
          <a:p>
            <a:pPr algn="just" eaLnBrk="1"/>
            <a:r>
              <a:rPr lang="ru-RU" altLang="en-US">
                <a:latin typeface="Times New Roman" panose="02020603050405020304" pitchFamily="18" charset="0"/>
                <a:cs typeface="Times New Roman" panose="02020603050405020304" pitchFamily="18" charset="0"/>
              </a:rPr>
              <a:t>Не бойтесь специальных прививок, ведь  укушенный бешенным животным и не сделавший прививок человек, умирает.</a:t>
            </a:r>
          </a:p>
          <a:p>
            <a:pPr eaLnBrk="1" hangingPunct="1"/>
            <a:endParaRPr lang="ru-RU" altLang="en-US">
              <a:latin typeface="Trebuchet MS" panose="020B0603020202020204" pitchFamily="34" charset="0"/>
            </a:endParaRPr>
          </a:p>
        </p:txBody>
      </p:sp>
      <p:sp>
        <p:nvSpPr>
          <p:cNvPr id="23556" name="TextBox 3"/>
          <p:cNvSpPr txBox="1">
            <a:spLocks noChangeArrowheads="1"/>
          </p:cNvSpPr>
          <p:nvPr/>
        </p:nvSpPr>
        <p:spPr bwMode="auto">
          <a:xfrm>
            <a:off x="179388" y="333375"/>
            <a:ext cx="7777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sz="2400" b="1">
                <a:solidFill>
                  <a:srgbClr val="7030A0"/>
                </a:solidFill>
                <a:latin typeface="Times New Roman" panose="02020603050405020304" pitchFamily="18" charset="0"/>
                <a:cs typeface="Times New Roman" panose="02020603050405020304" pitchFamily="18" charset="0"/>
              </a:rPr>
              <a:t>Укус животными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8050"/>
            <a:ext cx="3313112" cy="25209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24579" name="TextBox 2"/>
          <p:cNvSpPr txBox="1">
            <a:spLocks noChangeArrowheads="1"/>
          </p:cNvSpPr>
          <p:nvPr/>
        </p:nvSpPr>
        <p:spPr bwMode="auto">
          <a:xfrm>
            <a:off x="323850" y="3594100"/>
            <a:ext cx="7416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a:r>
              <a:rPr lang="ru-RU" altLang="en-US">
                <a:latin typeface="Times New Roman" panose="02020603050405020304" pitchFamily="18" charset="0"/>
                <a:cs typeface="Times New Roman" panose="02020603050405020304" pitchFamily="18" charset="0"/>
              </a:rPr>
              <a:t>Многие болезни вызываются или передаются через паразитических насекомых. </a:t>
            </a:r>
          </a:p>
          <a:p>
            <a:pPr algn="just" eaLnBrk="1" hangingPunct="1"/>
            <a:r>
              <a:rPr lang="ru-RU" altLang="en-US">
                <a:latin typeface="Times New Roman" panose="02020603050405020304" pitchFamily="18" charset="0"/>
                <a:cs typeface="Times New Roman" panose="02020603050405020304" pitchFamily="18" charset="0"/>
              </a:rPr>
              <a:t>Наиболее распространенными опасными насекомыми являются комары и клещи. </a:t>
            </a:r>
          </a:p>
          <a:p>
            <a:pPr algn="just" eaLnBrk="1" hangingPunct="1"/>
            <a:r>
              <a:rPr lang="ru-RU" altLang="en-US" i="1">
                <a:latin typeface="Times New Roman" panose="02020603050405020304" pitchFamily="18" charset="0"/>
                <a:cs typeface="Times New Roman" panose="02020603050405020304" pitchFamily="18" charset="0"/>
              </a:rPr>
              <a:t>Комариный укус </a:t>
            </a:r>
            <a:r>
              <a:rPr lang="ru-RU" altLang="en-US">
                <a:latin typeface="Times New Roman" panose="02020603050405020304" pitchFamily="18" charset="0"/>
                <a:cs typeface="Times New Roman" panose="02020603050405020304" pitchFamily="18" charset="0"/>
              </a:rPr>
              <a:t>может являться переносчиком малярии, желтой лихорадки и других болезней. </a:t>
            </a:r>
          </a:p>
          <a:p>
            <a:pPr algn="just" eaLnBrk="1" hangingPunct="1"/>
            <a:r>
              <a:rPr lang="ru-RU" altLang="en-US" i="1">
                <a:latin typeface="Times New Roman" panose="02020603050405020304" pitchFamily="18" charset="0"/>
                <a:cs typeface="Times New Roman" panose="02020603050405020304" pitchFamily="18" charset="0"/>
              </a:rPr>
              <a:t>Клещ</a:t>
            </a:r>
            <a:r>
              <a:rPr lang="ru-RU" altLang="en-US">
                <a:latin typeface="Times New Roman" panose="02020603050405020304" pitchFamily="18" charset="0"/>
                <a:cs typeface="Times New Roman" panose="02020603050405020304" pitchFamily="18" charset="0"/>
              </a:rPr>
              <a:t> является одним из наиболее опасных для человека кровососов. Клещ хранитель и переносчик тяжелых заболеваний – клещевого энцефалита и туляремии. Клещевой энцефалит поражает преимущественно центральную нервную систему. </a:t>
            </a:r>
          </a:p>
          <a:p>
            <a:pPr algn="just" eaLnBrk="1" hangingPunct="1"/>
            <a:endParaRPr lang="ru-RU" altLang="en-US">
              <a:latin typeface="Times New Roman" panose="02020603050405020304" pitchFamily="18" charset="0"/>
              <a:cs typeface="Times New Roman" panose="02020603050405020304" pitchFamily="18" charset="0"/>
            </a:endParaRP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l="3456" t="4527" r="8855" b="3537"/>
          <a:stretch>
            <a:fillRect/>
          </a:stretch>
        </p:blipFill>
        <p:spPr bwMode="auto">
          <a:xfrm>
            <a:off x="4140200" y="908050"/>
            <a:ext cx="3527425" cy="2530475"/>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24581" name="TextBox 4"/>
          <p:cNvSpPr txBox="1">
            <a:spLocks noChangeArrowheads="1"/>
          </p:cNvSpPr>
          <p:nvPr/>
        </p:nvSpPr>
        <p:spPr bwMode="auto">
          <a:xfrm>
            <a:off x="250825" y="115888"/>
            <a:ext cx="741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sz="2400" b="1">
                <a:solidFill>
                  <a:srgbClr val="7030A0"/>
                </a:solidFill>
                <a:latin typeface="Times New Roman" panose="02020603050405020304" pitchFamily="18" charset="0"/>
                <a:cs typeface="Times New Roman" panose="02020603050405020304" pitchFamily="18" charset="0"/>
              </a:rPr>
              <a:t>Опасные насекомые</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468313" y="4327525"/>
            <a:ext cx="71278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en-US">
                <a:latin typeface="Times New Roman" panose="02020603050405020304" pitchFamily="18" charset="0"/>
                <a:cs typeface="Times New Roman" panose="02020603050405020304" pitchFamily="18" charset="0"/>
              </a:rPr>
              <a:t>Укусы пчел, ос, оводов и некоторых других насекомых не следует недооценивать. Так, например, множественные укусы пчел и ос могут вызвать смертельный исход. При этом особенно опасен укус пчелы в язык, что может вызвать удушение. В таких случаях следует положить на язык лед и обильно промывать его холодной водой. </a:t>
            </a:r>
          </a:p>
        </p:txBody>
      </p:sp>
      <p:grpSp>
        <p:nvGrpSpPr>
          <p:cNvPr id="25603" name="Group 3"/>
          <p:cNvGrpSpPr>
            <a:grpSpLocks/>
          </p:cNvGrpSpPr>
          <p:nvPr/>
        </p:nvGrpSpPr>
        <p:grpSpPr bwMode="auto">
          <a:xfrm>
            <a:off x="179388" y="549275"/>
            <a:ext cx="7777162" cy="3167063"/>
            <a:chOff x="1695" y="10680"/>
            <a:chExt cx="9420" cy="3540"/>
          </a:xfrm>
        </p:grpSpPr>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l="2826" r="5518"/>
            <a:stretch>
              <a:fillRect/>
            </a:stretch>
          </p:blipFill>
          <p:spPr bwMode="auto">
            <a:xfrm>
              <a:off x="7710" y="10680"/>
              <a:ext cx="3405" cy="294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 y="10716"/>
              <a:ext cx="2726" cy="294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5606" name="Picture 6"/>
            <p:cNvPicPr>
              <a:picLocks noChangeAspect="1" noChangeArrowheads="1"/>
            </p:cNvPicPr>
            <p:nvPr/>
          </p:nvPicPr>
          <p:blipFill>
            <a:blip r:embed="rId4">
              <a:extLst>
                <a:ext uri="{28A0092B-C50C-407E-A947-70E740481C1C}">
                  <a14:useLocalDpi xmlns:a14="http://schemas.microsoft.com/office/drawing/2010/main" val="0"/>
                </a:ext>
              </a:extLst>
            </a:blip>
            <a:srcRect b="5867"/>
            <a:stretch>
              <a:fillRect/>
            </a:stretch>
          </p:blipFill>
          <p:spPr bwMode="auto">
            <a:xfrm>
              <a:off x="4560" y="10695"/>
              <a:ext cx="2998" cy="294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25607" name="Text Box 7"/>
            <p:cNvSpPr txBox="1">
              <a:spLocks noChangeArrowheads="1"/>
            </p:cNvSpPr>
            <p:nvPr/>
          </p:nvSpPr>
          <p:spPr bwMode="auto">
            <a:xfrm>
              <a:off x="1980" y="13710"/>
              <a:ext cx="2145"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ru-RU" altLang="en-US" sz="1100" b="1">
                  <a:latin typeface="Calibri" panose="020F0502020204030204" pitchFamily="34" charset="0"/>
                </a:rPr>
                <a:t>ОСА</a:t>
              </a:r>
              <a:endParaRPr lang="ru-RU" altLang="en-US"/>
            </a:p>
          </p:txBody>
        </p:sp>
        <p:sp>
          <p:nvSpPr>
            <p:cNvPr id="25608" name="Text Box 8"/>
            <p:cNvSpPr txBox="1">
              <a:spLocks noChangeArrowheads="1"/>
            </p:cNvSpPr>
            <p:nvPr/>
          </p:nvSpPr>
          <p:spPr bwMode="auto">
            <a:xfrm>
              <a:off x="4965" y="13695"/>
              <a:ext cx="2145"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ru-RU" altLang="en-US" sz="1100" b="1">
                  <a:latin typeface="Calibri" panose="020F0502020204030204" pitchFamily="34" charset="0"/>
                </a:rPr>
                <a:t>ОВОД</a:t>
              </a:r>
              <a:endParaRPr lang="ru-RU" altLang="en-US"/>
            </a:p>
          </p:txBody>
        </p:sp>
        <p:sp>
          <p:nvSpPr>
            <p:cNvPr id="25609" name="Text Box 9"/>
            <p:cNvSpPr txBox="1">
              <a:spLocks noChangeArrowheads="1"/>
            </p:cNvSpPr>
            <p:nvPr/>
          </p:nvSpPr>
          <p:spPr bwMode="auto">
            <a:xfrm>
              <a:off x="8355" y="13680"/>
              <a:ext cx="2145"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ru-RU" altLang="en-US" sz="1100" b="1">
                  <a:latin typeface="Calibri" panose="020F0502020204030204" pitchFamily="34" charset="0"/>
                </a:rPr>
                <a:t>ПЧЕЛА</a:t>
              </a:r>
              <a:endParaRPr lang="ru-RU" alt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395288" y="1268413"/>
            <a:ext cx="7489825" cy="2808287"/>
            <a:chOff x="1725" y="3853"/>
            <a:chExt cx="9350" cy="2961"/>
          </a:xfrm>
        </p:grpSpPr>
        <p:pic>
          <p:nvPicPr>
            <p:cNvPr id="266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 y="3853"/>
              <a:ext cx="4798" cy="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 y="3853"/>
              <a:ext cx="4445" cy="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7" name="TextBox 4"/>
          <p:cNvSpPr txBox="1">
            <a:spLocks noChangeArrowheads="1"/>
          </p:cNvSpPr>
          <p:nvPr/>
        </p:nvSpPr>
        <p:spPr bwMode="auto">
          <a:xfrm>
            <a:off x="323850" y="4365625"/>
            <a:ext cx="77041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en-US">
                <a:latin typeface="Times New Roman" panose="02020603050405020304" pitchFamily="18" charset="0"/>
                <a:cs typeface="Times New Roman" panose="02020603050405020304" pitchFamily="18" charset="0"/>
              </a:rPr>
              <a:t>Толпа представляет собой сложный, противоречивый, зачастую неуправляемый "организм", действующий по своим законам не обеспечивающий безопасность участников. Главная опасность толпы заключается в том, что в ней отсутствует индивидуальное начало каждого отдельно взятого человека, ей нет дела до настроения, здоровья, благополучия, травмы или даже смерти человека, а иногда и многих людей. </a:t>
            </a:r>
          </a:p>
        </p:txBody>
      </p:sp>
      <p:sp>
        <p:nvSpPr>
          <p:cNvPr id="26628" name="TextBox 5"/>
          <p:cNvSpPr txBox="1">
            <a:spLocks noChangeArrowheads="1"/>
          </p:cNvSpPr>
          <p:nvPr/>
        </p:nvSpPr>
        <p:spPr bwMode="auto">
          <a:xfrm>
            <a:off x="0" y="149225"/>
            <a:ext cx="8064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sz="2400" b="1">
                <a:solidFill>
                  <a:srgbClr val="7030A0"/>
                </a:solidFill>
                <a:latin typeface="Times New Roman" panose="02020603050405020304" pitchFamily="18" charset="0"/>
                <a:cs typeface="Times New Roman" panose="02020603050405020304" pitchFamily="18" charset="0"/>
              </a:rPr>
              <a:t>Личная безопасность</a:t>
            </a:r>
          </a:p>
          <a:p>
            <a:pPr algn="ctr" eaLnBrk="1" hangingPunct="1"/>
            <a:r>
              <a:rPr lang="ru-RU" altLang="en-US" sz="2400" b="1">
                <a:solidFill>
                  <a:srgbClr val="7030A0"/>
                </a:solidFill>
                <a:latin typeface="Times New Roman" panose="02020603050405020304" pitchFamily="18" charset="0"/>
                <a:cs typeface="Times New Roman" panose="02020603050405020304" pitchFamily="18" charset="0"/>
              </a:rPr>
              <a:t> в местах массового скопления людей</a:t>
            </a:r>
            <a:endParaRPr lang="ru-RU" altLang="en-US" sz="240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107950" y="115888"/>
            <a:ext cx="7777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sz="2400" b="1">
                <a:solidFill>
                  <a:srgbClr val="7030A0"/>
                </a:solidFill>
                <a:latin typeface="Times New Roman" panose="02020603050405020304" pitchFamily="18" charset="0"/>
                <a:cs typeface="Times New Roman" panose="02020603050405020304" pitchFamily="18" charset="0"/>
              </a:rPr>
              <a:t>Личная безопасность на водных объектах</a:t>
            </a:r>
            <a:endParaRPr lang="ru-RU" altLang="en-US" sz="2400">
              <a:solidFill>
                <a:srgbClr val="7030A0"/>
              </a:solidFill>
              <a:latin typeface="Times New Roman" panose="02020603050405020304" pitchFamily="18" charset="0"/>
              <a:cs typeface="Times New Roman" panose="02020603050405020304" pitchFamily="18" charset="0"/>
            </a:endParaRP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620713"/>
            <a:ext cx="48958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3"/>
          <p:cNvSpPr txBox="1">
            <a:spLocks noChangeArrowheads="1"/>
          </p:cNvSpPr>
          <p:nvPr/>
        </p:nvSpPr>
        <p:spPr bwMode="auto">
          <a:xfrm>
            <a:off x="250825" y="3468688"/>
            <a:ext cx="77057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en-US">
                <a:latin typeface="Times New Roman" panose="02020603050405020304" pitchFamily="18" charset="0"/>
                <a:cs typeface="Times New Roman" panose="02020603050405020304" pitchFamily="18" charset="0"/>
              </a:rPr>
              <a:t>Наиболее распространенными способами транспортировки утопающего к берегу являются следующие: </a:t>
            </a:r>
          </a:p>
          <a:p>
            <a:pPr algn="just" eaLnBrk="1" hangingPunct="1"/>
            <a:r>
              <a:rPr lang="ru-RU" altLang="en-US">
                <a:latin typeface="Times New Roman" panose="02020603050405020304" pitchFamily="18" charset="0"/>
                <a:cs typeface="Times New Roman" panose="02020603050405020304" pitchFamily="18" charset="0"/>
              </a:rPr>
              <a:t>- подплыть к тонущему со стороны спины, взять его под мышки или затылок, около ушей, и поддерживая его лицо над поверхностью воды, плыть к берегу. Лучше всего плыть на спине, выполняя движения ногами способом «брасс»; </a:t>
            </a:r>
          </a:p>
          <a:p>
            <a:pPr algn="just" eaLnBrk="1" hangingPunct="1"/>
            <a:r>
              <a:rPr lang="ru-RU" altLang="en-US">
                <a:latin typeface="Times New Roman" panose="02020603050405020304" pitchFamily="18" charset="0"/>
                <a:cs typeface="Times New Roman" panose="02020603050405020304" pitchFamily="18" charset="0"/>
              </a:rPr>
              <a:t>- поддерживая пострадавшего со спины одной рукой, плыть брассом или на боку, работая свободной рукой и ногами; </a:t>
            </a:r>
          </a:p>
          <a:p>
            <a:pPr algn="just" eaLnBrk="1" hangingPunct="1"/>
            <a:r>
              <a:rPr lang="ru-RU" altLang="en-US">
                <a:latin typeface="Times New Roman" panose="02020603050405020304" pitchFamily="18" charset="0"/>
                <a:cs typeface="Times New Roman" panose="02020603050405020304" pitchFamily="18" charset="0"/>
              </a:rPr>
              <a:t>- просунув руку под обе руки пострадавшего и захватив дальнюю руку выше локтя, плыть брассом или на боку, выполняя движение свободной рукой и ногами. </a:t>
            </a:r>
          </a:p>
          <a:p>
            <a:pPr eaLnBrk="1" hangingPunct="1"/>
            <a:endParaRPr lang="ru-RU" altLang="en-US">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250825" y="188913"/>
            <a:ext cx="770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sz="2400" b="1">
                <a:solidFill>
                  <a:srgbClr val="7030A0"/>
                </a:solidFill>
                <a:latin typeface="Times New Roman" panose="02020603050405020304" pitchFamily="18" charset="0"/>
                <a:cs typeface="Times New Roman" panose="02020603050405020304" pitchFamily="18" charset="0"/>
              </a:rPr>
              <a:t>Личная безопасность в походе и на природе</a:t>
            </a:r>
            <a:endParaRPr lang="ru-RU" altLang="en-US" sz="2400">
              <a:solidFill>
                <a:srgbClr val="7030A0"/>
              </a:solidFill>
              <a:latin typeface="Times New Roman" panose="02020603050405020304" pitchFamily="18" charset="0"/>
              <a:cs typeface="Times New Roman" panose="02020603050405020304" pitchFamily="18" charset="0"/>
            </a:endParaRP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765175"/>
            <a:ext cx="47466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3"/>
          <p:cNvSpPr txBox="1">
            <a:spLocks noChangeArrowheads="1"/>
          </p:cNvSpPr>
          <p:nvPr/>
        </p:nvSpPr>
        <p:spPr bwMode="auto">
          <a:xfrm>
            <a:off x="179388" y="4149725"/>
            <a:ext cx="78486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en-US" b="1">
                <a:latin typeface="Times New Roman" panose="02020603050405020304" pitchFamily="18" charset="0"/>
                <a:cs typeface="Times New Roman" panose="02020603050405020304" pitchFamily="18" charset="0"/>
              </a:rPr>
              <a:t>Если вы заблудились.	 </a:t>
            </a:r>
          </a:p>
          <a:p>
            <a:pPr algn="just" eaLnBrk="1" hangingPunct="1"/>
            <a:r>
              <a:rPr lang="ru-RU" altLang="en-US">
                <a:latin typeface="Times New Roman" panose="02020603050405020304" pitchFamily="18" charset="0"/>
                <a:cs typeface="Times New Roman" panose="02020603050405020304" pitchFamily="18" charset="0"/>
              </a:rPr>
              <a:t>Если вы заблудились в лесу, в горах и т.д., очень важно в первый момент: </a:t>
            </a:r>
          </a:p>
          <a:p>
            <a:pPr algn="just" eaLnBrk="1" hangingPunct="1"/>
            <a:r>
              <a:rPr lang="ru-RU" altLang="en-US">
                <a:latin typeface="Times New Roman" panose="02020603050405020304" pitchFamily="18" charset="0"/>
                <a:cs typeface="Times New Roman" panose="02020603050405020304" pitchFamily="18" charset="0"/>
              </a:rPr>
              <a:t>- подавить свое чувство страха; </a:t>
            </a:r>
          </a:p>
          <a:p>
            <a:pPr algn="just" eaLnBrk="1" hangingPunct="1"/>
            <a:r>
              <a:rPr lang="ru-RU" altLang="en-US">
                <a:latin typeface="Times New Roman" panose="02020603050405020304" pitchFamily="18" charset="0"/>
                <a:cs typeface="Times New Roman" panose="02020603050405020304" pitchFamily="18" charset="0"/>
              </a:rPr>
              <a:t>- в течение нескольких минут отдохнуть и успокоиться; </a:t>
            </a:r>
          </a:p>
          <a:p>
            <a:pPr algn="just" eaLnBrk="1" hangingPunct="1"/>
            <a:r>
              <a:rPr lang="ru-RU" altLang="en-US">
                <a:latin typeface="Times New Roman" panose="02020603050405020304" pitchFamily="18" charset="0"/>
                <a:cs typeface="Times New Roman" panose="02020603050405020304" pitchFamily="18" charset="0"/>
              </a:rPr>
              <a:t>- проверить наличие снаряжения и имущества; </a:t>
            </a:r>
          </a:p>
          <a:p>
            <a:pPr algn="just" eaLnBrk="1" hangingPunct="1">
              <a:buFontTx/>
              <a:buChar char="-"/>
            </a:pPr>
            <a:r>
              <a:rPr lang="ru-RU" altLang="en-US">
                <a:latin typeface="Times New Roman" panose="02020603050405020304" pitchFamily="18" charset="0"/>
                <a:cs typeface="Times New Roman" panose="02020603050405020304" pitchFamily="18" charset="0"/>
              </a:rPr>
              <a:t>оценить ситуацию (преобладание эмоциональных решений часто приводит к  </a:t>
            </a:r>
          </a:p>
          <a:p>
            <a:pPr algn="just" eaLnBrk="1" hangingPunct="1"/>
            <a:r>
              <a:rPr lang="ru-RU" altLang="en-US">
                <a:latin typeface="Times New Roman" panose="02020603050405020304" pitchFamily="18" charset="0"/>
                <a:cs typeface="Times New Roman" panose="02020603050405020304" pitchFamily="18" charset="0"/>
              </a:rPr>
              <a:t>  ошибкам); </a:t>
            </a:r>
          </a:p>
          <a:p>
            <a:pPr algn="just" eaLnBrk="1" hangingPunct="1"/>
            <a:r>
              <a:rPr lang="ru-RU" altLang="en-US">
                <a:latin typeface="Times New Roman" panose="02020603050405020304" pitchFamily="18" charset="0"/>
                <a:cs typeface="Times New Roman" panose="02020603050405020304" pitchFamily="18" charset="0"/>
              </a:rPr>
              <a:t>- наметить дальнейший план своих действий и маршрут движения. </a:t>
            </a:r>
          </a:p>
          <a:p>
            <a:pPr eaLnBrk="1" hangingPunct="1"/>
            <a:endParaRPr lang="ru-RU" altLang="en-US">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323850" y="188913"/>
            <a:ext cx="7704138"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r>
              <a:rPr lang="ru-RU" altLang="en-US" sz="2000" b="1">
                <a:solidFill>
                  <a:srgbClr val="FF0066"/>
                </a:solidFill>
                <a:latin typeface="Times New Roman" panose="02020603050405020304" pitchFamily="18" charset="0"/>
                <a:cs typeface="Times New Roman" panose="02020603050405020304" pitchFamily="18" charset="0"/>
              </a:rPr>
              <a:t>В чрезвычайной обстановке важно, чтобы вы были в состоянии:</a:t>
            </a:r>
          </a:p>
          <a:p>
            <a:pPr eaLnBrk="1"/>
            <a:r>
              <a:rPr lang="ru-RU" altLang="en-US" sz="2000" b="1">
                <a:solidFill>
                  <a:srgbClr val="FF0066"/>
                </a:solidFill>
                <a:latin typeface="Times New Roman" panose="02020603050405020304" pitchFamily="18" charset="0"/>
                <a:cs typeface="Times New Roman" panose="02020603050405020304" pitchFamily="18" charset="0"/>
              </a:rPr>
              <a:t> </a:t>
            </a:r>
          </a:p>
          <a:p>
            <a:pPr eaLnBrk="1"/>
            <a:r>
              <a:rPr lang="ru-RU" altLang="en-US" sz="2000">
                <a:latin typeface="Times New Roman" panose="02020603050405020304" pitchFamily="18" charset="0"/>
                <a:cs typeface="Times New Roman" panose="02020603050405020304" pitchFamily="18" charset="0"/>
              </a:rPr>
              <a:t>- принимать быстрые решения; </a:t>
            </a:r>
          </a:p>
          <a:p>
            <a:pPr eaLnBrk="1"/>
            <a:r>
              <a:rPr lang="ru-RU" altLang="en-US" sz="2000">
                <a:latin typeface="Times New Roman" panose="02020603050405020304" pitchFamily="18" charset="0"/>
                <a:cs typeface="Times New Roman" panose="02020603050405020304" pitchFamily="18" charset="0"/>
              </a:rPr>
              <a:t>- уметь импровизировать; </a:t>
            </a:r>
          </a:p>
          <a:p>
            <a:pPr eaLnBrk="1"/>
            <a:r>
              <a:rPr lang="ru-RU" altLang="en-US" sz="2000">
                <a:latin typeface="Times New Roman" panose="02020603050405020304" pitchFamily="18" charset="0"/>
                <a:cs typeface="Times New Roman" panose="02020603050405020304" pitchFamily="18" charset="0"/>
              </a:rPr>
              <a:t>- постоянно и непрерывно контролировать самого себя; </a:t>
            </a:r>
          </a:p>
          <a:p>
            <a:pPr eaLnBrk="1"/>
            <a:r>
              <a:rPr lang="ru-RU" altLang="en-US" sz="2000">
                <a:latin typeface="Times New Roman" panose="02020603050405020304" pitchFamily="18" charset="0"/>
                <a:cs typeface="Times New Roman" panose="02020603050405020304" pitchFamily="18" charset="0"/>
              </a:rPr>
              <a:t>- уметь различать опасность;  </a:t>
            </a:r>
          </a:p>
          <a:p>
            <a:pPr eaLnBrk="1"/>
            <a:r>
              <a:rPr lang="ru-RU" altLang="en-US" sz="2000">
                <a:latin typeface="Times New Roman" panose="02020603050405020304" pitchFamily="18" charset="0"/>
                <a:cs typeface="Times New Roman" panose="02020603050405020304" pitchFamily="18" charset="0"/>
              </a:rPr>
              <a:t>- уметь распознавать людей; </a:t>
            </a:r>
          </a:p>
          <a:p>
            <a:pPr eaLnBrk="1"/>
            <a:r>
              <a:rPr lang="ru-RU" altLang="en-US" sz="2000">
                <a:latin typeface="Times New Roman" panose="02020603050405020304" pitchFamily="18" charset="0"/>
                <a:cs typeface="Times New Roman" panose="02020603050405020304" pitchFamily="18" charset="0"/>
              </a:rPr>
              <a:t>- быть независимым и самостоятельным; </a:t>
            </a:r>
          </a:p>
          <a:p>
            <a:pPr eaLnBrk="1"/>
            <a:r>
              <a:rPr lang="ru-RU" altLang="en-US" sz="2000">
                <a:latin typeface="Times New Roman" panose="02020603050405020304" pitchFamily="18" charset="0"/>
                <a:cs typeface="Times New Roman" panose="02020603050405020304" pitchFamily="18" charset="0"/>
              </a:rPr>
              <a:t>- быть твердым и решительным, когда потребуется, но уметь подчиняться, если необходимо; </a:t>
            </a:r>
          </a:p>
          <a:p>
            <a:pPr eaLnBrk="1"/>
            <a:r>
              <a:rPr lang="ru-RU" altLang="en-US" sz="2000">
                <a:latin typeface="Times New Roman" panose="02020603050405020304" pitchFamily="18" charset="0"/>
                <a:cs typeface="Times New Roman" panose="02020603050405020304" pitchFamily="18" charset="0"/>
              </a:rPr>
              <a:t>- определять и знать свои возможности и не падать духом; </a:t>
            </a:r>
          </a:p>
          <a:p>
            <a:pPr eaLnBrk="1">
              <a:buFontTx/>
              <a:buChar char="-"/>
            </a:pPr>
            <a:r>
              <a:rPr lang="ru-RU" altLang="en-US" sz="2000">
                <a:latin typeface="Times New Roman" panose="02020603050405020304" pitchFamily="18" charset="0"/>
                <a:cs typeface="Times New Roman" panose="02020603050405020304" pitchFamily="18" charset="0"/>
              </a:rPr>
              <a:t>в любой ситуации пытаться найти выход.  </a:t>
            </a:r>
          </a:p>
          <a:p>
            <a:pPr eaLnBrk="1">
              <a:buFontTx/>
              <a:buChar char="-"/>
            </a:pPr>
            <a:endParaRPr lang="ru-RU" altLang="en-US" sz="2000">
              <a:latin typeface="Times New Roman" panose="02020603050405020304" pitchFamily="18" charset="0"/>
              <a:cs typeface="Times New Roman" panose="02020603050405020304" pitchFamily="18" charset="0"/>
            </a:endParaRPr>
          </a:p>
          <a:p>
            <a:pPr algn="ctr" eaLnBrk="1"/>
            <a:r>
              <a:rPr lang="ru-RU" altLang="en-US" sz="2000" b="1">
                <a:solidFill>
                  <a:srgbClr val="FF0066"/>
                </a:solidFill>
                <a:latin typeface="Times New Roman" panose="02020603050405020304" pitchFamily="18" charset="0"/>
                <a:cs typeface="Times New Roman" panose="02020603050405020304" pitchFamily="18" charset="0"/>
              </a:rPr>
              <a:t> 			</a:t>
            </a:r>
          </a:p>
          <a:p>
            <a:pPr algn="ctr" eaLnBrk="1"/>
            <a:endParaRPr lang="ru-RU" altLang="en-US" sz="2000" b="1">
              <a:solidFill>
                <a:srgbClr val="FF0066"/>
              </a:solidFill>
              <a:latin typeface="Times New Roman" panose="02020603050405020304" pitchFamily="18" charset="0"/>
              <a:cs typeface="Times New Roman" panose="02020603050405020304" pitchFamily="18" charset="0"/>
            </a:endParaRPr>
          </a:p>
          <a:p>
            <a:pPr algn="ctr" eaLnBrk="1"/>
            <a:endParaRPr lang="ru-RU" altLang="en-US" sz="2000" b="1">
              <a:solidFill>
                <a:srgbClr val="FF0066"/>
              </a:solidFill>
              <a:latin typeface="Times New Roman" panose="02020603050405020304" pitchFamily="18" charset="0"/>
              <a:cs typeface="Times New Roman" panose="02020603050405020304" pitchFamily="18" charset="0"/>
            </a:endParaRPr>
          </a:p>
          <a:p>
            <a:pPr algn="ctr" eaLnBrk="1"/>
            <a:r>
              <a:rPr lang="ru-RU" altLang="en-US" sz="2000" b="1">
                <a:solidFill>
                  <a:srgbClr val="FF0066"/>
                </a:solidFill>
                <a:latin typeface="Times New Roman" panose="02020603050405020304" pitchFamily="18" charset="0"/>
                <a:cs typeface="Times New Roman" panose="02020603050405020304" pitchFamily="18" charset="0"/>
              </a:rPr>
              <a:t>			Никогда не сдавайтесь, ставка в игре 				очень высока, чтобы уступить, не 			          испробовав все возможные средства.   </a:t>
            </a:r>
          </a:p>
          <a:p>
            <a:pPr eaLnBrk="1" hangingPunct="1"/>
            <a:endParaRPr lang="ru-RU" altLang="en-US"/>
          </a:p>
        </p:txBody>
      </p:sp>
      <p:pic>
        <p:nvPicPr>
          <p:cNvPr id="29699" name="Picture 2" descr="http://s.rpod.ru/data/pictures/00/00/02/56/95/81141c5bd688fa10e5d185b750de0f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221163"/>
            <a:ext cx="23034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2875"/>
          </a:xfrm>
          <a:solidFill>
            <a:schemeClr val="accent2">
              <a:lumMod val="60000"/>
              <a:lumOff val="40000"/>
            </a:schemeClr>
          </a:solidFill>
        </p:spPr>
        <p:txBody>
          <a:bodyPr/>
          <a:lstStyle/>
          <a:p>
            <a:pPr>
              <a:defRPr/>
            </a:pPr>
            <a:r>
              <a:rPr lang="ru-RU" sz="2800" b="1" dirty="0" smtClean="0"/>
              <a:t>ЛИТЕРАТУРА</a:t>
            </a:r>
            <a:endParaRPr lang="ru-RU" sz="2800" b="1" dirty="0"/>
          </a:p>
        </p:txBody>
      </p:sp>
      <p:sp>
        <p:nvSpPr>
          <p:cNvPr id="3" name="Объект 2"/>
          <p:cNvSpPr>
            <a:spLocks noGrp="1"/>
          </p:cNvSpPr>
          <p:nvPr>
            <p:ph idx="1"/>
          </p:nvPr>
        </p:nvSpPr>
        <p:spPr>
          <a:xfrm>
            <a:off x="0" y="1412875"/>
            <a:ext cx="9144000" cy="5445125"/>
          </a:xfrm>
          <a:solidFill>
            <a:schemeClr val="accent2">
              <a:lumMod val="40000"/>
              <a:lumOff val="60000"/>
            </a:schemeClr>
          </a:solidFill>
        </p:spPr>
        <p:txBody>
          <a:bodyPr/>
          <a:lstStyle/>
          <a:p>
            <a:pPr algn="just">
              <a:buFont typeface="Arial" charset="0"/>
              <a:buChar char="•"/>
              <a:defRPr/>
            </a:pPr>
            <a:r>
              <a:rPr lang="ru-RU" sz="2400" dirty="0" smtClean="0"/>
              <a:t>Федеральный закон </a:t>
            </a:r>
            <a:r>
              <a:rPr lang="ru-RU" sz="2400" dirty="0"/>
              <a:t>от 21.12.1994 </a:t>
            </a:r>
            <a:r>
              <a:rPr lang="ru-RU" sz="2400" dirty="0" smtClean="0"/>
              <a:t>№ 68-ФЗ «О защите населения и территорий от чрезвычайных ситуаций природного и техногенного характера».</a:t>
            </a:r>
          </a:p>
          <a:p>
            <a:pPr algn="just">
              <a:buFont typeface="Arial" charset="0"/>
              <a:buChar char="•"/>
              <a:defRPr/>
            </a:pPr>
            <a:r>
              <a:rPr lang="ru-RU" sz="2400" dirty="0" smtClean="0"/>
              <a:t>2. Закон г. Москвы </a:t>
            </a:r>
            <a:r>
              <a:rPr lang="ru-RU" sz="2400" dirty="0"/>
              <a:t>от 5. 11. 1997 </a:t>
            </a:r>
            <a:r>
              <a:rPr lang="ru-RU" sz="2400" dirty="0" smtClean="0"/>
              <a:t>№ 46  «О защите населения и территорий города от чрезвычайных ситуаций природного и техногенного характера».</a:t>
            </a:r>
          </a:p>
          <a:p>
            <a:pPr algn="just">
              <a:buFont typeface="Arial" charset="0"/>
              <a:buChar char="•"/>
              <a:defRPr/>
            </a:pPr>
            <a:r>
              <a:rPr lang="ru-RU" sz="2400" dirty="0" smtClean="0"/>
              <a:t>3. Энциклопедия безопасного поведения в современном мегаполисе.</a:t>
            </a:r>
          </a:p>
          <a:p>
            <a:pPr>
              <a:buFont typeface="Arial" charset="0"/>
              <a:buChar char="•"/>
              <a:defRPr/>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96975"/>
          </a:xfrm>
          <a:solidFill>
            <a:schemeClr val="accent2">
              <a:lumMod val="60000"/>
              <a:lumOff val="40000"/>
            </a:schemeClr>
          </a:solidFill>
        </p:spPr>
        <p:txBody>
          <a:bodyPr/>
          <a:lstStyle/>
          <a:p>
            <a:pPr>
              <a:defRPr/>
            </a:pPr>
            <a:r>
              <a:rPr lang="ru-RU" sz="2800" b="1" dirty="0" smtClean="0"/>
              <a:t>УЧЕБНЫЕ ВОПРОСЫ.</a:t>
            </a:r>
            <a:endParaRPr lang="ru-RU" sz="2800" b="1" dirty="0"/>
          </a:p>
        </p:txBody>
      </p:sp>
      <p:sp>
        <p:nvSpPr>
          <p:cNvPr id="3" name="Объект 2"/>
          <p:cNvSpPr>
            <a:spLocks noGrp="1"/>
          </p:cNvSpPr>
          <p:nvPr>
            <p:ph idx="1"/>
          </p:nvPr>
        </p:nvSpPr>
        <p:spPr>
          <a:xfrm>
            <a:off x="0" y="1196975"/>
            <a:ext cx="9144000" cy="5661025"/>
          </a:xfrm>
          <a:solidFill>
            <a:schemeClr val="accent2">
              <a:lumMod val="40000"/>
              <a:lumOff val="60000"/>
            </a:schemeClr>
          </a:solidFill>
        </p:spPr>
        <p:txBody>
          <a:bodyPr/>
          <a:lstStyle/>
          <a:p>
            <a:pPr>
              <a:buFont typeface="Arial" charset="0"/>
              <a:buChar char="•"/>
              <a:defRPr/>
            </a:pPr>
            <a:r>
              <a:rPr lang="ru-RU" sz="2400" dirty="0" smtClean="0"/>
              <a:t>Вступление                                                             5 мин.</a:t>
            </a:r>
          </a:p>
          <a:p>
            <a:pPr>
              <a:buFont typeface="Arial" charset="0"/>
              <a:buChar char="•"/>
              <a:defRPr/>
            </a:pPr>
            <a:r>
              <a:rPr lang="ru-RU" sz="2400" dirty="0" smtClean="0"/>
              <a:t>1.</a:t>
            </a:r>
            <a:r>
              <a:rPr lang="ru-RU" dirty="0" smtClean="0"/>
              <a:t>	</a:t>
            </a:r>
            <a:r>
              <a:rPr lang="ru-RU" sz="2400" dirty="0" smtClean="0"/>
              <a:t>Возможные негативные и опасные факторы бытового характера и меры по их предупреждению.                  10-15 мин.</a:t>
            </a:r>
          </a:p>
          <a:p>
            <a:pPr>
              <a:buFont typeface="Arial" charset="0"/>
              <a:buChar char="•"/>
              <a:defRPr/>
            </a:pPr>
            <a:r>
              <a:rPr lang="ru-RU" sz="2400" dirty="0" smtClean="0"/>
              <a:t>2.	 Действия при бытовых отравлениях, укусе животными и насекомыми.                                                                         10-15 мин.       </a:t>
            </a:r>
          </a:p>
          <a:p>
            <a:pPr>
              <a:buFont typeface="Arial" charset="0"/>
              <a:buChar char="•"/>
              <a:defRPr/>
            </a:pPr>
            <a:r>
              <a:rPr lang="ru-RU" sz="2400" dirty="0" smtClean="0"/>
              <a:t>3.	 Правила действий по обеспечению личной безопасности в местах массового  скопления людей, при пожаре, на водных объектах, в походе и на природе.                                     10-30 мин</a:t>
            </a:r>
          </a:p>
          <a:p>
            <a:pPr>
              <a:buFont typeface="Arial" charset="0"/>
              <a:buChar char="•"/>
              <a:defRPr/>
            </a:pPr>
            <a:r>
              <a:rPr lang="ru-RU" sz="2400" dirty="0" smtClean="0"/>
              <a:t>4.	 Способы предотвращения и преодоления паники и панических настроений в условиях ЧС.                            15-20 мин.</a:t>
            </a:r>
          </a:p>
          <a:p>
            <a:pPr>
              <a:buFont typeface="Arial" charset="0"/>
              <a:buChar char="•"/>
              <a:defRPr/>
            </a:pPr>
            <a:r>
              <a:rPr lang="ru-RU" sz="2400" dirty="0" smtClean="0"/>
              <a:t>Заключение                                                            5 мин.</a:t>
            </a:r>
          </a:p>
          <a:p>
            <a:pPr>
              <a:buFont typeface="Arial" charset="0"/>
              <a:buChar char="•"/>
              <a:defRPr/>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0" y="-26988"/>
            <a:ext cx="9144000" cy="863601"/>
          </a:xfrm>
          <a:prstGeom prst="rect">
            <a:avLst/>
          </a:prstGeom>
          <a:solidFill>
            <a:schemeClr val="tx2">
              <a:lumMod val="75000"/>
            </a:schemeClr>
          </a:solidFill>
        </p:spPr>
        <p:txBody>
          <a:bodyPr/>
          <a:lstStyle/>
          <a:p>
            <a:pPr algn="ctr" hangingPunct="0">
              <a:defRPr/>
            </a:pPr>
            <a:r>
              <a:rPr lang="ru-RU" sz="2400" b="1" dirty="0">
                <a:solidFill>
                  <a:schemeClr val="bg1"/>
                </a:solidFill>
                <a:latin typeface="Times New Roman" pitchFamily="18" charset="0"/>
                <a:cs typeface="Times New Roman" pitchFamily="18" charset="0"/>
              </a:rPr>
              <a:t>Наиболее распространенные опасные ситуации</a:t>
            </a:r>
          </a:p>
          <a:p>
            <a:pPr algn="ctr" hangingPunct="0">
              <a:defRPr/>
            </a:pPr>
            <a:r>
              <a:rPr lang="ru-RU" sz="2400" b="1" dirty="0">
                <a:solidFill>
                  <a:schemeClr val="bg1"/>
                </a:solidFill>
                <a:latin typeface="Times New Roman" pitchFamily="18" charset="0"/>
                <a:cs typeface="Times New Roman" pitchFamily="18" charset="0"/>
              </a:rPr>
              <a:t> бытового характера</a:t>
            </a:r>
          </a:p>
          <a:p>
            <a:pPr hangingPunct="0">
              <a:defRPr/>
            </a:pPr>
            <a:endParaRPr lang="ru-RU" dirty="0">
              <a:latin typeface="Arial" charset="0"/>
              <a:cs typeface="Arial" charset="0"/>
            </a:endParaRPr>
          </a:p>
          <a:p>
            <a:pPr>
              <a:defRPr/>
            </a:pPr>
            <a:endParaRPr lang="ru-RU" dirty="0">
              <a:latin typeface="Arial" charset="0"/>
              <a:cs typeface="Arial" charset="0"/>
            </a:endParaRPr>
          </a:p>
        </p:txBody>
      </p:sp>
      <p:grpSp>
        <p:nvGrpSpPr>
          <p:cNvPr id="15363" name="Группа 52"/>
          <p:cNvGrpSpPr>
            <a:grpSpLocks/>
          </p:cNvGrpSpPr>
          <p:nvPr/>
        </p:nvGrpSpPr>
        <p:grpSpPr bwMode="auto">
          <a:xfrm>
            <a:off x="179388" y="981075"/>
            <a:ext cx="8604250" cy="5576888"/>
            <a:chOff x="179512" y="980728"/>
            <a:chExt cx="8604448" cy="5577808"/>
          </a:xfrm>
        </p:grpSpPr>
        <p:pic>
          <p:nvPicPr>
            <p:cNvPr id="15405" name="Picture 2" descr="http://gazeta.a42.ru/images/lenta/202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3210129" cy="23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6" name="Picture 4" descr="http://www.timeturk.com/resim/tr/2012/08/23/kahramanmaras-ta-patlama-2-yaral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916832"/>
              <a:ext cx="2918298"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7" name="TextBox 3"/>
            <p:cNvSpPr txBox="1">
              <a:spLocks noChangeArrowheads="1"/>
            </p:cNvSpPr>
            <p:nvPr/>
          </p:nvSpPr>
          <p:spPr bwMode="auto">
            <a:xfrm>
              <a:off x="4427984" y="980728"/>
              <a:ext cx="388843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a:endParaRPr lang="ru-RU" altLang="en-US" sz="6000"/>
            </a:p>
            <a:p>
              <a:pPr algn="ctr" eaLnBrk="1" hangingPunct="1"/>
              <a:r>
                <a:rPr lang="ru-RU" altLang="en-US" sz="4800" b="1">
                  <a:solidFill>
                    <a:srgbClr val="FFC000"/>
                  </a:solidFill>
                </a:rPr>
                <a:t>возгорания</a:t>
              </a:r>
            </a:p>
          </p:txBody>
        </p:sp>
        <p:pic>
          <p:nvPicPr>
            <p:cNvPr id="15408" name="Picture 6" descr="http://www.oreninform.ru/upload/iblock/a19/-mmyfnlsgho_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437112"/>
              <a:ext cx="3131840" cy="20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9" name="Picture 8" descr="http://www.indymedia.org.uk/images/2013/04/508344.jpg.indyscal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437112"/>
              <a:ext cx="3240360" cy="212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0" name="TextBox 7"/>
            <p:cNvSpPr txBox="1">
              <a:spLocks noChangeArrowheads="1"/>
            </p:cNvSpPr>
            <p:nvPr/>
          </p:nvSpPr>
          <p:spPr bwMode="auto">
            <a:xfrm>
              <a:off x="251520" y="3501008"/>
              <a:ext cx="305983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a:endParaRPr lang="ru-RU" altLang="en-US" sz="6000"/>
            </a:p>
            <a:p>
              <a:pPr algn="ctr" eaLnBrk="1" hangingPunct="1"/>
              <a:r>
                <a:rPr lang="ru-RU" altLang="en-US" sz="4800" b="1">
                  <a:solidFill>
                    <a:srgbClr val="FFC000"/>
                  </a:solidFill>
                </a:rPr>
                <a:t>пожары</a:t>
              </a:r>
            </a:p>
          </p:txBody>
        </p:sp>
      </p:grpSp>
      <p:grpSp>
        <p:nvGrpSpPr>
          <p:cNvPr id="4" name="Группа 14"/>
          <p:cNvGrpSpPr>
            <a:grpSpLocks/>
          </p:cNvGrpSpPr>
          <p:nvPr/>
        </p:nvGrpSpPr>
        <p:grpSpPr bwMode="auto">
          <a:xfrm>
            <a:off x="0" y="836613"/>
            <a:ext cx="9144000" cy="6021387"/>
            <a:chOff x="0" y="836712"/>
            <a:chExt cx="9144000" cy="6021288"/>
          </a:xfrm>
        </p:grpSpPr>
        <p:sp>
          <p:nvSpPr>
            <p:cNvPr id="10" name="Прямоугольник 9"/>
            <p:cNvSpPr/>
            <p:nvPr/>
          </p:nvSpPr>
          <p:spPr>
            <a:xfrm>
              <a:off x="0" y="836712"/>
              <a:ext cx="9144000" cy="602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402" name="TextBox 10"/>
            <p:cNvSpPr txBox="1">
              <a:spLocks noChangeArrowheads="1"/>
            </p:cNvSpPr>
            <p:nvPr/>
          </p:nvSpPr>
          <p:spPr bwMode="auto">
            <a:xfrm>
              <a:off x="323528" y="1196752"/>
              <a:ext cx="864096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a:endParaRPr lang="ru-RU" altLang="en-US" sz="6000"/>
            </a:p>
            <a:p>
              <a:pPr algn="ctr" eaLnBrk="1" hangingPunct="1"/>
              <a:r>
                <a:rPr lang="ru-RU" altLang="en-US" sz="4800">
                  <a:solidFill>
                    <a:srgbClr val="FFC000"/>
                  </a:solidFill>
                </a:rPr>
                <a:t>Отравления бытовым газом</a:t>
              </a:r>
              <a:endParaRPr lang="ru-RU" altLang="en-US" sz="4800" b="1">
                <a:solidFill>
                  <a:srgbClr val="FFC000"/>
                </a:solidFill>
              </a:endParaRPr>
            </a:p>
          </p:txBody>
        </p:sp>
        <p:pic>
          <p:nvPicPr>
            <p:cNvPr id="15403" name="Picture 10" descr="http://www.pentagon.in.ua/uploads/posts/2011-08/1313151013_1313149825_gaz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2780928"/>
              <a:ext cx="5520022"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4" name="Picture 14" descr="http://engschool18.ru/uploads/posts/2011-12/1323802565_rrrrr14.jpg"/>
            <p:cNvPicPr>
              <a:picLocks noChangeAspect="1" noChangeArrowheads="1"/>
            </p:cNvPicPr>
            <p:nvPr/>
          </p:nvPicPr>
          <p:blipFill>
            <a:blip r:embed="rId8">
              <a:extLst>
                <a:ext uri="{28A0092B-C50C-407E-A947-70E740481C1C}">
                  <a14:useLocalDpi xmlns:a14="http://schemas.microsoft.com/office/drawing/2010/main" val="0"/>
                </a:ext>
              </a:extLst>
            </a:blip>
            <a:srcRect b="71500"/>
            <a:stretch>
              <a:fillRect/>
            </a:stretch>
          </p:blipFill>
          <p:spPr bwMode="auto">
            <a:xfrm>
              <a:off x="3635896" y="2420888"/>
              <a:ext cx="514806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804" name="Picture 12" descr="http://files.school-collection.edu.ru/dlrstore/000008f0-1000-4ddd-7927-4700475d60b5/19_01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836613"/>
            <a:ext cx="91440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Группа 21"/>
          <p:cNvGrpSpPr>
            <a:grpSpLocks/>
          </p:cNvGrpSpPr>
          <p:nvPr/>
        </p:nvGrpSpPr>
        <p:grpSpPr bwMode="auto">
          <a:xfrm>
            <a:off x="0" y="836613"/>
            <a:ext cx="9144000" cy="6021387"/>
            <a:chOff x="0" y="836712"/>
            <a:chExt cx="9144000" cy="6021288"/>
          </a:xfrm>
        </p:grpSpPr>
        <p:sp>
          <p:nvSpPr>
            <p:cNvPr id="18" name="Прямоугольник 17"/>
            <p:cNvSpPr/>
            <p:nvPr/>
          </p:nvSpPr>
          <p:spPr>
            <a:xfrm>
              <a:off x="0" y="836712"/>
              <a:ext cx="9144000" cy="602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5397" name="Picture 16" descr="http://images.reachsite.com/9539b6c4-bbd3-47e7-97f6-2e01814d6947/media/122625/medium/122625.PNG?g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1052736"/>
              <a:ext cx="4104456" cy="359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8" name="Picture 18" descr="http://great.az/uploads/posts/2013-06/1371581105_chto-delat-pri-ozhoge-utyugom.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6016" y="3573016"/>
              <a:ext cx="4139530" cy="303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9" name="TextBox 16"/>
            <p:cNvSpPr txBox="1">
              <a:spLocks noChangeArrowheads="1"/>
            </p:cNvSpPr>
            <p:nvPr/>
          </p:nvSpPr>
          <p:spPr bwMode="auto">
            <a:xfrm>
              <a:off x="539552" y="5373216"/>
              <a:ext cx="50405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en-US" sz="3600" b="1">
                  <a:solidFill>
                    <a:srgbClr val="FFC000"/>
                  </a:solidFill>
                </a:rPr>
                <a:t>БЫТОВЫЕ ТРАВМЫ, ЗАБОЛЕВАНИЯ</a:t>
              </a:r>
            </a:p>
          </p:txBody>
        </p:sp>
        <p:pic>
          <p:nvPicPr>
            <p:cNvPr id="15400" name="Picture 20" descr="http://f5.ru/files/images/compiled/bc0/bc0d2fad8e3c5523e56b7b556276d54b.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080" y="1052736"/>
              <a:ext cx="2880320" cy="226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Группа 28"/>
          <p:cNvGrpSpPr>
            <a:grpSpLocks/>
          </p:cNvGrpSpPr>
          <p:nvPr/>
        </p:nvGrpSpPr>
        <p:grpSpPr bwMode="auto">
          <a:xfrm>
            <a:off x="0" y="836613"/>
            <a:ext cx="9144000" cy="6021387"/>
            <a:chOff x="0" y="836712"/>
            <a:chExt cx="9144000" cy="6021288"/>
          </a:xfrm>
        </p:grpSpPr>
        <p:sp>
          <p:nvSpPr>
            <p:cNvPr id="25" name="Прямоугольник 24"/>
            <p:cNvSpPr/>
            <p:nvPr/>
          </p:nvSpPr>
          <p:spPr>
            <a:xfrm>
              <a:off x="0" y="836712"/>
              <a:ext cx="9144000" cy="602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391" name="TextBox 23"/>
            <p:cNvSpPr txBox="1">
              <a:spLocks noChangeArrowheads="1"/>
            </p:cNvSpPr>
            <p:nvPr/>
          </p:nvSpPr>
          <p:spPr bwMode="auto">
            <a:xfrm>
              <a:off x="5436096" y="1340768"/>
              <a:ext cx="3707904"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endParaRPr lang="ru-RU" altLang="en-US"/>
            </a:p>
            <a:p>
              <a:pPr algn="ctr" eaLnBrk="1" hangingPunct="1"/>
              <a:r>
                <a:rPr lang="ru-RU" altLang="en-US" sz="4400" b="1">
                  <a:solidFill>
                    <a:srgbClr val="FFC000"/>
                  </a:solidFill>
                </a:rPr>
                <a:t>ссоры и конфликты</a:t>
              </a:r>
            </a:p>
            <a:p>
              <a:pPr eaLnBrk="1" hangingPunct="1">
                <a:buFontTx/>
                <a:buChar char="-"/>
              </a:pPr>
              <a:endParaRPr lang="ru-RU" altLang="en-US"/>
            </a:p>
          </p:txBody>
        </p:sp>
        <p:pic>
          <p:nvPicPr>
            <p:cNvPr id="15392" name="Picture 22" descr="http://vizhevske.ru/uploads/images/00/44/61/2013/05/06/cba559.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528" y="1124744"/>
              <a:ext cx="4988519"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3" name="Picture 24" descr="http://www.moskant.nl/uploads/Ongevallen.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2240" y="3429000"/>
              <a:ext cx="2134766" cy="321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4" name="Picture 26" descr="http://www.plamya.info/diff/picture/0063.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5776" y="4437112"/>
              <a:ext cx="39052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5" name="TextBox 22"/>
            <p:cNvSpPr txBox="1">
              <a:spLocks noChangeArrowheads="1"/>
            </p:cNvSpPr>
            <p:nvPr/>
          </p:nvSpPr>
          <p:spPr bwMode="auto">
            <a:xfrm>
              <a:off x="395536" y="3501008"/>
              <a:ext cx="4248472"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endParaRPr lang="ru-RU" altLang="en-US" sz="4400" b="1">
                <a:solidFill>
                  <a:srgbClr val="FFC000"/>
                </a:solidFill>
              </a:endParaRPr>
            </a:p>
            <a:p>
              <a:pPr eaLnBrk="1" hangingPunct="1"/>
              <a:r>
                <a:rPr lang="ru-RU" altLang="en-US" sz="4400" b="1">
                  <a:solidFill>
                    <a:srgbClr val="FFC000"/>
                  </a:solidFill>
                </a:rPr>
                <a:t>падения с лестниц, </a:t>
              </a:r>
            </a:p>
            <a:p>
              <a:pPr eaLnBrk="1" hangingPunct="1"/>
              <a:r>
                <a:rPr lang="ru-RU" altLang="en-US" sz="4400" b="1">
                  <a:solidFill>
                    <a:srgbClr val="FFC000"/>
                  </a:solidFill>
                </a:rPr>
                <a:t>с высоты</a:t>
              </a:r>
            </a:p>
            <a:p>
              <a:pPr eaLnBrk="1" hangingPunct="1">
                <a:buFontTx/>
                <a:buChar char="-"/>
              </a:pPr>
              <a:endParaRPr lang="ru-RU" altLang="en-US"/>
            </a:p>
          </p:txBody>
        </p:sp>
      </p:grpSp>
      <p:grpSp>
        <p:nvGrpSpPr>
          <p:cNvPr id="7" name="Группа 34"/>
          <p:cNvGrpSpPr>
            <a:grpSpLocks/>
          </p:cNvGrpSpPr>
          <p:nvPr/>
        </p:nvGrpSpPr>
        <p:grpSpPr bwMode="auto">
          <a:xfrm>
            <a:off x="0" y="836613"/>
            <a:ext cx="9144000" cy="6021387"/>
            <a:chOff x="0" y="836712"/>
            <a:chExt cx="9144000" cy="6021288"/>
          </a:xfrm>
        </p:grpSpPr>
        <p:sp>
          <p:nvSpPr>
            <p:cNvPr id="30" name="Прямоугольник 29"/>
            <p:cNvSpPr/>
            <p:nvPr/>
          </p:nvSpPr>
          <p:spPr>
            <a:xfrm>
              <a:off x="0" y="836712"/>
              <a:ext cx="9144000" cy="602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3820" name="Picture 28" descr="http://aksakal.info/uploads/posts/2012-06/1339804079_86.jpg"/>
            <p:cNvPicPr>
              <a:picLocks noChangeAspect="1" noChangeArrowheads="1"/>
            </p:cNvPicPr>
            <p:nvPr/>
          </p:nvPicPr>
          <p:blipFill>
            <a:blip r:embed="rId16"/>
            <a:srcRect/>
            <a:stretch>
              <a:fillRect/>
            </a:stretch>
          </p:blipFill>
          <p:spPr bwMode="auto">
            <a:xfrm>
              <a:off x="4595813" y="1124044"/>
              <a:ext cx="4224337" cy="3168598"/>
            </a:xfrm>
            <a:prstGeom prst="rect">
              <a:avLst/>
            </a:prstGeom>
            <a:ln>
              <a:noFill/>
            </a:ln>
            <a:effectLst>
              <a:outerShdw blurRad="292100" dist="139700" dir="2700000" algn="tl" rotWithShape="0">
                <a:srgbClr val="333333">
                  <a:alpha val="65000"/>
                </a:srgbClr>
              </a:outerShdw>
            </a:effectLst>
          </p:spPr>
        </p:pic>
        <p:sp>
          <p:nvSpPr>
            <p:cNvPr id="15387" name="TextBox 30"/>
            <p:cNvSpPr txBox="1">
              <a:spLocks noChangeArrowheads="1"/>
            </p:cNvSpPr>
            <p:nvPr/>
          </p:nvSpPr>
          <p:spPr bwMode="auto">
            <a:xfrm>
              <a:off x="179512" y="1124744"/>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endParaRPr lang="ru-RU" altLang="en-US"/>
            </a:p>
            <a:p>
              <a:pPr eaLnBrk="1" hangingPunct="1"/>
              <a:endParaRPr lang="ru-RU" altLang="en-US" sz="3600" b="1">
                <a:solidFill>
                  <a:srgbClr val="FFC000"/>
                </a:solidFill>
              </a:endParaRPr>
            </a:p>
            <a:p>
              <a:pPr eaLnBrk="1" hangingPunct="1"/>
              <a:r>
                <a:rPr lang="ru-RU" altLang="en-US" sz="3600" b="1">
                  <a:solidFill>
                    <a:srgbClr val="FFC000"/>
                  </a:solidFill>
                </a:rPr>
                <a:t>дорожно-транспортные происшествия</a:t>
              </a:r>
            </a:p>
          </p:txBody>
        </p:sp>
        <p:pic>
          <p:nvPicPr>
            <p:cNvPr id="33822" name="Picture 30" descr="http://img.scrolls.combats.com/ph/1196759580/big/hzoznW0X22AuefeGCzlXnA5kgEccT7qWkalVjPXJy2Bw.jpg"/>
            <p:cNvPicPr>
              <a:picLocks noChangeAspect="1" noChangeArrowheads="1"/>
            </p:cNvPicPr>
            <p:nvPr/>
          </p:nvPicPr>
          <p:blipFill>
            <a:blip r:embed="rId17"/>
            <a:srcRect b="3765"/>
            <a:stretch>
              <a:fillRect/>
            </a:stretch>
          </p:blipFill>
          <p:spPr bwMode="auto">
            <a:xfrm>
              <a:off x="179388" y="3789413"/>
              <a:ext cx="3887787" cy="2806654"/>
            </a:xfrm>
            <a:prstGeom prst="rect">
              <a:avLst/>
            </a:prstGeom>
            <a:ln>
              <a:noFill/>
            </a:ln>
            <a:effectLst>
              <a:outerShdw blurRad="292100" dist="139700" dir="2700000" algn="tl" rotWithShape="0">
                <a:srgbClr val="333333">
                  <a:alpha val="65000"/>
                </a:srgbClr>
              </a:outerShdw>
            </a:effectLst>
          </p:spPr>
        </p:pic>
        <p:sp>
          <p:nvSpPr>
            <p:cNvPr id="15389" name="TextBox 31"/>
            <p:cNvSpPr txBox="1">
              <a:spLocks noChangeArrowheads="1"/>
            </p:cNvSpPr>
            <p:nvPr/>
          </p:nvSpPr>
          <p:spPr bwMode="auto">
            <a:xfrm>
              <a:off x="2843808" y="4869160"/>
              <a:ext cx="612068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endParaRPr lang="ru-RU" altLang="en-US"/>
            </a:p>
            <a:p>
              <a:pPr eaLnBrk="1" hangingPunct="1"/>
              <a:r>
                <a:rPr lang="ru-RU" altLang="en-US" sz="3600" b="1">
                  <a:solidFill>
                    <a:srgbClr val="FFC000"/>
                  </a:solidFill>
                </a:rPr>
                <a:t>разрушение зданий, повреждение имущества</a:t>
              </a:r>
            </a:p>
          </p:txBody>
        </p:sp>
      </p:grpSp>
      <p:grpSp>
        <p:nvGrpSpPr>
          <p:cNvPr id="8" name="Группа 42"/>
          <p:cNvGrpSpPr>
            <a:grpSpLocks/>
          </p:cNvGrpSpPr>
          <p:nvPr/>
        </p:nvGrpSpPr>
        <p:grpSpPr bwMode="auto">
          <a:xfrm>
            <a:off x="0" y="836613"/>
            <a:ext cx="9144000" cy="6021387"/>
            <a:chOff x="0" y="836712"/>
            <a:chExt cx="9144000" cy="6021288"/>
          </a:xfrm>
        </p:grpSpPr>
        <p:sp>
          <p:nvSpPr>
            <p:cNvPr id="36" name="Прямоугольник 35"/>
            <p:cNvSpPr/>
            <p:nvPr/>
          </p:nvSpPr>
          <p:spPr>
            <a:xfrm>
              <a:off x="0" y="836712"/>
              <a:ext cx="9144000" cy="602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380" name="TextBox 37"/>
            <p:cNvSpPr txBox="1">
              <a:spLocks noChangeArrowheads="1"/>
            </p:cNvSpPr>
            <p:nvPr/>
          </p:nvSpPr>
          <p:spPr bwMode="auto">
            <a:xfrm>
              <a:off x="395536" y="4221088"/>
              <a:ext cx="4752528"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endParaRPr lang="ru-RU" altLang="en-US"/>
            </a:p>
            <a:p>
              <a:pPr eaLnBrk="1" hangingPunct="1"/>
              <a:endParaRPr lang="ru-RU" altLang="en-US"/>
            </a:p>
            <a:p>
              <a:pPr eaLnBrk="1" hangingPunct="1"/>
              <a:r>
                <a:rPr lang="ru-RU" altLang="en-US" sz="4000" b="1">
                  <a:solidFill>
                    <a:srgbClr val="FFC000"/>
                  </a:solidFill>
                </a:rPr>
                <a:t>аферы и мошенничества</a:t>
              </a:r>
            </a:p>
            <a:p>
              <a:pPr eaLnBrk="1" hangingPunct="1">
                <a:buFontTx/>
                <a:buChar char="-"/>
              </a:pPr>
              <a:endParaRPr lang="ru-RU" altLang="en-US"/>
            </a:p>
            <a:p>
              <a:pPr eaLnBrk="1" hangingPunct="1"/>
              <a:endParaRPr lang="ru-RU" altLang="en-US"/>
            </a:p>
          </p:txBody>
        </p:sp>
        <p:pic>
          <p:nvPicPr>
            <p:cNvPr id="15381" name="Picture 34" descr="http://www.slova.by/wp-content/uploads/2012/03/7.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32039" y="1052736"/>
              <a:ext cx="3384377" cy="241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36" descr="http://www.tumix.ru/data/content/8762.174018.jpg"/>
            <p:cNvPicPr>
              <a:picLocks noChangeAspect="1" noChangeArrowheads="1"/>
            </p:cNvPicPr>
            <p:nvPr/>
          </p:nvPicPr>
          <p:blipFill>
            <a:blip r:embed="rId19"/>
            <a:srcRect/>
            <a:stretch>
              <a:fillRect/>
            </a:stretch>
          </p:blipFill>
          <p:spPr bwMode="auto">
            <a:xfrm>
              <a:off x="611188" y="1052608"/>
              <a:ext cx="3600450" cy="2376448"/>
            </a:xfrm>
            <a:prstGeom prst="rect">
              <a:avLst/>
            </a:prstGeom>
            <a:ln>
              <a:noFill/>
            </a:ln>
            <a:effectLst>
              <a:outerShdw blurRad="292100" dist="139700" dir="2700000" algn="tl" rotWithShape="0">
                <a:srgbClr val="333333">
                  <a:alpha val="65000"/>
                </a:srgbClr>
              </a:outerShdw>
            </a:effectLst>
          </p:spPr>
        </p:pic>
        <p:sp>
          <p:nvSpPr>
            <p:cNvPr id="15383" name="TextBox 36"/>
            <p:cNvSpPr txBox="1">
              <a:spLocks noChangeArrowheads="1"/>
            </p:cNvSpPr>
            <p:nvPr/>
          </p:nvSpPr>
          <p:spPr bwMode="auto">
            <a:xfrm>
              <a:off x="2195736" y="2708920"/>
              <a:ext cx="5256584"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endParaRPr lang="ru-RU" altLang="en-US"/>
            </a:p>
            <a:p>
              <a:pPr eaLnBrk="1" hangingPunct="1"/>
              <a:endParaRPr lang="ru-RU" altLang="en-US"/>
            </a:p>
            <a:p>
              <a:pPr eaLnBrk="1" hangingPunct="1"/>
              <a:r>
                <a:rPr lang="ru-RU" altLang="en-US" sz="4000" b="1">
                  <a:solidFill>
                    <a:srgbClr val="FFC000"/>
                  </a:solidFill>
                </a:rPr>
                <a:t>кражи, нападения злоумышленников</a:t>
              </a:r>
            </a:p>
            <a:p>
              <a:pPr eaLnBrk="1" hangingPunct="1"/>
              <a:endParaRPr lang="ru-RU" altLang="en-US"/>
            </a:p>
            <a:p>
              <a:pPr eaLnBrk="1" hangingPunct="1"/>
              <a:endParaRPr lang="ru-RU" altLang="en-US"/>
            </a:p>
          </p:txBody>
        </p:sp>
        <p:pic>
          <p:nvPicPr>
            <p:cNvPr id="33830" name="Picture 38" descr="http://my-ivanovo.ru/wp-content/uploads/2010/10/R-Perepis1185.jpg"/>
            <p:cNvPicPr>
              <a:picLocks noChangeAspect="1" noChangeArrowheads="1"/>
            </p:cNvPicPr>
            <p:nvPr/>
          </p:nvPicPr>
          <p:blipFill>
            <a:blip r:embed="rId20"/>
            <a:srcRect l="1108" t="1377" r="1344" b="2231"/>
            <a:stretch>
              <a:fillRect/>
            </a:stretch>
          </p:blipFill>
          <p:spPr bwMode="auto">
            <a:xfrm>
              <a:off x="4643438" y="3860849"/>
              <a:ext cx="3673475" cy="2835228"/>
            </a:xfrm>
            <a:prstGeom prst="rect">
              <a:avLst/>
            </a:prstGeom>
            <a:ln>
              <a:noFill/>
            </a:ln>
            <a:effectLst>
              <a:outerShdw blurRad="292100" dist="139700" dir="2700000" algn="tl" rotWithShape="0">
                <a:srgbClr val="333333">
                  <a:alpha val="65000"/>
                </a:srgbClr>
              </a:outerShdw>
            </a:effectLst>
          </p:spPr>
        </p:pic>
      </p:grpSp>
      <p:sp>
        <p:nvSpPr>
          <p:cNvPr id="15370" name="AutoShape 40" descr="http://images.china.cn/attachement/jpg/site1005/20131013/00016c42b36a13c494df13.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1" name="AutoShape 42" descr="http://images.china.cn/attachement/jpg/site1005/20131013/00016c42b36a13c494df13.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2" name="AutoShape 44" descr="http://images.china.cn/attachement/jpg/site1005/20131013/00016c42b36a13c494df13.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9" name="Группа 51"/>
          <p:cNvGrpSpPr>
            <a:grpSpLocks/>
          </p:cNvGrpSpPr>
          <p:nvPr/>
        </p:nvGrpSpPr>
        <p:grpSpPr bwMode="auto">
          <a:xfrm>
            <a:off x="0" y="692150"/>
            <a:ext cx="9144000" cy="6165850"/>
            <a:chOff x="0" y="764704"/>
            <a:chExt cx="9144000" cy="6165304"/>
          </a:xfrm>
        </p:grpSpPr>
        <p:sp>
          <p:nvSpPr>
            <p:cNvPr id="44" name="Прямоугольник 43"/>
            <p:cNvSpPr/>
            <p:nvPr/>
          </p:nvSpPr>
          <p:spPr>
            <a:xfrm>
              <a:off x="0" y="909154"/>
              <a:ext cx="9144000" cy="6020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375" name="TextBox 2"/>
            <p:cNvSpPr txBox="1">
              <a:spLocks noChangeArrowheads="1"/>
            </p:cNvSpPr>
            <p:nvPr/>
          </p:nvSpPr>
          <p:spPr bwMode="auto">
            <a:xfrm>
              <a:off x="467544" y="764704"/>
              <a:ext cx="3456384" cy="25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endParaRPr lang="ru-RU" altLang="en-US"/>
            </a:p>
            <a:p>
              <a:pPr eaLnBrk="1" hangingPunct="1"/>
              <a:endParaRPr lang="ru-RU" altLang="en-US"/>
            </a:p>
            <a:p>
              <a:pPr eaLnBrk="1" hangingPunct="1"/>
              <a:endParaRPr lang="ru-RU" altLang="en-US" sz="4000" b="1">
                <a:solidFill>
                  <a:srgbClr val="FFC000"/>
                </a:solidFill>
              </a:endParaRPr>
            </a:p>
            <a:p>
              <a:pPr eaLnBrk="1" hangingPunct="1"/>
              <a:r>
                <a:rPr lang="ru-RU" altLang="en-US" sz="4000" b="1">
                  <a:solidFill>
                    <a:srgbClr val="FFC000"/>
                  </a:solidFill>
                </a:rPr>
                <a:t>нападения или болезни животных</a:t>
              </a:r>
            </a:p>
            <a:p>
              <a:pPr eaLnBrk="1" hangingPunct="1"/>
              <a:endParaRPr lang="ru-RU" altLang="en-US"/>
            </a:p>
            <a:p>
              <a:pPr eaLnBrk="1" hangingPunct="1"/>
              <a:endParaRPr lang="ru-RU" altLang="en-US"/>
            </a:p>
          </p:txBody>
        </p:sp>
        <p:pic>
          <p:nvPicPr>
            <p:cNvPr id="33838" name="Picture 46" descr="http://www.kp.ru/f/12/image/63/16/4921663.jpg"/>
            <p:cNvPicPr>
              <a:picLocks noChangeAspect="1" noChangeArrowheads="1"/>
            </p:cNvPicPr>
            <p:nvPr/>
          </p:nvPicPr>
          <p:blipFill>
            <a:blip r:embed="rId21"/>
            <a:srcRect/>
            <a:stretch>
              <a:fillRect/>
            </a:stretch>
          </p:blipFill>
          <p:spPr bwMode="auto">
            <a:xfrm>
              <a:off x="4356100" y="1196466"/>
              <a:ext cx="4284663" cy="2857247"/>
            </a:xfrm>
            <a:prstGeom prst="rect">
              <a:avLst/>
            </a:prstGeom>
            <a:ln>
              <a:noFill/>
            </a:ln>
            <a:effectLst>
              <a:outerShdw blurRad="292100" dist="139700" dir="2700000" algn="tl" rotWithShape="0">
                <a:srgbClr val="333333">
                  <a:alpha val="65000"/>
                </a:srgbClr>
              </a:outerShdw>
            </a:effectLst>
          </p:spPr>
        </p:pic>
        <p:pic>
          <p:nvPicPr>
            <p:cNvPr id="33840" name="Picture 48" descr="http://g.io.ua/img_aa/large/2393/74/23937470.jpg"/>
            <p:cNvPicPr>
              <a:picLocks noChangeAspect="1" noChangeArrowheads="1"/>
            </p:cNvPicPr>
            <p:nvPr/>
          </p:nvPicPr>
          <p:blipFill>
            <a:blip r:embed="rId22"/>
            <a:srcRect/>
            <a:stretch>
              <a:fillRect/>
            </a:stretch>
          </p:blipFill>
          <p:spPr bwMode="auto">
            <a:xfrm>
              <a:off x="250825" y="3788624"/>
              <a:ext cx="3816350" cy="2862009"/>
            </a:xfrm>
            <a:prstGeom prst="rect">
              <a:avLst/>
            </a:prstGeom>
            <a:ln>
              <a:noFill/>
            </a:ln>
            <a:effectLst>
              <a:outerShdw blurRad="292100" dist="139700" dir="2700000" algn="tl" rotWithShape="0">
                <a:srgbClr val="333333">
                  <a:alpha val="65000"/>
                </a:srgbClr>
              </a:outerShdw>
            </a:effectLst>
          </p:spPr>
        </p:pic>
        <p:sp>
          <p:nvSpPr>
            <p:cNvPr id="15378" name="TextBox 45"/>
            <p:cNvSpPr txBox="1">
              <a:spLocks noChangeArrowheads="1"/>
            </p:cNvSpPr>
            <p:nvPr/>
          </p:nvSpPr>
          <p:spPr bwMode="auto">
            <a:xfrm>
              <a:off x="4788024" y="4509120"/>
              <a:ext cx="4355976"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endParaRPr lang="ru-RU" altLang="en-US"/>
            </a:p>
            <a:p>
              <a:pPr eaLnBrk="1" hangingPunct="1"/>
              <a:endParaRPr lang="ru-RU" altLang="en-US"/>
            </a:p>
            <a:p>
              <a:pPr eaLnBrk="1" hangingPunct="1"/>
              <a:endParaRPr lang="ru-RU" altLang="en-US" sz="4000" b="1">
                <a:solidFill>
                  <a:srgbClr val="FFC000"/>
                </a:solidFill>
              </a:endParaRPr>
            </a:p>
            <a:p>
              <a:pPr eaLnBrk="1" hangingPunct="1"/>
              <a:r>
                <a:rPr lang="ru-RU" altLang="en-US" sz="4000" b="1">
                  <a:solidFill>
                    <a:srgbClr val="FFC000"/>
                  </a:solidFill>
                </a:rPr>
                <a:t>затопление помещений</a:t>
              </a:r>
            </a:p>
            <a:p>
              <a:pPr eaLnBrk="1" hangingPunct="1"/>
              <a:endParaRPr lang="ru-RU" altLang="en-US"/>
            </a:p>
            <a:p>
              <a:pPr eaLnBrk="1" hangingPunct="1"/>
              <a:endParaRPr lang="ru-RU"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380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3380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50825" y="260350"/>
            <a:ext cx="7777163"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r>
              <a:rPr lang="ru-RU" altLang="en-US" sz="2000" b="1">
                <a:solidFill>
                  <a:srgbClr val="FF0066"/>
                </a:solidFill>
                <a:latin typeface="Times New Roman" panose="02020603050405020304" pitchFamily="18" charset="0"/>
                <a:cs typeface="Times New Roman" panose="02020603050405020304" pitchFamily="18" charset="0"/>
              </a:rPr>
              <a:t>Необходимо руководствоваться следующими правилами безопасности: </a:t>
            </a:r>
          </a:p>
          <a:p>
            <a:pPr eaLnBrk="1"/>
            <a:endParaRPr lang="ru-RU" altLang="en-US" sz="2000" b="1">
              <a:solidFill>
                <a:srgbClr val="FF0066"/>
              </a:solidFill>
            </a:endParaRPr>
          </a:p>
          <a:p>
            <a:pPr eaLnBrk="1"/>
            <a:r>
              <a:rPr lang="ru-RU" altLang="en-US" sz="2000">
                <a:latin typeface="Times New Roman" panose="02020603050405020304" pitchFamily="18" charset="0"/>
                <a:cs typeface="Times New Roman" panose="02020603050405020304" pitchFamily="18" charset="0"/>
              </a:rPr>
              <a:t>- при работе с режущими и колющими инструментами их режущие поверхности и острые кромки должны быть направлены в сторону, противоположную телу работающего;</a:t>
            </a:r>
          </a:p>
          <a:p>
            <a:pPr eaLnBrk="1">
              <a:buFontTx/>
              <a:buChar char="-"/>
            </a:pPr>
            <a:r>
              <a:rPr lang="ru-RU" altLang="en-US" sz="2000">
                <a:latin typeface="Times New Roman" panose="02020603050405020304" pitchFamily="18" charset="0"/>
                <a:cs typeface="Times New Roman" panose="02020603050405020304" pitchFamily="18" charset="0"/>
              </a:rPr>
              <a:t>пальцы рук, удерживающие обрабатываемый предмет, должны находиться на достаточном удалении от режущих кромок, а сам предмет должен быть надежно закреплен;</a:t>
            </a:r>
          </a:p>
          <a:p>
            <a:pPr eaLnBrk="1"/>
            <a:r>
              <a:rPr lang="ru-RU" altLang="en-US" sz="2000">
                <a:latin typeface="Times New Roman" panose="02020603050405020304" pitchFamily="18" charset="0"/>
                <a:cs typeface="Times New Roman" panose="02020603050405020304" pitchFamily="18" charset="0"/>
              </a:rPr>
              <a:t>- работающий должен быть одет так, чтобы исключить попадание частей одежды под режущую кромку или на движущиеся части инструмента;</a:t>
            </a:r>
          </a:p>
          <a:p>
            <a:pPr eaLnBrk="1"/>
            <a:r>
              <a:rPr lang="ru-RU" altLang="en-US" sz="2000">
                <a:latin typeface="Times New Roman" panose="02020603050405020304" pitchFamily="18" charset="0"/>
                <a:cs typeface="Times New Roman" panose="02020603050405020304" pitchFamily="18" charset="0"/>
              </a:rPr>
              <a:t>- при обработке хрупких материалов лицо человека должно быть защищено маской, а глаза – очками, рабочая одежда должна быть из плотного материала;</a:t>
            </a:r>
          </a:p>
          <a:p>
            <a:pPr eaLnBrk="1"/>
            <a:r>
              <a:rPr lang="ru-RU" altLang="en-US" sz="2000">
                <a:latin typeface="Times New Roman" panose="02020603050405020304" pitchFamily="18" charset="0"/>
                <a:cs typeface="Times New Roman" panose="02020603050405020304" pitchFamily="18" charset="0"/>
              </a:rPr>
              <a:t>- после обработки, прежде чем дотрагиваться до поверхности и инструмента, нужно дать им охладиться. </a:t>
            </a:r>
          </a:p>
          <a:p>
            <a:pPr eaLnBrk="1"/>
            <a:r>
              <a:rPr lang="ru-RU" altLang="en-US" sz="2000">
                <a:latin typeface="Times New Roman" panose="02020603050405020304" pitchFamily="18" charset="0"/>
                <a:cs typeface="Times New Roman" panose="02020603050405020304" pitchFamily="18" charset="0"/>
              </a:rPr>
              <a:t> </a:t>
            </a:r>
          </a:p>
          <a:p>
            <a:pPr eaLnBrk="1" hangingPunct="1"/>
            <a:endParaRPr lang="ru-RU"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50825" y="188913"/>
            <a:ext cx="7850188" cy="624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a:r>
              <a:rPr lang="ru-RU" altLang="en-US" sz="2000" b="1">
                <a:solidFill>
                  <a:srgbClr val="FF0066"/>
                </a:solidFill>
                <a:latin typeface="Times New Roman" panose="02020603050405020304" pitchFamily="18" charset="0"/>
                <a:cs typeface="Times New Roman" panose="02020603050405020304" pitchFamily="18" charset="0"/>
              </a:rPr>
              <a:t>При эксплуатации электроустановок недопустимо: </a:t>
            </a:r>
          </a:p>
          <a:p>
            <a:pPr eaLnBrk="1"/>
            <a:endParaRPr lang="ru-RU" altLang="en-US" sz="2000" b="1">
              <a:solidFill>
                <a:srgbClr val="FF0066"/>
              </a:solidFill>
              <a:latin typeface="Times New Roman" panose="02020603050405020304" pitchFamily="18" charset="0"/>
              <a:cs typeface="Times New Roman" panose="02020603050405020304" pitchFamily="18" charset="0"/>
            </a:endParaRPr>
          </a:p>
          <a:p>
            <a:pPr eaLnBrk="1"/>
            <a:r>
              <a:rPr lang="ru-RU" altLang="en-US" sz="2000">
                <a:latin typeface="Times New Roman" panose="02020603050405020304" pitchFamily="18" charset="0"/>
                <a:cs typeface="Times New Roman" panose="02020603050405020304" pitchFamily="18" charset="0"/>
              </a:rPr>
              <a:t>- использовать электроаппараты и приборы, имеющие неисправности, а также эксплуатировать провода и кабели с поврежденной изоляцией;</a:t>
            </a:r>
          </a:p>
          <a:p>
            <a:pPr eaLnBrk="1"/>
            <a:r>
              <a:rPr lang="ru-RU" altLang="en-US" sz="2000">
                <a:latin typeface="Times New Roman" panose="02020603050405020304" pitchFamily="18" charset="0"/>
                <a:cs typeface="Times New Roman" panose="02020603050405020304" pitchFamily="18" charset="0"/>
              </a:rPr>
              <a:t>- пользоваться поврежденными розетками, рубильниками и т.п.;</a:t>
            </a:r>
          </a:p>
          <a:p>
            <a:pPr eaLnBrk="1"/>
            <a:r>
              <a:rPr lang="ru-RU" altLang="en-US" sz="2000">
                <a:latin typeface="Times New Roman" panose="02020603050405020304" pitchFamily="18" charset="0"/>
                <a:cs typeface="Times New Roman" panose="02020603050405020304" pitchFamily="18" charset="0"/>
              </a:rPr>
              <a:t>- обертывать электролампы и светильники бумагой, тканью и другими горючими материалами;</a:t>
            </a:r>
          </a:p>
          <a:p>
            <a:pPr eaLnBrk="1"/>
            <a:r>
              <a:rPr lang="ru-RU" altLang="en-US" sz="2000">
                <a:latin typeface="Times New Roman" panose="02020603050405020304" pitchFamily="18" charset="0"/>
                <a:cs typeface="Times New Roman" panose="02020603050405020304" pitchFamily="18" charset="0"/>
              </a:rPr>
              <a:t>- пользоваться электроутюгами, электроплитками, электрочайниками без подставок из негорючих материалов;</a:t>
            </a:r>
          </a:p>
          <a:p>
            <a:pPr eaLnBrk="1"/>
            <a:r>
              <a:rPr lang="ru-RU" altLang="en-US" sz="2000">
                <a:latin typeface="Times New Roman" panose="02020603050405020304" pitchFamily="18" charset="0"/>
                <a:cs typeface="Times New Roman" panose="02020603050405020304" pitchFamily="18" charset="0"/>
              </a:rPr>
              <a:t>- оставлять без присмотра включенными в сеть телевизоры, электронагревательные приборы, радиоприемники и т.п.; </a:t>
            </a:r>
          </a:p>
          <a:p>
            <a:pPr eaLnBrk="1">
              <a:buFontTx/>
              <a:buChar char="-"/>
            </a:pPr>
            <a:r>
              <a:rPr lang="ru-RU" altLang="en-US" sz="2000">
                <a:latin typeface="Times New Roman" panose="02020603050405020304" pitchFamily="18" charset="0"/>
                <a:cs typeface="Times New Roman" panose="02020603050405020304" pitchFamily="18" charset="0"/>
              </a:rPr>
              <a:t>применять нестандартные электронагревательные приборы, некалиброванные плавкие вставки или другие самодельные аппараты защиты от перегрузки и короткого замыкания;</a:t>
            </a:r>
          </a:p>
          <a:p>
            <a:pPr eaLnBrk="1">
              <a:buFontTx/>
              <a:buChar char="-"/>
            </a:pPr>
            <a:r>
              <a:rPr lang="ru-RU" altLang="en-US" sz="2000">
                <a:latin typeface="Times New Roman" panose="02020603050405020304" pitchFamily="18" charset="0"/>
                <a:cs typeface="Times New Roman" panose="02020603050405020304" pitchFamily="18" charset="0"/>
              </a:rPr>
              <a:t> ремонтировать включенные электроприборы;</a:t>
            </a:r>
          </a:p>
          <a:p>
            <a:pPr eaLnBrk="1">
              <a:buFontTx/>
              <a:buChar char="-"/>
            </a:pPr>
            <a:r>
              <a:rPr lang="ru-RU" altLang="en-US" sz="2000">
                <a:latin typeface="Times New Roman" panose="02020603050405020304" pitchFamily="18" charset="0"/>
                <a:cs typeface="Times New Roman" panose="02020603050405020304" pitchFamily="18" charset="0"/>
              </a:rPr>
              <a:t>прикасаться к электроприборам мокрыми руками, протирать их влажной тряпкой, предварительно не обесточив. Пользоваться электроприбором, касаясь воды.</a:t>
            </a:r>
          </a:p>
          <a:p>
            <a:pPr eaLnBrk="1" hangingPunct="1">
              <a:buFontTx/>
              <a:buChar char="-"/>
            </a:pPr>
            <a:endParaRPr lang="ru-RU"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l="1445" t="5325" r="3371" b="10735"/>
          <a:stretch>
            <a:fillRect/>
          </a:stretch>
        </p:blipFill>
        <p:spPr bwMode="auto">
          <a:xfrm>
            <a:off x="0" y="0"/>
            <a:ext cx="9218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250825" y="908050"/>
            <a:ext cx="7777163" cy="2736850"/>
            <a:chOff x="1687" y="2604"/>
            <a:chExt cx="9357" cy="3035"/>
          </a:xfrm>
        </p:grpSpPr>
        <p:pic>
          <p:nvPicPr>
            <p:cNvPr id="19461" name="Picture 3"/>
            <p:cNvPicPr>
              <a:picLocks noChangeAspect="1" noChangeArrowheads="1"/>
            </p:cNvPicPr>
            <p:nvPr/>
          </p:nvPicPr>
          <p:blipFill>
            <a:blip r:embed="rId2">
              <a:extLst>
                <a:ext uri="{28A0092B-C50C-407E-A947-70E740481C1C}">
                  <a14:useLocalDpi xmlns:a14="http://schemas.microsoft.com/office/drawing/2010/main" val="0"/>
                </a:ext>
              </a:extLst>
            </a:blip>
            <a:srcRect l="6442" t="9885" r="2727" b="9587"/>
            <a:stretch>
              <a:fillRect/>
            </a:stretch>
          </p:blipFill>
          <p:spPr bwMode="auto">
            <a:xfrm>
              <a:off x="1687" y="2604"/>
              <a:ext cx="4554" cy="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 y="2604"/>
              <a:ext cx="4564" cy="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TextBox 4"/>
          <p:cNvSpPr txBox="1">
            <a:spLocks noChangeArrowheads="1"/>
          </p:cNvSpPr>
          <p:nvPr/>
        </p:nvSpPr>
        <p:spPr bwMode="auto">
          <a:xfrm>
            <a:off x="179388" y="3860800"/>
            <a:ext cx="79930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en-US" b="1">
                <a:latin typeface="Times New Roman" panose="02020603050405020304" pitchFamily="18" charset="0"/>
                <a:cs typeface="Times New Roman" panose="02020603050405020304" pitchFamily="18" charset="0"/>
              </a:rPr>
              <a:t>Действия при пищевом отравлении. </a:t>
            </a:r>
            <a:r>
              <a:rPr lang="ru-RU" altLang="en-US">
                <a:latin typeface="Times New Roman" panose="02020603050405020304" pitchFamily="18" charset="0"/>
                <a:cs typeface="Times New Roman" panose="02020603050405020304" pitchFamily="18" charset="0"/>
              </a:rPr>
              <a:t>При большинстве пищевых отравлений первая помощь должна сводиться к скорейшему удалению содержимого желудочно-кишечного тракта (обильное промывание, прием слабительных), сопровождаемому приемом внутрь:</a:t>
            </a:r>
          </a:p>
          <a:p>
            <a:pPr eaLnBrk="1" hangingPunct="1"/>
            <a:r>
              <a:rPr lang="ru-RU" altLang="en-US">
                <a:latin typeface="Times New Roman" panose="02020603050405020304" pitchFamily="18" charset="0"/>
                <a:cs typeface="Times New Roman" panose="02020603050405020304" pitchFamily="18" charset="0"/>
              </a:rPr>
              <a:t>1) адсоpбиpующих (активиpованный уголь);</a:t>
            </a:r>
          </a:p>
          <a:p>
            <a:pPr eaLnBrk="1" hangingPunct="1"/>
            <a:r>
              <a:rPr lang="ru-RU" altLang="en-US">
                <a:latin typeface="Times New Roman" panose="02020603050405020304" pitchFamily="18" charset="0"/>
                <a:cs typeface="Times New Roman" panose="02020603050405020304" pitchFamily="18" charset="0"/>
              </a:rPr>
              <a:t>2) осаждающих (танины = дубильные вещества, охлажденный крепкий чай);</a:t>
            </a:r>
          </a:p>
          <a:p>
            <a:pPr eaLnBrk="1" hangingPunct="1"/>
            <a:r>
              <a:rPr lang="ru-RU" altLang="en-US">
                <a:latin typeface="Times New Roman" panose="02020603050405020304" pitchFamily="18" charset="0"/>
                <a:cs typeface="Times New Roman" panose="02020603050405020304" pitchFamily="18" charset="0"/>
              </a:rPr>
              <a:t>3) окисляющих (пеpманганат калия);</a:t>
            </a:r>
          </a:p>
          <a:p>
            <a:pPr eaLnBrk="1" hangingPunct="1"/>
            <a:r>
              <a:rPr lang="ru-RU" altLang="en-US">
                <a:latin typeface="Times New Roman" panose="02020603050405020304" pitchFamily="18" charset="0"/>
                <a:cs typeface="Times New Roman" panose="02020603050405020304" pitchFamily="18" charset="0"/>
              </a:rPr>
              <a:t>4) нейтpализующих (сода, кислое питье);</a:t>
            </a:r>
          </a:p>
          <a:p>
            <a:pPr eaLnBrk="1" hangingPunct="1"/>
            <a:r>
              <a:rPr lang="ru-RU" altLang="en-US">
                <a:latin typeface="Times New Roman" panose="02020603050405020304" pitchFamily="18" charset="0"/>
                <a:cs typeface="Times New Roman" panose="02020603050405020304" pitchFamily="18" charset="0"/>
              </a:rPr>
              <a:t>5) обволакивающих (отваp кpахмала, яичный белок, молоко, кисель) веществ.</a:t>
            </a:r>
          </a:p>
          <a:p>
            <a:pPr eaLnBrk="1" hangingPunct="1"/>
            <a:endParaRPr lang="ru-RU" altLang="en-US">
              <a:latin typeface="Times New Roman" panose="02020603050405020304" pitchFamily="18" charset="0"/>
              <a:cs typeface="Times New Roman" panose="02020603050405020304" pitchFamily="18" charset="0"/>
            </a:endParaRPr>
          </a:p>
        </p:txBody>
      </p:sp>
      <p:sp>
        <p:nvSpPr>
          <p:cNvPr id="19460" name="TextBox 5"/>
          <p:cNvSpPr txBox="1">
            <a:spLocks noChangeArrowheads="1"/>
          </p:cNvSpPr>
          <p:nvPr/>
        </p:nvSpPr>
        <p:spPr bwMode="auto">
          <a:xfrm>
            <a:off x="250825" y="188913"/>
            <a:ext cx="7634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en-US" sz="2400" b="1">
                <a:solidFill>
                  <a:srgbClr val="7030A0"/>
                </a:solidFill>
                <a:latin typeface="Times New Roman" panose="02020603050405020304" pitchFamily="18" charset="0"/>
                <a:cs typeface="Times New Roman" panose="02020603050405020304" pitchFamily="18" charset="0"/>
              </a:rPr>
              <a:t>Бытовые отравления</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88913"/>
            <a:ext cx="61214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179388" y="4868863"/>
            <a:ext cx="77771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en-US">
                <a:latin typeface="Times New Roman" panose="02020603050405020304" pitchFamily="18" charset="0"/>
                <a:cs typeface="Times New Roman" panose="02020603050405020304" pitchFamily="18" charset="0"/>
              </a:rPr>
              <a:t>Проверяйте дату выпуска и предельный срок реализации  покупаемого продукта. Если посуда стеклянная, посмотрите ее внимательно на свет. Находки бывают поразительные. В лучшем случае могли не помыть банку или бутылку. Особо опасно покупать дорогие скоропортящиеся продукты, например, икру: из-за своей цены она могла слишком долго ждать покупателя.</a:t>
            </a:r>
          </a:p>
          <a:p>
            <a:pPr eaLnBrk="1" hangingPunct="1"/>
            <a:endParaRPr lang="ru-RU" altLang="en-US">
              <a:latin typeface="Trebuchet MS" panose="020B0603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1374</TotalTime>
  <Words>1482</Words>
  <Application>Microsoft Office PowerPoint</Application>
  <PresentationFormat>On-screen Show (4:3)</PresentationFormat>
  <Paragraphs>133</Paragraphs>
  <Slides>18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Trebuchet MS</vt:lpstr>
      <vt:lpstr>Wingdings 2</vt:lpstr>
      <vt:lpstr>Wingdings</vt:lpstr>
      <vt:lpstr>Calibri</vt:lpstr>
      <vt:lpstr>Times New Roman</vt:lpstr>
      <vt:lpstr>Arial Black</vt:lpstr>
      <vt:lpstr>Изящная</vt:lpstr>
      <vt:lpstr>Тема Office</vt:lpstr>
      <vt:lpstr>1_Изящная</vt:lpstr>
      <vt:lpstr>PowerPoint Presentation</vt:lpstr>
      <vt:lpstr>ЛИТЕРАТУРА</vt:lpstr>
      <vt:lpstr>УЧЕБНЫЕ ВОПРОСЫ.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Обучение работающего населения  города Москвы  в области безопасности жизнедеятельности</dc:title>
  <dc:creator>ЕЛЕНА</dc:creator>
  <cp:lastModifiedBy>JonMMx 2000</cp:lastModifiedBy>
  <cp:revision>64</cp:revision>
  <dcterms:created xsi:type="dcterms:W3CDTF">2014-06-09T05:20:38Z</dcterms:created>
  <dcterms:modified xsi:type="dcterms:W3CDTF">2021-02-16T09:29:43Z</dcterms:modified>
</cp:coreProperties>
</file>