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8" r:id="rId13"/>
    <p:sldId id="269" r:id="rId14"/>
    <p:sldId id="270" r:id="rId15"/>
    <p:sldId id="271" r:id="rId16"/>
    <p:sldId id="295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200BDD-515E-4174-B988-415B0A1446E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896A464-ED4C-4B7E-839D-08A445DC42C6}">
      <dgm:prSet/>
      <dgm:spPr/>
      <dgm:t>
        <a:bodyPr/>
        <a:lstStyle/>
        <a:p>
          <a:pPr rtl="0"/>
          <a:r>
            <a:rPr lang="ru-RU" b="1" dirty="0" smtClean="0"/>
            <a:t>ВМВ </a:t>
          </a:r>
          <a:r>
            <a:rPr lang="ru-RU" dirty="0" smtClean="0"/>
            <a:t>– </a:t>
          </a:r>
          <a:r>
            <a:rPr lang="ru-RU" b="1" dirty="0" smtClean="0"/>
            <a:t>называются природные или синтетические вещества с молекулярной массой не ниже 10 000  (10 -15 ) тысяч до миллиона и более.</a:t>
          </a:r>
          <a:endParaRPr lang="ru-RU" b="1" dirty="0"/>
        </a:p>
      </dgm:t>
    </dgm:pt>
    <dgm:pt modelId="{740EE2C2-2866-409A-80D8-CACEF6F33242}" type="parTrans" cxnId="{7E893FD4-550D-463E-860C-972B28FA3DE9}">
      <dgm:prSet/>
      <dgm:spPr/>
      <dgm:t>
        <a:bodyPr/>
        <a:lstStyle/>
        <a:p>
          <a:endParaRPr lang="ru-RU"/>
        </a:p>
      </dgm:t>
    </dgm:pt>
    <dgm:pt modelId="{7941725F-3216-489A-B358-23FA5252C490}" type="sibTrans" cxnId="{7E893FD4-550D-463E-860C-972B28FA3DE9}">
      <dgm:prSet/>
      <dgm:spPr/>
      <dgm:t>
        <a:bodyPr/>
        <a:lstStyle/>
        <a:p>
          <a:endParaRPr lang="ru-RU"/>
        </a:p>
      </dgm:t>
    </dgm:pt>
    <dgm:pt modelId="{1E1EA3EB-9A1F-4801-9744-5FE1AA307562}">
      <dgm:prSet custT="1"/>
      <dgm:spPr/>
      <dgm:t>
        <a:bodyPr anchor="t" anchorCtr="0"/>
        <a:lstStyle/>
        <a:p>
          <a:pPr rtl="0"/>
          <a:r>
            <a:rPr lang="ru-RU" sz="2700" b="1" dirty="0" smtClean="0"/>
            <a:t>Структурной единицей растворов ВМВ являются макромолекулы или макроионы размером 1- 100 нм (10</a:t>
          </a:r>
          <a:r>
            <a:rPr lang="ru-RU" sz="2700" b="1" baseline="30000" dirty="0" smtClean="0"/>
            <a:t>-7 </a:t>
          </a:r>
          <a:r>
            <a:rPr lang="ru-RU" sz="2700" b="1" dirty="0" smtClean="0"/>
            <a:t>– 10</a:t>
          </a:r>
          <a:r>
            <a:rPr lang="ru-RU" sz="2700" b="1" baseline="30000" dirty="0" smtClean="0"/>
            <a:t>-9 </a:t>
          </a:r>
          <a:r>
            <a:rPr lang="ru-RU" sz="2700" b="1" dirty="0" smtClean="0"/>
            <a:t>м)</a:t>
          </a:r>
          <a:endParaRPr lang="ru-RU" sz="1200" b="1" dirty="0"/>
        </a:p>
      </dgm:t>
    </dgm:pt>
    <dgm:pt modelId="{D96D3626-EDF2-4DB5-8E9C-9599259CF49B}" type="parTrans" cxnId="{DDE24283-CE4B-4125-9B6F-D31770E8D967}">
      <dgm:prSet/>
      <dgm:spPr/>
      <dgm:t>
        <a:bodyPr/>
        <a:lstStyle/>
        <a:p>
          <a:endParaRPr lang="ru-RU"/>
        </a:p>
      </dgm:t>
    </dgm:pt>
    <dgm:pt modelId="{8C0B3CA2-0344-4C67-8ACA-0344BAF9E941}" type="sibTrans" cxnId="{DDE24283-CE4B-4125-9B6F-D31770E8D967}">
      <dgm:prSet/>
      <dgm:spPr/>
      <dgm:t>
        <a:bodyPr/>
        <a:lstStyle/>
        <a:p>
          <a:endParaRPr lang="ru-RU"/>
        </a:p>
      </dgm:t>
    </dgm:pt>
    <dgm:pt modelId="{9DA2A3D0-4C86-4626-B282-F42CFCF44142}" type="pres">
      <dgm:prSet presAssocID="{18200BDD-515E-4174-B988-415B0A1446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AD2D0C-DD56-4CF5-BF18-367C8677FD84}" type="pres">
      <dgm:prSet presAssocID="{E896A464-ED4C-4B7E-839D-08A445DC42C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CBB0B-0776-4573-A0D3-317FD4782EBD}" type="pres">
      <dgm:prSet presAssocID="{7941725F-3216-489A-B358-23FA5252C490}" presName="spacer" presStyleCnt="0"/>
      <dgm:spPr/>
    </dgm:pt>
    <dgm:pt modelId="{131B4F45-3751-42E8-B9FD-3FFD0F136529}" type="pres">
      <dgm:prSet presAssocID="{1E1EA3EB-9A1F-4801-9744-5FE1AA30756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F42CC6-43CA-49D1-A530-78E697BB5F48}" type="presOf" srcId="{1E1EA3EB-9A1F-4801-9744-5FE1AA307562}" destId="{131B4F45-3751-42E8-B9FD-3FFD0F136529}" srcOrd="0" destOrd="0" presId="urn:microsoft.com/office/officeart/2005/8/layout/vList2"/>
    <dgm:cxn modelId="{667592AD-3311-4B98-9B2C-C6CCCD727F4C}" type="presOf" srcId="{18200BDD-515E-4174-B988-415B0A1446E3}" destId="{9DA2A3D0-4C86-4626-B282-F42CFCF44142}" srcOrd="0" destOrd="0" presId="urn:microsoft.com/office/officeart/2005/8/layout/vList2"/>
    <dgm:cxn modelId="{DDE24283-CE4B-4125-9B6F-D31770E8D967}" srcId="{18200BDD-515E-4174-B988-415B0A1446E3}" destId="{1E1EA3EB-9A1F-4801-9744-5FE1AA307562}" srcOrd="1" destOrd="0" parTransId="{D96D3626-EDF2-4DB5-8E9C-9599259CF49B}" sibTransId="{8C0B3CA2-0344-4C67-8ACA-0344BAF9E941}"/>
    <dgm:cxn modelId="{D1DFBFBB-2887-4ADE-B03F-3878535D2D59}" type="presOf" srcId="{E896A464-ED4C-4B7E-839D-08A445DC42C6}" destId="{E7AD2D0C-DD56-4CF5-BF18-367C8677FD84}" srcOrd="0" destOrd="0" presId="urn:microsoft.com/office/officeart/2005/8/layout/vList2"/>
    <dgm:cxn modelId="{7E893FD4-550D-463E-860C-972B28FA3DE9}" srcId="{18200BDD-515E-4174-B988-415B0A1446E3}" destId="{E896A464-ED4C-4B7E-839D-08A445DC42C6}" srcOrd="0" destOrd="0" parTransId="{740EE2C2-2866-409A-80D8-CACEF6F33242}" sibTransId="{7941725F-3216-489A-B358-23FA5252C490}"/>
    <dgm:cxn modelId="{AB88F6CC-0884-4886-AEC3-239219C476A4}" type="presParOf" srcId="{9DA2A3D0-4C86-4626-B282-F42CFCF44142}" destId="{E7AD2D0C-DD56-4CF5-BF18-367C8677FD84}" srcOrd="0" destOrd="0" presId="urn:microsoft.com/office/officeart/2005/8/layout/vList2"/>
    <dgm:cxn modelId="{D9F6C406-9173-4AEC-8F35-15B2B9766E07}" type="presParOf" srcId="{9DA2A3D0-4C86-4626-B282-F42CFCF44142}" destId="{266CBB0B-0776-4573-A0D3-317FD4782EBD}" srcOrd="1" destOrd="0" presId="urn:microsoft.com/office/officeart/2005/8/layout/vList2"/>
    <dgm:cxn modelId="{31BF57CB-3E6D-4E85-9C04-96BC6ADE8DB0}" type="presParOf" srcId="{9DA2A3D0-4C86-4626-B282-F42CFCF44142}" destId="{131B4F45-3751-42E8-B9FD-3FFD0F13652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3341C5-82B4-43A8-A266-4C969F092F55}" type="doc">
      <dgm:prSet loTypeId="urn:microsoft.com/office/officeart/2005/8/layout/vList2" loCatId="list" qsTypeId="urn:microsoft.com/office/officeart/2005/8/quickstyle/simple3" qsCatId="simple" csTypeId="urn:microsoft.com/office/officeart/2005/8/colors/accent1_5" csCatId="accent1"/>
      <dgm:spPr/>
      <dgm:t>
        <a:bodyPr/>
        <a:lstStyle/>
        <a:p>
          <a:endParaRPr lang="ru-RU"/>
        </a:p>
      </dgm:t>
    </dgm:pt>
    <dgm:pt modelId="{6C818DE6-A269-41A8-9155-6ECBD03B271F}">
      <dgm:prSet/>
      <dgm:spPr/>
      <dgm:t>
        <a:bodyPr/>
        <a:lstStyle/>
        <a:p>
          <a:pPr algn="ctr" rtl="0"/>
          <a:r>
            <a:rPr lang="ru-RU" b="1" dirty="0" smtClean="0"/>
            <a:t>Это истинные растворы, термодинамические обратимые системы</a:t>
          </a:r>
          <a:endParaRPr lang="ru-RU" b="1" dirty="0"/>
        </a:p>
      </dgm:t>
    </dgm:pt>
    <dgm:pt modelId="{75CBD63D-A2A1-4416-9133-24DE1C9639E9}" type="parTrans" cxnId="{E07BA2D1-DFBD-44EF-B403-E8AD74BB7305}">
      <dgm:prSet/>
      <dgm:spPr/>
      <dgm:t>
        <a:bodyPr/>
        <a:lstStyle/>
        <a:p>
          <a:endParaRPr lang="ru-RU"/>
        </a:p>
      </dgm:t>
    </dgm:pt>
    <dgm:pt modelId="{A05A5B9F-078F-40C8-94F8-B4FA25348113}" type="sibTrans" cxnId="{E07BA2D1-DFBD-44EF-B403-E8AD74BB7305}">
      <dgm:prSet/>
      <dgm:spPr/>
      <dgm:t>
        <a:bodyPr/>
        <a:lstStyle/>
        <a:p>
          <a:endParaRPr lang="ru-RU"/>
        </a:p>
      </dgm:t>
    </dgm:pt>
    <dgm:pt modelId="{B0E940E7-2824-49BD-B5AE-19747FCDA6B7}" type="pres">
      <dgm:prSet presAssocID="{7F3341C5-82B4-43A8-A266-4C969F092F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F58FCF-34FE-43D3-A40B-6C02F9D739D2}" type="pres">
      <dgm:prSet presAssocID="{6C818DE6-A269-41A8-9155-6ECBD03B271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C2EB54-EFEB-4D96-8233-BDD29A39EACF}" type="presOf" srcId="{7F3341C5-82B4-43A8-A266-4C969F092F55}" destId="{B0E940E7-2824-49BD-B5AE-19747FCDA6B7}" srcOrd="0" destOrd="0" presId="urn:microsoft.com/office/officeart/2005/8/layout/vList2"/>
    <dgm:cxn modelId="{E07BA2D1-DFBD-44EF-B403-E8AD74BB7305}" srcId="{7F3341C5-82B4-43A8-A266-4C969F092F55}" destId="{6C818DE6-A269-41A8-9155-6ECBD03B271F}" srcOrd="0" destOrd="0" parTransId="{75CBD63D-A2A1-4416-9133-24DE1C9639E9}" sibTransId="{A05A5B9F-078F-40C8-94F8-B4FA25348113}"/>
    <dgm:cxn modelId="{09A3A18A-240C-4921-9E94-40364B3AD37E}" type="presOf" srcId="{6C818DE6-A269-41A8-9155-6ECBD03B271F}" destId="{CFF58FCF-34FE-43D3-A40B-6C02F9D739D2}" srcOrd="0" destOrd="0" presId="urn:microsoft.com/office/officeart/2005/8/layout/vList2"/>
    <dgm:cxn modelId="{621BA853-30D8-4459-A1AB-BBDFF27054D4}" type="presParOf" srcId="{B0E940E7-2824-49BD-B5AE-19747FCDA6B7}" destId="{CFF58FCF-34FE-43D3-A40B-6C02F9D739D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AD2D0C-DD56-4CF5-BF18-367C8677FD84}">
      <dsp:nvSpPr>
        <dsp:cNvPr id="0" name=""/>
        <dsp:cNvSpPr/>
      </dsp:nvSpPr>
      <dsp:spPr>
        <a:xfrm>
          <a:off x="0" y="27616"/>
          <a:ext cx="8568952" cy="14430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ВМВ </a:t>
          </a:r>
          <a:r>
            <a:rPr lang="ru-RU" sz="2600" kern="1200" dirty="0" smtClean="0"/>
            <a:t>– </a:t>
          </a:r>
          <a:r>
            <a:rPr lang="ru-RU" sz="2600" b="1" kern="1200" dirty="0" smtClean="0"/>
            <a:t>называются природные или синтетические вещества с молекулярной массой не ниже 10 000  (10 -15 ) тысяч до миллиона и более.</a:t>
          </a:r>
          <a:endParaRPr lang="ru-RU" sz="2600" b="1" kern="1200" dirty="0"/>
        </a:p>
      </dsp:txBody>
      <dsp:txXfrm>
        <a:off x="0" y="27616"/>
        <a:ext cx="8568952" cy="1443048"/>
      </dsp:txXfrm>
    </dsp:sp>
    <dsp:sp modelId="{131B4F45-3751-42E8-B9FD-3FFD0F136529}">
      <dsp:nvSpPr>
        <dsp:cNvPr id="0" name=""/>
        <dsp:cNvSpPr/>
      </dsp:nvSpPr>
      <dsp:spPr>
        <a:xfrm>
          <a:off x="0" y="1545545"/>
          <a:ext cx="8568952" cy="14430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Структурной единицей растворов ВМВ являются макромолекулы или макроионы размером 1- 100 нм (10</a:t>
          </a:r>
          <a:r>
            <a:rPr lang="ru-RU" sz="2700" b="1" kern="1200" baseline="30000" dirty="0" smtClean="0"/>
            <a:t>-7 </a:t>
          </a:r>
          <a:r>
            <a:rPr lang="ru-RU" sz="2700" b="1" kern="1200" dirty="0" smtClean="0"/>
            <a:t>– 10</a:t>
          </a:r>
          <a:r>
            <a:rPr lang="ru-RU" sz="2700" b="1" kern="1200" baseline="30000" dirty="0" smtClean="0"/>
            <a:t>-9 </a:t>
          </a:r>
          <a:r>
            <a:rPr lang="ru-RU" sz="2700" b="1" kern="1200" dirty="0" smtClean="0"/>
            <a:t>м)</a:t>
          </a:r>
          <a:endParaRPr lang="ru-RU" sz="1200" b="1" kern="1200" dirty="0"/>
        </a:p>
      </dsp:txBody>
      <dsp:txXfrm>
        <a:off x="0" y="1545545"/>
        <a:ext cx="8568952" cy="14430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F58FCF-34FE-43D3-A40B-6C02F9D739D2}">
      <dsp:nvSpPr>
        <dsp:cNvPr id="0" name=""/>
        <dsp:cNvSpPr/>
      </dsp:nvSpPr>
      <dsp:spPr>
        <a:xfrm>
          <a:off x="0" y="13733"/>
          <a:ext cx="8352928" cy="92663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alpha val="90000"/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alpha val="90000"/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Это истинные растворы, термодинамические обратимые системы</a:t>
          </a:r>
          <a:endParaRPr lang="ru-RU" sz="2400" b="1" kern="1200" dirty="0"/>
        </a:p>
      </dsp:txBody>
      <dsp:txXfrm>
        <a:off x="0" y="13733"/>
        <a:ext cx="8352928" cy="926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EA538-2188-4412-98F3-01470367D07D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D94C6-B0C4-4DEF-9DCD-7B22C0966A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D94C6-B0C4-4DEF-9DCD-7B22C0966A1F}" type="slidenum">
              <a:rPr lang="ru-RU" smtClean="0"/>
              <a:pPr/>
              <a:t>36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7DBF46-25D4-47A4-BEBE-319E3344F0FC}" type="datetimeFigureOut">
              <a:rPr lang="ru-RU" smtClean="0"/>
              <a:pPr/>
              <a:t>10.10.2014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3EDEDB-2A9D-45BC-8C02-84CE2C2E43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rzak.ru/wp-content/uploads/2013/01/%D0%9F%D0%BE%D0%BB%D0%B8%D0%BC%D0%B5%D1%80%D1%8B-%D0%BC%D0%B0%D0%BA%D1%80%D0%BE%D0%BC%D0%BE%D0%BB%D0%B5%D0%BA%D1%83%D0%BB%D1%8B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492896"/>
            <a:ext cx="6172200" cy="18943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Растворы высокомолекулярных веществ (ВМВ)</a:t>
            </a:r>
            <a:endParaRPr lang="ru-RU" sz="4900" dirty="0"/>
          </a:p>
        </p:txBody>
      </p:sp>
      <p:pic>
        <p:nvPicPr>
          <p:cNvPr id="6" name="Рисунок 5" descr="89416529_large_gelatineg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88640"/>
            <a:ext cx="3028950" cy="2009775"/>
          </a:xfrm>
          <a:prstGeom prst="rect">
            <a:avLst/>
          </a:prstGeom>
        </p:spPr>
      </p:pic>
      <p:pic>
        <p:nvPicPr>
          <p:cNvPr id="7" name="Рисунок 6" descr="201212031818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581128"/>
            <a:ext cx="2952328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6632"/>
            <a:ext cx="626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/>
              <a:t>Общая характеристика ВМВ.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620688"/>
            <a:ext cx="4824536" cy="5040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Свойства ВМВ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268760"/>
            <a:ext cx="583264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Нелетучи, не способны перегоняться, т.к. имеют большую М.м.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204864"/>
            <a:ext cx="583264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При повышении </a:t>
            </a:r>
            <a:r>
              <a:rPr lang="en-US" sz="2000" b="1" dirty="0" smtClean="0"/>
              <a:t>t</a:t>
            </a:r>
            <a:r>
              <a:rPr lang="ru-RU" sz="2000" b="1" dirty="0" smtClean="0"/>
              <a:t> размягчаются и не имеют определённой </a:t>
            </a:r>
            <a:r>
              <a:rPr lang="en-US" sz="2000" b="1" dirty="0" smtClean="0"/>
              <a:t>t</a:t>
            </a:r>
            <a:r>
              <a:rPr lang="ru-RU" sz="2000" b="1" dirty="0" smtClean="0"/>
              <a:t> </a:t>
            </a:r>
            <a:r>
              <a:rPr lang="en-US" sz="2000" b="1" dirty="0" smtClean="0"/>
              <a:t> </a:t>
            </a:r>
            <a:r>
              <a:rPr lang="ru-RU" sz="2000" b="1" dirty="0" smtClean="0"/>
              <a:t>плавления.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3212976"/>
            <a:ext cx="583264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/>
              <a:t>t </a:t>
            </a:r>
            <a:r>
              <a:rPr lang="ru-RU" sz="2000" b="1" dirty="0" smtClean="0"/>
              <a:t> разложения ВМВ ниже </a:t>
            </a:r>
            <a:r>
              <a:rPr lang="en-US" sz="2000" b="1" dirty="0" smtClean="0"/>
              <a:t>t </a:t>
            </a:r>
            <a:r>
              <a:rPr lang="ru-RU" sz="2000" b="1" dirty="0" smtClean="0"/>
              <a:t> кипения, поэтому ВМВ могут находиться только в конденсированном состоянии. 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4221088"/>
            <a:ext cx="5832648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Чувствительны к воздействию внешних факторов: макромолекулы и макроионы легко разлагаются под воздействием кислорода воздуха и др. деструктирующих агентов</a:t>
            </a:r>
            <a:endParaRPr lang="ru-RU" b="1" baseline="-25000" dirty="0" smtClean="0"/>
          </a:p>
          <a:p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75656" y="5661248"/>
            <a:ext cx="583264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Свойства зависят не только от размера , но и формы макромолекул и макроионов</a:t>
            </a:r>
            <a:endParaRPr lang="ru-RU" sz="2000" b="1" dirty="0"/>
          </a:p>
        </p:txBody>
      </p:sp>
      <p:cxnSp>
        <p:nvCxnSpPr>
          <p:cNvPr id="12" name="Shape 11"/>
          <p:cNvCxnSpPr>
            <a:stCxn id="4" idx="1"/>
          </p:cNvCxnSpPr>
          <p:nvPr/>
        </p:nvCxnSpPr>
        <p:spPr>
          <a:xfrm rot="10800000" flipV="1">
            <a:off x="899592" y="872716"/>
            <a:ext cx="576064" cy="5220580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1"/>
          </p:cNvCxnSpPr>
          <p:nvPr/>
        </p:nvCxnSpPr>
        <p:spPr>
          <a:xfrm>
            <a:off x="899592" y="1700808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6" idx="1"/>
          </p:cNvCxnSpPr>
          <p:nvPr/>
        </p:nvCxnSpPr>
        <p:spPr>
          <a:xfrm>
            <a:off x="899592" y="2636912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7" idx="1"/>
          </p:cNvCxnSpPr>
          <p:nvPr/>
        </p:nvCxnSpPr>
        <p:spPr>
          <a:xfrm>
            <a:off x="899592" y="3645024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9" idx="1"/>
          </p:cNvCxnSpPr>
          <p:nvPr/>
        </p:nvCxnSpPr>
        <p:spPr>
          <a:xfrm>
            <a:off x="899592" y="4869160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0" idx="1"/>
          </p:cNvCxnSpPr>
          <p:nvPr/>
        </p:nvCxnSpPr>
        <p:spPr>
          <a:xfrm>
            <a:off x="899592" y="6093296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13690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Свойства истинных растворов ВМВ как дисперсных систем.	</a:t>
            </a:r>
            <a:endParaRPr lang="ru-RU" sz="20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75656" y="1412776"/>
            <a:ext cx="5616624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Оптические свойства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19168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/>
              <a:t>Рассеяние света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Поглощение света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Отражение света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2924944"/>
            <a:ext cx="5616624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Молекулярно-кинетические свойства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3429000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/>
              <a:t>Броуновское движение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Осмос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Диффузия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Диализ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Термодинамическая стабильность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47664" y="4941168"/>
            <a:ext cx="5616624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Электро-кинетические свойства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5517232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/>
              <a:t>Наличие двойного электрического слоя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 Электрофорез</a:t>
            </a:r>
            <a:endParaRPr lang="ru-RU" b="1" dirty="0"/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2123728" y="3356992"/>
            <a:ext cx="648072" cy="936104"/>
          </a:xfrm>
          <a:prstGeom prst="curvedRightArrow">
            <a:avLst>
              <a:gd name="adj1" fmla="val 25000"/>
              <a:gd name="adj2" fmla="val 50000"/>
              <a:gd name="adj3" fmla="val 11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2339752" y="1844824"/>
            <a:ext cx="648072" cy="7200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2195736" y="5301208"/>
            <a:ext cx="648072" cy="648072"/>
          </a:xfrm>
          <a:prstGeom prst="curvedRightArrow">
            <a:avLst>
              <a:gd name="adj1" fmla="val 25000"/>
              <a:gd name="adj2" fmla="val 50000"/>
              <a:gd name="adj3" fmla="val 11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7584" y="69269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Любую дисперсную систему можно охарактеризовать по следующей схеме:</a:t>
            </a:r>
            <a:endParaRPr lang="ru-RU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6632"/>
            <a:ext cx="8136904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902144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55576" y="4869160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2400" dirty="0" smtClean="0"/>
              <a:t>6.   </a:t>
            </a:r>
            <a:r>
              <a:rPr lang="ru-RU" sz="2000" dirty="0" smtClean="0"/>
              <a:t>аномально большая вязкость (зависит от конц-ции ВМВ) </a:t>
            </a: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00108"/>
            <a:ext cx="853244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572264" y="1071546"/>
            <a:ext cx="928694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этапа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88640"/>
            <a:ext cx="567443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800" b="1" dirty="0" smtClean="0"/>
              <a:t>Особенности растворения ВМВ.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4149081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объёма (1000-1500%) и массы во времени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1844824"/>
            <a:ext cx="72008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(2ст)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16632"/>
            <a:ext cx="561662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Набухание ВМВ -1 этап растворения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96752"/>
            <a:ext cx="3312368" cy="2448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/>
              <a:t>1 стадия</a:t>
            </a:r>
          </a:p>
          <a:p>
            <a:pPr algn="ctr"/>
            <a:r>
              <a:rPr lang="ru-RU" sz="2000" dirty="0" smtClean="0"/>
              <a:t>Сольватация (гидратация) макромолекул или макроионов в результате диффузии НМ растворителя (воды) в ВМВ.</a:t>
            </a:r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717032"/>
            <a:ext cx="3600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Это стадия характеризуется выделением тепла (теплота набухания </a:t>
            </a:r>
            <a:r>
              <a:rPr lang="en-US" dirty="0" smtClean="0"/>
              <a:t>Q) </a:t>
            </a:r>
            <a:r>
              <a:rPr lang="ru-RU" dirty="0" smtClean="0"/>
              <a:t>и упорядочием молекул растворителя(диполей воды) около полярных групп макро(молекул или ионов) ВМВ</a:t>
            </a:r>
          </a:p>
          <a:p>
            <a:r>
              <a:rPr lang="en-US" sz="2400" dirty="0" smtClean="0"/>
              <a:t>V</a:t>
            </a:r>
            <a:r>
              <a:rPr lang="ru-RU" sz="1200" dirty="0" smtClean="0"/>
              <a:t>наб ВМВ          </a:t>
            </a:r>
            <a:r>
              <a:rPr lang="en-US" sz="2000" dirty="0" smtClean="0"/>
              <a:t>V</a:t>
            </a:r>
            <a:r>
              <a:rPr lang="ru-RU" sz="1200" dirty="0" smtClean="0"/>
              <a:t>вмв</a:t>
            </a:r>
            <a:r>
              <a:rPr lang="ru-RU" sz="2000" dirty="0" smtClean="0"/>
              <a:t> + </a:t>
            </a:r>
            <a:r>
              <a:rPr lang="en-US" sz="2000" dirty="0" smtClean="0"/>
              <a:t>V</a:t>
            </a:r>
            <a:r>
              <a:rPr lang="en-US" sz="1200" dirty="0" smtClean="0"/>
              <a:t> </a:t>
            </a:r>
            <a:r>
              <a:rPr lang="ru-RU" sz="1200" dirty="0" smtClean="0"/>
              <a:t>нм раст-ля</a:t>
            </a:r>
            <a:endParaRPr lang="ru-RU" sz="20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187624" y="5517232"/>
            <a:ext cx="144016" cy="72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87624" y="5589240"/>
            <a:ext cx="144016" cy="72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716016" y="1196752"/>
            <a:ext cx="3312368" cy="2448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/>
              <a:t>2 стадия</a:t>
            </a:r>
          </a:p>
          <a:p>
            <a:pPr algn="ctr"/>
            <a:r>
              <a:rPr lang="ru-RU" sz="2000" dirty="0" smtClean="0"/>
              <a:t>Диффузия молекул растворителя (воды) вглубь ВМВ.</a:t>
            </a:r>
          </a:p>
          <a:p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3789040"/>
            <a:ext cx="37444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Это стадия сопровождается незначительным увеличением объёма</a:t>
            </a:r>
          </a:p>
          <a:p>
            <a:r>
              <a:rPr lang="en-US" sz="2400" dirty="0" smtClean="0"/>
              <a:t>V</a:t>
            </a:r>
            <a:r>
              <a:rPr lang="ru-RU" sz="1200" dirty="0" smtClean="0"/>
              <a:t>наб ВМВ          </a:t>
            </a:r>
            <a:r>
              <a:rPr lang="en-US" sz="2000" dirty="0" smtClean="0"/>
              <a:t>V</a:t>
            </a:r>
            <a:r>
              <a:rPr lang="ru-RU" sz="1200" dirty="0" smtClean="0"/>
              <a:t>вмв</a:t>
            </a:r>
            <a:r>
              <a:rPr lang="ru-RU" sz="2000" dirty="0" smtClean="0"/>
              <a:t> + </a:t>
            </a:r>
            <a:r>
              <a:rPr lang="en-US" sz="2000" dirty="0" smtClean="0"/>
              <a:t>V</a:t>
            </a:r>
            <a:r>
              <a:rPr lang="en-US" sz="1200" dirty="0" smtClean="0"/>
              <a:t> </a:t>
            </a:r>
            <a:r>
              <a:rPr lang="ru-RU" sz="1200" dirty="0" smtClean="0"/>
              <a:t>нм раст-ля</a:t>
            </a:r>
          </a:p>
          <a:p>
            <a:r>
              <a:rPr lang="ru-RU" dirty="0" smtClean="0"/>
              <a:t>Возрастает энтропия за счёт разрыхления сетчатой структуры ВМВ. Эту стадию можно рассматривать как чисто осмотический процесс.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652120" y="4797152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652120" y="4869160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 вниз 14"/>
          <p:cNvSpPr/>
          <p:nvPr/>
        </p:nvSpPr>
        <p:spPr>
          <a:xfrm>
            <a:off x="1907704" y="980728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5940152" y="980728"/>
            <a:ext cx="576064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332656"/>
            <a:ext cx="252028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НАБУХАНИЕ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340768"/>
            <a:ext cx="2880320" cy="42484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i="1" dirty="0" smtClean="0"/>
              <a:t>Ограниченное</a:t>
            </a:r>
          </a:p>
          <a:p>
            <a:pPr algn="ctr"/>
            <a:endParaRPr lang="ru-RU" sz="2400" b="1" dirty="0" smtClean="0"/>
          </a:p>
          <a:p>
            <a:r>
              <a:rPr lang="ru-RU" b="1" dirty="0" smtClean="0"/>
              <a:t>Энергии, выделившейся при сольватации недостаточно для разрыва межмолекулярных связей, происходит только увеличение объёма ВМВ.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60032" y="1340768"/>
            <a:ext cx="3312368" cy="42484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i="1" dirty="0" smtClean="0"/>
              <a:t>Неограниченное</a:t>
            </a:r>
          </a:p>
          <a:p>
            <a:pPr algn="ctr"/>
            <a:endParaRPr lang="ru-RU" sz="2400" b="1" dirty="0" smtClean="0"/>
          </a:p>
          <a:p>
            <a:r>
              <a:rPr lang="ru-RU" b="1" dirty="0" smtClean="0"/>
              <a:t>Энергии, выделившейся при сольватации достаточно для разрыва межмолекулярных связей, т.е. она больше энергии решётки и процесс набухания заканчивается полным растворением. Образуется однородная гомогенная система</a:t>
            </a:r>
            <a:endParaRPr lang="ru-RU" b="1" dirty="0"/>
          </a:p>
        </p:txBody>
      </p: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 flipH="1">
            <a:off x="2411760" y="855876"/>
            <a:ext cx="1908212" cy="4848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  <a:endCxn id="5" idx="0"/>
          </p:cNvCxnSpPr>
          <p:nvPr/>
        </p:nvCxnSpPr>
        <p:spPr>
          <a:xfrm>
            <a:off x="4319972" y="855876"/>
            <a:ext cx="2196244" cy="4848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16633"/>
            <a:ext cx="842493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9552" y="1700808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Средняя гидратация по А.Г. Пасынскому</a:t>
            </a:r>
          </a:p>
          <a:p>
            <a:pPr algn="ctr"/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b="1" dirty="0" smtClean="0"/>
              <a:t>СООН                 	4 молекулы воды</a:t>
            </a:r>
          </a:p>
          <a:p>
            <a:pPr>
              <a:buFontTx/>
              <a:buChar char="-"/>
            </a:pPr>
            <a:r>
              <a:rPr lang="ru-RU" sz="2400" b="1" dirty="0" smtClean="0"/>
              <a:t>ОН                       	3 молекулы воды</a:t>
            </a:r>
          </a:p>
          <a:p>
            <a:pPr>
              <a:buFontTx/>
              <a:buChar char="-"/>
            </a:pPr>
            <a:r>
              <a:rPr lang="en-US" sz="2400" b="1" dirty="0" smtClean="0"/>
              <a:t>NH</a:t>
            </a:r>
            <a:r>
              <a:rPr lang="ru-RU" sz="2400" b="1" dirty="0" smtClean="0"/>
              <a:t>                       	2 молекулы воды</a:t>
            </a:r>
          </a:p>
          <a:p>
            <a:pPr>
              <a:buFontTx/>
              <a:buChar char="-"/>
            </a:pPr>
            <a:r>
              <a:rPr lang="en-US" sz="2400" b="1" dirty="0" smtClean="0"/>
              <a:t>NH</a:t>
            </a:r>
            <a:r>
              <a:rPr lang="ru-RU" sz="2000" b="1" dirty="0" smtClean="0"/>
              <a:t>2</a:t>
            </a:r>
            <a:r>
              <a:rPr lang="ru-RU" sz="2400" b="1" dirty="0" smtClean="0"/>
              <a:t>		    	3 молекулы воды</a:t>
            </a:r>
          </a:p>
          <a:p>
            <a:pPr>
              <a:buFontTx/>
              <a:buChar char="-"/>
            </a:pPr>
            <a:r>
              <a:rPr lang="en-US" sz="2400" b="1" dirty="0" smtClean="0"/>
              <a:t>Na</a:t>
            </a:r>
            <a:r>
              <a:rPr lang="en-US" sz="2400" b="1" baseline="30000" dirty="0" smtClean="0"/>
              <a:t>+</a:t>
            </a:r>
            <a:r>
              <a:rPr lang="ru-RU" sz="2400" b="1" baseline="30000" dirty="0" smtClean="0"/>
              <a:t>		</a:t>
            </a:r>
            <a:r>
              <a:rPr lang="ru-RU" sz="2400" b="1" dirty="0" smtClean="0"/>
              <a:t>    	6 молекул воды</a:t>
            </a:r>
          </a:p>
          <a:p>
            <a:pPr>
              <a:buFontTx/>
              <a:buChar char="-"/>
            </a:pPr>
            <a:r>
              <a:rPr lang="ru-RU" sz="2400" b="1" dirty="0" smtClean="0"/>
              <a:t>Желатин          	500 молекулы воды</a:t>
            </a:r>
          </a:p>
          <a:p>
            <a:pPr>
              <a:buFontTx/>
              <a:buChar char="-"/>
            </a:pPr>
            <a:r>
              <a:rPr lang="ru-RU" sz="2400" b="1" dirty="0" smtClean="0"/>
              <a:t>Этиловый спирт    2 молекулы воды</a:t>
            </a:r>
            <a:endParaRPr lang="ru-RU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6632"/>
            <a:ext cx="561662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Набухание ВМС зависит от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19672" y="908720"/>
            <a:ext cx="6480720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Природы макромолекулы ВМВ и растворителя</a:t>
            </a:r>
            <a:endParaRPr lang="ru-RU" sz="20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1916832"/>
            <a:ext cx="295232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Формы макромолекулы ВМВ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1412776"/>
            <a:ext cx="33843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Изодиаметрическая (сферическая)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988840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Пепсин, лидаза, ронидаза, трипсин, гемоглобин, гликоген и др. Практически не набухают(малая когезионная энергия)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2780928"/>
            <a:ext cx="33843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Ассиметрическая (фибриллярная)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88024" y="3356992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Желатин, целлюлоза и её эфиры. Очень сильно набухают и образуют высоковязкие растворы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19672" y="4149080"/>
            <a:ext cx="6480720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«Возраста» или срока годности</a:t>
            </a:r>
            <a:endParaRPr lang="ru-RU" sz="20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19672" y="4725144"/>
            <a:ext cx="6480720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Дисперсности ВМВ</a:t>
            </a:r>
            <a:endParaRPr lang="ru-RU" sz="2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19672" y="5373216"/>
            <a:ext cx="6480720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Температуры</a:t>
            </a:r>
            <a:endParaRPr lang="ru-RU" sz="20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19672" y="6021288"/>
            <a:ext cx="6480720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Влияния НМ электролитов</a:t>
            </a:r>
            <a:endParaRPr lang="ru-RU" sz="2000" b="1" dirty="0"/>
          </a:p>
        </p:txBody>
      </p:sp>
      <p:cxnSp>
        <p:nvCxnSpPr>
          <p:cNvPr id="15" name="Соединительная линия уступом 14"/>
          <p:cNvCxnSpPr>
            <a:stCxn id="2" idx="1"/>
            <a:endCxn id="13" idx="1"/>
          </p:cNvCxnSpPr>
          <p:nvPr/>
        </p:nvCxnSpPr>
        <p:spPr>
          <a:xfrm rot="10800000" flipH="1" flipV="1">
            <a:off x="1331640" y="440668"/>
            <a:ext cx="288032" cy="5760640"/>
          </a:xfrm>
          <a:prstGeom prst="bentConnector3">
            <a:avLst>
              <a:gd name="adj1" fmla="val -7936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115616" y="1124744"/>
            <a:ext cx="43204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115616" y="2348880"/>
            <a:ext cx="28803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115616" y="4365104"/>
            <a:ext cx="43204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115616" y="4941168"/>
            <a:ext cx="43204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115616" y="5589240"/>
            <a:ext cx="43204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4" idx="0"/>
            <a:endCxn id="5" idx="1"/>
          </p:cNvCxnSpPr>
          <p:nvPr/>
        </p:nvCxnSpPr>
        <p:spPr>
          <a:xfrm rot="5400000" flipH="1" flipV="1">
            <a:off x="3725906" y="926722"/>
            <a:ext cx="216024" cy="17641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4" idx="2"/>
            <a:endCxn id="8" idx="1"/>
          </p:cNvCxnSpPr>
          <p:nvPr/>
        </p:nvCxnSpPr>
        <p:spPr>
          <a:xfrm rot="16200000" flipH="1">
            <a:off x="3617894" y="1970838"/>
            <a:ext cx="432048" cy="17641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050"/>
            <a:ext cx="7560840" cy="6650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436096" y="1844824"/>
            <a:ext cx="2952328" cy="52322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Один слой- концентрированный</a:t>
            </a:r>
          </a:p>
          <a:p>
            <a:r>
              <a:rPr lang="ru-RU" sz="1400" dirty="0" smtClean="0"/>
              <a:t>р-р ВМВ в раство-ле (коацерват)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3501009"/>
            <a:ext cx="3024336" cy="52322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Второй слой- разбавленный р-р того же полимера</a:t>
            </a:r>
            <a:endParaRPr lang="ru-RU" sz="1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7020272" y="2420888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020272" y="2996952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48264" y="46531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текучести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76256" y="623731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ВМВ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План лекции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196752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/>
              <a:t>ВМВ. Определение. Классификация.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Общая характеристика ВМВ.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Особенности растворения ВМВ.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Изготовление растворов ВМВ в аптеке.</a:t>
            </a:r>
            <a:endParaRPr lang="ru-RU" sz="2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13690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Неограниченно набухающие ВМВ (НН ВМВ)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Пепсин</a:t>
            </a:r>
            <a:r>
              <a:rPr lang="ru-RU" sz="2800" b="1" dirty="0" smtClean="0"/>
              <a:t> - </a:t>
            </a:r>
            <a:r>
              <a:rPr lang="ru-RU" sz="2000" b="1" dirty="0" smtClean="0"/>
              <a:t>протеолитический фермент, глобулярный белок, получаемый из слизистой оболочки желудка свиньи.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Применяют 2,3 и 4% растворы в сочетании с кислотой хлористоводородной. Активность пепсина при значении рН раствора – 1,8 -2,0. Легко инактивируется в сильно кислой среде.</a:t>
            </a:r>
          </a:p>
          <a:p>
            <a:r>
              <a:rPr lang="ru-RU" sz="2000" b="1" dirty="0" smtClean="0"/>
              <a:t>Используют разведение разбавленной НС</a:t>
            </a:r>
            <a:r>
              <a:rPr lang="en-US" sz="2000" b="1" dirty="0" smtClean="0">
                <a:latin typeface="Cambria" pitchFamily="18" charset="0"/>
              </a:rPr>
              <a:t>L </a:t>
            </a:r>
            <a:r>
              <a:rPr lang="ru-RU" sz="2000" b="1" dirty="0" smtClean="0"/>
              <a:t>(1:10) – для повышения точности дозирования.</a:t>
            </a:r>
          </a:p>
          <a:p>
            <a:endParaRPr lang="ru-RU" sz="2000" b="1" dirty="0" smtClean="0"/>
          </a:p>
          <a:p>
            <a:r>
              <a:rPr lang="en-US" sz="2000" b="1" i="1" dirty="0" smtClean="0">
                <a:latin typeface="Cambria" pitchFamily="18" charset="0"/>
              </a:rPr>
              <a:t>Rp.</a:t>
            </a:r>
            <a:r>
              <a:rPr lang="ru-RU" sz="2000" b="1" i="1" dirty="0" smtClean="0">
                <a:latin typeface="Cambria" pitchFamily="18" charset="0"/>
              </a:rPr>
              <a:t>:</a:t>
            </a:r>
            <a:r>
              <a:rPr lang="en-US" sz="2000" b="1" i="1" dirty="0" smtClean="0">
                <a:latin typeface="Cambria" pitchFamily="18" charset="0"/>
              </a:rPr>
              <a:t>   Sol. Pepsini  2%  100 ml</a:t>
            </a:r>
          </a:p>
          <a:p>
            <a:r>
              <a:rPr lang="en-US" sz="2000" b="1" i="1" dirty="0" smtClean="0">
                <a:latin typeface="Cambria" pitchFamily="18" charset="0"/>
              </a:rPr>
              <a:t>          Acidi hydrochlorici</a:t>
            </a:r>
          </a:p>
          <a:p>
            <a:r>
              <a:rPr lang="en-US" sz="2000" b="1" i="1" dirty="0" smtClean="0">
                <a:latin typeface="Cambria" pitchFamily="18" charset="0"/>
              </a:rPr>
              <a:t>          Sirupi simplicis  ana  2 ml</a:t>
            </a:r>
          </a:p>
          <a:p>
            <a:r>
              <a:rPr lang="en-US" sz="2000" b="1" i="1" dirty="0" smtClean="0">
                <a:latin typeface="Cambria" pitchFamily="18" charset="0"/>
              </a:rPr>
              <a:t>Misce. Da. Signa. </a:t>
            </a:r>
            <a:r>
              <a:rPr lang="ru-RU" sz="2000" b="1" dirty="0" smtClean="0">
                <a:latin typeface="Cambria" pitchFamily="18" charset="0"/>
              </a:rPr>
              <a:t>По 1 столовой ложке 3 раза в день.</a:t>
            </a:r>
            <a:endParaRPr lang="ru-RU" sz="2800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49694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Проверка доз.</a:t>
            </a:r>
          </a:p>
          <a:p>
            <a:r>
              <a:rPr lang="ru-RU" sz="2400" dirty="0" smtClean="0"/>
              <a:t>Кислота НС</a:t>
            </a:r>
            <a:r>
              <a:rPr lang="en-US" sz="2400" dirty="0" smtClean="0">
                <a:latin typeface="Cambria" pitchFamily="18" charset="0"/>
              </a:rPr>
              <a:t>L</a:t>
            </a:r>
            <a:r>
              <a:rPr lang="ru-RU" sz="2400" dirty="0" smtClean="0">
                <a:latin typeface="Cambria" pitchFamily="18" charset="0"/>
              </a:rPr>
              <a:t> разведённая – сильнодействующие вещество.</a:t>
            </a:r>
          </a:p>
          <a:p>
            <a:r>
              <a:rPr lang="en-US" sz="2400" dirty="0" smtClean="0">
                <a:latin typeface="Cambria" pitchFamily="18" charset="0"/>
              </a:rPr>
              <a:t>V</a:t>
            </a:r>
            <a:r>
              <a:rPr lang="ru-RU" sz="1200" dirty="0" smtClean="0">
                <a:latin typeface="Cambria" pitchFamily="18" charset="0"/>
              </a:rPr>
              <a:t> общ</a:t>
            </a:r>
            <a:r>
              <a:rPr lang="ru-RU" sz="2400" dirty="0" smtClean="0">
                <a:latin typeface="Cambria" pitchFamily="18" charset="0"/>
              </a:rPr>
              <a:t> = 104 мл.</a:t>
            </a:r>
          </a:p>
          <a:p>
            <a:r>
              <a:rPr lang="ru-RU" sz="2400" dirty="0" smtClean="0">
                <a:latin typeface="Cambria" pitchFamily="18" charset="0"/>
              </a:rPr>
              <a:t>Количество приёмов:</a:t>
            </a:r>
          </a:p>
          <a:p>
            <a:r>
              <a:rPr lang="ru-RU" sz="2400" dirty="0" smtClean="0">
                <a:latin typeface="Cambria" pitchFamily="18" charset="0"/>
              </a:rPr>
              <a:t>104 : 15 = 7 (</a:t>
            </a:r>
            <a:r>
              <a:rPr lang="en-US" sz="2400" dirty="0" smtClean="0">
                <a:latin typeface="Cambria" pitchFamily="18" charset="0"/>
              </a:rPr>
              <a:t>V</a:t>
            </a:r>
            <a:r>
              <a:rPr lang="ru-RU" sz="2400" dirty="0" smtClean="0">
                <a:latin typeface="Cambria" pitchFamily="18" charset="0"/>
              </a:rPr>
              <a:t> столовой ложки равен 15 мл)</a:t>
            </a:r>
          </a:p>
          <a:p>
            <a:r>
              <a:rPr lang="ru-RU" sz="2400" dirty="0" smtClean="0">
                <a:latin typeface="Cambria" pitchFamily="18" charset="0"/>
              </a:rPr>
              <a:t>РД –  2: 7 = 0,29 мл (6 капель)      ВРД = 2 мл (40 капель)</a:t>
            </a:r>
          </a:p>
          <a:p>
            <a:r>
              <a:rPr lang="ru-RU" sz="2400" dirty="0" smtClean="0">
                <a:latin typeface="Cambria" pitchFamily="18" charset="0"/>
              </a:rPr>
              <a:t>СД – 0,29</a:t>
            </a:r>
            <a:r>
              <a:rPr lang="ru-RU" sz="1600" dirty="0" smtClean="0">
                <a:latin typeface="Cambria" pitchFamily="18" charset="0"/>
              </a:rPr>
              <a:t> х </a:t>
            </a:r>
            <a:r>
              <a:rPr lang="ru-RU" sz="2400" dirty="0" smtClean="0">
                <a:latin typeface="Cambria" pitchFamily="18" charset="0"/>
              </a:rPr>
              <a:t> 3 = 0,87 мл (18 капель)     ВСД = 6 мл(120 капель)</a:t>
            </a:r>
          </a:p>
          <a:p>
            <a:r>
              <a:rPr lang="ru-RU" sz="2400" dirty="0" smtClean="0">
                <a:latin typeface="Cambria" pitchFamily="18" charset="0"/>
              </a:rPr>
              <a:t>Вывод: дозы не завышены.</a:t>
            </a:r>
          </a:p>
          <a:p>
            <a:pPr algn="ctr"/>
            <a:r>
              <a:rPr lang="ru-RU" sz="2400" dirty="0" smtClean="0">
                <a:latin typeface="Cambria" pitchFamily="18" charset="0"/>
              </a:rPr>
              <a:t>РАСЧЁТЫ </a:t>
            </a:r>
          </a:p>
          <a:p>
            <a:r>
              <a:rPr lang="en-US" sz="2400" dirty="0" smtClean="0">
                <a:latin typeface="Cambria" pitchFamily="18" charset="0"/>
              </a:rPr>
              <a:t>V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1600" dirty="0" smtClean="0">
                <a:latin typeface="Cambria" pitchFamily="18" charset="0"/>
              </a:rPr>
              <a:t>общ</a:t>
            </a:r>
            <a:r>
              <a:rPr lang="ru-RU" sz="2000" dirty="0" smtClean="0">
                <a:latin typeface="Cambria" pitchFamily="18" charset="0"/>
              </a:rPr>
              <a:t>  </a:t>
            </a:r>
            <a:r>
              <a:rPr lang="ru-RU" sz="2400" dirty="0" smtClean="0">
                <a:latin typeface="Cambria" pitchFamily="18" charset="0"/>
              </a:rPr>
              <a:t>= 104 мл</a:t>
            </a:r>
          </a:p>
          <a:p>
            <a:r>
              <a:rPr lang="ru-RU" sz="2400" dirty="0" smtClean="0">
                <a:latin typeface="Cambria" pitchFamily="18" charset="0"/>
              </a:rPr>
              <a:t>С </a:t>
            </a:r>
            <a:r>
              <a:rPr lang="en-US" sz="1600" dirty="0" smtClean="0">
                <a:latin typeface="Cambria" pitchFamily="18" charset="0"/>
              </a:rPr>
              <a:t> max</a:t>
            </a:r>
            <a:r>
              <a:rPr lang="en-US" sz="2400" dirty="0" smtClean="0">
                <a:latin typeface="Cambria" pitchFamily="18" charset="0"/>
              </a:rPr>
              <a:t> = N/</a:t>
            </a:r>
            <a:r>
              <a:rPr lang="ru-RU" sz="2400" dirty="0" smtClean="0">
                <a:latin typeface="Cambria" pitchFamily="18" charset="0"/>
              </a:rPr>
              <a:t>КУО = 3%</a:t>
            </a:r>
            <a:r>
              <a:rPr lang="en-US" sz="2400" dirty="0" smtClean="0">
                <a:latin typeface="Cambria" pitchFamily="18" charset="0"/>
              </a:rPr>
              <a:t>/</a:t>
            </a:r>
            <a:r>
              <a:rPr lang="ru-RU" sz="2400" dirty="0" smtClean="0">
                <a:latin typeface="Cambria" pitchFamily="18" charset="0"/>
              </a:rPr>
              <a:t>0,61 = 4,92%      2%</a:t>
            </a:r>
          </a:p>
          <a:p>
            <a:r>
              <a:rPr lang="en-US" sz="2400" dirty="0" smtClean="0">
                <a:latin typeface="Cambria" pitchFamily="18" charset="0"/>
              </a:rPr>
              <a:t>V</a:t>
            </a:r>
            <a:r>
              <a:rPr lang="en-US" sz="1600" dirty="0" smtClean="0">
                <a:latin typeface="Cambria" pitchFamily="18" charset="0"/>
              </a:rPr>
              <a:t> HCL </a:t>
            </a:r>
            <a:r>
              <a:rPr lang="ru-RU" sz="2400" dirty="0" smtClean="0">
                <a:latin typeface="Cambria" pitchFamily="18" charset="0"/>
              </a:rPr>
              <a:t> (1 : 10) = 2 мл х 10 = 20 мл</a:t>
            </a:r>
          </a:p>
          <a:p>
            <a:r>
              <a:rPr lang="en-US" sz="2400" dirty="0" smtClean="0">
                <a:latin typeface="Cambria" pitchFamily="18" charset="0"/>
              </a:rPr>
              <a:t>V</a:t>
            </a:r>
            <a:r>
              <a:rPr lang="en-US" sz="1600" dirty="0" smtClean="0">
                <a:latin typeface="Cambria" pitchFamily="18" charset="0"/>
              </a:rPr>
              <a:t> H</a:t>
            </a:r>
            <a:r>
              <a:rPr lang="en-US" sz="1200" dirty="0" smtClean="0">
                <a:latin typeface="Cambria" pitchFamily="18" charset="0"/>
              </a:rPr>
              <a:t> 2</a:t>
            </a:r>
            <a:r>
              <a:rPr lang="en-US" sz="1600" dirty="0" smtClean="0">
                <a:latin typeface="Cambria" pitchFamily="18" charset="0"/>
              </a:rPr>
              <a:t> O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ru-RU" sz="2400" dirty="0" smtClean="0">
                <a:latin typeface="Cambria" pitchFamily="18" charset="0"/>
              </a:rPr>
              <a:t>= 104 – 20 – 2 = 82 мл</a:t>
            </a:r>
          </a:p>
          <a:p>
            <a:r>
              <a:rPr lang="ru-RU" sz="2400" dirty="0" smtClean="0">
                <a:latin typeface="Cambria" pitchFamily="18" charset="0"/>
              </a:rPr>
              <a:t>Доп. откл. Пр. №305 от 16.10.97 г., прил. 2.5: + 3%</a:t>
            </a:r>
          </a:p>
          <a:p>
            <a:r>
              <a:rPr lang="ru-RU" sz="2400" dirty="0" smtClean="0">
                <a:latin typeface="Cambria" pitchFamily="18" charset="0"/>
              </a:rPr>
              <a:t>104 – 100%</a:t>
            </a:r>
          </a:p>
          <a:p>
            <a:r>
              <a:rPr lang="ru-RU" sz="2400" dirty="0" smtClean="0">
                <a:latin typeface="Cambria" pitchFamily="18" charset="0"/>
              </a:rPr>
              <a:t>     Х -   3%             х = 104 х 3: 100 = 3,1 мл</a:t>
            </a:r>
          </a:p>
          <a:p>
            <a:endParaRPr lang="ru-RU" sz="2400" dirty="0" smtClean="0">
              <a:latin typeface="Cambria" pitchFamily="18" charset="0"/>
            </a:endParaRPr>
          </a:p>
          <a:p>
            <a:endParaRPr lang="ru-RU" sz="2400" dirty="0">
              <a:latin typeface="Cambria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355976" y="2204864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355976" y="2276872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5004048" y="2564904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004048" y="2636912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60032" y="4005064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860032" y="4077072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72200" y="5301208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4077072"/>
            <a:ext cx="6408712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16632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После изготовления микстуры оформляют лицевую сторону ППК</a:t>
            </a:r>
          </a:p>
          <a:p>
            <a:pPr algn="ctr"/>
            <a:endParaRPr lang="ru-RU" sz="2200" dirty="0" smtClean="0"/>
          </a:p>
          <a:p>
            <a:pPr algn="ctr"/>
            <a:r>
              <a:rPr lang="ru-RU" sz="2200" dirty="0" smtClean="0"/>
              <a:t>Дата. ППК к рецепту №1</a:t>
            </a:r>
          </a:p>
          <a:p>
            <a:r>
              <a:rPr lang="ru-RU" sz="2200" dirty="0" smtClean="0"/>
              <a:t>	</a:t>
            </a:r>
            <a:r>
              <a:rPr lang="en-US" sz="2400" b="1" i="1" dirty="0" smtClean="0">
                <a:latin typeface="Cambria" pitchFamily="18" charset="0"/>
              </a:rPr>
              <a:t>Aquae purificatae                                        82 ml</a:t>
            </a:r>
          </a:p>
          <a:p>
            <a:r>
              <a:rPr lang="en-US" sz="2400" b="1" i="1" dirty="0" smtClean="0">
                <a:latin typeface="Cambria" pitchFamily="18" charset="0"/>
              </a:rPr>
              <a:t>	Solutionis Acidi hydrochlorici (1</a:t>
            </a:r>
            <a:r>
              <a:rPr lang="ru-RU" sz="2400" b="1" i="1" dirty="0" smtClean="0">
                <a:latin typeface="Cambria" pitchFamily="18" charset="0"/>
              </a:rPr>
              <a:t> :</a:t>
            </a:r>
            <a:r>
              <a:rPr lang="en-US" sz="2400" b="1" i="1" dirty="0" smtClean="0">
                <a:latin typeface="Cambria" pitchFamily="18" charset="0"/>
              </a:rPr>
              <a:t>10) 20 ml</a:t>
            </a:r>
          </a:p>
          <a:p>
            <a:r>
              <a:rPr lang="en-US" sz="2400" b="1" i="1" dirty="0" smtClean="0">
                <a:latin typeface="Cambria" pitchFamily="18" charset="0"/>
              </a:rPr>
              <a:t>	Pepsini				</a:t>
            </a:r>
            <a:r>
              <a:rPr lang="ru-RU" sz="2400" b="1" i="1" dirty="0" smtClean="0">
                <a:latin typeface="Cambria" pitchFamily="18" charset="0"/>
              </a:rPr>
              <a:t>   </a:t>
            </a:r>
            <a:r>
              <a:rPr lang="en-US" sz="2400" b="1" i="1" dirty="0" smtClean="0">
                <a:latin typeface="Cambria" pitchFamily="18" charset="0"/>
              </a:rPr>
              <a:t>      </a:t>
            </a:r>
            <a:r>
              <a:rPr lang="ru-RU" sz="2400" b="1" i="1" dirty="0" smtClean="0">
                <a:latin typeface="Cambria" pitchFamily="18" charset="0"/>
              </a:rPr>
              <a:t>2,0</a:t>
            </a:r>
            <a:r>
              <a:rPr lang="en-US" sz="2400" b="1" i="1" dirty="0" smtClean="0">
                <a:latin typeface="Cambria" pitchFamily="18" charset="0"/>
              </a:rPr>
              <a:t>	</a:t>
            </a:r>
          </a:p>
          <a:p>
            <a:r>
              <a:rPr lang="en-US" sz="2400" b="1" i="1" dirty="0" smtClean="0">
                <a:latin typeface="Cambria" pitchFamily="18" charset="0"/>
              </a:rPr>
              <a:t>	Sirupi simplicis          	                      2 ml</a:t>
            </a:r>
            <a:endParaRPr lang="ru-RU" sz="2400" b="1" i="1" dirty="0" smtClean="0">
              <a:latin typeface="Cambria" pitchFamily="18" charset="0"/>
            </a:endParaRPr>
          </a:p>
          <a:p>
            <a:endParaRPr lang="ru-RU" sz="2400" b="1" i="1" dirty="0" smtClean="0">
              <a:latin typeface="Cambria" pitchFamily="18" charset="0"/>
            </a:endParaRPr>
          </a:p>
          <a:p>
            <a:r>
              <a:rPr lang="ru-RU" sz="2400" b="1" i="1" dirty="0" smtClean="0">
                <a:latin typeface="Cambria" pitchFamily="18" charset="0"/>
              </a:rPr>
              <a:t>		</a:t>
            </a:r>
            <a:r>
              <a:rPr lang="en-US" sz="2400" b="1" i="1" dirty="0" smtClean="0">
                <a:latin typeface="Cambria" pitchFamily="18" charset="0"/>
              </a:rPr>
              <a:t>V </a:t>
            </a:r>
            <a:r>
              <a:rPr lang="ru-RU" sz="2400" b="1" i="1" dirty="0" smtClean="0">
                <a:latin typeface="Cambria" pitchFamily="18" charset="0"/>
              </a:rPr>
              <a:t> общ  = 104 </a:t>
            </a:r>
            <a:r>
              <a:rPr lang="en-US" sz="2400" b="1" i="1" dirty="0" smtClean="0">
                <a:latin typeface="Cambria" pitchFamily="18" charset="0"/>
              </a:rPr>
              <a:t>ml</a:t>
            </a:r>
          </a:p>
          <a:p>
            <a:r>
              <a:rPr lang="en-US" sz="2400" b="1" i="1" dirty="0" smtClean="0">
                <a:latin typeface="Cambria" pitchFamily="18" charset="0"/>
              </a:rPr>
              <a:t>	</a:t>
            </a:r>
            <a:r>
              <a:rPr lang="ru-RU" sz="2400" dirty="0" smtClean="0">
                <a:latin typeface="Cambria" pitchFamily="18" charset="0"/>
              </a:rPr>
              <a:t>Подписи</a:t>
            </a:r>
          </a:p>
          <a:p>
            <a:endParaRPr lang="ru-RU" sz="2400" i="1" dirty="0" smtClean="0">
              <a:latin typeface="Cambria" pitchFamily="18" charset="0"/>
            </a:endParaRPr>
          </a:p>
          <a:p>
            <a:r>
              <a:rPr lang="ru-RU" sz="2400" i="1" dirty="0" smtClean="0">
                <a:latin typeface="Cambria" pitchFamily="18" charset="0"/>
              </a:rPr>
              <a:t>	</a:t>
            </a:r>
            <a:r>
              <a:rPr lang="ru-RU" sz="2400" b="1" i="1" dirty="0" smtClean="0">
                <a:latin typeface="Cambria" pitchFamily="18" charset="0"/>
              </a:rPr>
              <a:t>Изготовление раствора пепсина - НН ВМВ</a:t>
            </a:r>
          </a:p>
          <a:p>
            <a:endParaRPr lang="ru-RU" sz="2200" b="1" i="1" dirty="0" smtClean="0">
              <a:latin typeface="Cambria" pitchFamily="18" charset="0"/>
            </a:endParaRPr>
          </a:p>
          <a:p>
            <a:r>
              <a:rPr lang="ru-RU" sz="2200" b="1" i="1" dirty="0" smtClean="0">
                <a:latin typeface="Cambria" pitchFamily="18" charset="0"/>
              </a:rPr>
              <a:t>				</a:t>
            </a:r>
          </a:p>
          <a:p>
            <a:r>
              <a:rPr lang="ru-RU" sz="2200" b="1" i="1" dirty="0" smtClean="0">
                <a:latin typeface="Cambria" pitchFamily="18" charset="0"/>
              </a:rPr>
              <a:t>			</a:t>
            </a:r>
          </a:p>
          <a:p>
            <a:r>
              <a:rPr lang="ru-RU" sz="2200" b="1" i="1" dirty="0" smtClean="0">
                <a:latin typeface="Cambria" pitchFamily="18" charset="0"/>
              </a:rPr>
              <a:t>				</a:t>
            </a:r>
          </a:p>
          <a:p>
            <a:r>
              <a:rPr lang="ru-RU" sz="2200" b="1" i="1" dirty="0" smtClean="0">
                <a:latin typeface="Cambria" pitchFamily="18" charset="0"/>
              </a:rPr>
              <a:t>                                            </a:t>
            </a:r>
            <a:endParaRPr lang="ru-RU" sz="2200" b="1" i="1" dirty="0">
              <a:latin typeface="Cambria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2780928"/>
            <a:ext cx="54726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528" y="486916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Растворение НН ВМВ практически ничем не отличается от растворения НМВ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16632"/>
            <a:ext cx="4248472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ТС -1. Смешивание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76470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подставку отмеривают 82 мл воды очищенной, 20 мл раствора (1:10) кислоты хлористоводородной разведённой.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412776"/>
            <a:ext cx="4248472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ТС -2. Растворение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060848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подкисленном растворе растворяют при перемешивании 2,0 пепсина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420888"/>
            <a:ext cx="4248472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ТС -3. Фильтрование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996952"/>
            <a:ext cx="8820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Раствор пепсина фильтруют во флакон для отпуска через небольшой тампон ваты, промытый водой очищенной, или стеклянные фильтры      № 1, 2. Растворы пепсина, во избежание адсорбции фермента                       </a:t>
            </a:r>
            <a:r>
              <a:rPr lang="ru-RU" sz="2400" b="1" i="1" dirty="0" smtClean="0"/>
              <a:t>!!! никогда не фильтруют через фильтровальную бумагу, </a:t>
            </a:r>
            <a:r>
              <a:rPr lang="ru-RU" sz="2000" dirty="0" smtClean="0"/>
              <a:t>которая в водной среде гидролизуется с образованием отрицательного заряда, а пепсин в кислой среде, как соединение амфотерное (за счёт наличия карбоксильных и аминогрупп аминокислот), заряжается положительно.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5301208"/>
            <a:ext cx="4248472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ТС -4. Смешивание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587727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Непосредственно во флакон для отпуска после фильтрования пепсина отмеривают 2 мл сиропа сахарного.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260648"/>
            <a:ext cx="4248472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ТС -5. Упаковка с укупоркой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980728"/>
            <a:ext cx="5328592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ТС -6. Оформление (маркировка)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132856"/>
            <a:ext cx="756084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Ограниченно набухающие ВМВ (ОН ВМВ)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924944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Желатин </a:t>
            </a:r>
            <a:r>
              <a:rPr lang="ru-RU" sz="2400" dirty="0" smtClean="0"/>
              <a:t>– </a:t>
            </a:r>
            <a:r>
              <a:rPr lang="ru-RU" sz="2000" b="1" dirty="0" smtClean="0"/>
              <a:t>продукт частичного гидролиза коллагена, белок линейные молекулы которого образуют сетчатый каркас.</a:t>
            </a:r>
            <a:endParaRPr lang="ru-RU" sz="2000" b="1" i="1" u="sng" dirty="0"/>
          </a:p>
        </p:txBody>
      </p:sp>
      <p:pic>
        <p:nvPicPr>
          <p:cNvPr id="6" name="Рисунок 5" descr="1340700454720084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221088"/>
            <a:ext cx="3273090" cy="237626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860032" y="3789040"/>
            <a:ext cx="72008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860032" y="4005064"/>
            <a:ext cx="72008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860032" y="4437112"/>
            <a:ext cx="576064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932040" y="4653136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932040" y="5013176"/>
            <a:ext cx="432048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860032" y="5373216"/>
            <a:ext cx="50405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6012160" y="3861048"/>
            <a:ext cx="36004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012160" y="4005064"/>
            <a:ext cx="50405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940152" y="4437112"/>
            <a:ext cx="576064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940152" y="4725144"/>
            <a:ext cx="57606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6084168" y="5229200"/>
            <a:ext cx="43204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084168" y="5517232"/>
            <a:ext cx="36004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580112" y="4005064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436096" y="465313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796136" y="472514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364088" y="5373216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868144" y="5517232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5868144" y="3933056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724128" y="3789040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5508104" y="45091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652120" y="530120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Применяют растворы желатина: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как кровоостанавливающее средство внутрь;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для инъекций;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в качестве основы для мазей и суппозиториев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2132856"/>
            <a:ext cx="612068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Изготовление раствора желатина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2780928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latin typeface="Cambria" pitchFamily="18" charset="0"/>
            </a:endParaRPr>
          </a:p>
          <a:p>
            <a:r>
              <a:rPr lang="en-US" sz="2400" b="1" dirty="0" smtClean="0">
                <a:latin typeface="Cambria" pitchFamily="18" charset="0"/>
              </a:rPr>
              <a:t>Rp.</a:t>
            </a:r>
            <a:r>
              <a:rPr lang="ru-RU" sz="2400" b="1" dirty="0" smtClean="0">
                <a:latin typeface="Cambria" pitchFamily="18" charset="0"/>
              </a:rPr>
              <a:t>:</a:t>
            </a:r>
            <a:r>
              <a:rPr lang="en-US" sz="2400" b="1" dirty="0" smtClean="0">
                <a:latin typeface="Cambria" pitchFamily="18" charset="0"/>
              </a:rPr>
              <a:t>   Solutionis Gelatinae            5%     100 ml</a:t>
            </a:r>
          </a:p>
          <a:p>
            <a:r>
              <a:rPr lang="en-US" sz="2400" b="1" dirty="0" smtClean="0">
                <a:latin typeface="Cambria" pitchFamily="18" charset="0"/>
              </a:rPr>
              <a:t>        </a:t>
            </a:r>
            <a:r>
              <a:rPr lang="ru-RU" sz="2400" b="1" dirty="0" smtClean="0">
                <a:latin typeface="Cambria" pitchFamily="18" charset="0"/>
              </a:rPr>
              <a:t>   </a:t>
            </a:r>
            <a:r>
              <a:rPr lang="en-US" sz="2400" b="1" dirty="0" smtClean="0">
                <a:latin typeface="Cambria" pitchFamily="18" charset="0"/>
              </a:rPr>
              <a:t>Da. Signa. </a:t>
            </a:r>
            <a:r>
              <a:rPr lang="ru-RU" sz="2400" dirty="0" smtClean="0">
                <a:latin typeface="Cambria" pitchFamily="18" charset="0"/>
              </a:rPr>
              <a:t>По 1 столовой ложке через час.</a:t>
            </a:r>
          </a:p>
          <a:p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Изготавливают в массо-объёмной концентрации</a:t>
            </a:r>
          </a:p>
          <a:p>
            <a:r>
              <a:rPr lang="en-US" sz="2400" dirty="0" smtClean="0">
                <a:latin typeface="Cambria" pitchFamily="18" charset="0"/>
              </a:rPr>
              <a:t>C </a:t>
            </a:r>
            <a:r>
              <a:rPr lang="en-US" sz="1600" dirty="0" smtClean="0">
                <a:latin typeface="Cambria" pitchFamily="18" charset="0"/>
              </a:rPr>
              <a:t> max </a:t>
            </a:r>
            <a:r>
              <a:rPr lang="ru-RU" sz="2400" dirty="0" smtClean="0">
                <a:latin typeface="Cambria" pitchFamily="18" charset="0"/>
              </a:rPr>
              <a:t> = 3%</a:t>
            </a:r>
            <a:r>
              <a:rPr lang="en-US" sz="2400" dirty="0" smtClean="0">
                <a:latin typeface="Cambria" pitchFamily="18" charset="0"/>
              </a:rPr>
              <a:t>/0</a:t>
            </a:r>
            <a:r>
              <a:rPr lang="ru-RU" sz="2400" dirty="0" smtClean="0">
                <a:latin typeface="Cambria" pitchFamily="18" charset="0"/>
              </a:rPr>
              <a:t>,75 = 4%         5%  по прописи</a:t>
            </a:r>
          </a:p>
          <a:p>
            <a:r>
              <a:rPr lang="en-US" sz="2400" dirty="0" smtClean="0">
                <a:latin typeface="Cambria" pitchFamily="18" charset="0"/>
              </a:rPr>
              <a:t>  V = 5</a:t>
            </a:r>
            <a:r>
              <a:rPr lang="ru-RU" sz="2400" dirty="0" smtClean="0">
                <a:latin typeface="Cambria" pitchFamily="18" charset="0"/>
              </a:rPr>
              <a:t>,0 х 0,75 = 3,75 </a:t>
            </a:r>
            <a:r>
              <a:rPr lang="en-US" sz="2400" dirty="0" smtClean="0">
                <a:latin typeface="Cambria" pitchFamily="18" charset="0"/>
              </a:rPr>
              <a:t>ml (</a:t>
            </a:r>
            <a:r>
              <a:rPr lang="ru-RU" sz="2400" dirty="0" smtClean="0">
                <a:latin typeface="Cambria" pitchFamily="18" charset="0"/>
              </a:rPr>
              <a:t>Доп. откл. +  3%      3 мл)</a:t>
            </a:r>
          </a:p>
          <a:p>
            <a:r>
              <a:rPr lang="en-US" sz="2400" dirty="0" smtClean="0">
                <a:latin typeface="Cambria" pitchFamily="18" charset="0"/>
              </a:rPr>
              <a:t>V H</a:t>
            </a:r>
            <a:r>
              <a:rPr lang="en-US" sz="1600" dirty="0" smtClean="0">
                <a:latin typeface="Cambria" pitchFamily="18" charset="0"/>
              </a:rPr>
              <a:t> 2 </a:t>
            </a:r>
            <a:r>
              <a:rPr lang="en-US" sz="2400" dirty="0" smtClean="0">
                <a:latin typeface="Cambria" pitchFamily="18" charset="0"/>
              </a:rPr>
              <a:t>O = 100 – 3</a:t>
            </a:r>
            <a:r>
              <a:rPr lang="ru-RU" sz="2400" dirty="0" smtClean="0">
                <a:latin typeface="Cambria" pitchFamily="18" charset="0"/>
              </a:rPr>
              <a:t>,</a:t>
            </a:r>
            <a:r>
              <a:rPr lang="en-US" sz="2400" dirty="0" smtClean="0">
                <a:latin typeface="Cambria" pitchFamily="18" charset="0"/>
              </a:rPr>
              <a:t>75 = 96</a:t>
            </a:r>
            <a:r>
              <a:rPr lang="ru-RU" sz="2400" dirty="0" smtClean="0">
                <a:latin typeface="Cambria" pitchFamily="18" charset="0"/>
              </a:rPr>
              <a:t>,25 мл ( 96 мл)</a:t>
            </a:r>
          </a:p>
          <a:p>
            <a:endParaRPr lang="ru-RU" sz="2400" dirty="0">
              <a:latin typeface="Cambria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067944" y="4725144"/>
            <a:ext cx="144016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067944" y="4797152"/>
            <a:ext cx="144016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Равнобедренный треугольник 10"/>
          <p:cNvSpPr/>
          <p:nvPr/>
        </p:nvSpPr>
        <p:spPr>
          <a:xfrm>
            <a:off x="899592" y="5157192"/>
            <a:ext cx="144016" cy="14401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724128" y="537321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516216" y="5229200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Cambria" pitchFamily="18" charset="0"/>
            </a:endParaRPr>
          </a:p>
          <a:p>
            <a:endParaRPr lang="ru-RU" b="1" dirty="0" smtClean="0">
              <a:latin typeface="Cambria" pitchFamily="18" charset="0"/>
            </a:endParaRPr>
          </a:p>
          <a:p>
            <a:r>
              <a:rPr lang="ru-RU" b="1" dirty="0" smtClean="0">
                <a:latin typeface="Cambria" pitchFamily="18" charset="0"/>
              </a:rPr>
              <a:t>       </a:t>
            </a:r>
            <a:r>
              <a:rPr lang="en-US" sz="2400" b="1" i="1" dirty="0" smtClean="0">
                <a:latin typeface="Cambria" pitchFamily="18" charset="0"/>
              </a:rPr>
              <a:t>Gelatinae                    </a:t>
            </a:r>
            <a:r>
              <a:rPr lang="ru-RU" sz="2400" b="1" i="1" dirty="0" smtClean="0">
                <a:latin typeface="Cambria" pitchFamily="18" charset="0"/>
              </a:rPr>
              <a:t>  </a:t>
            </a:r>
            <a:r>
              <a:rPr lang="en-US" sz="2400" b="1" i="1" dirty="0" smtClean="0">
                <a:latin typeface="Cambria" pitchFamily="18" charset="0"/>
              </a:rPr>
              <a:t>5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      Aquae purificatae    50 ml</a:t>
            </a:r>
          </a:p>
          <a:p>
            <a:r>
              <a:rPr lang="en-US" sz="2400" b="1" i="1" dirty="0" smtClean="0">
                <a:latin typeface="Cambria" pitchFamily="18" charset="0"/>
              </a:rPr>
              <a:t>      Aquae purificatae    46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 25</a:t>
            </a:r>
            <a:r>
              <a:rPr lang="ru-RU" sz="2400" b="1" i="1" dirty="0" smtClean="0"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ml (t C)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	</a:t>
            </a:r>
            <a:r>
              <a:rPr lang="en-US" sz="2400" b="1" dirty="0" smtClean="0">
                <a:latin typeface="Cambria" pitchFamily="18" charset="0"/>
              </a:rPr>
              <a:t>V</a:t>
            </a:r>
            <a:r>
              <a:rPr lang="ru-RU" sz="2400" b="1" dirty="0" smtClean="0">
                <a:latin typeface="Cambria" pitchFamily="18" charset="0"/>
              </a:rPr>
              <a:t> общ</a:t>
            </a:r>
            <a:r>
              <a:rPr lang="en-US" sz="2400" b="1" dirty="0" smtClean="0">
                <a:latin typeface="Cambria" pitchFamily="18" charset="0"/>
              </a:rPr>
              <a:t>   = 100 ml</a:t>
            </a:r>
            <a:endParaRPr lang="ru-RU" sz="2400" b="1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Подписи</a:t>
            </a:r>
            <a:endParaRPr lang="en-US" sz="2400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        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3528" y="1988840"/>
            <a:ext cx="51845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9552" y="33265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Дата. ППК к рецепту №2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548680"/>
            <a:ext cx="3816424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10 кратное кол-во воды по отношению к массе для набухания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652120" y="1556792"/>
            <a:ext cx="244827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Для растворения при нагревании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4283968" y="90872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5" idx="1"/>
          </p:cNvCxnSpPr>
          <p:nvPr/>
        </p:nvCxnSpPr>
        <p:spPr>
          <a:xfrm>
            <a:off x="5364088" y="1700808"/>
            <a:ext cx="288032" cy="179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75656" y="2924944"/>
            <a:ext cx="6264696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ТС -1 Растворение       Набухание</a:t>
            </a:r>
          </a:p>
          <a:p>
            <a:r>
              <a:rPr lang="ru-RU" sz="2000" b="1" dirty="0" smtClean="0"/>
              <a:t>		              Собственно растворение</a:t>
            </a:r>
            <a:endParaRPr lang="ru-RU" sz="2000" b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779912" y="31409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779912" y="3284984"/>
            <a:ext cx="36004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9512" y="3645024"/>
            <a:ext cx="88204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Стадия набухания желатина протекает в течение 30 – 40 мин при комнатной </a:t>
            </a:r>
            <a:r>
              <a:rPr lang="en-US" sz="2000" dirty="0" smtClean="0"/>
              <a:t>t</a:t>
            </a:r>
            <a:r>
              <a:rPr lang="ru-RU" sz="2000" dirty="0" smtClean="0"/>
              <a:t>, затем переходит в стадию растворения </a:t>
            </a:r>
            <a:r>
              <a:rPr lang="ru-RU" sz="2400" b="1" i="1" dirty="0" smtClean="0"/>
              <a:t>при нагревании на водяной бане.</a:t>
            </a:r>
          </a:p>
          <a:p>
            <a:r>
              <a:rPr lang="ru-RU" sz="2000" dirty="0" smtClean="0"/>
              <a:t>В выпарительной фарфоровой чашке желатин заливают  10- кратным количеством воды комнатной </a:t>
            </a:r>
            <a:r>
              <a:rPr lang="en-US" sz="2000" dirty="0" smtClean="0"/>
              <a:t>t</a:t>
            </a:r>
            <a:r>
              <a:rPr lang="ru-RU" sz="2000" dirty="0" smtClean="0"/>
              <a:t> (в зависимости от состава прописи объём воды может быть уменьшен, не менее 4- кратного) и оставляют для </a:t>
            </a:r>
            <a:r>
              <a:rPr lang="ru-RU" sz="2400" b="1" i="1" dirty="0" smtClean="0"/>
              <a:t>набухания  </a:t>
            </a:r>
            <a:r>
              <a:rPr lang="ru-RU" sz="2000" dirty="0" smtClean="0"/>
              <a:t>в течение 30-40 мин. Затем добавляют остальной объём воды и нагревают на водяной бане при температуре 40 -50 С до полного </a:t>
            </a:r>
            <a:r>
              <a:rPr lang="ru-RU" sz="2400" b="1" i="1" dirty="0" smtClean="0"/>
              <a:t>растворения желатина. 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88640"/>
            <a:ext cx="396044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ТС – 2. Фильтрование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764705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Растворы ОН ВМВ в воде, фильтруют через </a:t>
            </a:r>
            <a:r>
              <a:rPr lang="ru-RU" sz="2000" b="1" i="1" dirty="0" smtClean="0"/>
              <a:t>двойной слой марли. </a:t>
            </a:r>
            <a:r>
              <a:rPr lang="ru-RU" sz="2000" dirty="0" smtClean="0"/>
              <a:t>Вязкость растворов желатина при охлаждении повышается, поэтому их, фильтруют тёплыми.</a:t>
            </a:r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844824"/>
            <a:ext cx="770485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i="1" dirty="0" smtClean="0"/>
              <a:t>В тёплом виде фильтруют и другие вязкие растворы</a:t>
            </a:r>
            <a:endParaRPr lang="ru-RU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56490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После фильтрования, если необходимо (испарение воды при нагревании), объём раствора доводят водой до заданного объёма.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429000"/>
            <a:ext cx="8496944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Желатин-глицериновые гели, как основы мазей.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149080"/>
            <a:ext cx="792088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Содержат: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от 1 до 3% желатина;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до 30% глицерина;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70 – 80% воды очищенной.</a:t>
            </a:r>
          </a:p>
          <a:p>
            <a:r>
              <a:rPr lang="ru-RU" sz="2400" dirty="0" smtClean="0"/>
              <a:t>Изготавливают в концентрации </a:t>
            </a:r>
            <a:r>
              <a:rPr lang="ru-RU" sz="2800" b="1" i="1" dirty="0" smtClean="0"/>
              <a:t>по массе</a:t>
            </a:r>
            <a:endParaRPr lang="ru-RU" sz="2800" b="1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28092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 тарированной фарфоровой чашке желатин заливают водой и оставляют для набухания при комнатной температуре 45 – 60 мин.</a:t>
            </a:r>
          </a:p>
          <a:p>
            <a:r>
              <a:rPr lang="ru-RU" sz="2400" b="1" dirty="0" smtClean="0"/>
              <a:t>К набухшему желатину добавляют глицерин и нагревают на водяной бане при температуре не выше 55 -60 С до получения прозрачного раствора вязкой консистенции.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Растворы ВМВ, изготавливаемые в концентрации по массе, фильтруют в предварительно взвешенный флакон (банку и др.)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5013176"/>
            <a:ext cx="3888432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260648"/>
            <a:ext cx="8064896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Изготовление растворов крахмала - ОНВМВ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052736"/>
            <a:ext cx="842493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smtClean="0"/>
              <a:t>Крахмал</a:t>
            </a:r>
            <a:r>
              <a:rPr lang="ru-RU" sz="2400" dirty="0" smtClean="0"/>
              <a:t> – полисахарид, состоящий из:</a:t>
            </a: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/>
              <a:t> </a:t>
            </a:r>
            <a:r>
              <a:rPr lang="ru-RU" sz="2800" b="1" dirty="0" smtClean="0"/>
              <a:t>амилопектина </a:t>
            </a:r>
            <a:r>
              <a:rPr lang="ru-RU" sz="2400" dirty="0" smtClean="0"/>
              <a:t>(разветвлённая структура) –  90-80%, не растворимого в воде, но набухающего в ней;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3200" b="1" dirty="0" smtClean="0"/>
              <a:t>амилозы </a:t>
            </a:r>
            <a:r>
              <a:rPr lang="ru-RU" sz="2400" dirty="0" smtClean="0"/>
              <a:t>(линейная структура) – 10-20%, растворимой в воде.</a:t>
            </a:r>
          </a:p>
          <a:p>
            <a:pPr algn="ctr"/>
            <a:r>
              <a:rPr lang="ru-RU" sz="2400" b="1" dirty="0" smtClean="0"/>
              <a:t>Переплетаясь, молекулы образуют сетчатый каркас.</a:t>
            </a:r>
          </a:p>
          <a:p>
            <a:pPr algn="ctr"/>
            <a:endParaRPr lang="ru-RU" sz="2400" dirty="0" smtClean="0"/>
          </a:p>
          <a:p>
            <a:r>
              <a:rPr lang="ru-RU" sz="2400" dirty="0" smtClean="0"/>
              <a:t>Если концентрация раствора крахмала не указана, для </a:t>
            </a:r>
            <a:r>
              <a:rPr lang="ru-RU" sz="2400" b="1" i="1" dirty="0" smtClean="0"/>
              <a:t>внутреннего применения и для клизм </a:t>
            </a:r>
            <a:r>
              <a:rPr lang="ru-RU" sz="2400" dirty="0" smtClean="0"/>
              <a:t>изготавливают </a:t>
            </a:r>
          </a:p>
          <a:p>
            <a:pPr algn="ctr"/>
            <a:r>
              <a:rPr lang="ru-RU" sz="2400" b="1" dirty="0" smtClean="0"/>
              <a:t>2% раствор </a:t>
            </a:r>
            <a:r>
              <a:rPr lang="ru-RU" sz="2400" dirty="0" smtClean="0"/>
              <a:t>в соответствии с прописью ГФ </a:t>
            </a:r>
            <a:r>
              <a:rPr lang="en-US" sz="2400" dirty="0" smtClean="0">
                <a:latin typeface="Cambria" pitchFamily="18" charset="0"/>
              </a:rPr>
              <a:t>VII</a:t>
            </a:r>
            <a:r>
              <a:rPr lang="ru-RU" sz="2400" dirty="0" smtClean="0">
                <a:latin typeface="Cambria" pitchFamily="18" charset="0"/>
              </a:rPr>
              <a:t> издания: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Cambria" pitchFamily="18" charset="0"/>
              </a:rPr>
              <a:t>Крахмала              1 часть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Cambria" pitchFamily="18" charset="0"/>
              </a:rPr>
              <a:t>Воды холодной  4 части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Cambria" pitchFamily="18" charset="0"/>
              </a:rPr>
              <a:t>Воды горячей      45 частей</a:t>
            </a:r>
          </a:p>
          <a:p>
            <a:endParaRPr lang="ru-RU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00" y="5157192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концентрации по </a:t>
            </a:r>
            <a:r>
              <a:rPr lang="ru-RU" sz="2400" b="1" i="1" dirty="0" smtClean="0"/>
              <a:t>массе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0800000" flipV="1">
            <a:off x="323528" y="157863"/>
            <a:ext cx="8136904" cy="58477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3200" b="1" dirty="0" smtClean="0"/>
              <a:t>ВМВ. Определение. Классификация.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179512" y="908720"/>
          <a:ext cx="8568952" cy="3016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323528" y="4221088"/>
          <a:ext cx="8352928" cy="95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67544" y="3356992"/>
            <a:ext cx="4752528" cy="32403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39552" y="0"/>
            <a:ext cx="4680520" cy="15567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0"/>
            <a:ext cx="784887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mbria" pitchFamily="18" charset="0"/>
              </a:rPr>
              <a:t>Rp.</a:t>
            </a:r>
            <a:r>
              <a:rPr lang="ru-RU" sz="2400" b="1" dirty="0" smtClean="0">
                <a:latin typeface="Cambria" pitchFamily="18" charset="0"/>
              </a:rPr>
              <a:t>:</a:t>
            </a:r>
            <a:r>
              <a:rPr lang="en-US" sz="2400" b="1" dirty="0" smtClean="0">
                <a:latin typeface="Cambria" pitchFamily="18" charset="0"/>
              </a:rPr>
              <a:t>  </a:t>
            </a:r>
            <a:r>
              <a:rPr lang="en-US" sz="2400" b="1" i="1" dirty="0" smtClean="0">
                <a:latin typeface="Cambria" pitchFamily="18" charset="0"/>
              </a:rPr>
              <a:t>Solutionis Amyli 100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         Chlorali hydrati</a:t>
            </a:r>
          </a:p>
          <a:p>
            <a:r>
              <a:rPr lang="en-US" sz="2400" b="1" i="1" dirty="0" smtClean="0">
                <a:latin typeface="Cambria" pitchFamily="18" charset="0"/>
              </a:rPr>
              <a:t>         Natrii bromidi ana 2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Misce. Da. Signa.</a:t>
            </a:r>
            <a:r>
              <a:rPr lang="ru-RU" sz="2400" b="1" dirty="0" smtClean="0">
                <a:latin typeface="Cambria" pitchFamily="18" charset="0"/>
              </a:rPr>
              <a:t> На две клизмы</a:t>
            </a:r>
          </a:p>
          <a:p>
            <a:r>
              <a:rPr lang="ru-RU" sz="2400" dirty="0" smtClean="0">
                <a:latin typeface="Cambria" pitchFamily="18" charset="0"/>
              </a:rPr>
              <a:t>Проверка доз.</a:t>
            </a:r>
          </a:p>
          <a:p>
            <a:r>
              <a:rPr lang="ru-RU" sz="2400" dirty="0" smtClean="0">
                <a:latin typeface="Cambria" pitchFamily="18" charset="0"/>
              </a:rPr>
              <a:t>Хлоралгидрат – сильнодействующее вещество</a:t>
            </a:r>
          </a:p>
          <a:p>
            <a:r>
              <a:rPr lang="ru-RU" sz="2400" dirty="0" smtClean="0">
                <a:latin typeface="Cambria" pitchFamily="18" charset="0"/>
              </a:rPr>
              <a:t>М</a:t>
            </a:r>
            <a:r>
              <a:rPr lang="ru-RU" sz="1600" dirty="0" smtClean="0">
                <a:latin typeface="Cambria" pitchFamily="18" charset="0"/>
              </a:rPr>
              <a:t> общ.</a:t>
            </a:r>
            <a:r>
              <a:rPr lang="ru-RU" sz="2400" dirty="0" smtClean="0">
                <a:latin typeface="Cambria" pitchFamily="18" charset="0"/>
              </a:rPr>
              <a:t> = 104,0 Количество приёмов -2</a:t>
            </a:r>
          </a:p>
          <a:p>
            <a:r>
              <a:rPr lang="ru-RU" sz="2400" dirty="0" smtClean="0">
                <a:latin typeface="Cambria" pitchFamily="18" charset="0"/>
              </a:rPr>
              <a:t>РД – 2,0 : 2 = 1,0       ВРД (2,0)</a:t>
            </a:r>
          </a:p>
          <a:p>
            <a:r>
              <a:rPr lang="ru-RU" sz="2400" dirty="0" smtClean="0">
                <a:latin typeface="Cambria" pitchFamily="18" charset="0"/>
              </a:rPr>
              <a:t>СД – 2,0      ВСД (6,0)                    Днз</a:t>
            </a:r>
          </a:p>
          <a:p>
            <a:r>
              <a:rPr lang="ru-RU" sz="2400" dirty="0" smtClean="0">
                <a:latin typeface="Cambria" pitchFamily="18" charset="0"/>
              </a:rPr>
              <a:t>Дата. ППК к рецепту №3</a:t>
            </a:r>
          </a:p>
          <a:p>
            <a:r>
              <a:rPr lang="en-US" sz="2400" b="1" i="1" dirty="0" smtClean="0">
                <a:latin typeface="Cambria" pitchFamily="18" charset="0"/>
              </a:rPr>
              <a:t>Amyli				</a:t>
            </a:r>
            <a:r>
              <a:rPr lang="ru-RU" sz="2400" b="1" i="1" dirty="0" smtClean="0">
                <a:latin typeface="Cambria" pitchFamily="18" charset="0"/>
              </a:rPr>
              <a:t>    </a:t>
            </a:r>
            <a:r>
              <a:rPr lang="en-US" sz="2400" b="1" i="1" dirty="0" smtClean="0">
                <a:latin typeface="Cambria" pitchFamily="18" charset="0"/>
              </a:rPr>
              <a:t>2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Aquae purificatae frigide    </a:t>
            </a:r>
            <a:r>
              <a:rPr lang="ru-RU" sz="2400" b="1" i="1" dirty="0" smtClean="0">
                <a:latin typeface="Cambria" pitchFamily="18" charset="0"/>
              </a:rPr>
              <a:t>   </a:t>
            </a:r>
            <a:r>
              <a:rPr lang="en-US" sz="2400" b="1" i="1" dirty="0" smtClean="0">
                <a:latin typeface="Cambria" pitchFamily="18" charset="0"/>
              </a:rPr>
              <a:t>8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Aquae purificatae ebulentis </a:t>
            </a:r>
            <a:r>
              <a:rPr lang="ru-RU" sz="2400" b="1" i="1" dirty="0" smtClean="0"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85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Aquae purificatae		    5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Chlorali hydrati                   	    2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</a:p>
          <a:p>
            <a:r>
              <a:rPr lang="en-US" sz="2400" b="1" i="1" dirty="0" smtClean="0">
                <a:latin typeface="Cambria" pitchFamily="18" charset="0"/>
              </a:rPr>
              <a:t>Natrii bromidi                             2</a:t>
            </a:r>
            <a:r>
              <a:rPr lang="ru-RU" sz="2400" b="1" i="1" dirty="0" smtClean="0">
                <a:latin typeface="Cambria" pitchFamily="18" charset="0"/>
              </a:rPr>
              <a:t>,</a:t>
            </a:r>
            <a:r>
              <a:rPr lang="en-US" sz="2400" b="1" i="1" dirty="0" smtClean="0">
                <a:latin typeface="Cambria" pitchFamily="18" charset="0"/>
              </a:rPr>
              <a:t>0</a:t>
            </a:r>
            <a:endParaRPr lang="ru-RU" sz="2400" b="1" i="1" dirty="0" smtClean="0">
              <a:latin typeface="Cambria" pitchFamily="18" charset="0"/>
            </a:endParaRPr>
          </a:p>
          <a:p>
            <a:r>
              <a:rPr lang="ru-RU" sz="2400" b="1" i="1" dirty="0" smtClean="0">
                <a:latin typeface="Cambria" pitchFamily="18" charset="0"/>
              </a:rPr>
              <a:t>М</a:t>
            </a:r>
            <a:r>
              <a:rPr lang="ru-RU" sz="1600" b="1" i="1" dirty="0" smtClean="0">
                <a:latin typeface="Cambria" pitchFamily="18" charset="0"/>
              </a:rPr>
              <a:t> общ</a:t>
            </a:r>
            <a:r>
              <a:rPr lang="ru-RU" sz="2400" b="1" i="1" dirty="0" smtClean="0">
                <a:latin typeface="Cambria" pitchFamily="18" charset="0"/>
              </a:rPr>
              <a:t> = 104,0      М</a:t>
            </a:r>
            <a:r>
              <a:rPr lang="ru-RU" sz="1600" b="1" i="1" dirty="0" smtClean="0">
                <a:latin typeface="Cambria" pitchFamily="18" charset="0"/>
              </a:rPr>
              <a:t> флакона б/к</a:t>
            </a:r>
            <a:r>
              <a:rPr lang="ru-RU" sz="2400" b="1" i="1" dirty="0" smtClean="0">
                <a:latin typeface="Cambria" pitchFamily="18" charset="0"/>
              </a:rPr>
              <a:t> = </a:t>
            </a:r>
          </a:p>
          <a:p>
            <a:r>
              <a:rPr lang="ru-RU" sz="2000" dirty="0" smtClean="0">
                <a:latin typeface="Cambria" pitchFamily="18" charset="0"/>
              </a:rPr>
              <a:t>Подписи</a:t>
            </a:r>
          </a:p>
          <a:p>
            <a:endParaRPr lang="ru-RU" sz="2400" dirty="0">
              <a:latin typeface="Cambria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771800" y="2708920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771800" y="2780928"/>
            <a:ext cx="144016" cy="720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691680" y="3068960"/>
            <a:ext cx="144016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91680" y="3140968"/>
            <a:ext cx="144016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427984" y="2636912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67544" y="5877272"/>
            <a:ext cx="482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508104" y="3645024"/>
            <a:ext cx="3168352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dirty="0" smtClean="0"/>
              <a:t>Р-р крахмала в подобных прописях выполняет функции ЛВ –обвалакивающее действие которого, снижает раздражающие свойства бромидов, хлоралгидрата и др.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88924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 изготовлении растворов крахмала во взвешенной фарфоровой выпарительной  чашке на небольшом огне (на металлической сетке) </a:t>
            </a:r>
            <a:r>
              <a:rPr lang="ru-RU" sz="2400" b="1" dirty="0" smtClean="0"/>
              <a:t>нагревают до кипения рассчитанное количество воды очищенной.</a:t>
            </a:r>
          </a:p>
          <a:p>
            <a:r>
              <a:rPr lang="ru-RU" sz="2400" b="1" dirty="0" smtClean="0"/>
              <a:t>Выливают</a:t>
            </a:r>
            <a:r>
              <a:rPr lang="ru-RU" sz="2400" dirty="0" smtClean="0"/>
              <a:t> в нее изготовленную отдельно в воде очищенной комнатной температуры суспензию (взвесь) крахмала в соотношении 1 : 4.</a:t>
            </a:r>
          </a:p>
          <a:p>
            <a:r>
              <a:rPr lang="ru-RU" sz="2400" dirty="0" smtClean="0"/>
              <a:t>Смесь вновь </a:t>
            </a:r>
            <a:r>
              <a:rPr lang="ru-RU" sz="2400" b="1" dirty="0" smtClean="0"/>
              <a:t>доводят до кипения и кипятят 1 – 2 мин. </a:t>
            </a:r>
            <a:r>
              <a:rPr lang="ru-RU" sz="2400" dirty="0" smtClean="0"/>
              <a:t>при постоянном помешивании (не перегревать, так как это приведёт к гидролизу крахмала и последующей деструкции!).</a:t>
            </a:r>
          </a:p>
          <a:p>
            <a:r>
              <a:rPr lang="ru-RU" sz="2400" dirty="0" smtClean="0"/>
              <a:t>В случае необходимости (испарение воды при нагревании), добавляют воду очищенную до требуемой массы.</a:t>
            </a:r>
          </a:p>
          <a:p>
            <a:r>
              <a:rPr lang="ru-RU" sz="2400" dirty="0" smtClean="0"/>
              <a:t>Входящие в состав раствора ЛВ (бромиды хлоралгидрат) способны высаливать ВМВ, поэтому их растворяют в минимальном количестве воды, взятом из общей массы раствора с учётом растворимости веществ, и добавляют к раствору крахмала.  </a:t>
            </a:r>
            <a:endParaRPr lang="ru-RU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случае растворения – термолабильных веществ, (хлоралгидрат), их растворяют в остывшем растворе.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806489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mbria" pitchFamily="18" charset="0"/>
              </a:rPr>
              <a:t>N.B!</a:t>
            </a:r>
            <a:r>
              <a:rPr lang="ru-RU" sz="2400" b="1" dirty="0" smtClean="0">
                <a:latin typeface="Cambria" pitchFamily="18" charset="0"/>
              </a:rPr>
              <a:t> При повышенной температуре в присутствии других веществ, особенно электролитов, ускоряется процесс высаливания ВМВ.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2924944"/>
            <a:ext cx="54006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Фильтрование растворов крахмала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717032"/>
            <a:ext cx="3312368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Через двойной слой марли.</a:t>
            </a:r>
          </a:p>
          <a:p>
            <a:pPr algn="ctr"/>
            <a:r>
              <a:rPr lang="ru-RU" sz="2400" dirty="0" smtClean="0"/>
              <a:t>2% раствор после охлаждения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716016" y="3717032"/>
            <a:ext cx="3456384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Растворы концентрации до 1% -через рыхлый тампон ваты промытый водой очищенной</a:t>
            </a:r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940152" y="3429000"/>
            <a:ext cx="432048" cy="288032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339752" y="3429000"/>
            <a:ext cx="432048" cy="216024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131840" y="3429000"/>
            <a:ext cx="4608512" cy="2304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1052736"/>
            <a:ext cx="3888432" cy="1800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124744"/>
            <a:ext cx="3816424" cy="19442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260648"/>
            <a:ext cx="763284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Крахмал в качестве вспомогательного вещества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12474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Для стабилизации эмульсий 10% раствор (гель):</a:t>
            </a:r>
          </a:p>
          <a:p>
            <a:r>
              <a:rPr lang="ru-RU" sz="2000" b="1" dirty="0" smtClean="0"/>
              <a:t>Крахмала             5частей</a:t>
            </a:r>
          </a:p>
          <a:p>
            <a:r>
              <a:rPr lang="ru-RU" sz="2000" b="1" dirty="0" smtClean="0"/>
              <a:t>Воды холодной 10 частей</a:t>
            </a:r>
          </a:p>
          <a:p>
            <a:r>
              <a:rPr lang="ru-RU" sz="2000" b="1" dirty="0" smtClean="0"/>
              <a:t>Воды горячей     35 частей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1052736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Для стабилизации суспензий -5% раствор: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700808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Крахмала             2,5части</a:t>
            </a:r>
          </a:p>
          <a:p>
            <a:r>
              <a:rPr lang="ru-RU" sz="2000" b="1" dirty="0" smtClean="0"/>
              <a:t>Воды холодной   5 частей</a:t>
            </a:r>
          </a:p>
          <a:p>
            <a:r>
              <a:rPr lang="ru-RU" sz="2000" b="1" dirty="0" smtClean="0"/>
              <a:t>Воды горячей     42,5части</a:t>
            </a:r>
            <a:endParaRPr lang="ru-RU" sz="2000" b="1" dirty="0"/>
          </a:p>
        </p:txBody>
      </p:sp>
      <p:cxnSp>
        <p:nvCxnSpPr>
          <p:cNvPr id="9" name="Прямая со стрелкой 8"/>
          <p:cNvCxnSpPr>
            <a:stCxn id="2" idx="2"/>
            <a:endCxn id="3" idx="0"/>
          </p:cNvCxnSpPr>
          <p:nvPr/>
        </p:nvCxnSpPr>
        <p:spPr>
          <a:xfrm flipH="1">
            <a:off x="2375756" y="722313"/>
            <a:ext cx="2268252" cy="4024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  <a:endCxn id="4" idx="0"/>
          </p:cNvCxnSpPr>
          <p:nvPr/>
        </p:nvCxnSpPr>
        <p:spPr>
          <a:xfrm>
            <a:off x="4644008" y="722313"/>
            <a:ext cx="1692188" cy="3304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31840" y="3429001"/>
            <a:ext cx="46805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В качестве склеивающего средства при изготовлении пилюль 7% раствор крахмала в глицерине:</a:t>
            </a:r>
          </a:p>
          <a:p>
            <a:r>
              <a:rPr lang="ru-RU" sz="2000" b="1" dirty="0" smtClean="0"/>
              <a:t>Крахмала     		7 частей</a:t>
            </a:r>
          </a:p>
          <a:p>
            <a:r>
              <a:rPr lang="ru-RU" sz="2000" b="1" dirty="0" smtClean="0"/>
              <a:t>Глицерина                         93 части</a:t>
            </a:r>
          </a:p>
          <a:p>
            <a:r>
              <a:rPr lang="ru-RU" sz="2000" b="1" dirty="0" smtClean="0"/>
              <a:t>Воды очищенной             7 частей</a:t>
            </a:r>
          </a:p>
          <a:p>
            <a:r>
              <a:rPr lang="ru-RU" sz="2000" b="1" dirty="0" smtClean="0"/>
              <a:t>	М = 100,0</a:t>
            </a:r>
            <a:endParaRPr lang="ru-RU" sz="2000" b="1" dirty="0"/>
          </a:p>
        </p:txBody>
      </p:sp>
      <p:cxnSp>
        <p:nvCxnSpPr>
          <p:cNvPr id="16" name="Прямая со стрелкой 15"/>
          <p:cNvCxnSpPr>
            <a:stCxn id="2" idx="2"/>
          </p:cNvCxnSpPr>
          <p:nvPr/>
        </p:nvCxnSpPr>
        <p:spPr>
          <a:xfrm flipH="1">
            <a:off x="4283968" y="722313"/>
            <a:ext cx="360040" cy="27786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03848" y="5301208"/>
            <a:ext cx="41044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3573016"/>
            <a:ext cx="3275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Малые количества крахмально-глицеринового геля (до 30,0) можно изготовить так:</a:t>
            </a:r>
          </a:p>
          <a:p>
            <a:r>
              <a:rPr lang="ru-RU" sz="1600" dirty="0" smtClean="0"/>
              <a:t>Смешать крахмал в фарфоровой чашке сначала с водой, а затем с глицерином и нагревать при постоянном помешивании до образования прозрачного геля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23528" y="5842337"/>
            <a:ext cx="7848872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Благодаря высокой концентрации глицерина, мази на крахмально-глицериновой основе не подвергаются микробной контаминации, но склонны к синерезису (расслоению) при хранении.</a:t>
            </a:r>
            <a:endParaRPr lang="ru-RU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799288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Изготовление растворов производных целлюлозы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980728"/>
            <a:ext cx="316835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Эфиры целлюлозы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44824"/>
            <a:ext cx="2376264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Метилцеллюлоза</a:t>
            </a:r>
          </a:p>
          <a:p>
            <a:pPr algn="ctr"/>
            <a:r>
              <a:rPr lang="ru-RU" sz="2000" b="1" i="1" dirty="0" smtClean="0"/>
              <a:t>3-8% гели (МЦ)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780928"/>
            <a:ext cx="31683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МЦ заливают ½ воды очищенной нагревают до </a:t>
            </a:r>
            <a:r>
              <a:rPr lang="en-US" dirty="0" smtClean="0"/>
              <a:t>t </a:t>
            </a:r>
            <a:r>
              <a:rPr lang="ru-RU" dirty="0" smtClean="0"/>
              <a:t>50-70 С.</a:t>
            </a:r>
          </a:p>
          <a:p>
            <a:r>
              <a:rPr lang="ru-RU" dirty="0" smtClean="0"/>
              <a:t>Охлаждают до </a:t>
            </a:r>
            <a:r>
              <a:rPr lang="en-US" dirty="0" smtClean="0"/>
              <a:t>t </a:t>
            </a:r>
            <a:r>
              <a:rPr lang="ru-RU" dirty="0" smtClean="0"/>
              <a:t>комнатной, добавляют остальную воду и размешивают до полного растворения (лучше с помощью механической мешалки).</a:t>
            </a:r>
          </a:p>
          <a:p>
            <a:r>
              <a:rPr lang="ru-RU" dirty="0" smtClean="0"/>
              <a:t>Если раствор нагреть до </a:t>
            </a:r>
            <a:r>
              <a:rPr lang="en-US" dirty="0" smtClean="0"/>
              <a:t>t</a:t>
            </a:r>
            <a:endParaRPr lang="ru-RU" dirty="0" smtClean="0"/>
          </a:p>
          <a:p>
            <a:r>
              <a:rPr lang="ru-RU" dirty="0" smtClean="0"/>
              <a:t>Более 50 С происходит синерезис. При охлаждении            раствор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203848" y="6021288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71800" y="1700808"/>
            <a:ext cx="3168352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Натрий карбоксиметилцеллюлоза 4-6% гели (</a:t>
            </a:r>
            <a:r>
              <a:rPr lang="en-US" b="1" i="1" dirty="0" smtClean="0">
                <a:latin typeface="Cambria" pitchFamily="18" charset="0"/>
              </a:rPr>
              <a:t>Na</a:t>
            </a:r>
            <a:r>
              <a:rPr lang="ru-RU" b="1" i="1" dirty="0" smtClean="0">
                <a:latin typeface="Cambria" pitchFamily="18" charset="0"/>
              </a:rPr>
              <a:t>КМЦ)</a:t>
            </a:r>
            <a:endParaRPr lang="ru-RU" b="1" i="1" dirty="0"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9912" y="2924944"/>
            <a:ext cx="2448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Na</a:t>
            </a:r>
            <a:r>
              <a:rPr lang="ru-RU" dirty="0" smtClean="0">
                <a:latin typeface="Cambria" pitchFamily="18" charset="0"/>
              </a:rPr>
              <a:t>КМЦ заливают ½ воды очищенной, размешивают. Через 30-60 мин. добавляют остальную воду нагретую до 50-70 С, перемешивают до полного растворения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3" idx="2"/>
            <a:endCxn id="4" idx="0"/>
          </p:cNvCxnSpPr>
          <p:nvPr/>
        </p:nvCxnSpPr>
        <p:spPr>
          <a:xfrm flipH="1">
            <a:off x="1367644" y="1442393"/>
            <a:ext cx="684076" cy="4024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2"/>
            <a:endCxn id="9" idx="0"/>
          </p:cNvCxnSpPr>
          <p:nvPr/>
        </p:nvCxnSpPr>
        <p:spPr>
          <a:xfrm>
            <a:off x="2051720" y="1442393"/>
            <a:ext cx="2304256" cy="258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Стрелка вниз 14"/>
          <p:cNvSpPr/>
          <p:nvPr/>
        </p:nvSpPr>
        <p:spPr>
          <a:xfrm>
            <a:off x="1331640" y="2564904"/>
            <a:ext cx="216024" cy="288032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4860032" y="2708920"/>
            <a:ext cx="216024" cy="288032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Выгнутая влево стрелка 16"/>
          <p:cNvSpPr/>
          <p:nvPr/>
        </p:nvSpPr>
        <p:spPr>
          <a:xfrm>
            <a:off x="179512" y="476672"/>
            <a:ext cx="288032" cy="792088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88224" y="980728"/>
            <a:ext cx="165618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Регенкур</a:t>
            </a:r>
            <a:endParaRPr lang="ru-RU" sz="2400" b="1" dirty="0"/>
          </a:p>
        </p:txBody>
      </p:sp>
      <p:sp>
        <p:nvSpPr>
          <p:cNvPr id="22" name="Выгнутая вправо стрелка 21"/>
          <p:cNvSpPr/>
          <p:nvPr/>
        </p:nvSpPr>
        <p:spPr>
          <a:xfrm>
            <a:off x="8460432" y="548680"/>
            <a:ext cx="360040" cy="720080"/>
          </a:xfrm>
          <a:prstGeom prst="curved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200" y="1700808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Сшитая форма </a:t>
            </a:r>
            <a:r>
              <a:rPr lang="en-US" dirty="0" smtClean="0">
                <a:latin typeface="Cambria" pitchFamily="18" charset="0"/>
              </a:rPr>
              <a:t>Na</a:t>
            </a:r>
            <a:r>
              <a:rPr lang="ru-RU" dirty="0" smtClean="0">
                <a:latin typeface="Cambria" pitchFamily="18" charset="0"/>
              </a:rPr>
              <a:t>КМЦ очищенной</a:t>
            </a:r>
          </a:p>
          <a:p>
            <a:r>
              <a:rPr lang="ru-RU" dirty="0" smtClean="0">
                <a:latin typeface="Cambria" pitchFamily="18" charset="0"/>
              </a:rPr>
              <a:t>Набухает в воде с образованием полупрозрачного геля. Не растворим в этаноле, эфире, хлороформе. Применяют в виде 5-10% гелей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49694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Изготовление растворов поливинилового спирта (ПВС)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Поливиниловый спирт</a:t>
            </a:r>
            <a:r>
              <a:rPr lang="ru-RU" sz="2000" dirty="0" smtClean="0"/>
              <a:t> – </a:t>
            </a:r>
            <a:r>
              <a:rPr lang="ru-RU" sz="2400" dirty="0" smtClean="0"/>
              <a:t>ПВС растворим в воде и глицерине при нагревании. Водные растворы ПВС обладают высокой вязкостью. Для изготовления мазей можно применять в концентрации до 15% </a:t>
            </a:r>
            <a:endParaRPr lang="ru-RU" sz="2400" b="1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2780928"/>
            <a:ext cx="302433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ТС -1. Растворение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42900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Навеску ПВС заливают холодной водой, оставляют для набухания на сутки, затем нагревают на водяной бане при </a:t>
            </a:r>
            <a:r>
              <a:rPr lang="en-US" sz="2400" dirty="0" smtClean="0"/>
              <a:t>t</a:t>
            </a:r>
            <a:r>
              <a:rPr lang="ru-RU" sz="2400" dirty="0" smtClean="0"/>
              <a:t> 80-90 С периодически помешивая до полного растворения.</a:t>
            </a:r>
            <a:endParaRPr lang="ru-RU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35292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Изготовление растворов аммонийной соли редкосшитого сополимера акриловой кислоты с аллиловым эфиром пентаэритрита (</a:t>
            </a:r>
            <a:r>
              <a:rPr lang="en-US" sz="2400" b="1" dirty="0" smtClean="0">
                <a:latin typeface="Cambria" pitchFamily="18" charset="0"/>
              </a:rPr>
              <a:t>NH</a:t>
            </a:r>
            <a:r>
              <a:rPr lang="ru-RU" sz="1600" b="1" dirty="0" smtClean="0">
                <a:latin typeface="Cambria" pitchFamily="18" charset="0"/>
              </a:rPr>
              <a:t>4</a:t>
            </a:r>
            <a:r>
              <a:rPr lang="ru-RU" sz="2400" b="1" dirty="0" smtClean="0">
                <a:latin typeface="Cambria" pitchFamily="18" charset="0"/>
              </a:rPr>
              <a:t> САКАПа)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700808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ТУ 2219-005-29053342-97 – редкосшитый акриловый сополимер – «Ареспол». </a:t>
            </a:r>
          </a:p>
          <a:p>
            <a:r>
              <a:rPr lang="ru-RU" sz="2000" dirty="0" smtClean="0"/>
              <a:t>Применение «Ареспола»: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 для получения структурированных гелей для мазей;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 для стабилизации дисперсных систем.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212976"/>
            <a:ext cx="824440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ambria" pitchFamily="18" charset="0"/>
              </a:rPr>
              <a:t>NH</a:t>
            </a:r>
            <a:r>
              <a:rPr lang="ru-RU" sz="2000" b="1" dirty="0" smtClean="0">
                <a:latin typeface="Cambria" pitchFamily="18" charset="0"/>
              </a:rPr>
              <a:t>4 САКАПа – </a:t>
            </a:r>
            <a:r>
              <a:rPr lang="ru-RU" sz="2000" dirty="0" smtClean="0">
                <a:latin typeface="Cambria" pitchFamily="18" charset="0"/>
              </a:rPr>
              <a:t>набухает и растворяется в воде, этаноле</a:t>
            </a:r>
          </a:p>
          <a:p>
            <a:r>
              <a:rPr lang="ru-RU" sz="2000" dirty="0" smtClean="0">
                <a:latin typeface="Cambria" pitchFamily="18" charset="0"/>
              </a:rPr>
              <a:t>и ряде др. гидрофильных растворителей. В качестве основы</a:t>
            </a:r>
          </a:p>
          <a:p>
            <a:r>
              <a:rPr lang="ru-RU" sz="2000" dirty="0" smtClean="0">
                <a:latin typeface="Cambria" pitchFamily="18" charset="0"/>
              </a:rPr>
              <a:t>для мазей применяют водные 2% гели в смеси с ПЭО-400 (20% - 60%)</a:t>
            </a:r>
          </a:p>
          <a:p>
            <a:endParaRPr lang="ru-RU" sz="2400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4509120"/>
            <a:ext cx="2304256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ТС -1 Растворение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5085184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Порошок ВМВ тонким слоем насыпают на поверхность рассчитанного количества воды очищенной и оставляют для набухания в течении часа. Затем перемешивают с помощью механической мешалки со скоростью 100 об/мин. До получения гомогенно раствора</a:t>
            </a:r>
            <a:endParaRPr lang="ru-RU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60648"/>
            <a:ext cx="532859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ТС – Упаковка и оформление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052736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Растворы, упаковывают во флаконы с учётом объёма (массы) раствора и свойств входящих ингредиентов, их светочувствительности.</a:t>
            </a:r>
          </a:p>
          <a:p>
            <a:r>
              <a:rPr lang="ru-RU" sz="2400" dirty="0" smtClean="0"/>
              <a:t>Снабжают основной этикеткой «Внутреннее» или «Наружное»; предупредительной этикеткой «Сохранять в прохладном месте»</a:t>
            </a:r>
          </a:p>
          <a:p>
            <a:r>
              <a:rPr lang="ru-RU" sz="2400" dirty="0" smtClean="0"/>
              <a:t>Для растворов желатина концентрации 3% и более необходима дополнительная надпись «Перед употреблением подогреть»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88640"/>
            <a:ext cx="8424936" cy="310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90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Макромоле́кула — молекула с высокой молекулярной массой, структура которой представляет собой многократные повторения звеньев, образованных (в действительности или мысленно) из молекул малой молекулярной массы. Число атомов, входящих в состав макромолекул, может быть очень большим (сотни тысяч и миллионы).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Макромоле́кула — молекула с высокой молекулярной массой, структура которой представляет собой многократные повторения звеньев, образованных (в действительности или мысленно) из молекул малой молекулярной массы. Число атомов, входящих в состав макромолекул, может быть очень большим (сотни тысяч и миллионы).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996952"/>
            <a:ext cx="2857500" cy="2088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2924944"/>
            <a:ext cx="2592288" cy="2057371"/>
          </a:xfrm>
          <a:prstGeom prst="rect">
            <a:avLst/>
          </a:prstGeom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3768" y="5157192"/>
            <a:ext cx="3994468" cy="12649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6064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Классификация ВМВ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980728"/>
            <a:ext cx="54726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I</a:t>
            </a:r>
            <a:r>
              <a:rPr lang="ru-RU" sz="2800" b="1" dirty="0" smtClean="0"/>
              <a:t>.</a:t>
            </a:r>
            <a:r>
              <a:rPr lang="en-US" sz="2800" b="1" dirty="0" smtClean="0"/>
              <a:t> </a:t>
            </a:r>
            <a:r>
              <a:rPr lang="ru-RU" sz="2800" b="1" dirty="0" smtClean="0"/>
              <a:t>По источникам получения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132856"/>
            <a:ext cx="3384376" cy="29523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800" b="1" dirty="0" smtClean="0"/>
              <a:t>Природные:</a:t>
            </a:r>
          </a:p>
          <a:p>
            <a:pPr algn="ctr"/>
            <a:endParaRPr lang="ru-RU" sz="1600" b="1" dirty="0" smtClean="0"/>
          </a:p>
          <a:p>
            <a:pPr>
              <a:buFont typeface="Wingdings" pitchFamily="2" charset="2"/>
              <a:buChar char="q"/>
            </a:pPr>
            <a:r>
              <a:rPr lang="ru-RU" sz="1900" b="1" dirty="0" smtClean="0"/>
              <a:t> белки, в том числе ферменты (пепсин, трипсин и др.);</a:t>
            </a:r>
          </a:p>
          <a:p>
            <a:pPr>
              <a:buFont typeface="Wingdings" pitchFamily="2" charset="2"/>
              <a:buChar char="q"/>
            </a:pPr>
            <a:r>
              <a:rPr lang="ru-RU" sz="1900" b="1" dirty="0" smtClean="0"/>
              <a:t> полисахариды (крахмал, целлюлоза)</a:t>
            </a:r>
            <a:endParaRPr lang="ru-RU" sz="19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23928" y="2132856"/>
            <a:ext cx="4752528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800" b="1" dirty="0" smtClean="0"/>
              <a:t>Синтетические и полусинтетические:</a:t>
            </a:r>
          </a:p>
          <a:p>
            <a:pPr algn="ctr"/>
            <a:endParaRPr lang="ru-RU" sz="1600" b="1" dirty="0" smtClean="0"/>
          </a:p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 </a:t>
            </a:r>
            <a:r>
              <a:rPr lang="ru-RU" sz="1900" b="1" dirty="0" smtClean="0"/>
              <a:t>поливинилпирролидон (ПВП);</a:t>
            </a:r>
          </a:p>
          <a:p>
            <a:pPr>
              <a:buFont typeface="Wingdings" pitchFamily="2" charset="2"/>
              <a:buChar char="q"/>
            </a:pPr>
            <a:r>
              <a:rPr lang="ru-RU" sz="1900" b="1" dirty="0" smtClean="0"/>
              <a:t> поливиниловый спирт (ПВС);</a:t>
            </a:r>
          </a:p>
          <a:p>
            <a:pPr>
              <a:buFont typeface="Wingdings" pitchFamily="2" charset="2"/>
              <a:buChar char="q"/>
            </a:pPr>
            <a:r>
              <a:rPr lang="ru-RU" sz="1900" b="1" dirty="0" smtClean="0"/>
              <a:t> метилцеллюлоза (МЦ);</a:t>
            </a:r>
          </a:p>
          <a:p>
            <a:pPr>
              <a:buFont typeface="Wingdings" pitchFamily="2" charset="2"/>
              <a:buChar char="q"/>
            </a:pPr>
            <a:r>
              <a:rPr lang="ru-RU" sz="1900" b="1" dirty="0" smtClean="0"/>
              <a:t> </a:t>
            </a:r>
            <a:r>
              <a:rPr lang="ru-RU" b="1" dirty="0" smtClean="0"/>
              <a:t>натрий карбоксиметилцеллюлоза (</a:t>
            </a:r>
            <a:r>
              <a:rPr lang="en-US" b="1" dirty="0" smtClean="0"/>
              <a:t>NaK</a:t>
            </a:r>
            <a:r>
              <a:rPr lang="ru-RU" b="1" dirty="0" smtClean="0"/>
              <a:t>МЦ) и др.</a:t>
            </a:r>
            <a:endParaRPr lang="ru-RU" b="1" dirty="0"/>
          </a:p>
        </p:txBody>
      </p:sp>
      <p:cxnSp>
        <p:nvCxnSpPr>
          <p:cNvPr id="7" name="Прямая со стрелкой 6"/>
          <p:cNvCxnSpPr>
            <a:stCxn id="3" idx="2"/>
            <a:endCxn id="4" idx="0"/>
          </p:cNvCxnSpPr>
          <p:nvPr/>
        </p:nvCxnSpPr>
        <p:spPr>
          <a:xfrm flipH="1">
            <a:off x="2015716" y="1700808"/>
            <a:ext cx="2484276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2"/>
            <a:endCxn id="5" idx="0"/>
          </p:cNvCxnSpPr>
          <p:nvPr/>
        </p:nvCxnSpPr>
        <p:spPr>
          <a:xfrm>
            <a:off x="4499992" y="1700808"/>
            <a:ext cx="1800200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60648"/>
            <a:ext cx="5688632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II</a:t>
            </a:r>
            <a:r>
              <a:rPr lang="ru-RU" sz="2800" b="1" dirty="0" smtClean="0"/>
              <a:t>. По пространственной структуре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292080" y="1844824"/>
            <a:ext cx="2880320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Разветвлённые</a:t>
            </a:r>
          </a:p>
          <a:p>
            <a:pPr algn="ctr"/>
            <a:r>
              <a:rPr lang="ru-RU" sz="2000" b="1" dirty="0" smtClean="0"/>
              <a:t>(амилопектин крахмала)</a:t>
            </a:r>
            <a:endParaRPr lang="ru-RU" sz="20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7784" y="4149080"/>
            <a:ext cx="3528392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Сетчатые</a:t>
            </a:r>
          </a:p>
          <a:p>
            <a:pPr algn="ctr"/>
            <a:r>
              <a:rPr lang="ru-RU" sz="2000" b="1" dirty="0" smtClean="0"/>
              <a:t>(желатин)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844824"/>
            <a:ext cx="2880320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Линейные</a:t>
            </a:r>
          </a:p>
          <a:p>
            <a:pPr algn="ctr"/>
            <a:r>
              <a:rPr lang="ru-RU" sz="2000" b="1" dirty="0" smtClean="0"/>
              <a:t>(производные целлюлозы)</a:t>
            </a:r>
            <a:endParaRPr lang="ru-RU" sz="20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6444208" y="1268760"/>
            <a:ext cx="432048" cy="504056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2123728" y="1268760"/>
            <a:ext cx="504056" cy="504056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4211960" y="1844824"/>
            <a:ext cx="432048" cy="1800200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60648"/>
            <a:ext cx="612068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III</a:t>
            </a:r>
            <a:r>
              <a:rPr lang="ru-RU" sz="2800" b="1" dirty="0" smtClean="0"/>
              <a:t>. По особенностям растворения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71800" y="3789040"/>
            <a:ext cx="5400600" cy="17281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/>
              <a:t>Неограниченно набухающие ВМВ – </a:t>
            </a:r>
            <a:r>
              <a:rPr lang="ru-RU" sz="2000" dirty="0" smtClean="0"/>
              <a:t>глобулярные белки (биополимеры –пепсин, трипсин и др.)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700808"/>
            <a:ext cx="5256584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/>
              <a:t>Ограниченно набухающие ВМВ</a:t>
            </a:r>
            <a:endParaRPr lang="ru-RU" sz="1400" b="1" dirty="0" smtClean="0"/>
          </a:p>
          <a:p>
            <a:r>
              <a:rPr lang="ru-RU" sz="2400" b="1" dirty="0" smtClean="0"/>
              <a:t>- </a:t>
            </a:r>
            <a:r>
              <a:rPr lang="ru-RU" sz="2400" dirty="0" smtClean="0"/>
              <a:t>структурированные ВМВ (желатин, крахмал, производные целлюлозы)</a:t>
            </a:r>
            <a:endParaRPr lang="ru-RU" sz="24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3059832" y="1196752"/>
            <a:ext cx="432048" cy="432048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6588224" y="1268760"/>
            <a:ext cx="504056" cy="2304256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6632"/>
            <a:ext cx="6120680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I V</a:t>
            </a:r>
            <a:r>
              <a:rPr lang="ru-RU" sz="2800" b="1" dirty="0" smtClean="0"/>
              <a:t>. По применению ВМВ</a:t>
            </a:r>
            <a:endParaRPr lang="ru-RU" sz="28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124744"/>
            <a:ext cx="4680520" cy="17281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/>
              <a:t>Лекарственные вещества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/>
              <a:t> </a:t>
            </a:r>
            <a:r>
              <a:rPr lang="ru-RU" sz="2000" b="1" dirty="0" smtClean="0"/>
              <a:t>желатин –</a:t>
            </a:r>
            <a:r>
              <a:rPr lang="ru-RU" dirty="0" smtClean="0"/>
              <a:t>кровоостанавливающее средство;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sz="2000" b="1" dirty="0" smtClean="0"/>
              <a:t>пепсин - </a:t>
            </a:r>
            <a:r>
              <a:rPr lang="ru-RU" dirty="0" smtClean="0"/>
              <a:t>способствует перевариванию пищи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23728" y="3068960"/>
            <a:ext cx="4824536" cy="22322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/>
              <a:t>Вспомогательные вещества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/>
              <a:t> </a:t>
            </a:r>
            <a:r>
              <a:rPr lang="ru-RU" sz="2000" b="1" dirty="0" smtClean="0"/>
              <a:t>стабилизаторы;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  эмульгаторы;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  пролонгаторы;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 основы для мазей и суппозиториев и др.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79912" y="5517232"/>
            <a:ext cx="4320480" cy="10801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/>
              <a:t>Исходные материалы</a:t>
            </a:r>
          </a:p>
          <a:p>
            <a:pPr algn="ctr"/>
            <a:r>
              <a:rPr lang="ru-RU" b="1" dirty="0" smtClean="0"/>
              <a:t>для изготовления тары и укупорочных средств </a:t>
            </a:r>
            <a:endParaRPr lang="ru-RU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915816" y="980728"/>
            <a:ext cx="43204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724128" y="1052736"/>
            <a:ext cx="432048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7020272" y="1124744"/>
            <a:ext cx="360040" cy="4320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-243408"/>
            <a:ext cx="8568952" cy="774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1948</TotalTime>
  <Words>2358</Words>
  <Application>Microsoft Office PowerPoint</Application>
  <PresentationFormat>Экран (4:3)</PresentationFormat>
  <Paragraphs>307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Эркер</vt:lpstr>
      <vt:lpstr> Растворы высокомолекулярных веществ (ВМВ)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Морская свинка</dc:creator>
  <cp:lastModifiedBy>Анастасия</cp:lastModifiedBy>
  <cp:revision>162</cp:revision>
  <dcterms:created xsi:type="dcterms:W3CDTF">2013-04-15T19:15:43Z</dcterms:created>
  <dcterms:modified xsi:type="dcterms:W3CDTF">2014-10-10T05:07:37Z</dcterms:modified>
</cp:coreProperties>
</file>