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635" r:id="rId5"/>
    <p:sldId id="462" r:id="rId6"/>
    <p:sldId id="501" r:id="rId7"/>
    <p:sldId id="591" r:id="rId8"/>
    <p:sldId id="625" r:id="rId9"/>
    <p:sldId id="631" r:id="rId10"/>
    <p:sldId id="629" r:id="rId11"/>
    <p:sldId id="618" r:id="rId12"/>
    <p:sldId id="574" r:id="rId13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624">
          <p15:clr>
            <a:srgbClr val="A4A3A4"/>
          </p15:clr>
        </p15:guide>
        <p15:guide id="3" orient="horz" pos="576">
          <p15:clr>
            <a:srgbClr val="A4A3A4"/>
          </p15:clr>
        </p15:guide>
        <p15:guide id="4" orient="horz" pos="2256">
          <p15:clr>
            <a:srgbClr val="A4A3A4"/>
          </p15:clr>
        </p15:guide>
        <p15:guide id="5" orient="horz" pos="679">
          <p15:clr>
            <a:srgbClr val="A4A3A4"/>
          </p15:clr>
        </p15:guide>
        <p15:guide id="6" orient="horz" pos="419">
          <p15:clr>
            <a:srgbClr val="A4A3A4"/>
          </p15:clr>
        </p15:guide>
        <p15:guide id="7" orient="horz" pos="288">
          <p15:clr>
            <a:srgbClr val="A4A3A4"/>
          </p15:clr>
        </p15:guide>
        <p15:guide id="8" orient="horz" pos="1392">
          <p15:clr>
            <a:srgbClr val="A4A3A4"/>
          </p15:clr>
        </p15:guide>
        <p15:guide id="9" orient="horz" pos="2352">
          <p15:clr>
            <a:srgbClr val="A4A3A4"/>
          </p15:clr>
        </p15:guide>
        <p15:guide id="10" pos="2880">
          <p15:clr>
            <a:srgbClr val="A4A3A4"/>
          </p15:clr>
        </p15:guide>
        <p15:guide id="11" pos="2688">
          <p15:clr>
            <a:srgbClr val="A4A3A4"/>
          </p15:clr>
        </p15:guide>
        <p15:guide id="12" pos="336">
          <p15:clr>
            <a:srgbClr val="A4A3A4"/>
          </p15:clr>
        </p15:guide>
        <p15:guide id="13" pos="33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tafieva, Ekaterina" initials="AE" lastIdx="17" clrIdx="0">
    <p:extLst>
      <p:ext uri="{19B8F6BF-5375-455C-9EA6-DF929625EA0E}">
        <p15:presenceInfo xmlns:p15="http://schemas.microsoft.com/office/powerpoint/2012/main" xmlns="" userId="S-1-5-21-2227252855-110555244-558704246-1762969" providerId="AD"/>
      </p:ext>
    </p:extLst>
  </p:cmAuthor>
  <p:cmAuthor id="2" name="Polischuk, Ekaterina" initials="PE" lastIdx="1" clrIdx="1">
    <p:extLst>
      <p:ext uri="{19B8F6BF-5375-455C-9EA6-DF929625EA0E}">
        <p15:presenceInfo xmlns:p15="http://schemas.microsoft.com/office/powerpoint/2012/main" xmlns="" userId="S::ekaterina.polischuk@abbott.com::1215d268-bbcb-47c7-84c5-cf0ed74fd6a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82CD"/>
    <a:srgbClr val="FFFFFF"/>
    <a:srgbClr val="063959"/>
    <a:srgbClr val="FFD100"/>
    <a:srgbClr val="FFDB09"/>
    <a:srgbClr val="AA0061"/>
    <a:srgbClr val="118937"/>
    <a:srgbClr val="6DBC6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2" autoAdjust="0"/>
    <p:restoredTop sz="88249" autoAdjust="0"/>
  </p:normalViewPr>
  <p:slideViewPr>
    <p:cSldViewPr>
      <p:cViewPr varScale="1">
        <p:scale>
          <a:sx n="95" d="100"/>
          <a:sy n="95" d="100"/>
        </p:scale>
        <p:origin x="-174" y="-108"/>
      </p:cViewPr>
      <p:guideLst>
        <p:guide orient="horz" pos="2160"/>
        <p:guide orient="horz" pos="624"/>
        <p:guide orient="horz" pos="576"/>
        <p:guide orient="horz" pos="2256"/>
        <p:guide orient="horz" pos="679"/>
        <p:guide orient="horz" pos="419"/>
        <p:guide orient="horz" pos="288"/>
        <p:guide orient="horz" pos="1392"/>
        <p:guide orient="horz" pos="2352"/>
        <p:guide pos="2880"/>
        <p:guide pos="2688"/>
        <p:guide pos="336"/>
        <p:guide pos="33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25" d="100"/>
          <a:sy n="125" d="100"/>
        </p:scale>
        <p:origin x="-1020" y="936"/>
      </p:cViewPr>
      <p:guideLst>
        <p:guide orient="horz" pos="3127"/>
        <p:guide pos="214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D012EA-BEB2-C94A-9002-08EA4A4305AA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58314EE-7AC5-384E-9B28-BD2F16B035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69728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E79C7E1-00F4-4AB6-ABFA-975BDE29B8FC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82206" y="4715910"/>
            <a:ext cx="4433266" cy="488680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684088"/>
            <a:ext cx="2945659" cy="2424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684088"/>
            <a:ext cx="2945659" cy="24241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8808A1-0A63-488B-A893-6B9315BFD5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8396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01638" indent="-171450" algn="l" defTabSz="914400" rtl="0" eaLnBrk="1" latinLnBrk="0" hangingPunct="1">
      <a:spcAft>
        <a:spcPts val="1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795338" indent="-171450" algn="l" defTabSz="914400" rtl="0" eaLnBrk="1" latinLnBrk="0" hangingPunct="1">
      <a:buFont typeface="Lucida Grande"/>
      <a:buChar char="-"/>
      <a:defRPr sz="1200" kern="1200">
        <a:solidFill>
          <a:schemeClr val="tx1"/>
        </a:solidFill>
        <a:latin typeface="Times New Roman"/>
        <a:ea typeface="+mn-ea"/>
        <a:cs typeface="Times New Roman"/>
      </a:defRPr>
    </a:lvl3pPr>
    <a:lvl4pPr marL="1371600" algn="l" defTabSz="914400" rtl="0" eaLnBrk="1" latinLnBrk="0" hangingPunct="1">
      <a:tabLst/>
      <a:defRPr sz="1200" kern="1200">
        <a:solidFill>
          <a:schemeClr val="tx1"/>
        </a:solidFill>
        <a:latin typeface="Times New Roman"/>
        <a:ea typeface="+mn-ea"/>
        <a:cs typeface="Times New Roman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Times New Roman"/>
        <a:ea typeface="+mn-ea"/>
        <a:cs typeface="Times New Roman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08A1-0A63-488B-A893-6B9315BFD5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343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182204" y="4715910"/>
            <a:ext cx="4350233" cy="1543813"/>
          </a:xfrm>
        </p:spPr>
        <p:txBody>
          <a:bodyPr/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мире Abbott является одной из крупнейших диверсифицированных компаний в области здравоохранения. Наши 103 000 сотрудников работают на благо людей в 160 странах.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808A1-0A63-488B-A893-6B9315BFD5A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4442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Диверсифицированный</a:t>
            </a:r>
            <a:r>
              <a:rPr lang="ru-RU" baseline="0" dirty="0"/>
              <a:t> бизнес компании </a:t>
            </a:r>
            <a:r>
              <a:rPr lang="en-US" baseline="0" dirty="0"/>
              <a:t>Abbott </a:t>
            </a:r>
            <a:r>
              <a:rPr lang="ru-RU" baseline="0" dirty="0"/>
              <a:t>предлагает продукцию, полезную людям на каждом этапе их жизни</a:t>
            </a:r>
            <a:r>
              <a:rPr lang="en-US" baseline="0" dirty="0"/>
              <a:t>.</a:t>
            </a:r>
            <a:endParaRPr lang="en-US" dirty="0"/>
          </a:p>
          <a:p>
            <a:r>
              <a:rPr lang="ru-RU" dirty="0"/>
              <a:t>В</a:t>
            </a:r>
            <a:r>
              <a:rPr lang="ru-RU" baseline="0" dirty="0"/>
              <a:t> компании выделяется 4 направления бизнеса, примерно равного размера: </a:t>
            </a:r>
            <a:r>
              <a:rPr lang="ru-RU" sz="1200" b="0" i="0" u="none" strike="noStrike" kern="1200" baseline="0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диагностическое оборудование, медицинские устройства, детское и лечебное питание и лекарственные препараты.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27C55-4B1D-8444-B51F-936F086555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69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5603" y="4543289"/>
            <a:ext cx="5404543" cy="4886803"/>
          </a:xfrm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Abbott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присутствует в России на протяжении 40 лет, предлагая российским потребителям и пациентам широкий спектр диагностических инструментов и тестов, медицинских устройств, детского и лечебного питания, признанных на рынке лекарственных препаратов. Сегодня Abbott в России – это восемь направлений бизнеса и более 3500 сотрудников.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527C55-4B1D-8444-B51F-936F0865559A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47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8808A1-0A63-488B-A893-6B9315BFD5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182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08A1-0A63-488B-A893-6B9315BFD5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9409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08A1-0A63-488B-A893-6B9315BFD5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6137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08A1-0A63-488B-A893-6B9315BFD5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71199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8808A1-0A63-488B-A893-6B9315BFD5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9289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+ Imag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1208" y="2333979"/>
            <a:ext cx="7315200" cy="640080"/>
          </a:xfrm>
        </p:spPr>
        <p:txBody>
          <a:bodyPr rIns="0" bIns="0" anchor="b" anchorCtr="0"/>
          <a:lstStyle>
            <a:lvl1pPr marL="0" marR="0" indent="0" algn="l" defTabSz="914400" rtl="0" eaLnBrk="1" fontAlgn="auto" latinLnBrk="0" hangingPunct="1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all" spc="150" normalizeH="0" baseline="0" noProof="0" dirty="0">
                <a:ln>
                  <a:noFill/>
                </a:ln>
                <a:solidFill>
                  <a:srgbClr val="004F7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SUBHEADS CALIBRI 18PT BOLD, ABBOTT dark BLUE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1208" y="2895600"/>
            <a:ext cx="7315200" cy="1645920"/>
          </a:xfrm>
        </p:spPr>
        <p:txBody>
          <a:bodyPr/>
          <a:lstStyle>
            <a:lvl1pPr algn="l">
              <a:lnSpc>
                <a:spcPct val="100000"/>
              </a:lnSpc>
              <a:defRPr sz="4400" b="0" cap="none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21208" y="5120640"/>
            <a:ext cx="4846320" cy="64008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i="1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Day |  Month |  YY</a:t>
            </a:r>
          </a:p>
        </p:txBody>
      </p:sp>
      <p:pic>
        <p:nvPicPr>
          <p:cNvPr id="22" name="Picture 21" descr="A_symbol_wordm_below_w_rgb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28869" y="152400"/>
            <a:ext cx="1371600" cy="149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464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1208" y="36576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08" y="1463040"/>
            <a:ext cx="3977640" cy="4754880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1463040"/>
            <a:ext cx="3977640" cy="4754880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RUABB150076 / 29.01.2015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2" y="109728"/>
            <a:ext cx="4297680" cy="184666"/>
          </a:xfrm>
        </p:spPr>
        <p:txBody>
          <a:bodyPr rIns="0" bIns="0" anchor="ctr" anchorCtr="0">
            <a:spAutoFit/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3700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1208" y="365760"/>
            <a:ext cx="8229600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08" y="2743200"/>
            <a:ext cx="3977640" cy="347472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8" y="2743200"/>
            <a:ext cx="3977640" cy="3474720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RUABB150076 / 29.01.2015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2" y="109728"/>
            <a:ext cx="4297680" cy="184666"/>
          </a:xfrm>
        </p:spPr>
        <p:txBody>
          <a:bodyPr rIns="0" bIns="0" anchor="ctr" anchorCtr="0">
            <a:spAutoFit/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1208" y="1463040"/>
            <a:ext cx="8229600" cy="1097280"/>
          </a:xfrm>
        </p:spPr>
        <p:txBody>
          <a:bodyPr/>
          <a:lstStyle>
            <a:lvl1pPr>
              <a:defRPr sz="24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63508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4572000" y="0"/>
            <a:ext cx="4572000" cy="6858000"/>
          </a:xfrm>
        </p:spPr>
        <p:txBody>
          <a:bodyPr lIns="365760" rIns="365760" anchor="ctr" anchorCtr="1"/>
          <a:lstStyle>
            <a:lvl1pPr algn="ctr">
              <a:defRPr sz="2000" baseline="0"/>
            </a:lvl1pPr>
          </a:lstStyle>
          <a:p>
            <a:r>
              <a:rPr lang="en-US" dirty="0"/>
              <a:t>Insert image in this placeholder </a:t>
            </a:r>
            <a:br>
              <a:rPr lang="en-US" dirty="0"/>
            </a:br>
            <a:r>
              <a:rPr lang="en-US" dirty="0"/>
              <a:t>and “send to back” so that footer elements are not obscured. Reverse footer elements to white if there is not sufficient contrast against the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1208" y="365760"/>
            <a:ext cx="3974592" cy="9144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1208" y="1828800"/>
            <a:ext cx="3977640" cy="4389120"/>
          </a:xfrm>
        </p:spPr>
        <p:txBody>
          <a:bodyPr/>
          <a:lstStyle>
            <a:lvl1pPr>
              <a:spcBef>
                <a:spcPts val="3000"/>
              </a:spcBef>
              <a:defRPr sz="1800">
                <a:solidFill>
                  <a:schemeClr val="accent5"/>
                </a:solidFill>
              </a:defRPr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RUABB150076 / 29.01.2015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2" y="109728"/>
            <a:ext cx="3931920" cy="184666"/>
          </a:xfrm>
        </p:spPr>
        <p:txBody>
          <a:bodyPr rIns="0" bIns="0" anchor="ctr" anchorCtr="0">
            <a:spAutoFit/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33001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RUABB150076 / 29.01.2015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30352" y="109728"/>
            <a:ext cx="4297680" cy="184666"/>
          </a:xfrm>
        </p:spPr>
        <p:txBody>
          <a:bodyPr rIns="0" bIns="0" anchor="ctr" anchorCtr="0">
            <a:spAutoFit/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495523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RUABB150076 / 29.01.2015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86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Chart +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RUABB150076 / 29.01.2015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21208" y="1463040"/>
            <a:ext cx="8229600" cy="731520"/>
          </a:xfrm>
        </p:spPr>
        <p:txBody>
          <a:bodyPr/>
          <a:lstStyle>
            <a:lvl1pPr>
              <a:defRPr sz="2400"/>
            </a:lvl1pPr>
            <a:lvl2pPr marL="0" indent="0">
              <a:spcBef>
                <a:spcPts val="600"/>
              </a:spcBef>
              <a:buNone/>
              <a:defRPr sz="1400">
                <a:latin typeface="+mj-lt"/>
              </a:defRPr>
            </a:lvl2pPr>
          </a:lstStyle>
          <a:p>
            <a:pPr lvl="0"/>
            <a:r>
              <a:rPr lang="en-US" dirty="0"/>
              <a:t>Click to edit Chart title</a:t>
            </a:r>
          </a:p>
          <a:p>
            <a:pPr lvl="1"/>
            <a:r>
              <a:rPr lang="en-US" dirty="0"/>
              <a:t>Second level for chart subtitle</a:t>
            </a:r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4"/>
          </p:nvPr>
        </p:nvSpPr>
        <p:spPr>
          <a:xfrm>
            <a:off x="521208" y="2286000"/>
            <a:ext cx="8229600" cy="3657600"/>
          </a:xfrm>
        </p:spPr>
        <p:txBody>
          <a:bodyPr rIns="0" anchor="ctr" anchorCtr="1"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30352" y="109728"/>
            <a:ext cx="4297680" cy="184666"/>
          </a:xfrm>
        </p:spPr>
        <p:txBody>
          <a:bodyPr rIns="0" bIns="0" anchor="ctr" anchorCtr="0">
            <a:spAutoFit/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21208" y="6035040"/>
            <a:ext cx="8229600" cy="365760"/>
          </a:xfrm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200"/>
              </a:spcBef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411934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1208" y="3291840"/>
            <a:ext cx="7315200" cy="1645920"/>
          </a:xfrm>
        </p:spPr>
        <p:txBody>
          <a:bodyPr/>
          <a:lstStyle>
            <a:lvl1pPr algn="l">
              <a:lnSpc>
                <a:spcPct val="100000"/>
              </a:lnSpc>
              <a:defRPr sz="5400" b="0" cap="none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1208" y="2514600"/>
            <a:ext cx="7315200" cy="640080"/>
          </a:xfrm>
        </p:spPr>
        <p:txBody>
          <a:bodyPr rIns="0" bIns="0" anchor="b" anchorCtr="0"/>
          <a:lstStyle>
            <a:lvl1pPr marL="0" indent="0" algn="l">
              <a:buNone/>
              <a:defRPr sz="2400" b="1" cap="all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gray">
          <a:xfrm>
            <a:off x="529273" y="6427470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21208" y="5120640"/>
            <a:ext cx="4846320" cy="640080"/>
          </a:xfrm>
        </p:spPr>
        <p:txBody>
          <a:bodyPr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1" name="Picture 10" descr="abbott_vertical_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029" y="190973"/>
            <a:ext cx="1240121" cy="14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0147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1208" y="2514600"/>
            <a:ext cx="7772400" cy="1354217"/>
          </a:xfrm>
        </p:spPr>
        <p:txBody>
          <a:bodyPr rIns="0" bIns="0" anchor="t">
            <a:spAutoFit/>
          </a:bodyPr>
          <a:lstStyle>
            <a:lvl1pPr algn="l">
              <a:lnSpc>
                <a:spcPct val="100000"/>
              </a:lnSpc>
              <a:defRPr sz="4400" b="0" cap="none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21208" y="1828800"/>
            <a:ext cx="7772400" cy="640080"/>
          </a:xfrm>
        </p:spPr>
        <p:txBody>
          <a:bodyPr rIns="0" bIns="0"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RUABB150076 / 29.01.2015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591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Image">
    <p:bg bwMode="auto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0" y="0"/>
            <a:ext cx="4572000" cy="6858000"/>
          </a:xfrm>
        </p:spPr>
        <p:txBody>
          <a:bodyPr lIns="365760" rIns="365760" bIns="0" anchor="ctr" anchorCtr="1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 in this placeholder </a:t>
            </a:r>
            <a:br>
              <a:rPr lang="en-US" dirty="0"/>
            </a:br>
            <a:r>
              <a:rPr lang="en-US" dirty="0"/>
              <a:t>and “send to back” so that footer elements are not obscured. Reverse footer elements to white if there is not sufficient contrast against the image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1208" y="2514600"/>
            <a:ext cx="3898392" cy="2215991"/>
          </a:xfrm>
        </p:spPr>
        <p:txBody>
          <a:bodyPr wrap="square" rIns="0" bIns="0" anchor="t">
            <a:spAutoFit/>
          </a:bodyPr>
          <a:lstStyle>
            <a:lvl1pPr algn="l">
              <a:lnSpc>
                <a:spcPct val="100000"/>
              </a:lnSpc>
              <a:defRPr sz="4800" b="0" cap="none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21208" y="1524000"/>
            <a:ext cx="3898392" cy="944880"/>
          </a:xfrm>
        </p:spPr>
        <p:txBody>
          <a:bodyPr rIns="0" bIns="0"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RUABB150076 / 29.01.2015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529273" y="6427470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xmlns="" val="631580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2">
    <p:bg bwMode="auto"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1208" y="2514600"/>
            <a:ext cx="7772400" cy="1523494"/>
          </a:xfrm>
        </p:spPr>
        <p:txBody>
          <a:bodyPr rIns="0" bIns="0" anchor="t">
            <a:spAutoFit/>
          </a:bodyPr>
          <a:lstStyle>
            <a:lvl1pPr algn="l">
              <a:lnSpc>
                <a:spcPct val="100000"/>
              </a:lnSpc>
              <a:defRPr sz="4800" b="0" cap="none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21208" y="1828800"/>
            <a:ext cx="7772400" cy="640080"/>
          </a:xfrm>
        </p:spPr>
        <p:txBody>
          <a:bodyPr rIns="0" bIns="0" anchor="b"/>
          <a:lstStyle>
            <a:lvl1pPr marL="0" indent="0">
              <a:buNone/>
              <a:defRPr sz="2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RUABB150076 / 29.01.2015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529273" y="6427470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xmlns="" val="1314273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521208" y="3291840"/>
            <a:ext cx="7315200" cy="1645920"/>
          </a:xfrm>
        </p:spPr>
        <p:txBody>
          <a:bodyPr/>
          <a:lstStyle>
            <a:lvl1pPr algn="l">
              <a:lnSpc>
                <a:spcPct val="100000"/>
              </a:lnSpc>
              <a:defRPr sz="5400" b="0" cap="none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521208" y="2514600"/>
            <a:ext cx="7315200" cy="640080"/>
          </a:xfrm>
        </p:spPr>
        <p:txBody>
          <a:bodyPr rIns="0" bIns="0" anchor="b" anchorCtr="0"/>
          <a:lstStyle>
            <a:lvl1pPr marL="0" indent="0" algn="l">
              <a:buNone/>
              <a:defRPr sz="2400" b="1" cap="all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Content Placeholder 2"/>
          <p:cNvSpPr txBox="1">
            <a:spLocks/>
          </p:cNvSpPr>
          <p:nvPr userDrawn="1"/>
        </p:nvSpPr>
        <p:spPr bwMode="gray">
          <a:xfrm>
            <a:off x="529273" y="6427470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21208" y="5120640"/>
            <a:ext cx="4846320" cy="640080"/>
          </a:xfrm>
        </p:spPr>
        <p:txBody>
          <a:bodyPr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1" name="Picture 10" descr="abbott_vertical_logo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0029" y="190973"/>
            <a:ext cx="1240121" cy="140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850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3">
    <p:bg bwMode="auto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1208" y="2514600"/>
            <a:ext cx="7772400" cy="1523494"/>
          </a:xfrm>
        </p:spPr>
        <p:txBody>
          <a:bodyPr rIns="0" bIns="0" anchor="t">
            <a:spAutoFit/>
          </a:bodyPr>
          <a:lstStyle>
            <a:lvl1pPr algn="l">
              <a:lnSpc>
                <a:spcPct val="100000"/>
              </a:lnSpc>
              <a:defRPr sz="4800" b="0" cap="none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21208" y="1828800"/>
            <a:ext cx="7772400" cy="640080"/>
          </a:xfrm>
        </p:spPr>
        <p:txBody>
          <a:bodyPr rIns="0" bIns="0"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RUABB150076 / 29.01.2015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529273" y="6427470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xmlns="" val="2491752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4">
    <p:bg bwMode="auto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1208" y="2514600"/>
            <a:ext cx="7772400" cy="1523494"/>
          </a:xfrm>
        </p:spPr>
        <p:txBody>
          <a:bodyPr rIns="0" bIns="0" anchor="t">
            <a:spAutoFit/>
          </a:bodyPr>
          <a:lstStyle>
            <a:lvl1pPr algn="l">
              <a:lnSpc>
                <a:spcPct val="100000"/>
              </a:lnSpc>
              <a:defRPr sz="4800" b="0" cap="none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21208" y="1828800"/>
            <a:ext cx="7772400" cy="640080"/>
          </a:xfrm>
        </p:spPr>
        <p:txBody>
          <a:bodyPr rIns="0" bIns="0" anchor="b"/>
          <a:lstStyle>
            <a:lvl1pPr marL="0" indent="0">
              <a:buNone/>
              <a:defRPr sz="2400" b="1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RUABB150076 / 29.01.2015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529273" y="6427470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2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xmlns="" val="2114035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5">
    <p:bg bwMode="auto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521208" y="2514600"/>
            <a:ext cx="7772400" cy="1523494"/>
          </a:xfrm>
        </p:spPr>
        <p:txBody>
          <a:bodyPr rIns="0" bIns="0" anchor="t">
            <a:spAutoFit/>
          </a:bodyPr>
          <a:lstStyle>
            <a:lvl1pPr algn="l">
              <a:lnSpc>
                <a:spcPct val="100000"/>
              </a:lnSpc>
              <a:defRPr sz="4800" b="0" cap="none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 bwMode="gray">
          <a:xfrm>
            <a:off x="521208" y="1828800"/>
            <a:ext cx="7772400" cy="640080"/>
          </a:xfrm>
        </p:spPr>
        <p:txBody>
          <a:bodyPr rIns="0" bIns="0" anchor="b"/>
          <a:lstStyle>
            <a:lvl1pPr marL="0" indent="0">
              <a:buNone/>
              <a:defRPr sz="2400" b="1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RUABB150076 / 29.01.2015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529273" y="6427470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xmlns="" val="2712829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Solid Background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RUABB150076 / 29.01.2015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1208" y="1828800"/>
            <a:ext cx="8046720" cy="3200400"/>
          </a:xfrm>
        </p:spPr>
        <p:txBody>
          <a:bodyPr/>
          <a:lstStyle>
            <a:lvl1pPr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  <a:lvl2pPr marL="1371600" indent="-228600">
              <a:spcBef>
                <a:spcPts val="24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Quote text</a:t>
            </a:r>
          </a:p>
          <a:p>
            <a:pPr lvl="1"/>
            <a:r>
              <a:rPr lang="en-US" dirty="0"/>
              <a:t>Second level for attribution</a:t>
            </a: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 bwMode="gray">
          <a:xfrm>
            <a:off x="529273" y="6427470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0352" y="109728"/>
            <a:ext cx="4876800" cy="184666"/>
          </a:xfrm>
        </p:spPr>
        <p:txBody>
          <a:bodyPr rIns="0" bIns="0" anchor="ctr" anchorCtr="0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293024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Image Background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RUABB150076 / 29.01.2015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21208" y="1828800"/>
            <a:ext cx="8046720" cy="3200400"/>
          </a:xfrm>
        </p:spPr>
        <p:txBody>
          <a:bodyPr/>
          <a:lstStyle>
            <a:lvl1pPr>
              <a:lnSpc>
                <a:spcPct val="120000"/>
              </a:lnSpc>
              <a:defRPr sz="2800">
                <a:solidFill>
                  <a:schemeClr val="bg1"/>
                </a:solidFill>
              </a:defRPr>
            </a:lvl1pPr>
            <a:lvl2pPr marL="1371600" indent="-228600">
              <a:spcBef>
                <a:spcPts val="2400"/>
              </a:spcBef>
              <a:buFont typeface="Arial" panose="020B0604020202020204" pitchFamily="34" charset="0"/>
              <a:buChar char="–"/>
              <a:defRPr sz="1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Click to edit Quote text</a:t>
            </a:r>
          </a:p>
          <a:p>
            <a:pPr lvl="1"/>
            <a:r>
              <a:rPr lang="en-US" dirty="0"/>
              <a:t>Second level for attribution</a:t>
            </a:r>
          </a:p>
        </p:txBody>
      </p:sp>
      <p:sp>
        <p:nvSpPr>
          <p:cNvPr id="6" name="Content Placeholder 2"/>
          <p:cNvSpPr txBox="1">
            <a:spLocks/>
          </p:cNvSpPr>
          <p:nvPr userDrawn="1"/>
        </p:nvSpPr>
        <p:spPr bwMode="gray">
          <a:xfrm>
            <a:off x="529273" y="6427470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30352" y="109728"/>
            <a:ext cx="4297680" cy="184666"/>
          </a:xfrm>
        </p:spPr>
        <p:txBody>
          <a:bodyPr rIns="0" bIns="0" anchor="ctr" anchorCtr="0">
            <a:sp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360617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 bwMode="auto"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bott_life_fullest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01835" y="2087381"/>
            <a:ext cx="4540330" cy="286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950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RUABB150076 / 29.01.2015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57200"/>
            <a:ext cx="4343400" cy="304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2800" b="1" cap="all" spc="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2pPr>
            <a:lvl3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3pPr>
            <a:lvl4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4pPr>
            <a:lvl5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5pPr>
          </a:lstStyle>
          <a:p>
            <a:pPr lvl="0"/>
            <a:r>
              <a:rPr lang="en-US" dirty="0"/>
              <a:t>CLICK TO EDIT MASTER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5632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RUABB150076 / 29.01.2015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457200"/>
            <a:ext cx="4343400" cy="304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2800" b="1" cap="all" spc="10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2pPr>
            <a:lvl3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3pPr>
            <a:lvl4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4pPr>
            <a:lvl5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5pPr>
          </a:lstStyle>
          <a:p>
            <a:pPr lvl="0"/>
            <a:r>
              <a:rPr lang="en-US" dirty="0"/>
              <a:t>CLICK TO EDIT MASTER LEVEL</a:t>
            </a:r>
          </a:p>
        </p:txBody>
      </p:sp>
      <p:sp>
        <p:nvSpPr>
          <p:cNvPr id="26" name="Content Placeholder 2"/>
          <p:cNvSpPr txBox="1">
            <a:spLocks/>
          </p:cNvSpPr>
          <p:nvPr userDrawn="1"/>
        </p:nvSpPr>
        <p:spPr>
          <a:xfrm>
            <a:off x="529273" y="6427470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FF"/>
                </a:solidFill>
              </a:rPr>
              <a:t>Proprietary and confidential — do not distribute</a:t>
            </a:r>
          </a:p>
        </p:txBody>
      </p:sp>
    </p:spTree>
    <p:extLst>
      <p:ext uri="{BB962C8B-B14F-4D97-AF65-F5344CB8AC3E}">
        <p14:creationId xmlns:p14="http://schemas.microsoft.com/office/powerpoint/2010/main" xmlns="" val="1131473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RUABB150076 / 29.01.2015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791165"/>
            <a:ext cx="4343400" cy="304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2800" b="1" cap="all" spc="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2pPr>
            <a:lvl3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3pPr>
            <a:lvl4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4pPr>
            <a:lvl5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5pPr>
          </a:lstStyle>
          <a:p>
            <a:pPr lvl="0"/>
            <a:r>
              <a:rPr lang="en-US" dirty="0"/>
              <a:t>CLICK TO EDIT MASTER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533400" y="409221"/>
            <a:ext cx="4343400" cy="457200"/>
          </a:xfr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68178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subhea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RUABB150076 / 29.01.2015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533400" y="791165"/>
            <a:ext cx="4343400" cy="3048000"/>
          </a:xfrm>
        </p:spPr>
        <p:txBody>
          <a:bodyPr/>
          <a:lstStyle>
            <a:lvl1pPr>
              <a:lnSpc>
                <a:spcPct val="80000"/>
              </a:lnSpc>
              <a:spcBef>
                <a:spcPts val="0"/>
              </a:spcBef>
              <a:defRPr sz="2800" b="1" cap="all" spc="1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2pPr>
            <a:lvl3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3pPr>
            <a:lvl4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4pPr>
            <a:lvl5pPr>
              <a:lnSpc>
                <a:spcPct val="80000"/>
              </a:lnSpc>
              <a:spcBef>
                <a:spcPts val="0"/>
              </a:spcBef>
              <a:defRPr sz="5400">
                <a:latin typeface="Brandon Grotesque Black"/>
                <a:cs typeface="Brandon Grotesque Black"/>
              </a:defRPr>
            </a:lvl5pPr>
          </a:lstStyle>
          <a:p>
            <a:pPr lvl="0"/>
            <a:r>
              <a:rPr lang="en-US" dirty="0"/>
              <a:t>CLICK TO EDIT MASTER LEVEL</a:t>
            </a:r>
          </a:p>
        </p:txBody>
      </p:sp>
      <p:sp>
        <p:nvSpPr>
          <p:cNvPr id="26" name="Content Placeholder 2"/>
          <p:cNvSpPr txBox="1">
            <a:spLocks/>
          </p:cNvSpPr>
          <p:nvPr userDrawn="1"/>
        </p:nvSpPr>
        <p:spPr>
          <a:xfrm>
            <a:off x="529273" y="6427470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FF"/>
                </a:solidFill>
              </a:rPr>
              <a:t>Proprietary and confidential — do not distribute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533400" y="409221"/>
            <a:ext cx="4343400" cy="457200"/>
          </a:xfrm>
        </p:spPr>
        <p:txBody>
          <a:bodyPr/>
          <a:lstStyle>
            <a:lvl1pPr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xmlns="" val="1885783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Breaker">
    <p:bg bwMode="auto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>
          <a:xfrm>
            <a:off x="685800" y="2514600"/>
            <a:ext cx="7772400" cy="1508105"/>
          </a:xfrm>
        </p:spPr>
        <p:txBody>
          <a:bodyPr rIns="0" bIns="0" anchor="t">
            <a:spAutoFit/>
          </a:bodyPr>
          <a:lstStyle>
            <a:lvl1pPr algn="ctr">
              <a:lnSpc>
                <a:spcPct val="80000"/>
              </a:lnSpc>
              <a:defRPr sz="6000" b="0" cap="none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Chapter header</a:t>
            </a:r>
            <a:br>
              <a:rPr lang="en-US" dirty="0"/>
            </a:br>
            <a:r>
              <a:rPr lang="en-US" dirty="0"/>
              <a:t>here or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RUABB150076 / 29.01.2015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 userDrawn="1"/>
        </p:nvSpPr>
        <p:spPr bwMode="gray">
          <a:xfrm>
            <a:off x="529273" y="6427470"/>
            <a:ext cx="3057981" cy="292101"/>
          </a:xfrm>
          <a:prstGeom prst="rect">
            <a:avLst/>
          </a:prstGeom>
        </p:spPr>
        <p:txBody>
          <a:bodyPr vert="horz" lIns="0" rIns="0" anchor="b" anchorCtr="0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900" kern="1200">
                <a:solidFill>
                  <a:schemeClr val="tx1"/>
                </a:solidFill>
                <a:latin typeface="Georgia"/>
                <a:ea typeface="+mn-ea"/>
                <a:cs typeface="Georgi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Proprietary and confidential — do not distribute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2438400" y="4191000"/>
            <a:ext cx="4267200" cy="990600"/>
          </a:xfrm>
        </p:spPr>
        <p:txBody>
          <a:bodyPr/>
          <a:lstStyle>
            <a:lvl1pPr algn="ctr">
              <a:defRPr sz="1200">
                <a:solidFill>
                  <a:srgbClr val="FFFFFF"/>
                </a:solidFill>
                <a:latin typeface="Georgia"/>
                <a:cs typeface="Georgia"/>
              </a:defRPr>
            </a:lvl1pPr>
            <a:lvl2pPr algn="ctr">
              <a:defRPr sz="1200">
                <a:solidFill>
                  <a:srgbClr val="FFFFFF"/>
                </a:solidFill>
                <a:latin typeface="Brandon Grotesque Black"/>
                <a:cs typeface="Brandon Grotesque Black"/>
              </a:defRPr>
            </a:lvl2pPr>
            <a:lvl3pPr algn="ctr">
              <a:defRPr sz="1200">
                <a:solidFill>
                  <a:srgbClr val="FFFFFF"/>
                </a:solidFill>
                <a:latin typeface="Brandon Grotesque Black"/>
                <a:cs typeface="Brandon Grotesque Black"/>
              </a:defRPr>
            </a:lvl3pPr>
            <a:lvl4pPr algn="ctr">
              <a:defRPr sz="1200">
                <a:solidFill>
                  <a:srgbClr val="FFFFFF"/>
                </a:solidFill>
                <a:latin typeface="Brandon Grotesque Black"/>
                <a:cs typeface="Brandon Grotesque Black"/>
              </a:defRPr>
            </a:lvl4pPr>
            <a:lvl5pPr algn="ctr">
              <a:defRPr sz="1200">
                <a:solidFill>
                  <a:srgbClr val="FFFFFF"/>
                </a:solidFill>
                <a:latin typeface="Brandon Grotesque Black"/>
                <a:cs typeface="Brandon Grotesque Black"/>
              </a:defRPr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6909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spc="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RUABB150076 / 29.01.2015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0352" y="109728"/>
            <a:ext cx="4297680" cy="184666"/>
          </a:xfrm>
        </p:spPr>
        <p:txBody>
          <a:bodyPr rIns="0" bIns="0" anchor="ctr" anchorCtr="0">
            <a:spAutoFit/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87302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ng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463040"/>
            <a:ext cx="6675120" cy="4754880"/>
          </a:xfrm>
        </p:spPr>
        <p:txBody>
          <a:bodyPr/>
          <a:lstStyle>
            <a:lvl1pPr>
              <a:spcBef>
                <a:spcPts val="1800"/>
              </a:spcBef>
              <a:defRPr sz="1800"/>
            </a:lvl1pPr>
            <a:lvl2pPr>
              <a:defRPr sz="16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RUABB150076 / 29.01.2015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30352" y="109728"/>
            <a:ext cx="4297680" cy="184666"/>
          </a:xfrm>
        </p:spPr>
        <p:txBody>
          <a:bodyPr rIns="0" bIns="0" anchor="ctr" anchorCtr="0">
            <a:spAutoFit/>
          </a:bodyPr>
          <a:lstStyle>
            <a:lvl1pPr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01288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365760"/>
            <a:ext cx="8229600" cy="9144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1208" y="1463040"/>
            <a:ext cx="8229600" cy="475488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63840" y="6356350"/>
            <a:ext cx="118872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7560" y="6356350"/>
            <a:ext cx="4480560" cy="365125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RUABB150076 / 29.01.2015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7744" y="6428232"/>
            <a:ext cx="292608" cy="283464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l">
              <a:defRPr sz="9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fld id="{A2885E78-1F86-4A3D-9EE1-B0103B1CE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4991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649" r:id="rId2"/>
    <p:sldLayoutId id="2147483699" r:id="rId3"/>
    <p:sldLayoutId id="2147483796" r:id="rId4"/>
    <p:sldLayoutId id="2147483797" r:id="rId5"/>
    <p:sldLayoutId id="2147483798" r:id="rId6"/>
    <p:sldLayoutId id="2147483700" r:id="rId7"/>
    <p:sldLayoutId id="2147483650" r:id="rId8"/>
    <p:sldLayoutId id="2147483679" r:id="rId9"/>
    <p:sldLayoutId id="2147483652" r:id="rId10"/>
    <p:sldLayoutId id="2147483671" r:id="rId11"/>
    <p:sldLayoutId id="2147483667" r:id="rId12"/>
    <p:sldLayoutId id="2147483654" r:id="rId13"/>
    <p:sldLayoutId id="2147483655" r:id="rId14"/>
    <p:sldLayoutId id="2147483670" r:id="rId15"/>
    <p:sldLayoutId id="2147483672" r:id="rId16"/>
    <p:sldLayoutId id="2147483651" r:id="rId17"/>
    <p:sldLayoutId id="2147483669" r:id="rId18"/>
    <p:sldLayoutId id="2147483661" r:id="rId19"/>
    <p:sldLayoutId id="2147483662" r:id="rId20"/>
    <p:sldLayoutId id="2147483663" r:id="rId21"/>
    <p:sldLayoutId id="2147483664" r:id="rId22"/>
    <p:sldLayoutId id="2147483660" r:id="rId23"/>
    <p:sldLayoutId id="2147483665" r:id="rId24"/>
    <p:sldLayoutId id="2147483666" r:id="rId25"/>
  </p:sldLayoutIdLst>
  <p:hf hdr="0" ftr="0" dt="0"/>
  <p:txStyles>
    <p:titleStyle>
      <a:lvl1pPr algn="l" defTabSz="914400" rtl="0" eaLnBrk="1" latinLnBrk="0" hangingPunct="1">
        <a:lnSpc>
          <a:spcPts val="3400"/>
        </a:lnSpc>
        <a:spcBef>
          <a:spcPct val="0"/>
        </a:spcBef>
        <a:buNone/>
        <a:defRPr sz="2800" b="1" kern="1200" cap="all" spc="1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8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228600" indent="-228600" algn="l" defTabSz="914400" rtl="0" eaLnBrk="1" latinLnBrk="0" hangingPunct="1"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457200" indent="-228600" algn="l" defTabSz="914400" rtl="0" eaLnBrk="1" latinLnBrk="0" hangingPunct="1">
        <a:spcBef>
          <a:spcPts val="8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6858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914400" indent="-228600" algn="l" defTabSz="914400" rtl="0" eaLnBrk="1" latinLnBrk="0" hangingPunct="1">
        <a:spcBef>
          <a:spcPts val="6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589E770B-30CE-400A-BC45-4F5EC3EF4A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О компании </a:t>
            </a:r>
            <a:r>
              <a:rPr lang="en-US" dirty="0"/>
              <a:t>Abbott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0A6BC2A-E9F6-4FB8-B055-6BCA16A42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3008893"/>
            <a:ext cx="7315200" cy="1645920"/>
          </a:xfrm>
        </p:spPr>
        <p:txBody>
          <a:bodyPr/>
          <a:lstStyle/>
          <a:p>
            <a:r>
              <a:rPr lang="ru-RU" dirty="0"/>
              <a:t>Раскрывая потенциал человека через силу и энергию здоровья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01418D-8A3D-44F0-9989-1E404E947B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</a:t>
            </a:r>
            <a:r>
              <a:rPr lang="ru-RU" dirty="0"/>
              <a:t>2</a:t>
            </a:r>
            <a:r>
              <a:rPr lang="en-US" dirty="0"/>
              <a:t>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892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titled-1.jp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5900"/>
                    </a14:imgEffect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13" descr="Black-grad copy.png">
            <a:extLst>
              <a:ext uri="{FF2B5EF4-FFF2-40B4-BE49-F238E27FC236}">
                <a16:creationId xmlns:a16="http://schemas.microsoft.com/office/drawing/2014/main" xmlns="" id="{B68B1842-802A-4DA1-A457-B88EFD6556D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V="1">
            <a:off x="-7316" y="0"/>
            <a:ext cx="9144001" cy="2819400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33400" y="457200"/>
            <a:ext cx="4191000" cy="3048000"/>
          </a:xfrm>
        </p:spPr>
        <p:txBody>
          <a:bodyPr/>
          <a:lstStyle/>
          <a:p>
            <a:r>
              <a:rPr lang="ru-RU" dirty="0"/>
              <a:t>Работаем </a:t>
            </a:r>
          </a:p>
          <a:p>
            <a:r>
              <a:rPr lang="ru-RU" dirty="0"/>
              <a:t>в 160 странах </a:t>
            </a:r>
          </a:p>
          <a:p>
            <a:r>
              <a:rPr lang="ru-RU" dirty="0"/>
              <a:t>мира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37744" y="6428232"/>
            <a:ext cx="292608" cy="283464"/>
          </a:xfrm>
        </p:spPr>
        <p:txBody>
          <a:bodyPr/>
          <a:lstStyle/>
          <a:p>
            <a:fld id="{A2885E78-1F86-4A3D-9EE1-B0103B1CEF15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539EDB33-F82F-47E3-88FE-8CD1FA2EE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5593477"/>
              </p:ext>
            </p:extLst>
          </p:nvPr>
        </p:nvGraphicFramePr>
        <p:xfrm>
          <a:off x="3276600" y="304800"/>
          <a:ext cx="5715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712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36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spc="-10" dirty="0">
                          <a:solidFill>
                            <a:schemeClr val="bg1"/>
                          </a:solidFill>
                          <a:latin typeface="Georgia"/>
                        </a:rPr>
                        <a:t>7 </a:t>
                      </a:r>
                      <a:r>
                        <a:rPr lang="ru-RU" sz="1600" b="0" spc="-10" dirty="0">
                          <a:solidFill>
                            <a:schemeClr val="bg1"/>
                          </a:solidFill>
                          <a:latin typeface="Georgia"/>
                        </a:rPr>
                        <a:t>лет </a:t>
                      </a:r>
                      <a:r>
                        <a:rPr lang="ru-RU" sz="1600" b="0" spc="-10" dirty="0">
                          <a:solidFill>
                            <a:srgbClr val="FFFFFF"/>
                          </a:solidFill>
                          <a:latin typeface="Georgia"/>
                        </a:rPr>
                        <a:t>подряд </a:t>
                      </a:r>
                      <a:r>
                        <a:rPr lang="en-US" sz="1600" b="0" spc="-10" dirty="0">
                          <a:solidFill>
                            <a:srgbClr val="FFFFFF"/>
                          </a:solidFill>
                          <a:latin typeface="Georgia"/>
                        </a:rPr>
                        <a:t>Abbott </a:t>
                      </a:r>
                      <a:r>
                        <a:rPr lang="ru-RU" sz="1600" b="0" spc="-10" dirty="0">
                          <a:solidFill>
                            <a:srgbClr val="FFFFFF"/>
                          </a:solidFill>
                          <a:latin typeface="Georgia"/>
                        </a:rPr>
                        <a:t>в списке лидеров индекса устойчивого развития </a:t>
                      </a:r>
                      <a:r>
                        <a:rPr lang="en-US" sz="1600" b="0" spc="-10" dirty="0">
                          <a:solidFill>
                            <a:srgbClr val="FFFFFF"/>
                          </a:solidFill>
                          <a:latin typeface="Georgia"/>
                        </a:rPr>
                        <a:t>Dow-Jones</a:t>
                      </a:r>
                      <a:endParaRPr lang="en-US" sz="1600" b="0" spc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cs typeface="Georgia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36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5 лет подряд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Abbott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возглавляет рейтинг журнала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Fortune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как «Самая уважаемая компания мира» в отрасли</a:t>
                      </a:r>
                      <a:endParaRPr lang="en-US" sz="1600" b="0" spc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cs typeface="Georgia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65756035"/>
                  </a:ext>
                </a:extLst>
              </a:tr>
              <a:tr h="5479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336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0% бизнеса 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Abbott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―</a:t>
                      </a:r>
                      <a:r>
                        <a:rPr lang="en-US" sz="16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spc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Georgia"/>
                        </a:rPr>
                        <a:t>в развивающихся странах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10000"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103 000 сотрудников в мире</a:t>
                      </a:r>
                      <a:endParaRPr lang="en-US" sz="1600" b="1" spc="-10" dirty="0">
                        <a:solidFill>
                          <a:srgbClr val="FFFFFF"/>
                        </a:solidFill>
                        <a:latin typeface="Georgia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42807782"/>
                  </a:ext>
                </a:extLst>
              </a:tr>
              <a:tr h="533401">
                <a:tc>
                  <a:txBody>
                    <a:bodyPr/>
                    <a:lstStyle/>
                    <a:p>
                      <a:pPr marL="0" marR="0" lvl="0" indent="0" algn="l" defTabSz="914400" rtl="0" eaLnBrk="0" fontAlgn="auto" latinLnBrk="0" hangingPunct="0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10000"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Штаб-квартира 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Abbott Park, </a:t>
                      </a: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США</a:t>
                      </a:r>
                      <a:endParaRPr lang="en-US" sz="1600" b="0" spc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cs typeface="Georgia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05137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9470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kg_8.png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09" y="0"/>
            <a:ext cx="9143391" cy="6857543"/>
          </a:xfrm>
          <a:prstGeom prst="rect">
            <a:avLst/>
          </a:prstGeom>
        </p:spPr>
      </p:pic>
      <p:pic>
        <p:nvPicPr>
          <p:cNvPr id="12" name="Picture 13" descr="Black-grad copy.png">
            <a:extLst>
              <a:ext uri="{FF2B5EF4-FFF2-40B4-BE49-F238E27FC236}">
                <a16:creationId xmlns:a16="http://schemas.microsoft.com/office/drawing/2014/main" xmlns="" id="{54B84B59-8703-43C1-B86A-92CD51248B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7316" y="3581400"/>
            <a:ext cx="9144001" cy="3276600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2277482"/>
              </p:ext>
            </p:extLst>
          </p:nvPr>
        </p:nvGraphicFramePr>
        <p:xfrm>
          <a:off x="4998627" y="4101295"/>
          <a:ext cx="3886200" cy="22783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84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76861">
                <a:tc>
                  <a:txBody>
                    <a:bodyPr/>
                    <a:lstStyle/>
                    <a:p>
                      <a:pPr lvl="0">
                        <a:lnSpc>
                          <a:spcPct val="80000"/>
                        </a:lnSpc>
                        <a:spcBef>
                          <a:spcPts val="336"/>
                        </a:spcBef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Brandon Grotesque Black"/>
                      </a:endParaRPr>
                    </a:p>
                  </a:txBody>
                  <a:tcPr marL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FFD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B09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Brandon Grotesque Black"/>
                        </a:rPr>
                        <a:t>Детское и лечебное питание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DB09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Brandon Grotesque Black"/>
                      </a:endParaRPr>
                    </a:p>
                  </a:txBody>
                  <a:tcPr marL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rgbClr val="FFD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966">
                <a:tc>
                  <a:txBody>
                    <a:bodyPr/>
                    <a:lstStyle/>
                    <a:p>
                      <a:pPr lvl="0">
                        <a:lnSpc>
                          <a:spcPct val="80000"/>
                        </a:lnSpc>
                        <a:spcBef>
                          <a:spcPts val="336"/>
                        </a:spcBef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Brandon Grotesque Black"/>
                      </a:endParaRPr>
                    </a:p>
                  </a:txBody>
                  <a:tcPr marL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D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D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B09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Brandon Grotesque Black"/>
                        </a:rPr>
                        <a:t>Диагностическое оборудование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DB09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Brandon Grotesque Black"/>
                      </a:endParaRPr>
                    </a:p>
                  </a:txBody>
                  <a:tcPr marL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D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D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55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Brandon Grotesque Black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D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D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B09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Brandon Grotesque Black"/>
                        </a:rPr>
                        <a:t>Медицинские устройства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DB09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Brandon Grotesque Black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D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D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29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Brandon Grotesque Black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D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DB09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Brandon Grotesque Black"/>
                        </a:rPr>
                        <a:t>Лекарственные препараты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DB09"/>
                        </a:solidFill>
                        <a:effectLst/>
                        <a:uLnTx/>
                        <a:uFillTx/>
                        <a:latin typeface="Georgia" panose="02040502050405020303" pitchFamily="18" charset="0"/>
                        <a:ea typeface="+mn-ea"/>
                        <a:cs typeface="Brandon Grotesque Medium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rgbClr val="FFDB0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81000" y="4318003"/>
            <a:ext cx="4343400" cy="200659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помогаем людям в любом возрасте – </a:t>
            </a:r>
            <a:r>
              <a:rPr lang="en-US" dirty="0">
                <a:solidFill>
                  <a:schemeClr val="bg1"/>
                </a:solidFill>
              </a:rPr>
              <a:t>                    </a:t>
            </a:r>
            <a:r>
              <a:rPr lang="ru-RU" dirty="0">
                <a:solidFill>
                  <a:schemeClr val="bg1"/>
                </a:solidFill>
              </a:rPr>
              <a:t>от младенческого </a:t>
            </a:r>
            <a:r>
              <a:rPr lang="en-US" dirty="0">
                <a:solidFill>
                  <a:schemeClr val="bg1"/>
                </a:solidFill>
              </a:rPr>
              <a:t>                  </a:t>
            </a:r>
            <a:r>
              <a:rPr lang="ru-RU" dirty="0">
                <a:solidFill>
                  <a:schemeClr val="bg1"/>
                </a:solidFill>
              </a:rPr>
              <a:t>до преклонного – быть здоровыми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10"/>
          <p:cNvSpPr txBox="1">
            <a:spLocks/>
          </p:cNvSpPr>
          <p:nvPr/>
        </p:nvSpPr>
        <p:spPr>
          <a:xfrm>
            <a:off x="6604002" y="4089401"/>
            <a:ext cx="2235198" cy="2158999"/>
          </a:xfrm>
          <a:prstGeom prst="rect">
            <a:avLst/>
          </a:prstGeom>
        </p:spPr>
        <p:txBody>
          <a:bodyPr/>
          <a:lstStyle>
            <a:lvl1pPr marL="1714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/>
              <a:buNone/>
            </a:pPr>
            <a:endParaRPr lang="en-US" sz="1400" dirty="0">
              <a:solidFill>
                <a:srgbClr val="FFDB09"/>
              </a:solidFill>
              <a:latin typeface="Georgia" panose="02040502050405020303" pitchFamily="18" charset="0"/>
              <a:cs typeface="Brandon Grotesque Black"/>
            </a:endParaRPr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en-US" sz="1400" dirty="0">
              <a:solidFill>
                <a:srgbClr val="FFDB09"/>
              </a:solidFill>
              <a:latin typeface="Georgia" panose="02040502050405020303" pitchFamily="18" charset="0"/>
              <a:cs typeface="Brandon Grotesque Black"/>
            </a:endParaRPr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en-US" sz="1400" dirty="0">
              <a:solidFill>
                <a:srgbClr val="FFDB09"/>
              </a:solidFill>
              <a:latin typeface="Georgia" panose="02040502050405020303" pitchFamily="18" charset="0"/>
              <a:cs typeface="Brandon Grotesque Medium"/>
            </a:endParaRPr>
          </a:p>
          <a:p>
            <a:pPr marL="0" indent="0">
              <a:lnSpc>
                <a:spcPct val="90000"/>
              </a:lnSpc>
              <a:buFont typeface="Arial"/>
              <a:buNone/>
            </a:pPr>
            <a:r>
              <a:rPr lang="en-US" sz="1400" dirty="0">
                <a:solidFill>
                  <a:srgbClr val="FFDB09"/>
                </a:solidFill>
                <a:latin typeface="Georgia" panose="02040502050405020303" pitchFamily="18" charset="0"/>
                <a:cs typeface="Brandon Grotesque Black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97298" y="5374253"/>
            <a:ext cx="183523" cy="304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85382" y="4729874"/>
            <a:ext cx="207353" cy="2973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201429" y="4139102"/>
            <a:ext cx="152399" cy="33677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197298" y="5903685"/>
            <a:ext cx="273404" cy="30479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117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3C8D93-AA09-403E-9629-7D611B0F92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7316" y="-1"/>
            <a:ext cx="9144002" cy="6858001"/>
          </a:xfrm>
          <a:prstGeom prst="rect">
            <a:avLst/>
          </a:prstGeom>
        </p:spPr>
      </p:pic>
      <p:pic>
        <p:nvPicPr>
          <p:cNvPr id="10" name="Picture 13" descr="Black-grad copy.png">
            <a:extLst>
              <a:ext uri="{FF2B5EF4-FFF2-40B4-BE49-F238E27FC236}">
                <a16:creationId xmlns:a16="http://schemas.microsoft.com/office/drawing/2014/main" xmlns="" id="{CF0FE5B3-65F2-4228-AE81-32E3186F54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7316" y="3200400"/>
            <a:ext cx="9144001" cy="36576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81000" y="381000"/>
            <a:ext cx="3581400" cy="3048000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развиваем современное здравоохранение в России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CB510769-0106-4A77-9640-83F8AB0A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011B3413-C62C-48B7-9C35-848383B316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4424414"/>
              </p:ext>
            </p:extLst>
          </p:nvPr>
        </p:nvGraphicFramePr>
        <p:xfrm>
          <a:off x="152399" y="3962400"/>
          <a:ext cx="8991602" cy="268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43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080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6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0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3924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5566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1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970-е</a:t>
                      </a:r>
                      <a:endParaRPr lang="en-US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1980-е </a:t>
                      </a:r>
                      <a:endParaRPr lang="en-US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1990-2000</a:t>
                      </a:r>
                      <a:endParaRPr lang="en-US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2014</a:t>
                      </a:r>
                      <a:endParaRPr lang="en-US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Сегодня</a:t>
                      </a:r>
                      <a:endParaRPr lang="en-US" sz="1600" dirty="0">
                        <a:solidFill>
                          <a:schemeClr val="bg1"/>
                        </a:solidFill>
                        <a:latin typeface="Georgia" panose="02040502050405020303" pitchFamily="18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35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Abbott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стал одним из первых иностранных инвесторов, открыв производство детского питания 40 лет назад в СССР</a:t>
                      </a:r>
                    </a:p>
                  </a:txBody>
                  <a:tcPr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Открытие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Georgia"/>
                        </a:rPr>
                        <a:t>представительства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Georgia"/>
                        </a:rPr>
                        <a:t>Abbott </a:t>
                      </a:r>
                      <a:r>
                        <a:rPr lang="ru-RU" sz="14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Georgia"/>
                        </a:rPr>
                        <a:t>и начало поставок лабораторного оборудования </a:t>
                      </a: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Развитие всех основных направлений деятельности компании в России</a:t>
                      </a:r>
                      <a:endParaRPr lang="ru-RU" sz="1400" kern="120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Georgia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Приобретение «Верофарм», начало модернизации производства, трансфера технологий и локализации лекарственных препаратов</a:t>
                      </a:r>
                      <a:endParaRPr lang="ru-RU" sz="1400" kern="1200" baseline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Georgia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kern="1200" baseline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Abbott </a:t>
                      </a:r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является стратегическим инвестором и способствует развитию современной системы здравоохранения</a:t>
                      </a:r>
                    </a:p>
                    <a:p>
                      <a:endParaRPr lang="en-US" sz="1400" kern="1200" baseline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baseline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Входит в рейтинг 500 крупнейших компаний в России (РБК)</a:t>
                      </a:r>
                      <a:endParaRPr lang="en-US" sz="1400" kern="1200" baseline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72487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1235233-E2B6-4478-B89C-89046AFAF7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3905" y="-9525"/>
            <a:ext cx="9157906" cy="6892972"/>
          </a:xfrm>
          <a:prstGeom prst="rect">
            <a:avLst/>
          </a:prstGeom>
        </p:spPr>
      </p:pic>
      <p:pic>
        <p:nvPicPr>
          <p:cNvPr id="8" name="Picture 13" descr="Black-grad copy.png">
            <a:extLst>
              <a:ext uri="{FF2B5EF4-FFF2-40B4-BE49-F238E27FC236}">
                <a16:creationId xmlns:a16="http://schemas.microsoft.com/office/drawing/2014/main" xmlns="" id="{C2BAB234-5C26-409D-953D-75E94930559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577248" y="567723"/>
            <a:ext cx="6883402" cy="572890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54E556DE-0CCE-4127-844C-60E0852C7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885E78-1F86-4A3D-9EE1-B0103B1CEF1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F8FFBDB-D074-44CB-8648-3867A34D8F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648" y="312761"/>
            <a:ext cx="4683253" cy="3124200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Мы работаем, чтобы качественные лекарственные средства и инновационные медицинские технологии становились доступными большему числу людей в России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E16C9BBB-0549-4FBB-B150-4EF28D41314A}"/>
              </a:ext>
            </a:extLst>
          </p:cNvPr>
          <p:cNvGraphicFramePr>
            <a:graphicFrameLocks noGrp="1"/>
          </p:cNvGraphicFramePr>
          <p:nvPr/>
        </p:nvGraphicFramePr>
        <p:xfrm>
          <a:off x="341375" y="3730689"/>
          <a:ext cx="4997198" cy="2790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71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25374">
                <a:tc>
                  <a:txBody>
                    <a:bodyPr/>
                    <a:lstStyle/>
                    <a:p>
                      <a:pPr lvl="0"/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Качественные и доступные лекарственные препараты, в том числе из списка ЖНВЛП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1759">
                <a:tc>
                  <a:txBody>
                    <a:bodyPr/>
                    <a:lstStyle/>
                    <a:p>
                      <a:pPr lvl="0"/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Клинические исследования и научная  разработка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46658">
                <a:tc>
                  <a:txBody>
                    <a:bodyPr/>
                    <a:lstStyle/>
                    <a:p>
                      <a:pPr lvl="0"/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Поставка и обслуживание инновационного диагностического оборудования и медицинских устройств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8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Обучающие программы для научного, медицинского сообщества и пациентов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225184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27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65AAAD6F-35C2-4EC0-9547-CB09C9A837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9526" y="-3"/>
            <a:ext cx="9153526" cy="6858003"/>
          </a:xfrm>
          <a:prstGeom prst="rect">
            <a:avLst/>
          </a:prstGeom>
        </p:spPr>
      </p:pic>
      <p:pic>
        <p:nvPicPr>
          <p:cNvPr id="15" name="Picture 13" descr="Black-grad copy.png">
            <a:extLst>
              <a:ext uri="{FF2B5EF4-FFF2-40B4-BE49-F238E27FC236}">
                <a16:creationId xmlns:a16="http://schemas.microsoft.com/office/drawing/2014/main" xmlns="" id="{AE3AEB2B-CE57-4E0B-8421-AD1C444A11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-1066800" y="1066800"/>
            <a:ext cx="6858000" cy="472440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FADD6A42-9645-4B40-B751-9ED408A8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xmlns="" id="{F0C04635-57E1-4EAE-BBD2-77E4619F14B0}"/>
              </a:ext>
            </a:extLst>
          </p:cNvPr>
          <p:cNvSpPr txBox="1">
            <a:spLocks/>
          </p:cNvSpPr>
          <p:nvPr/>
        </p:nvSpPr>
        <p:spPr>
          <a:xfrm>
            <a:off x="366956" y="323316"/>
            <a:ext cx="6477000" cy="30480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cap="all" spc="1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Brandon Grotesque Black"/>
                <a:ea typeface="+mn-ea"/>
                <a:cs typeface="Brandon Grotesque Black"/>
              </a:defRPr>
            </a:lvl2pPr>
            <a:lvl3pPr marL="4572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Brandon Grotesque Black"/>
                <a:ea typeface="+mn-ea"/>
                <a:cs typeface="Brandon Grotesque Black"/>
              </a:defRPr>
            </a:lvl3pPr>
            <a:lvl4pPr marL="6858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Brandon Grotesque Black"/>
                <a:ea typeface="+mn-ea"/>
                <a:cs typeface="Brandon Grotesque Black"/>
              </a:defRPr>
            </a:lvl4pPr>
            <a:lvl5pPr marL="9144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5400" kern="1200">
                <a:solidFill>
                  <a:schemeClr val="tx1"/>
                </a:solidFill>
                <a:latin typeface="Brandon Grotesque Black"/>
                <a:ea typeface="+mn-ea"/>
                <a:cs typeface="Brandon Grotesque Blac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9B393EAD-E04F-420D-AD7C-C61B3D511FBA}"/>
              </a:ext>
            </a:extLst>
          </p:cNvPr>
          <p:cNvSpPr txBox="1">
            <a:spLocks/>
          </p:cNvSpPr>
          <p:nvPr/>
        </p:nvSpPr>
        <p:spPr>
          <a:xfrm>
            <a:off x="357431" y="352840"/>
            <a:ext cx="2822883" cy="304800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cap="all" spc="100">
                <a:solidFill>
                  <a:srgbClr val="FFFFFF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2286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Brandon Grotesque Black"/>
                <a:ea typeface="+mn-ea"/>
                <a:cs typeface="Brandon Grotesque Black"/>
              </a:defRPr>
            </a:lvl2pPr>
            <a:lvl3pPr marL="4572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5400" kern="1200">
                <a:solidFill>
                  <a:schemeClr val="tx1"/>
                </a:solidFill>
                <a:latin typeface="Brandon Grotesque Black"/>
                <a:ea typeface="+mn-ea"/>
                <a:cs typeface="Brandon Grotesque Black"/>
              </a:defRPr>
            </a:lvl3pPr>
            <a:lvl4pPr marL="6858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Brandon Grotesque Black"/>
                <a:ea typeface="+mn-ea"/>
                <a:cs typeface="Brandon Grotesque Black"/>
              </a:defRPr>
            </a:lvl4pPr>
            <a:lvl5pPr marL="914400" indent="-228600" algn="l" defTabSz="914400" rtl="0" eaLnBrk="1" latinLnBrk="0" hangingPunct="1">
              <a:lnSpc>
                <a:spcPct val="80000"/>
              </a:lnSpc>
              <a:spcBef>
                <a:spcPts val="0"/>
              </a:spcBef>
              <a:buFont typeface="Arial" panose="020B0604020202020204" pitchFamily="34" charset="0"/>
              <a:buChar char="»"/>
              <a:defRPr sz="5400" kern="1200">
                <a:solidFill>
                  <a:schemeClr val="tx1"/>
                </a:solidFill>
                <a:latin typeface="Brandon Grotesque Black"/>
                <a:ea typeface="+mn-ea"/>
                <a:cs typeface="Brandon Grotesque Black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стремимся к совершенству во всем, </a:t>
            </a:r>
          </a:p>
          <a:p>
            <a:r>
              <a:rPr lang="ru-RU" dirty="0"/>
              <a:t>что делаем 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C5CFB55-83CF-45DA-9DBF-761089DD0D9E}"/>
              </a:ext>
            </a:extLst>
          </p:cNvPr>
          <p:cNvSpPr/>
          <p:nvPr/>
        </p:nvSpPr>
        <p:spPr>
          <a:xfrm>
            <a:off x="218694" y="1643975"/>
            <a:ext cx="4853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#1</a:t>
            </a:r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в России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7200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7D52A4FD-0C45-41A3-8B43-7584A9B2A8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4566602"/>
              </p:ext>
            </p:extLst>
          </p:nvPr>
        </p:nvGraphicFramePr>
        <p:xfrm>
          <a:off x="347905" y="2746958"/>
          <a:ext cx="4943097" cy="3661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430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363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cs typeface="Georgia"/>
                        </a:rPr>
                        <a:t>Лидер поставок автоматизированных систем лабораторной диагностики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3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Georgia"/>
                        </a:rPr>
                        <a:t>Лидер фармацевтической отрасли по направлениям «Гастроэнтерология» и «Женское здоровье»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19971"/>
                  </a:ext>
                </a:extLst>
              </a:tr>
              <a:tr h="1051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Georgia"/>
                        </a:rPr>
                        <a:t>Первые в России инновационные решения в детском питании: питание без пальмового масла и питание с олигосахаридами грудного молока </a:t>
                      </a: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6206213"/>
                  </a:ext>
                </a:extLst>
              </a:tr>
              <a:tr h="10511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baseline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Лидер п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о объему поставок противоопухолевых препаратов и лидер </a:t>
                      </a:r>
                      <a:r>
                        <a:rPr lang="ru-RU" sz="1600" b="0" kern="1200" baseline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 рынке медицинских пластырей («</a:t>
                      </a:r>
                      <a:r>
                        <a:rPr lang="ru-RU" sz="1600" b="0" kern="1200" baseline="0" dirty="0" err="1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Верофарм</a:t>
                      </a:r>
                      <a:r>
                        <a:rPr lang="ru-RU" sz="1600" b="0" kern="1200" baseline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») </a:t>
                      </a:r>
                      <a:endParaRPr lang="en-US" sz="1600" b="0" kern="1200" baseline="0" dirty="0">
                        <a:solidFill>
                          <a:schemeClr val="bg1"/>
                        </a:solidFill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1140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7330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115887E-C9E1-4024-BBA8-CF9C3CD46DF0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76200" y="0"/>
            <a:ext cx="9220200" cy="6858000"/>
          </a:xfrm>
        </p:spPr>
      </p:pic>
      <p:pic>
        <p:nvPicPr>
          <p:cNvPr id="9" name="Picture 13" descr="Black-grad copy.png">
            <a:extLst>
              <a:ext uri="{FF2B5EF4-FFF2-40B4-BE49-F238E27FC236}">
                <a16:creationId xmlns:a16="http://schemas.microsoft.com/office/drawing/2014/main" xmlns="" id="{C9212487-B66A-434A-B04C-518CABE040F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rot="5400000">
            <a:off x="419100" y="-495300"/>
            <a:ext cx="6858000" cy="7848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1F388FE-FEB2-4A7A-BD88-E72BF41E1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DD1DF4-2C72-4E96-9252-8577E1230F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304800"/>
            <a:ext cx="4343400" cy="266978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лекарственные препараты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F1EC27A-4650-4FE3-A288-EDF253DD71FB}"/>
              </a:ext>
            </a:extLst>
          </p:cNvPr>
          <p:cNvSpPr/>
          <p:nvPr/>
        </p:nvSpPr>
        <p:spPr>
          <a:xfrm>
            <a:off x="357051" y="1081916"/>
            <a:ext cx="59881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Среди лидеров в направлениях «Гастроэнтерология» и «Женское здоровье», производитель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#1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противоопухолевых препаратов, а также пластырей</a:t>
            </a:r>
            <a:endParaRPr lang="en-US" sz="2000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4A174E82-3DB0-4CBA-8DE0-F738A843EC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3965332"/>
              </p:ext>
            </p:extLst>
          </p:nvPr>
        </p:nvGraphicFramePr>
        <p:xfrm>
          <a:off x="457200" y="2932692"/>
          <a:ext cx="5201873" cy="3349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403893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Диверсифицированный портфель в 4 направлениях: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гастроэнтерология и гепатология,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женское и мужское здоровье,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кардиология и неврология,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безрецептурные препараты</a:t>
                      </a:r>
                    </a:p>
                    <a:p>
                      <a:endParaRPr lang="en-US" sz="600" b="0" kern="12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4579252"/>
                  </a:ext>
                </a:extLst>
              </a:tr>
              <a:tr h="1093543">
                <a:tc>
                  <a:txBody>
                    <a:bodyPr/>
                    <a:lstStyle/>
                    <a:p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 2014 г. 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– </a:t>
                      </a:r>
                      <a:r>
                        <a:rPr lang="ru-RU" sz="1600" b="0" dirty="0">
                          <a:solidFill>
                            <a:schemeClr val="bg1"/>
                          </a:solidFill>
                          <a:latin typeface="Georgia" panose="02040502050405020303" pitchFamily="18" charset="0"/>
                        </a:rPr>
                        <a:t>портфель </a:t>
                      </a: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«Верофарм» (группа 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Abbott</a:t>
                      </a: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):</a:t>
                      </a:r>
                      <a:r>
                        <a:rPr lang="en-US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онкология, трансплантология, неврология, медицинские изделия 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marT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1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kern="12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Локализовано 10 препаратов, продолжаются технологические трансферы с локализаций полного цикла (завод в Белгороде) </a:t>
                      </a:r>
                      <a:endParaRPr lang="en-US" sz="1600" b="0" kern="12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7977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1CE7A304-420E-4722-B949-5B12B3B1C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85E78-1F86-4A3D-9EE1-B0103B1CEF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C77E36-BED2-4EE4-BD50-BB0DCAE878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7007" y="315119"/>
            <a:ext cx="4343400" cy="3048000"/>
          </a:xfrm>
        </p:spPr>
        <p:txBody>
          <a:bodyPr/>
          <a:lstStyle/>
          <a:p>
            <a:r>
              <a:rPr lang="ru-RU" dirty="0"/>
              <a:t>Локализация производства обеспечивает доступ россиян </a:t>
            </a:r>
          </a:p>
          <a:p>
            <a:r>
              <a:rPr lang="ru-RU" dirty="0"/>
              <a:t>к качественным лекарственным препаратам </a:t>
            </a:r>
            <a:r>
              <a:rPr lang="en-US" dirty="0"/>
              <a:t>Abbott</a:t>
            </a:r>
          </a:p>
        </p:txBody>
      </p:sp>
      <p:pic>
        <p:nvPicPr>
          <p:cNvPr id="4" name="Picture 3" descr="C:\Users\vandecx7\AppData\Local\Microsoft\Windows\Temporary Internet Files\Content.Outlook\OHD3WH0C\duspatalinl_R2 (4).png">
            <a:extLst>
              <a:ext uri="{FF2B5EF4-FFF2-40B4-BE49-F238E27FC236}">
                <a16:creationId xmlns:a16="http://schemas.microsoft.com/office/drawing/2014/main" xmlns="" id="{D91C031A-E995-41F0-8917-88B49C028D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245749" y="3265357"/>
            <a:ext cx="1707152" cy="154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vandecx7\AppData\Local\Microsoft\Windows\Temporary Internet Files\Content.Outlook\OHD3WH0C\Дюфастон 20 (2).png">
            <a:extLst>
              <a:ext uri="{FF2B5EF4-FFF2-40B4-BE49-F238E27FC236}">
                <a16:creationId xmlns:a16="http://schemas.microsoft.com/office/drawing/2014/main" xmlns="" id="{ED7C955B-7DDF-4B44-9E35-31B4A635EB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55359" y="1828800"/>
            <a:ext cx="2268359" cy="150183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vandecx7\AppData\Local\Microsoft\Windows\Temporary Internet Files\Content.Outlook\OHD3WH0C\Рисунок4.png">
            <a:extLst>
              <a:ext uri="{FF2B5EF4-FFF2-40B4-BE49-F238E27FC236}">
                <a16:creationId xmlns:a16="http://schemas.microsoft.com/office/drawing/2014/main" xmlns="" id="{6C01C273-3BC8-4DCD-93BD-C54E5762E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54904" y="1686085"/>
            <a:ext cx="1912304" cy="163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vandecx7\AppData\Local\Microsoft\Windows\Temporary Internet Files\Content.Outlook\OHD3WH0C\Рисунок5.png">
            <a:extLst>
              <a:ext uri="{FF2B5EF4-FFF2-40B4-BE49-F238E27FC236}">
                <a16:creationId xmlns:a16="http://schemas.microsoft.com/office/drawing/2014/main" xmlns="" id="{8957949A-C60F-45D7-97F3-1C0E70AD26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29700" y="140782"/>
            <a:ext cx="2133100" cy="17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vandecx7\AppData\Local\Microsoft\Windows\Temporary Internet Files\Content.Outlook\OHD3WH0C\Рисунок3.png">
            <a:extLst>
              <a:ext uri="{FF2B5EF4-FFF2-40B4-BE49-F238E27FC236}">
                <a16:creationId xmlns:a16="http://schemas.microsoft.com/office/drawing/2014/main" xmlns="" id="{2E7E13D4-0AFD-44DA-8FF5-BFE3D61813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088693" y="3200400"/>
            <a:ext cx="1875741" cy="163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vandecx7\AppData\Local\Microsoft\Windows\Temporary Internet Files\Content.Outlook\OHD3WH0C\Рисунок2.png">
            <a:extLst>
              <a:ext uri="{FF2B5EF4-FFF2-40B4-BE49-F238E27FC236}">
                <a16:creationId xmlns:a16="http://schemas.microsoft.com/office/drawing/2014/main" xmlns="" id="{E4257CF7-1E17-471B-8800-5CFEFB1E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8691" y="4803641"/>
            <a:ext cx="2037410" cy="203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vandecx7\AppData\Local\Microsoft\Windows\Temporary Internet Files\Content.Outlook\OHD3WH0C\products.png">
            <a:extLst>
              <a:ext uri="{FF2B5EF4-FFF2-40B4-BE49-F238E27FC236}">
                <a16:creationId xmlns:a16="http://schemas.microsoft.com/office/drawing/2014/main" xmlns="" id="{738EA91C-DDC6-4388-B2DC-CCB133CFB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01398" y="4794276"/>
            <a:ext cx="2202229" cy="17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 descr="C:\Users\vandecx7\AppData\Local\Microsoft\Windows\Temporary Internet Files\Content.Outlook\OHD3WH0C\Physiotens_04_R.png">
            <a:extLst>
              <a:ext uri="{FF2B5EF4-FFF2-40B4-BE49-F238E27FC236}">
                <a16:creationId xmlns:a16="http://schemas.microsoft.com/office/drawing/2014/main" xmlns="" id="{D2DD8BE7-503E-4160-8596-3E613C587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95731" y="228600"/>
            <a:ext cx="2107896" cy="186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6DE69417-8E73-4D40-A236-7CE5B104D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87857923"/>
              </p:ext>
            </p:extLst>
          </p:nvPr>
        </p:nvGraphicFramePr>
        <p:xfrm>
          <a:off x="410174" y="3306116"/>
          <a:ext cx="3865136" cy="2561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51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67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336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База локализации – завод «Верофарм» (группа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 Abbott)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rPr>
                        <a:t>в Белгороде 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Georgia" panose="02040502050405020303" pitchFamily="18" charset="0"/>
                      </a:endParaRPr>
                    </a:p>
                  </a:txBody>
                  <a:tcPr marT="9144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5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Производственные линии сертифицированы по </a:t>
                      </a:r>
                      <a:r>
                        <a:rPr kumimoji="0" lang="en-US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GMP</a:t>
                      </a: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endParaRPr kumimoji="0" lang="ru-RU" sz="14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Georgia"/>
                        <a:ea typeface="+mn-ea"/>
                        <a:cs typeface="Georgia"/>
                      </a:endParaRPr>
                    </a:p>
                  </a:txBody>
                  <a:tcPr marT="9144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4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Georgia"/>
                        </a:rPr>
                        <a:t>Соблюдаются международные стандарты экологической безопасности</a:t>
                      </a:r>
                    </a:p>
                  </a:txBody>
                  <a:tcPr marT="9144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421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Georgia"/>
                          <a:ea typeface="+mn-ea"/>
                          <a:cs typeface="Georgia"/>
                        </a:rPr>
                        <a:t>Развитие локализации и переноса технологий в Россию являются долгосрочной стратегией компании</a:t>
                      </a:r>
                    </a:p>
                  </a:txBody>
                  <a:tcPr marT="9144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8370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2644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51726875"/>
      </p:ext>
    </p:extLst>
  </p:cSld>
  <p:clrMapOvr>
    <a:masterClrMapping/>
  </p:clrMapOvr>
</p:sld>
</file>

<file path=ppt/theme/theme1.xml><?xml version="1.0" encoding="utf-8"?>
<a:theme xmlns:a="http://schemas.openxmlformats.org/drawingml/2006/main" name="Abbott_Template_test">
  <a:themeElements>
    <a:clrScheme name="Abbott">
      <a:dk1>
        <a:srgbClr val="000000"/>
      </a:dk1>
      <a:lt1>
        <a:sysClr val="window" lastClr="FFFFFF"/>
      </a:lt1>
      <a:dk2>
        <a:srgbClr val="004F71"/>
      </a:dk2>
      <a:lt2>
        <a:srgbClr val="D9D9D6"/>
      </a:lt2>
      <a:accent1>
        <a:srgbClr val="E06A54"/>
      </a:accent1>
      <a:accent2>
        <a:srgbClr val="AA0061"/>
      </a:accent2>
      <a:accent3>
        <a:srgbClr val="64CCC9"/>
      </a:accent3>
      <a:accent4>
        <a:srgbClr val="FFD100"/>
      </a:accent4>
      <a:accent5>
        <a:srgbClr val="009CDE"/>
      </a:accent5>
      <a:accent6>
        <a:srgbClr val="63666A"/>
      </a:accent6>
      <a:hlink>
        <a:srgbClr val="009CDE"/>
      </a:hlink>
      <a:folHlink>
        <a:srgbClr val="6366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err="1" smtClean="0">
            <a:latin typeface="Georgia" panose="02040502050405020303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965C6405D19946BA0A5912A436B691" ma:contentTypeVersion="13" ma:contentTypeDescription="Create a new document." ma:contentTypeScope="" ma:versionID="7a559a5eecb339c0964b659a00730561">
  <xsd:schema xmlns:xsd="http://www.w3.org/2001/XMLSchema" xmlns:xs="http://www.w3.org/2001/XMLSchema" xmlns:p="http://schemas.microsoft.com/office/2006/metadata/properties" xmlns:ns3="ed3cc16f-a118-4f05-bc19-05f2275a7fe0" xmlns:ns4="4165181f-3e29-4f9a-b07c-c85f901d1333" targetNamespace="http://schemas.microsoft.com/office/2006/metadata/properties" ma:root="true" ma:fieldsID="414c5cb58c120c0a2626301df432efc2" ns3:_="" ns4:_="">
    <xsd:import namespace="ed3cc16f-a118-4f05-bc19-05f2275a7fe0"/>
    <xsd:import namespace="4165181f-3e29-4f9a-b07c-c85f901d13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cc16f-a118-4f05-bc19-05f2275a7f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65181f-3e29-4f9a-b07c-c85f901d133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5D6AF65-CFBD-447A-8B36-C8537CA29C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CDCEA5-2423-44FE-8B2B-E150C1028836}">
  <ds:schemaRefs>
    <ds:schemaRef ds:uri="http://schemas.microsoft.com/office/2006/documentManagement/types"/>
    <ds:schemaRef ds:uri="http://schemas.microsoft.com/office/2006/metadata/properties"/>
    <ds:schemaRef ds:uri="4165181f-3e29-4f9a-b07c-c85f901d1333"/>
    <ds:schemaRef ds:uri="http://purl.org/dc/elements/1.1/"/>
    <ds:schemaRef ds:uri="ed3cc16f-a118-4f05-bc19-05f2275a7fe0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09F0827-CFEF-442E-BC15-182DC7E2E2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3cc16f-a118-4f05-bc19-05f2275a7fe0"/>
    <ds:schemaRef ds:uri="4165181f-3e29-4f9a-b07c-c85f901d13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20167</TotalTime>
  <Words>542</Words>
  <Application>Microsoft Office PowerPoint</Application>
  <PresentationFormat>Экран (4:3)</PresentationFormat>
  <Paragraphs>80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Abbott_Template_test</vt:lpstr>
      <vt:lpstr>Раскрывая потенциал человека через силу и энергию здоровья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Satellite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Newman</dc:creator>
  <cp:lastModifiedBy>kalabuhova_g_v</cp:lastModifiedBy>
  <cp:revision>945</cp:revision>
  <cp:lastPrinted>2019-09-23T12:47:58Z</cp:lastPrinted>
  <dcterms:created xsi:type="dcterms:W3CDTF">2014-02-07T20:04:31Z</dcterms:created>
  <dcterms:modified xsi:type="dcterms:W3CDTF">2022-04-12T10:19:49Z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0x01010059965C6405D19946BA0A5912A436B691</vt:lpwstr>
  </property>
</Properties>
</file>