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814" r:id="rId2"/>
  </p:sldMasterIdLst>
  <p:sldIdLst>
    <p:sldId id="310" r:id="rId3"/>
    <p:sldId id="300" r:id="rId4"/>
    <p:sldId id="301" r:id="rId5"/>
    <p:sldId id="262" r:id="rId6"/>
    <p:sldId id="297" r:id="rId7"/>
    <p:sldId id="29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  <p:sldId id="278" r:id="rId20"/>
    <p:sldId id="279" r:id="rId21"/>
    <p:sldId id="280" r:id="rId22"/>
    <p:sldId id="281" r:id="rId23"/>
    <p:sldId id="289" r:id="rId24"/>
    <p:sldId id="290" r:id="rId25"/>
    <p:sldId id="291" r:id="rId26"/>
    <p:sldId id="292" r:id="rId27"/>
    <p:sldId id="293" r:id="rId28"/>
    <p:sldId id="294" r:id="rId29"/>
    <p:sldId id="302" r:id="rId30"/>
    <p:sldId id="303" r:id="rId31"/>
    <p:sldId id="304" r:id="rId32"/>
    <p:sldId id="305" r:id="rId33"/>
    <p:sldId id="309" r:id="rId34"/>
    <p:sldId id="308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FF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3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49771-67EF-4FC9-90EA-D9B43187D7F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3781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78E4F-209E-4874-9138-25317E2B68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7805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2C630-B12F-42FA-9D7E-B3437926937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439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FF0B61-62CF-4485-8903-C1A64E50856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55741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59AB57-9E62-46B2-BF24-55AFE8CE11B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2742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rebuchet MS"/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F675497-EFCF-4784-8B7B-241DFD10194A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A5C66B-2BF7-4FD2-A89F-2FEC685295D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0782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040A1-108D-4821-86F9-CB31B7C2782F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E9762-1DA2-4F85-BD2D-9F816DC2D3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08290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rgbClr val="B13F9A"/>
                </a:solidFill>
              </a:defRPr>
            </a:lvl1pPr>
            <a:extLst/>
          </a:lstStyle>
          <a:p>
            <a:pPr>
              <a:defRPr/>
            </a:pPr>
            <a:fld id="{8500A5D5-81DD-4331-9413-469C70783C03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rgbClr val="B13F9A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D794E38B-50ED-4831-B653-C7DD70A452B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60810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E482-0E40-43B2-AF83-87FF9184329B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5EB3-BB26-4D5F-80CC-7105421AD44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678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66588-9285-492A-9732-74D89FCEE434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E409F-673F-494A-9BB8-3F7424CD724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58755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D94C2-8DFB-4FF0-B867-DB8768FEA9AC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B7575-F061-47CC-911C-05ECE88CFCE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4460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B1AC4-25C5-4D90-B195-A32894CB7FC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00543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1CC-355B-4C6B-B427-9AC9F09F8F15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7189A-DDA6-4673-BC77-21BA2AE229A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423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7203F-7661-4C6A-9002-D314EAEED009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3CAB1-C408-4665-90A1-19DB031D3CF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9376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9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4E7ED"/>
                </a:solidFill>
              </a:defRPr>
            </a:lvl1pPr>
            <a:extLst/>
          </a:lstStyle>
          <a:p>
            <a:pPr>
              <a:defRPr/>
            </a:pPr>
            <a:fld id="{D3A202EB-D284-4D34-884F-375F688B1B28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E7ED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E7ED"/>
                </a:solidFill>
              </a:defRPr>
            </a:lvl1pPr>
          </a:lstStyle>
          <a:p>
            <a:fld id="{D9251C45-7063-4E18-A47A-1E0066FBB04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31264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82AE8-C072-42A6-85FE-A6146856DEB1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A32FB-CF0C-4BC1-8241-EB2FA1C2294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72715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D8451B7-CAF5-4D48-A713-924DF8C1489C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709562EF-8AFD-4425-851B-E63CC0757C2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522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CBDBD-FD3E-42AD-8FFF-0A5D9BFFEFC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965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B1577-2B9A-4E87-AFA2-852EDB03368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3565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0EC0E-ED02-466A-9371-F2003D02B70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895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832A6-C152-46E5-AF69-E3AA098DC76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8186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2D41A-51CC-44A8-8935-3FA8543D99B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71598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FE880-C556-470A-B074-81043DDFAE3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9375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4211C-AC68-4585-8425-3EEE856F12F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5711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51A4293-E733-41FE-BFF1-362D0ECF37B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1" r:id="rId2"/>
    <p:sldLayoutId id="2147483840" r:id="rId3"/>
    <p:sldLayoutId id="2147483839" r:id="rId4"/>
    <p:sldLayoutId id="2147483838" r:id="rId5"/>
    <p:sldLayoutId id="2147483837" r:id="rId6"/>
    <p:sldLayoutId id="2147483836" r:id="rId7"/>
    <p:sldLayoutId id="2147483835" r:id="rId8"/>
    <p:sldLayoutId id="2147483834" r:id="rId9"/>
    <p:sldLayoutId id="2147483833" r:id="rId10"/>
    <p:sldLayoutId id="2147483832" r:id="rId11"/>
    <p:sldLayoutId id="2147483850" r:id="rId12"/>
    <p:sldLayoutId id="21474838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4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en-US" alt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B13F9A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63BC019-D617-4E1B-8FC5-A2EA0AA01806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B13F9A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B13F9A"/>
                </a:solidFill>
                <a:latin typeface="Trebuchet MS" panose="020B0603020202020204" pitchFamily="34" charset="0"/>
              </a:defRPr>
            </a:lvl1pPr>
          </a:lstStyle>
          <a:p>
            <a:fld id="{007A3AFB-2086-48B9-AA5F-90F4398182A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49" r:id="rId2"/>
    <p:sldLayoutId id="2147483853" r:id="rId3"/>
    <p:sldLayoutId id="2147483848" r:id="rId4"/>
    <p:sldLayoutId id="2147483847" r:id="rId5"/>
    <p:sldLayoutId id="2147483846" r:id="rId6"/>
    <p:sldLayoutId id="2147483845" r:id="rId7"/>
    <p:sldLayoutId id="2147483844" r:id="rId8"/>
    <p:sldLayoutId id="2147483854" r:id="rId9"/>
    <p:sldLayoutId id="2147483843" r:id="rId10"/>
    <p:sldLayoutId id="21474838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2843213" y="260350"/>
            <a:ext cx="612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200" b="1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ДЕПАРТАМЕНТ ПО ДЕЛАМ ГРАЖДАНСКОЙ ОБОРОНЫ, ЧРЕЗВЫЧАЙНЫМ </a:t>
            </a:r>
          </a:p>
          <a:p>
            <a:pPr algn="ctr" eaLnBrk="1" hangingPunct="1"/>
            <a:r>
              <a:rPr lang="ru-RU" altLang="en-US" sz="1200" b="1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СИТУАЦИЯМ  И  ПОЖАРНОЙ  БЕЗОПАСНОСТИ  ГОРОДА  МОСКВЫ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43213" y="908050"/>
            <a:ext cx="60499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2771775" y="981075"/>
            <a:ext cx="6264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200" b="1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ГОСУДАРСТВЕННОЕ КАЗЕННОЕ УЧРЕЖДЕНИЕ ДОПОЛНИТЕЛЬНОГО ПРОФЕССИОНАЛЬНОГО ОБРАЗОВАНИЯ «УЧЕБНО-МЕТОДИЧЕСКИЙ</a:t>
            </a:r>
          </a:p>
          <a:p>
            <a:pPr algn="ctr" eaLnBrk="1" hangingPunct="1"/>
            <a:r>
              <a:rPr lang="ru-RU" altLang="en-US" sz="1200" b="1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ЦЕНТР ПО ГРАЖДАНСКОЙ ОБОРОНЕ  И ЧРЕЗВЫЧАЙНЫМ СИТУАЦИЯМ ГОРОДА МОСКВЫ»</a:t>
            </a:r>
          </a:p>
        </p:txBody>
      </p:sp>
      <p:pic>
        <p:nvPicPr>
          <p:cNvPr id="9221" name="Picture 4" descr="http://www.avazun.ru/images/2010/3/16/11/43/PhJfVCmvG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060575"/>
            <a:ext cx="13684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771775" y="3697912"/>
            <a:ext cx="6264696" cy="1231106"/>
          </a:xfrm>
          <a:prstGeom prst="rect">
            <a:avLst/>
          </a:prstGeom>
        </p:spPr>
        <p:txBody>
          <a:bodyPr lIns="45720" tIns="0" rIns="45720" bIns="0" anchor="b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400" b="1" i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800" b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ОКАЗАНИЕ ПЕРВОЙ ПОМОЩИ</a:t>
            </a:r>
            <a:r>
              <a:rPr lang="ru-RU" sz="1900" b="1" i="1" dirty="0">
                <a:ln w="11430"/>
                <a:gradFill>
                  <a:gsLst>
                    <a:gs pos="0">
                      <a:srgbClr val="FA8D3D">
                        <a:tint val="90000"/>
                        <a:satMod val="120000"/>
                      </a:srgbClr>
                    </a:gs>
                    <a:gs pos="25000">
                      <a:srgbClr val="FA8D3D">
                        <a:tint val="93000"/>
                        <a:satMod val="120000"/>
                      </a:srgbClr>
                    </a:gs>
                    <a:gs pos="50000">
                      <a:srgbClr val="FA8D3D">
                        <a:shade val="89000"/>
                        <a:satMod val="110000"/>
                      </a:srgbClr>
                    </a:gs>
                    <a:gs pos="75000">
                      <a:srgbClr val="FA8D3D">
                        <a:tint val="93000"/>
                        <a:satMod val="120000"/>
                      </a:srgbClr>
                    </a:gs>
                    <a:gs pos="100000">
                      <a:srgbClr val="FA8D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b="1" i="1" dirty="0">
              <a:ln w="11430"/>
              <a:gradFill>
                <a:gsLst>
                  <a:gs pos="0">
                    <a:srgbClr val="FA8D3D">
                      <a:tint val="90000"/>
                      <a:satMod val="120000"/>
                    </a:srgbClr>
                  </a:gs>
                  <a:gs pos="25000">
                    <a:srgbClr val="FA8D3D">
                      <a:tint val="93000"/>
                      <a:satMod val="120000"/>
                    </a:srgbClr>
                  </a:gs>
                  <a:gs pos="50000">
                    <a:srgbClr val="FA8D3D">
                      <a:shade val="89000"/>
                      <a:satMod val="110000"/>
                    </a:srgbClr>
                  </a:gs>
                  <a:gs pos="75000">
                    <a:srgbClr val="FA8D3D">
                      <a:tint val="93000"/>
                      <a:satMod val="120000"/>
                    </a:srgbClr>
                  </a:gs>
                  <a:gs pos="100000">
                    <a:srgbClr val="FA8D3D">
                      <a:tint val="90000"/>
                      <a:satMod val="12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rgbClr val="0099FF"/>
          </a:solidFill>
        </p:spPr>
        <p:txBody>
          <a:bodyPr/>
          <a:lstStyle/>
          <a:p>
            <a:pPr eaLnBrk="1" hangingPunct="1"/>
            <a:r>
              <a:rPr lang="ru-RU" altLang="en-US" sz="2400" b="1" smtClean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FF00"/>
          </a:solidFill>
        </p:spPr>
        <p:txBody>
          <a:bodyPr/>
          <a:lstStyle/>
          <a:p>
            <a:pPr eaLnBrk="1" hangingPunct="1"/>
            <a:endParaRPr lang="ru-RU" altLang="en-US" smtClean="0"/>
          </a:p>
          <a:p>
            <a:pPr eaLnBrk="1" hangingPunct="1"/>
            <a:endParaRPr lang="ru-RU" altLang="en-US" sz="2800" smtClean="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2997200"/>
          </a:xfrm>
          <a:prstGeom prst="rect">
            <a:avLst/>
          </a:prstGeom>
          <a:gradFill rotWithShape="1">
            <a:gsLst>
              <a:gs pos="0">
                <a:srgbClr val="004776"/>
              </a:gs>
              <a:gs pos="50000">
                <a:srgbClr val="0099FF"/>
              </a:gs>
              <a:gs pos="100000">
                <a:srgbClr val="0047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>
                <a:solidFill>
                  <a:srgbClr val="FFFF00"/>
                </a:solidFill>
              </a:rPr>
              <a:t>Если в течение 30-40 минут пострадавший не получит медицинской </a:t>
            </a:r>
          </a:p>
          <a:p>
            <a:pPr algn="ctr" eaLnBrk="1" hangingPunct="1"/>
            <a:r>
              <a:rPr lang="ru-RU" altLang="en-US" sz="2000" b="1">
                <a:solidFill>
                  <a:srgbClr val="FFFF00"/>
                </a:solidFill>
              </a:rPr>
              <a:t>помощи, то длительная ЦЕНТРАЛИЗАЦИЯ КРОВООБРАЩЕНИЯ       </a:t>
            </a:r>
          </a:p>
          <a:p>
            <a:pPr algn="ctr" eaLnBrk="1" hangingPunct="1"/>
            <a:r>
              <a:rPr lang="ru-RU" altLang="en-US" sz="2000" b="1">
                <a:solidFill>
                  <a:srgbClr val="FFFF00"/>
                </a:solidFill>
              </a:rPr>
              <a:t>приведет к грубым нарушениям микроциркуляции в почках,          </a:t>
            </a:r>
          </a:p>
          <a:p>
            <a:pPr algn="ctr" eaLnBrk="1" hangingPunct="1"/>
            <a:r>
              <a:rPr lang="ru-RU" altLang="en-US" sz="2000" b="1">
                <a:solidFill>
                  <a:srgbClr val="FFFF00"/>
                </a:solidFill>
              </a:rPr>
              <a:t>коже, кишечнике и других органах, исключенных из кровообращения</a:t>
            </a:r>
            <a:r>
              <a:rPr lang="ru-RU" altLang="en-US" sz="2000" b="1">
                <a:solidFill>
                  <a:srgbClr val="FF5050"/>
                </a:solidFill>
              </a:rPr>
              <a:t>.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195513" y="836613"/>
            <a:ext cx="4681537" cy="2089150"/>
          </a:xfrm>
          <a:prstGeom prst="rect">
            <a:avLst/>
          </a:prstGeom>
          <a:gradFill rotWithShape="1">
            <a:gsLst>
              <a:gs pos="0">
                <a:srgbClr val="004776"/>
              </a:gs>
              <a:gs pos="50000">
                <a:srgbClr val="0099FF"/>
              </a:gs>
              <a:gs pos="100000">
                <a:srgbClr val="0047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>
                <a:solidFill>
                  <a:srgbClr val="FF5050"/>
                </a:solidFill>
              </a:rPr>
              <a:t>Массивный тромбоз в капиллярах</a:t>
            </a:r>
          </a:p>
          <a:p>
            <a:pPr algn="ctr" eaLnBrk="1" hangingPunct="1"/>
            <a:r>
              <a:rPr lang="ru-RU" altLang="en-US" sz="2000" b="1">
                <a:solidFill>
                  <a:srgbClr val="FF5050"/>
                </a:solidFill>
              </a:rPr>
              <a:t>приводит к образованию зон</a:t>
            </a:r>
          </a:p>
          <a:p>
            <a:pPr algn="ctr" eaLnBrk="1" hangingPunct="1"/>
            <a:r>
              <a:rPr lang="ru-RU" altLang="en-US" sz="2000" b="1">
                <a:solidFill>
                  <a:srgbClr val="FF5050"/>
                </a:solidFill>
              </a:rPr>
              <a:t>НЕКРОЗА (омертвление) в</a:t>
            </a:r>
          </a:p>
          <a:p>
            <a:pPr algn="ctr" eaLnBrk="1" hangingPunct="1"/>
            <a:r>
              <a:rPr lang="ru-RU" altLang="en-US" sz="2000" b="1">
                <a:solidFill>
                  <a:srgbClr val="FF5050"/>
                </a:solidFill>
              </a:rPr>
              <a:t>почках, печени и кишечнике.</a:t>
            </a:r>
          </a:p>
          <a:p>
            <a:pPr algn="ctr" eaLnBrk="1" hangingPunct="1"/>
            <a:endParaRPr lang="ru-RU" altLang="en-US" sz="2000" b="1">
              <a:solidFill>
                <a:srgbClr val="FF5050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6119812"/>
          </a:xfrm>
          <a:prstGeom prst="rect">
            <a:avLst/>
          </a:prstGeom>
          <a:gradFill rotWithShape="1">
            <a:gsLst>
              <a:gs pos="0">
                <a:srgbClr val="004776"/>
              </a:gs>
              <a:gs pos="50000">
                <a:srgbClr val="0099FF"/>
              </a:gs>
              <a:gs pos="100000">
                <a:srgbClr val="0047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3200" b="1">
                <a:solidFill>
                  <a:srgbClr val="FF5050"/>
                </a:solidFill>
              </a:rPr>
              <a:t>Немедленное и правильное </a:t>
            </a:r>
          </a:p>
          <a:p>
            <a:pPr algn="ctr" eaLnBrk="1" hangingPunct="1"/>
            <a:r>
              <a:rPr lang="ru-RU" altLang="en-US" sz="3200" b="1">
                <a:solidFill>
                  <a:srgbClr val="FF5050"/>
                </a:solidFill>
              </a:rPr>
              <a:t>обезболивание поможет</a:t>
            </a:r>
          </a:p>
          <a:p>
            <a:pPr algn="ctr" eaLnBrk="1" hangingPunct="1"/>
            <a:r>
              <a:rPr lang="ru-RU" altLang="en-US" sz="3200" b="1">
                <a:solidFill>
                  <a:srgbClr val="FF5050"/>
                </a:solidFill>
              </a:rPr>
              <a:t>избежать развития конечной</a:t>
            </a:r>
          </a:p>
          <a:p>
            <a:pPr algn="ctr" eaLnBrk="1" hangingPunct="1"/>
            <a:r>
              <a:rPr lang="ru-RU" altLang="en-US" sz="3200" b="1">
                <a:solidFill>
                  <a:srgbClr val="FF5050"/>
                </a:solidFill>
              </a:rPr>
              <a:t>стадии шока</a:t>
            </a:r>
          </a:p>
          <a:p>
            <a:pPr algn="ctr" eaLnBrk="1" hangingPunct="1"/>
            <a:r>
              <a:rPr lang="ru-RU" altLang="en-US" sz="3200" b="1">
                <a:solidFill>
                  <a:srgbClr val="FF5050"/>
                </a:solidFill>
              </a:rPr>
              <a:t>и </a:t>
            </a:r>
          </a:p>
          <a:p>
            <a:pPr algn="ctr" eaLnBrk="1" hangingPunct="1"/>
            <a:r>
              <a:rPr lang="ru-RU" altLang="en-US" sz="3200" b="1">
                <a:solidFill>
                  <a:srgbClr val="FF5050"/>
                </a:solidFill>
              </a:rPr>
              <a:t>предотвратить смерть.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43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6781800" cy="1295400"/>
          </a:xfrm>
          <a:solidFill>
            <a:schemeClr val="accent1"/>
          </a:solidFill>
          <a:effectLst>
            <a:outerShdw dist="35921" dir="2700000" algn="ctr" rotWithShape="0">
              <a:srgbClr val="CC0000"/>
            </a:outerShdw>
          </a:effectLst>
        </p:spPr>
        <p:txBody>
          <a:bodyPr lIns="92075" tIns="46038" rIns="92075" bIns="46038"/>
          <a:lstStyle/>
          <a:p>
            <a:pPr eaLnBrk="1" hangingPunct="1"/>
            <a:r>
              <a:rPr lang="ru-RU" altLang="en-US" sz="3200" smtClean="0">
                <a:solidFill>
                  <a:schemeClr val="bg1"/>
                </a:solidFill>
                <a:latin typeface="Impact" panose="020B0806030902050204" pitchFamily="34" charset="0"/>
              </a:rPr>
              <a:t>ПЕРЕЖАТЬ ПАЛЬЦАМИ ИЛИ КУЛАКОМ АРТЕРИЮ В УКАЗАННЫХ ТОЧКАХ: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9A111AA-1516-4D81-9521-634EA1B94814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pic>
        <p:nvPicPr>
          <p:cNvPr id="19460" name="Picture 3" descr="ГОША-АРТЕРИИ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5317"/>
              </a:clrFrom>
              <a:clrTo>
                <a:srgbClr val="005317">
                  <a:alpha val="0"/>
                </a:srgbClr>
              </a:clrTo>
            </a:clrChange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" b="1344"/>
          <a:stretch>
            <a:fillRect/>
          </a:stretch>
        </p:blipFill>
        <p:spPr bwMode="auto">
          <a:xfrm>
            <a:off x="79375" y="333375"/>
            <a:ext cx="3052763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32138" y="2060575"/>
            <a:ext cx="5832475" cy="3544888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CC0000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en-US" b="1">
                <a:solidFill>
                  <a:srgbClr val="FFFF00"/>
                </a:solidFill>
                <a:latin typeface="AGPresquire" pitchFamily="2" charset="0"/>
              </a:rPr>
              <a:t>   </a:t>
            </a:r>
          </a:p>
          <a:p>
            <a:pPr>
              <a:lnSpc>
                <a:spcPct val="90000"/>
              </a:lnSpc>
            </a:pPr>
            <a:r>
              <a:rPr lang="ru-RU" altLang="en-US" b="1">
                <a:solidFill>
                  <a:srgbClr val="FFFF00"/>
                </a:solidFill>
                <a:latin typeface="AGPresquire" pitchFamily="2" charset="0"/>
              </a:rPr>
              <a:t>   </a:t>
            </a:r>
            <a:r>
              <a:rPr lang="ru-RU" altLang="en-US" sz="2400" b="1">
                <a:solidFill>
                  <a:srgbClr val="FFFF00"/>
                </a:solidFill>
                <a:latin typeface="AGPresquire" pitchFamily="2" charset="0"/>
              </a:rPr>
              <a:t>НА ШЕЕ И ГОЛОВЕ ТОЧКА ПЕРЕ-ЖАТИЯ  АРТЕРИИ  ДОЛЖНА БЫТЬ НИЖЕ РАНЫ ИЛИ В РАНЕ</a:t>
            </a:r>
          </a:p>
          <a:p>
            <a:pPr>
              <a:lnSpc>
                <a:spcPct val="90000"/>
              </a:lnSpc>
            </a:pPr>
            <a:endParaRPr lang="ru-RU" altLang="en-US" sz="2400" b="1">
              <a:solidFill>
                <a:srgbClr val="FFFF00"/>
              </a:solidFill>
              <a:latin typeface="AGPresquire" pitchFamily="2" charset="0"/>
            </a:endParaRPr>
          </a:p>
          <a:p>
            <a:pPr>
              <a:lnSpc>
                <a:spcPct val="90000"/>
              </a:lnSpc>
            </a:pPr>
            <a:endParaRPr lang="ru-RU" altLang="en-US" sz="2400" b="1">
              <a:solidFill>
                <a:srgbClr val="FFFF00"/>
              </a:solidFill>
              <a:latin typeface="AGPresquire" pitchFamily="2" charset="0"/>
            </a:endParaRPr>
          </a:p>
          <a:p>
            <a:pPr>
              <a:lnSpc>
                <a:spcPct val="90000"/>
              </a:lnSpc>
            </a:pPr>
            <a:endParaRPr lang="ru-RU" altLang="en-US" sz="2400" b="1">
              <a:solidFill>
                <a:srgbClr val="FFFF00"/>
              </a:solidFill>
              <a:latin typeface="AGPresquire" pitchFamily="2" charset="0"/>
            </a:endParaRPr>
          </a:p>
          <a:p>
            <a:pPr>
              <a:lnSpc>
                <a:spcPct val="90000"/>
              </a:lnSpc>
            </a:pPr>
            <a:r>
              <a:rPr lang="ru-RU" altLang="en-US" sz="2400" b="1">
                <a:solidFill>
                  <a:srgbClr val="FFFF00"/>
                </a:solidFill>
                <a:latin typeface="AGPresquire" pitchFamily="2" charset="0"/>
              </a:rPr>
              <a:t>  НА КОНЕЧНОСТЯХ ТОЧКА  ПЕРЕ-ЖАТИЯ  АРТЕРИИ  ДОЛЖНА БЫТЬ ВЫШЕ МЕСТА КРОВОТЕЧЕНИЯ.</a:t>
            </a:r>
          </a:p>
          <a:p>
            <a:pPr>
              <a:lnSpc>
                <a:spcPct val="90000"/>
              </a:lnSpc>
            </a:pPr>
            <a:endParaRPr lang="ru-RU" altLang="en-US" b="1">
              <a:solidFill>
                <a:srgbClr val="FFFF00"/>
              </a:solidFill>
              <a:latin typeface="AGPresquir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E42BA12-61CB-4233-89C0-22A713400379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pic>
        <p:nvPicPr>
          <p:cNvPr id="16394" name="Picture 10" descr="Жгут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" r="69281" b="52872"/>
          <a:stretch>
            <a:fillRect/>
          </a:stretch>
        </p:blipFill>
        <p:spPr>
          <a:xfrm>
            <a:off x="0" y="765175"/>
            <a:ext cx="2808288" cy="1943100"/>
          </a:xfrm>
          <a:noFill/>
        </p:spPr>
      </p:pic>
      <p:pic>
        <p:nvPicPr>
          <p:cNvPr id="16395" name="Picture 11" descr="Жгут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1" t="3654" r="34702" b="52391"/>
          <a:stretch>
            <a:fillRect/>
          </a:stretch>
        </p:blipFill>
        <p:spPr>
          <a:xfrm>
            <a:off x="0" y="765175"/>
            <a:ext cx="2808288" cy="1943100"/>
          </a:xfrm>
          <a:noFill/>
        </p:spPr>
      </p:pic>
      <p:pic>
        <p:nvPicPr>
          <p:cNvPr id="16396" name="Picture 12" descr="Жгут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9" t="3773" b="52730"/>
          <a:stretch>
            <a:fillRect/>
          </a:stretch>
        </p:blipFill>
        <p:spPr>
          <a:xfrm>
            <a:off x="6407150" y="765175"/>
            <a:ext cx="2736850" cy="1943100"/>
          </a:xfrm>
          <a:noFill/>
        </p:spPr>
      </p:pic>
      <p:pic>
        <p:nvPicPr>
          <p:cNvPr id="16397" name="Picture 13" descr="Жгут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6" r="69478" b="2737"/>
          <a:stretch>
            <a:fillRect/>
          </a:stretch>
        </p:blipFill>
        <p:spPr>
          <a:xfrm>
            <a:off x="0" y="2997200"/>
            <a:ext cx="2808288" cy="1947863"/>
          </a:xfrm>
          <a:noFill/>
        </p:spPr>
      </p:pic>
      <p:sp>
        <p:nvSpPr>
          <p:cNvPr id="20487" name="Text Box 2"/>
          <p:cNvSpPr txBox="1">
            <a:spLocks noChangeArrowheads="1"/>
          </p:cNvSpPr>
          <p:nvPr/>
        </p:nvSpPr>
        <p:spPr bwMode="auto">
          <a:xfrm>
            <a:off x="395288" y="1484313"/>
            <a:ext cx="2160587" cy="4572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rgbClr val="FF3300"/>
                </a:solidFill>
              </a:rPr>
              <a:t>ШАГ 1</a:t>
            </a:r>
          </a:p>
        </p:txBody>
      </p:sp>
      <p:sp>
        <p:nvSpPr>
          <p:cNvPr id="20488" name="Text Box 3"/>
          <p:cNvSpPr txBox="1">
            <a:spLocks noChangeArrowheads="1"/>
          </p:cNvSpPr>
          <p:nvPr/>
        </p:nvSpPr>
        <p:spPr bwMode="auto">
          <a:xfrm>
            <a:off x="3490913" y="1484313"/>
            <a:ext cx="2160587" cy="4572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rgbClr val="FF3300"/>
                </a:solidFill>
              </a:rPr>
              <a:t>ШАГ 2</a:t>
            </a:r>
          </a:p>
        </p:txBody>
      </p:sp>
      <p:sp>
        <p:nvSpPr>
          <p:cNvPr id="20489" name="Text Box 4"/>
          <p:cNvSpPr txBox="1">
            <a:spLocks noChangeArrowheads="1"/>
          </p:cNvSpPr>
          <p:nvPr/>
        </p:nvSpPr>
        <p:spPr bwMode="auto">
          <a:xfrm>
            <a:off x="6515100" y="1498600"/>
            <a:ext cx="2160588" cy="4572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rgbClr val="FF3300"/>
                </a:solidFill>
              </a:rPr>
              <a:t>ШАГ 3</a:t>
            </a:r>
          </a:p>
        </p:txBody>
      </p:sp>
      <p:sp>
        <p:nvSpPr>
          <p:cNvPr id="20490" name="Text Box 5"/>
          <p:cNvSpPr txBox="1">
            <a:spLocks noChangeArrowheads="1"/>
          </p:cNvSpPr>
          <p:nvPr/>
        </p:nvSpPr>
        <p:spPr bwMode="auto">
          <a:xfrm>
            <a:off x="539750" y="3789363"/>
            <a:ext cx="2160588" cy="4572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rgbClr val="FF3300"/>
                </a:solidFill>
              </a:rPr>
              <a:t>ШАГ 4</a:t>
            </a:r>
          </a:p>
        </p:txBody>
      </p:sp>
      <p:sp>
        <p:nvSpPr>
          <p:cNvPr id="20491" name="Text Box 6"/>
          <p:cNvSpPr txBox="1">
            <a:spLocks noChangeArrowheads="1"/>
          </p:cNvSpPr>
          <p:nvPr/>
        </p:nvSpPr>
        <p:spPr bwMode="auto">
          <a:xfrm>
            <a:off x="3490913" y="3787775"/>
            <a:ext cx="2160587" cy="4572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rgbClr val="FF3300"/>
                </a:solidFill>
              </a:rPr>
              <a:t>ШАГ 5</a:t>
            </a:r>
          </a:p>
        </p:txBody>
      </p:sp>
      <p:sp>
        <p:nvSpPr>
          <p:cNvPr id="20492" name="Text Box 7"/>
          <p:cNvSpPr txBox="1">
            <a:spLocks noChangeArrowheads="1"/>
          </p:cNvSpPr>
          <p:nvPr/>
        </p:nvSpPr>
        <p:spPr bwMode="auto">
          <a:xfrm>
            <a:off x="6515100" y="3763963"/>
            <a:ext cx="2160588" cy="4572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rgbClr val="FF3300"/>
                </a:solidFill>
              </a:rPr>
              <a:t>ШАГ 6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79388" y="5229225"/>
            <a:ext cx="4824412" cy="1397000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ru-RU" altLang="en-US" sz="3000">
                <a:latin typeface="Impact" panose="020B0806030902050204" pitchFamily="34" charset="0"/>
              </a:rPr>
              <a:t>ЖГУТ МОЖНО НАЛОЖИТЬ </a:t>
            </a:r>
          </a:p>
          <a:p>
            <a:pPr algn="ctr">
              <a:lnSpc>
                <a:spcPct val="95000"/>
              </a:lnSpc>
            </a:pPr>
            <a:r>
              <a:rPr lang="ru-RU" altLang="en-US" sz="3000">
                <a:latin typeface="Impact" panose="020B0806030902050204" pitchFamily="34" charset="0"/>
              </a:rPr>
              <a:t>НЕ БОЛЕЕ ЧЕМ </a:t>
            </a:r>
          </a:p>
          <a:p>
            <a:pPr algn="ctr">
              <a:lnSpc>
                <a:spcPct val="95000"/>
              </a:lnSpc>
            </a:pPr>
            <a:r>
              <a:rPr lang="ru-RU" altLang="en-US" sz="3000">
                <a:latin typeface="Impact" panose="020B0806030902050204" pitchFamily="34" charset="0"/>
              </a:rPr>
              <a:t>НА ОДИН ЧАС</a:t>
            </a:r>
            <a:endParaRPr lang="ru-RU" altLang="en-US" sz="2000">
              <a:latin typeface="Impact" panose="020B0806030902050204" pitchFamily="34" charset="0"/>
            </a:endParaRPr>
          </a:p>
        </p:txBody>
      </p:sp>
      <p:sp>
        <p:nvSpPr>
          <p:cNvPr id="20494" name="Text Box 9"/>
          <p:cNvSpPr txBox="1">
            <a:spLocks noChangeArrowheads="1"/>
          </p:cNvSpPr>
          <p:nvPr/>
        </p:nvSpPr>
        <p:spPr bwMode="auto">
          <a:xfrm>
            <a:off x="2671763" y="60325"/>
            <a:ext cx="3816350" cy="579438"/>
          </a:xfrm>
          <a:prstGeom prst="rect">
            <a:avLst/>
          </a:prstGeom>
          <a:solidFill>
            <a:srgbClr val="3333FF"/>
          </a:solidFill>
          <a:ln>
            <a:noFill/>
          </a:ln>
          <a:effectLst>
            <a:outerShdw dist="35921" dir="2700000" algn="ctr" rotWithShape="0">
              <a:srgbClr val="CC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3200">
                <a:solidFill>
                  <a:srgbClr val="DDEC14"/>
                </a:solidFill>
                <a:latin typeface="Impact" panose="020B0806030902050204" pitchFamily="34" charset="0"/>
              </a:rPr>
              <a:t>НАЛОЖЕНИЕ ЖГУТОВ</a:t>
            </a:r>
            <a:r>
              <a:rPr lang="ru-RU" altLang="en-US" sz="3200">
                <a:solidFill>
                  <a:schemeClr val="bg1"/>
                </a:solidFill>
                <a:latin typeface="Impact" panose="020B0806030902050204" pitchFamily="34" charset="0"/>
              </a:rPr>
              <a:t>  </a:t>
            </a:r>
          </a:p>
        </p:txBody>
      </p:sp>
      <p:pic>
        <p:nvPicPr>
          <p:cNvPr id="16398" name="Picture 14" descr="Жгу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6" t="51985" r="34293" b="3316"/>
          <a:stretch>
            <a:fillRect/>
          </a:stretch>
        </p:blipFill>
        <p:spPr bwMode="auto">
          <a:xfrm>
            <a:off x="3152775" y="2997200"/>
            <a:ext cx="28082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 descr="Жгу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7" t="52489" b="3336"/>
          <a:stretch>
            <a:fillRect/>
          </a:stretch>
        </p:blipFill>
        <p:spPr bwMode="auto">
          <a:xfrm>
            <a:off x="6142038" y="2997200"/>
            <a:ext cx="28082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6084888" y="5589588"/>
            <a:ext cx="2879725" cy="792162"/>
          </a:xfrm>
          <a:prstGeom prst="wedgeRectCallout">
            <a:avLst>
              <a:gd name="adj1" fmla="val 3861"/>
              <a:gd name="adj2" fmla="val -152005"/>
            </a:avLst>
          </a:prstGeom>
          <a:solidFill>
            <a:srgbClr val="E06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/>
              <a:t>ЖГУТ НАЛОЖЕН</a:t>
            </a:r>
          </a:p>
          <a:p>
            <a:pPr algn="ctr" eaLnBrk="1" hangingPunct="1"/>
            <a:r>
              <a:rPr lang="ru-RU" altLang="en-US" sz="3200" b="1" i="1"/>
              <a:t>10.27     12.03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3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3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  <p:bldP spid="164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6988"/>
            <a:ext cx="6156325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/>
            <a:r>
              <a:rPr lang="ru-RU" altLang="en-US" sz="3600" smtClean="0">
                <a:solidFill>
                  <a:srgbClr val="FFC000"/>
                </a:solidFill>
                <a:latin typeface="Impact" panose="020B0806030902050204" pitchFamily="34" charset="0"/>
              </a:rPr>
              <a:t>НАЛОЖЕНИЕ ЗАКРУТОК</a:t>
            </a:r>
            <a:endParaRPr lang="ru-RU" altLang="en-US" sz="4800" smtClean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pic>
        <p:nvPicPr>
          <p:cNvPr id="17411" name="Picture 3" descr="Закрцут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46"/>
          <a:stretch>
            <a:fillRect/>
          </a:stretch>
        </p:blipFill>
        <p:spPr>
          <a:xfrm>
            <a:off x="468313" y="765175"/>
            <a:ext cx="3825875" cy="1871663"/>
          </a:xfr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8788" y="2960688"/>
            <a:ext cx="3825875" cy="1871662"/>
            <a:chOff x="2744" y="482"/>
            <a:chExt cx="2410" cy="1179"/>
          </a:xfrm>
        </p:grpSpPr>
        <p:pic>
          <p:nvPicPr>
            <p:cNvPr id="21517" name="Picture 5" descr="Закрцут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75" b="18871"/>
            <a:stretch>
              <a:fillRect/>
            </a:stretch>
          </p:blipFill>
          <p:spPr bwMode="auto">
            <a:xfrm>
              <a:off x="2744" y="482"/>
              <a:ext cx="2410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8" name="AutoShape 6"/>
            <p:cNvSpPr>
              <a:spLocks noChangeArrowheads="1"/>
            </p:cNvSpPr>
            <p:nvPr/>
          </p:nvSpPr>
          <p:spPr bwMode="auto">
            <a:xfrm flipH="1">
              <a:off x="3560" y="1026"/>
              <a:ext cx="1588" cy="635"/>
            </a:xfrm>
            <a:prstGeom prst="rtTriangle">
              <a:avLst/>
            </a:prstGeom>
            <a:solidFill>
              <a:srgbClr val="FFFF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932363" y="1484313"/>
            <a:ext cx="3743325" cy="457200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CC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chemeClr val="bg1"/>
                </a:solidFill>
              </a:rPr>
              <a:t>ПЕРВЫЙ ШАГ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003800" y="3548063"/>
            <a:ext cx="3743325" cy="457200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CC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chemeClr val="bg1"/>
                </a:solidFill>
              </a:rPr>
              <a:t>ВТОРОЙ ШАГ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79388" y="5275263"/>
            <a:ext cx="4464050" cy="1262062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CC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400" b="1">
                <a:solidFill>
                  <a:schemeClr val="bg1"/>
                </a:solidFill>
              </a:rPr>
              <a:t>ТРЕТИЙ ШАГ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en-US" sz="2000" b="1">
                <a:solidFill>
                  <a:schemeClr val="bg1"/>
                </a:solidFill>
              </a:rPr>
              <a:t>ЗАКРУТКА НАКЛАДЫАЕТСЯ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en-US" sz="2000" b="1">
                <a:solidFill>
                  <a:schemeClr val="bg1"/>
                </a:solidFill>
              </a:rPr>
              <a:t>НЕ БОЛЕЕ ЧЕМ НА ОДИН ЧАС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994275" y="5157788"/>
            <a:ext cx="3825875" cy="1428750"/>
            <a:chOff x="3146" y="3249"/>
            <a:chExt cx="2410" cy="900"/>
          </a:xfrm>
        </p:grpSpPr>
        <p:grpSp>
          <p:nvGrpSpPr>
            <p:cNvPr id="21513" name="Group 11"/>
            <p:cNvGrpSpPr>
              <a:grpSpLocks/>
            </p:cNvGrpSpPr>
            <p:nvPr/>
          </p:nvGrpSpPr>
          <p:grpSpPr bwMode="auto">
            <a:xfrm>
              <a:off x="3146" y="3249"/>
              <a:ext cx="2410" cy="900"/>
              <a:chOff x="295" y="2614"/>
              <a:chExt cx="2410" cy="900"/>
            </a:xfrm>
          </p:grpSpPr>
          <p:pic>
            <p:nvPicPr>
              <p:cNvPr id="21515" name="Picture 12" descr="Закрцут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433"/>
              <a:stretch>
                <a:fillRect/>
              </a:stretch>
            </p:blipFill>
            <p:spPr bwMode="auto">
              <a:xfrm>
                <a:off x="295" y="2614"/>
                <a:ext cx="2410" cy="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6" name="AutoShape 13"/>
              <p:cNvSpPr>
                <a:spLocks noChangeArrowheads="1"/>
              </p:cNvSpPr>
              <p:nvPr/>
            </p:nvSpPr>
            <p:spPr bwMode="auto">
              <a:xfrm flipV="1">
                <a:off x="295" y="2614"/>
                <a:ext cx="1588" cy="635"/>
              </a:xfrm>
              <a:prstGeom prst="rtTriangle">
                <a:avLst/>
              </a:prstGeom>
              <a:solidFill>
                <a:srgbClr val="FFF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1514" name="AutoShape 14"/>
            <p:cNvSpPr>
              <a:spLocks noChangeArrowheads="1"/>
            </p:cNvSpPr>
            <p:nvPr/>
          </p:nvSpPr>
          <p:spPr bwMode="auto">
            <a:xfrm>
              <a:off x="3243" y="3521"/>
              <a:ext cx="1179" cy="273"/>
            </a:xfrm>
            <a:prstGeom prst="wedgeRectCallout">
              <a:avLst>
                <a:gd name="adj1" fmla="val 89185"/>
                <a:gd name="adj2" fmla="val 631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2400">
                  <a:solidFill>
                    <a:srgbClr val="FF3300"/>
                  </a:solidFill>
                  <a:latin typeface="Impact" panose="020B0806030902050204" pitchFamily="34" charset="0"/>
                </a:rPr>
                <a:t>10 </a:t>
              </a:r>
              <a:r>
                <a:rPr lang="ru-RU" altLang="en-US" sz="2000">
                  <a:solidFill>
                    <a:srgbClr val="FF3300"/>
                  </a:solidFill>
                  <a:latin typeface="Impact" panose="020B0806030902050204" pitchFamily="34" charset="0"/>
                </a:rPr>
                <a:t>ЧАС</a:t>
              </a:r>
              <a:r>
                <a:rPr lang="ru-RU" altLang="en-US" sz="2400">
                  <a:solidFill>
                    <a:srgbClr val="FF3300"/>
                  </a:solidFill>
                  <a:latin typeface="Impact" panose="020B0806030902050204" pitchFamily="34" charset="0"/>
                </a:rPr>
                <a:t> 47 </a:t>
              </a:r>
              <a:r>
                <a:rPr lang="ru-RU" altLang="en-US" sz="2000">
                  <a:solidFill>
                    <a:srgbClr val="FF3300"/>
                  </a:solidFill>
                  <a:latin typeface="Impact" panose="020B0806030902050204" pitchFamily="34" charset="0"/>
                </a:rPr>
                <a:t>МИН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16" grpId="0" animBg="1"/>
      <p:bldP spid="174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15888"/>
            <a:ext cx="5040312" cy="914400"/>
          </a:xfrm>
          <a:effectLst>
            <a:outerShdw dist="53882" dir="2700000" algn="ctr" rotWithShape="0">
              <a:schemeClr val="bg2"/>
            </a:outerShdw>
          </a:effectLst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C000"/>
                </a:solidFill>
                <a:latin typeface="Impact" pitchFamily="34" charset="0"/>
              </a:rPr>
              <a:t>МАКСИМАЛЬНОЕ</a:t>
            </a:r>
            <a:br>
              <a:rPr lang="ru-RU" sz="3200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ru-RU" sz="3200" dirty="0" smtClean="0">
                <a:solidFill>
                  <a:srgbClr val="FFC000"/>
                </a:solidFill>
                <a:latin typeface="Impact" pitchFamily="34" charset="0"/>
              </a:rPr>
              <a:t> СГИБАНИЕ КОНЕЧНОСТЕЙ</a:t>
            </a:r>
            <a:endParaRPr lang="ru-RU" sz="2800" dirty="0" smtClean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22531" name="Picture 3" descr="За_спину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2743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ЛОкоть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1"/>
          <a:stretch>
            <a:fillRect/>
          </a:stretch>
        </p:blipFill>
        <p:spPr bwMode="auto">
          <a:xfrm>
            <a:off x="6019800" y="3581400"/>
            <a:ext cx="25130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572000" y="1768475"/>
            <a:ext cx="4267200" cy="1373188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ru-RU" altLang="en-US" sz="2800" b="1">
                <a:solidFill>
                  <a:schemeClr val="bg1"/>
                </a:solidFill>
                <a:latin typeface="AGPresquire" pitchFamily="2" charset="0"/>
              </a:rPr>
              <a:t>1. При повреждении подключичной арте-рии</a:t>
            </a:r>
            <a:endParaRPr lang="ru-RU" altLang="en-US" sz="2400" b="1">
              <a:solidFill>
                <a:schemeClr val="bg1"/>
              </a:solidFill>
              <a:latin typeface="AGPresquire" pitchFamily="2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52600" y="5080000"/>
            <a:ext cx="4267200" cy="1373188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en-US" sz="2800" b="1">
                <a:solidFill>
                  <a:schemeClr val="bg1"/>
                </a:solidFill>
                <a:latin typeface="AGPresquire" pitchFamily="2" charset="0"/>
              </a:rPr>
              <a:t>2. При кровотечениях</a:t>
            </a:r>
          </a:p>
          <a:p>
            <a:pPr algn="just"/>
            <a:r>
              <a:rPr lang="ru-RU" altLang="en-US" sz="2800" b="1">
                <a:solidFill>
                  <a:schemeClr val="bg1"/>
                </a:solidFill>
                <a:latin typeface="AGPresquire" pitchFamily="2" charset="0"/>
              </a:rPr>
              <a:t>из артерий пред-плечья и ладоней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6675" y="2282825"/>
            <a:ext cx="2057400" cy="2441575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FF3300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sz="2800" b="1">
                <a:solidFill>
                  <a:srgbClr val="FFFF00"/>
                </a:solidFill>
                <a:latin typeface="AGPresquire" pitchFamily="2" charset="0"/>
              </a:rPr>
              <a:t>Сгибание можно сохранять не более 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GPresquire" pitchFamily="2" charset="0"/>
              </a:rPr>
              <a:t>1</a:t>
            </a:r>
            <a:r>
              <a:rPr lang="ru-RU" altLang="en-US" sz="2800" b="1">
                <a:solidFill>
                  <a:srgbClr val="FFFF00"/>
                </a:solidFill>
                <a:latin typeface="AGPresquire" pitchFamily="2" charset="0"/>
              </a:rPr>
              <a:t> часа</a:t>
            </a:r>
            <a:endParaRPr lang="ru-RU" altLang="en-US" sz="2000" b="1">
              <a:latin typeface="AGPresquir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5043488" cy="838200"/>
          </a:xfrm>
          <a:effectLst>
            <a:outerShdw dist="53882" dir="2700000" algn="ctr" rotWithShape="0">
              <a:schemeClr val="bg2"/>
            </a:outerShdw>
          </a:effectLst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C000"/>
                </a:solidFill>
                <a:latin typeface="Impact" pitchFamily="34" charset="0"/>
              </a:rPr>
              <a:t>МАКСИМАЛЬНОЕ</a:t>
            </a:r>
            <a:br>
              <a:rPr lang="ru-RU" sz="3200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ru-RU" sz="3200" dirty="0" smtClean="0">
                <a:solidFill>
                  <a:srgbClr val="FFC000"/>
                </a:solidFill>
                <a:latin typeface="Impact" pitchFamily="34" charset="0"/>
              </a:rPr>
              <a:t> СГИБАНИЕ КОНЕЧНОСТЕЙ</a:t>
            </a:r>
            <a:endParaRPr lang="ru-RU" sz="2800" dirty="0" smtClean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23555" name="Picture 3" descr="Бедр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43000"/>
            <a:ext cx="32178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Голень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" b="2101"/>
          <a:stretch>
            <a:fillRect/>
          </a:stretch>
        </p:blipFill>
        <p:spPr bwMode="auto">
          <a:xfrm>
            <a:off x="827088" y="3452813"/>
            <a:ext cx="350520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68313" y="1797050"/>
            <a:ext cx="4114800" cy="946150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>
                <a:solidFill>
                  <a:schemeClr val="bg1"/>
                </a:solidFill>
                <a:latin typeface="AGPresquire" pitchFamily="2" charset="0"/>
              </a:rPr>
              <a:t>3.При повреждении бедренной артерий</a:t>
            </a:r>
            <a:r>
              <a:rPr lang="ru-RU" altLang="en-US" sz="2400" b="1">
                <a:solidFill>
                  <a:schemeClr val="bg1"/>
                </a:solidFill>
                <a:latin typeface="AGPresquire" pitchFamily="2" charset="0"/>
              </a:rPr>
              <a:t> 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148263" y="4495800"/>
            <a:ext cx="3124200" cy="1800225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>
                <a:solidFill>
                  <a:schemeClr val="bg1"/>
                </a:solidFill>
                <a:latin typeface="AGPresquire" pitchFamily="2" charset="0"/>
              </a:rPr>
              <a:t>4. При кровотечениях из артерий голени и стопы</a:t>
            </a:r>
            <a:endParaRPr lang="ru-RU" altLang="en-US" sz="2400" b="1">
              <a:solidFill>
                <a:schemeClr val="bg1"/>
              </a:solidFill>
              <a:latin typeface="AGPresquir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484438" y="115888"/>
            <a:ext cx="417512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latin typeface="Impact" panose="020B0806030902050204" pitchFamily="34" charset="0"/>
              </a:rPr>
              <a:t>ОБРАБОТКА РАН</a:t>
            </a:r>
          </a:p>
        </p:txBody>
      </p:sp>
      <p:pic>
        <p:nvPicPr>
          <p:cNvPr id="22531" name="Picture 3" descr="msoF61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92150"/>
            <a:ext cx="401161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msoC7C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2881312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787900" y="908050"/>
            <a:ext cx="4105275" cy="2654300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2800">
                <a:solidFill>
                  <a:schemeClr val="bg1"/>
                </a:solidFill>
                <a:latin typeface="Arial Black" panose="020B0A04020102020204" pitchFamily="34" charset="0"/>
              </a:rPr>
              <a:t>НАКРЫТЬ РАНУ СТЕРИЛЬНОЙ САЛФЕТКОЙ, ПОЛНОСТЬЮ ПРИКРЫВ КРАЯ РАНЫ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51275" y="4149725"/>
            <a:ext cx="5041900" cy="2232025"/>
            <a:chOff x="2426" y="2614"/>
            <a:chExt cx="3176" cy="1406"/>
          </a:xfrm>
        </p:grpSpPr>
        <p:sp>
          <p:nvSpPr>
            <p:cNvPr id="24584" name="Rectangle 7"/>
            <p:cNvSpPr>
              <a:spLocks noChangeArrowheads="1"/>
            </p:cNvSpPr>
            <p:nvPr/>
          </p:nvSpPr>
          <p:spPr bwMode="auto">
            <a:xfrm>
              <a:off x="2426" y="2614"/>
              <a:ext cx="3176" cy="140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5" name="Text Box 8"/>
            <p:cNvSpPr txBox="1">
              <a:spLocks noChangeArrowheads="1"/>
            </p:cNvSpPr>
            <p:nvPr/>
          </p:nvSpPr>
          <p:spPr bwMode="auto">
            <a:xfrm>
              <a:off x="2472" y="2859"/>
              <a:ext cx="3084" cy="8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3333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ru-RU" altLang="en-US" sz="3600">
                  <a:solidFill>
                    <a:srgbClr val="FFFF00"/>
                  </a:solidFill>
                  <a:latin typeface="Arial Black" panose="020B0A04020102020204" pitchFamily="34" charset="0"/>
                </a:rPr>
                <a:t>ЗАПРЕЩАЕТСЯ!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ru-RU" altLang="en-US" sz="3600">
                  <a:solidFill>
                    <a:srgbClr val="FFFF00"/>
                  </a:solidFill>
                  <a:latin typeface="Arial Black" panose="020B0A04020102020204" pitchFamily="34" charset="0"/>
                </a:rPr>
                <a:t>ПРОМЫВАТЬ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ru-RU" altLang="en-US" sz="3600">
                  <a:solidFill>
                    <a:srgbClr val="FFFF00"/>
                  </a:solidFill>
                  <a:latin typeface="Arial Black" panose="020B0A04020102020204" pitchFamily="34" charset="0"/>
                </a:rPr>
                <a:t> РАНУ ВОДОЙ</a:t>
              </a:r>
            </a:p>
          </p:txBody>
        </p:sp>
      </p:grpSp>
      <p:sp>
        <p:nvSpPr>
          <p:cNvPr id="24583" name="Oval 9"/>
          <p:cNvSpPr>
            <a:spLocks noChangeArrowheads="1"/>
          </p:cNvSpPr>
          <p:nvPr/>
        </p:nvSpPr>
        <p:spPr bwMode="auto">
          <a:xfrm>
            <a:off x="8027988" y="188913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40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soC0F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0" r="48627"/>
          <a:stretch>
            <a:fillRect/>
          </a:stretch>
        </p:blipFill>
        <p:spPr bwMode="auto">
          <a:xfrm>
            <a:off x="250825" y="4221163"/>
            <a:ext cx="288131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msoC0F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1242" r="1189" b="39154"/>
          <a:stretch>
            <a:fillRect/>
          </a:stretch>
        </p:blipFill>
        <p:spPr bwMode="auto">
          <a:xfrm>
            <a:off x="179388" y="549275"/>
            <a:ext cx="4175125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8027988" y="188913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40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716463" y="1557338"/>
            <a:ext cx="4067175" cy="1552575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FF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>
                <a:solidFill>
                  <a:schemeClr val="bg1"/>
                </a:solidFill>
                <a:latin typeface="Arial Black" panose="020B0A04020102020204" pitchFamily="34" charset="0"/>
              </a:rPr>
              <a:t>ПРИБИНТОВАТЬ</a:t>
            </a:r>
          </a:p>
          <a:p>
            <a:pPr algn="ctr" eaLnBrk="1" hangingPunct="1"/>
            <a:r>
              <a:rPr lang="ru-RU" altLang="en-US" sz="2400">
                <a:solidFill>
                  <a:schemeClr val="bg1"/>
                </a:solidFill>
                <a:latin typeface="Arial Black" panose="020B0A04020102020204" pitchFamily="34" charset="0"/>
              </a:rPr>
              <a:t>САЛФЕТКУ ИЛИ</a:t>
            </a:r>
          </a:p>
          <a:p>
            <a:pPr algn="ctr" eaLnBrk="1" hangingPunct="1"/>
            <a:r>
              <a:rPr lang="ru-RU" altLang="en-US" sz="2400">
                <a:solidFill>
                  <a:schemeClr val="bg1"/>
                </a:solidFill>
                <a:latin typeface="Arial Black" panose="020B0A04020102020204" pitchFamily="34" charset="0"/>
              </a:rPr>
              <a:t>ПРИКРЕПИТЬ ЕЕ</a:t>
            </a:r>
          </a:p>
          <a:p>
            <a:pPr algn="ctr" eaLnBrk="1" hangingPunct="1"/>
            <a:r>
              <a:rPr lang="ru-RU" altLang="en-US" sz="2400">
                <a:solidFill>
                  <a:schemeClr val="bg1"/>
                </a:solidFill>
                <a:latin typeface="Arial Black" panose="020B0A04020102020204" pitchFamily="34" charset="0"/>
              </a:rPr>
              <a:t>ЛЕЙКОПЛАСТЫРЕМ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92500" y="4221163"/>
            <a:ext cx="5400675" cy="2376487"/>
            <a:chOff x="2200" y="2659"/>
            <a:chExt cx="3402" cy="1497"/>
          </a:xfrm>
        </p:grpSpPr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2200" y="2659"/>
              <a:ext cx="3312" cy="149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FF0000"/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2291" y="2705"/>
              <a:ext cx="3311" cy="14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3333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2800" b="1">
                  <a:solidFill>
                    <a:srgbClr val="FFFF00"/>
                  </a:solidFill>
                </a:rPr>
                <a:t>НЕДОПУСТИМО!</a:t>
              </a:r>
            </a:p>
            <a:p>
              <a:pPr algn="ctr" eaLnBrk="1" hangingPunct="1"/>
              <a:r>
                <a:rPr lang="ru-RU" altLang="en-US" sz="2800" b="1">
                  <a:solidFill>
                    <a:srgbClr val="FFFF00"/>
                  </a:solidFill>
                </a:rPr>
                <a:t>ВЛИВАТЬ В РАНУ</a:t>
              </a:r>
            </a:p>
            <a:p>
              <a:pPr algn="ctr" eaLnBrk="1" hangingPunct="1"/>
              <a:r>
                <a:rPr lang="ru-RU" altLang="en-US" sz="2800" b="1">
                  <a:solidFill>
                    <a:srgbClr val="FFFF00"/>
                  </a:solidFill>
                </a:rPr>
                <a:t>СПИРТОВЫЕ ИЛИ ЛЮБЫЕ ДРУГИЕ </a:t>
              </a:r>
            </a:p>
            <a:p>
              <a:pPr algn="ctr" eaLnBrk="1" hangingPunct="1"/>
              <a:r>
                <a:rPr lang="ru-RU" altLang="en-US" sz="2800" b="1">
                  <a:solidFill>
                    <a:srgbClr val="FFFF00"/>
                  </a:solidFill>
                </a:rPr>
                <a:t>РАСТВОРЫ И ЖИДКОСТИ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971550" y="115888"/>
            <a:ext cx="7200900" cy="57943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3366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3200">
                <a:solidFill>
                  <a:srgbClr val="FFC000"/>
                </a:solidFill>
                <a:latin typeface="Impact" panose="020B0806030902050204" pitchFamily="34" charset="0"/>
              </a:rPr>
              <a:t>КАК ОБРАБОТАТЬ ОЖОГИ 1-2 СТЕПЕНИ</a:t>
            </a:r>
          </a:p>
        </p:txBody>
      </p:sp>
      <p:pic>
        <p:nvPicPr>
          <p:cNvPr id="25603" name="Picture 3" descr="Ожог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8"/>
          <a:stretch>
            <a:fillRect/>
          </a:stretch>
        </p:blipFill>
        <p:spPr bwMode="auto">
          <a:xfrm>
            <a:off x="250825" y="836613"/>
            <a:ext cx="3960813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Ожог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5"/>
          <a:stretch>
            <a:fillRect/>
          </a:stretch>
        </p:blipFill>
        <p:spPr bwMode="auto">
          <a:xfrm>
            <a:off x="4932363" y="836613"/>
            <a:ext cx="3948112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84438" y="692150"/>
            <a:ext cx="4175125" cy="3816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3600">
                <a:latin typeface="Impact" panose="020B0806030902050204" pitchFamily="34" charset="0"/>
              </a:rPr>
              <a:t>При химических</a:t>
            </a:r>
          </a:p>
          <a:p>
            <a:pPr algn="ctr" eaLnBrk="1" hangingPunct="1"/>
            <a:r>
              <a:rPr lang="ru-RU" altLang="en-US" sz="3600">
                <a:latin typeface="Impact" panose="020B0806030902050204" pitchFamily="34" charset="0"/>
              </a:rPr>
              <a:t>ожогах.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Промыть водой (10-15 мин.)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Наложить сухую повязку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или влажную, пропитанную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2% содовым раствором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(при ожоге кислотами)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или 2% раствором борной кислоты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(при ожоге щелочами)</a:t>
            </a:r>
          </a:p>
          <a:p>
            <a:pPr algn="ctr" eaLnBrk="1" hangingPunct="1"/>
            <a:r>
              <a:rPr lang="ru-RU" altLang="en-US" sz="2000">
                <a:latin typeface="Impact" panose="020B0806030902050204" pitchFamily="34" charset="0"/>
              </a:rPr>
              <a:t>Направить в лечебное учреждение.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79388" y="4652963"/>
            <a:ext cx="4321175" cy="701675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3366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000" b="1">
                <a:solidFill>
                  <a:schemeClr val="bg1"/>
                </a:solidFill>
              </a:rPr>
              <a:t>ПОДСТАВИТЬ НА 10-15 МИН ПОД СТРУЮ ХОЛОДНОЙ ВОДЫ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572000" y="4638675"/>
            <a:ext cx="4321175" cy="701675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3366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000" b="1">
                <a:solidFill>
                  <a:schemeClr val="bg1"/>
                </a:solidFill>
              </a:rPr>
              <a:t>НА 20-30 МИН ПРИЛОЖИТЬ ХОЛОД (ЛЕД)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5445125"/>
            <a:ext cx="8353425" cy="1152525"/>
            <a:chOff x="340" y="3475"/>
            <a:chExt cx="5262" cy="726"/>
          </a:xfrm>
        </p:grpSpPr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385" y="3521"/>
              <a:ext cx="1769" cy="63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dist="35921" dir="2700000" algn="ctr" rotWithShape="0">
                <a:srgbClr val="3366FF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en-US" sz="6000">
                  <a:solidFill>
                    <a:srgbClr val="FFFF00"/>
                  </a:solidFill>
                  <a:latin typeface="Impact" panose="020B0806030902050204" pitchFamily="34" charset="0"/>
                </a:rPr>
                <a:t>НЕЛЬЗЯ!</a:t>
              </a: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2426" y="3592"/>
              <a:ext cx="3176" cy="51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en-US" sz="2400">
                  <a:solidFill>
                    <a:srgbClr val="FFFF00"/>
                  </a:solidFill>
                  <a:latin typeface="Impact" panose="020B0806030902050204" pitchFamily="34" charset="0"/>
                </a:rPr>
                <a:t>СМАЗЫВАТЬ ОБОЖЖЕННУЮ ПОВЕРХНОСТЬ МАСЛАМИ И ЖИРАМИ</a:t>
              </a:r>
            </a:p>
          </p:txBody>
        </p:sp>
        <p:sp>
          <p:nvSpPr>
            <p:cNvPr id="26635" name="Rectangle 11"/>
            <p:cNvSpPr>
              <a:spLocks noChangeArrowheads="1"/>
            </p:cNvSpPr>
            <p:nvPr/>
          </p:nvSpPr>
          <p:spPr bwMode="auto">
            <a:xfrm>
              <a:off x="340" y="3475"/>
              <a:ext cx="5216" cy="726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256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Ожог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r="1384" b="3816"/>
          <a:stretch>
            <a:fillRect/>
          </a:stretch>
        </p:blipFill>
        <p:spPr bwMode="auto">
          <a:xfrm>
            <a:off x="250825" y="4508500"/>
            <a:ext cx="23749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971550" y="115888"/>
            <a:ext cx="7200900" cy="57943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3366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3200">
                <a:solidFill>
                  <a:srgbClr val="FFC000"/>
                </a:solidFill>
                <a:latin typeface="Impact" panose="020B0806030902050204" pitchFamily="34" charset="0"/>
              </a:rPr>
              <a:t>КАК ОБРАБОТАТЬ ОЖОГИ 3-4 СТЕПЕНИ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3429000"/>
            <a:ext cx="3382962" cy="1006475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3366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>
                <a:solidFill>
                  <a:schemeClr val="bg1"/>
                </a:solidFill>
              </a:rPr>
              <a:t>НАКРЫТЬ </a:t>
            </a:r>
          </a:p>
          <a:p>
            <a:pPr algn="ctr" eaLnBrk="1" hangingPunct="1"/>
            <a:r>
              <a:rPr lang="ru-RU" altLang="en-US" sz="2000" b="1">
                <a:solidFill>
                  <a:schemeClr val="bg1"/>
                </a:solidFill>
              </a:rPr>
              <a:t>СУХОЙ ЧИСТОЙ</a:t>
            </a:r>
          </a:p>
          <a:p>
            <a:pPr algn="ctr" eaLnBrk="1" hangingPunct="1"/>
            <a:r>
              <a:rPr lang="ru-RU" altLang="en-US" sz="2000" b="1">
                <a:solidFill>
                  <a:schemeClr val="bg1"/>
                </a:solidFill>
              </a:rPr>
              <a:t>ТКАНЬЮ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932363" y="3500438"/>
            <a:ext cx="3382962" cy="1006475"/>
          </a:xfrm>
          <a:prstGeom prst="rect">
            <a:avLst/>
          </a:prstGeom>
          <a:solidFill>
            <a:srgbClr val="E06AE0"/>
          </a:solidFill>
          <a:ln>
            <a:noFill/>
          </a:ln>
          <a:effectLst>
            <a:outerShdw dist="35921" dir="2700000" algn="ctr" rotWithShape="0">
              <a:srgbClr val="3366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>
                <a:solidFill>
                  <a:schemeClr val="bg1"/>
                </a:solidFill>
              </a:rPr>
              <a:t>ПРИЛОЖИТЬ</a:t>
            </a:r>
          </a:p>
          <a:p>
            <a:pPr algn="ctr" eaLnBrk="1" hangingPunct="1"/>
            <a:r>
              <a:rPr lang="ru-RU" altLang="en-US" sz="2000" b="1">
                <a:solidFill>
                  <a:schemeClr val="bg1"/>
                </a:solidFill>
              </a:rPr>
              <a:t>ЛЕД ПОВЕРХ</a:t>
            </a:r>
          </a:p>
          <a:p>
            <a:pPr algn="ctr" eaLnBrk="1" hangingPunct="1"/>
            <a:r>
              <a:rPr lang="ru-RU" altLang="en-US" sz="2000" b="1">
                <a:solidFill>
                  <a:schemeClr val="bg1"/>
                </a:solidFill>
              </a:rPr>
              <a:t>СУХОЙ ТКАНИ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55875" y="4508500"/>
            <a:ext cx="6300788" cy="2089150"/>
            <a:chOff x="1655" y="2840"/>
            <a:chExt cx="4105" cy="1316"/>
          </a:xfrm>
        </p:grpSpPr>
        <p:sp>
          <p:nvSpPr>
            <p:cNvPr id="27661" name="Text Box 7"/>
            <p:cNvSpPr txBox="1">
              <a:spLocks noChangeArrowheads="1"/>
            </p:cNvSpPr>
            <p:nvPr/>
          </p:nvSpPr>
          <p:spPr bwMode="auto">
            <a:xfrm>
              <a:off x="2108" y="2886"/>
              <a:ext cx="3357" cy="44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dist="35921" dir="2700000" algn="ctr" rotWithShape="0">
                <a:srgbClr val="3366FF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en-US" sz="4000">
                  <a:solidFill>
                    <a:srgbClr val="FFFF00"/>
                  </a:solidFill>
                  <a:latin typeface="Arial Black" panose="020B0A04020102020204" pitchFamily="34" charset="0"/>
                </a:rPr>
                <a:t>ЗАПРЕЩАЕТСЯ !</a:t>
              </a:r>
            </a:p>
          </p:txBody>
        </p:sp>
        <p:sp>
          <p:nvSpPr>
            <p:cNvPr id="27662" name="Text Box 8"/>
            <p:cNvSpPr txBox="1">
              <a:spLocks noChangeArrowheads="1"/>
            </p:cNvSpPr>
            <p:nvPr/>
          </p:nvSpPr>
          <p:spPr bwMode="auto">
            <a:xfrm>
              <a:off x="1655" y="3339"/>
              <a:ext cx="4105" cy="73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>
              <a:outerShdw dist="35921" dir="2700000" algn="ctr" rotWithShape="0">
                <a:srgbClr val="3366FF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en-US" sz="2000" b="1">
                  <a:solidFill>
                    <a:srgbClr val="FFFF00"/>
                  </a:solidFill>
                </a:rPr>
                <a:t>ПРОМЫВАТЬ РАНУ ВОДОЙ.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en-US" sz="2000" b="1">
                  <a:solidFill>
                    <a:srgbClr val="FFFF00"/>
                  </a:solidFill>
                </a:rPr>
                <a:t>БИНТОВАТЬ ОБОЖЖЕННУЮ ПОВЕРХНОСТЬ ЛЮБЫМИ МАТЕРИАЛАМИ</a:t>
              </a:r>
            </a:p>
          </p:txBody>
        </p:sp>
        <p:sp>
          <p:nvSpPr>
            <p:cNvPr id="27663" name="Rectangle 9"/>
            <p:cNvSpPr>
              <a:spLocks noChangeArrowheads="1"/>
            </p:cNvSpPr>
            <p:nvPr/>
          </p:nvSpPr>
          <p:spPr bwMode="auto">
            <a:xfrm>
              <a:off x="1791" y="2840"/>
              <a:ext cx="3856" cy="131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95288" y="765175"/>
            <a:ext cx="3816350" cy="2733675"/>
            <a:chOff x="430" y="528"/>
            <a:chExt cx="1996" cy="1632"/>
          </a:xfrm>
        </p:grpSpPr>
        <p:pic>
          <p:nvPicPr>
            <p:cNvPr id="27659" name="Picture 11" descr="ОЖОГ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" r="50612" b="6099"/>
            <a:stretch>
              <a:fillRect/>
            </a:stretch>
          </p:blipFill>
          <p:spPr bwMode="auto">
            <a:xfrm>
              <a:off x="430" y="528"/>
              <a:ext cx="1996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Oval 12"/>
            <p:cNvSpPr>
              <a:spLocks noChangeArrowheads="1"/>
            </p:cNvSpPr>
            <p:nvPr/>
          </p:nvSpPr>
          <p:spPr bwMode="auto">
            <a:xfrm>
              <a:off x="476" y="618"/>
              <a:ext cx="453" cy="4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320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572000" y="765175"/>
            <a:ext cx="3960813" cy="2735263"/>
            <a:chOff x="3333" y="527"/>
            <a:chExt cx="2042" cy="1633"/>
          </a:xfrm>
        </p:grpSpPr>
        <p:pic>
          <p:nvPicPr>
            <p:cNvPr id="27657" name="Picture 14" descr="ОЖОГ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12" t="2589" r="1251" b="6041"/>
            <a:stretch>
              <a:fillRect/>
            </a:stretch>
          </p:blipFill>
          <p:spPr bwMode="auto">
            <a:xfrm>
              <a:off x="3333" y="527"/>
              <a:ext cx="2042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Oval 15"/>
            <p:cNvSpPr>
              <a:spLocks noChangeArrowheads="1"/>
            </p:cNvSpPr>
            <p:nvPr/>
          </p:nvSpPr>
          <p:spPr bwMode="auto">
            <a:xfrm>
              <a:off x="3380" y="618"/>
              <a:ext cx="453" cy="4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3200">
                  <a:latin typeface="Arial Black" panose="020B0A040201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ЛИТЕРАТУРА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73246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Arial" charset="0"/>
              <a:buChar char="•"/>
              <a:defRPr/>
            </a:pPr>
            <a:endParaRPr lang="en-US" sz="2000" dirty="0" smtClean="0"/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Федеральный закон от 21.12.1994 №68-ФЗ  «О защите населения и территорий  от ЧС природного и техногенного характера».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Федеральный закон от12.02.1998  №28-ФЗ «О гражданской обороне».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Федеральный закон от 25.11.2009  № 267-ФЗ «О внесении изменений в Основы законодательства РФ об охране здоровья граждан и отдельные законодательные акты РФ».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2000" dirty="0" smtClean="0"/>
              <a:t>Приказ </a:t>
            </a:r>
            <a:r>
              <a:rPr lang="ru-RU" sz="2000" dirty="0" err="1" smtClean="0"/>
              <a:t>Минздравсоцразвития</a:t>
            </a:r>
            <a:r>
              <a:rPr lang="ru-RU" sz="2000" dirty="0" smtClean="0"/>
              <a:t> России от 17.05.2010 г.№ 353Н «О первой помощи».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«Первая помощь в экстренных ситуациях». Практическое пособие. С.В. Петров, В.Г. Бубнов, - М.: 2000.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Учебник для подготовки санитарных дружин, санитарных постов. - М.: 1998.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«Атлас добровольного спасателя» В.Г. Бубнов, Н.В. </a:t>
            </a:r>
            <a:r>
              <a:rPr lang="ru-RU" sz="2000" dirty="0" err="1" smtClean="0"/>
              <a:t>Бубнова</a:t>
            </a:r>
            <a:r>
              <a:rPr lang="ru-RU" sz="2000" dirty="0" smtClean="0"/>
              <a:t>. – М.: 2006.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dirty="0" smtClean="0"/>
              <a:t>«Инструкция по оказанию первой помощи при несчастных случаях на производстве.» Бубнов В.Г., </a:t>
            </a:r>
            <a:r>
              <a:rPr lang="ru-RU" sz="2000" dirty="0" err="1" smtClean="0"/>
              <a:t>Бубнова.Н.В</a:t>
            </a:r>
            <a:r>
              <a:rPr lang="ru-RU" sz="2000" dirty="0" smtClean="0"/>
              <a:t>. – М.: 2007.</a:t>
            </a:r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  <a:p>
            <a:pPr>
              <a:buFont typeface="Arial" charset="0"/>
              <a:buChar char="•"/>
              <a:defRPr/>
            </a:pPr>
            <a:endParaRPr lang="en-US" sz="2000" dirty="0" smtClean="0"/>
          </a:p>
          <a:p>
            <a:pPr>
              <a:buFont typeface="Arial" charset="0"/>
              <a:buChar char="•"/>
              <a:defRPr/>
            </a:pPr>
            <a:endParaRPr lang="ru-RU" sz="2000" dirty="0" smtClean="0"/>
          </a:p>
          <a:p>
            <a:pPr>
              <a:buFont typeface="Arial" charset="0"/>
              <a:buChar char="•"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6858000"/>
          </a:xfrm>
          <a:solidFill>
            <a:srgbClr val="5FB6BD"/>
          </a:solidFill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7651" name="Picture 3" descr="Изображение 55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573463"/>
            <a:ext cx="4284662" cy="3284537"/>
          </a:xfrm>
          <a:noFill/>
        </p:spPr>
      </p:pic>
      <p:pic>
        <p:nvPicPr>
          <p:cNvPr id="27654" name="Picture 6" descr="Изображение 4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4321175" cy="3573463"/>
          </a:xfrm>
          <a:noFill/>
        </p:spPr>
      </p:pic>
      <p:pic>
        <p:nvPicPr>
          <p:cNvPr id="27653" name="Picture 5" descr="Изображение 4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7"/>
          <a:stretch>
            <a:fillRect/>
          </a:stretch>
        </p:blipFill>
        <p:spPr>
          <a:xfrm>
            <a:off x="0" y="3500438"/>
            <a:ext cx="4932363" cy="3357562"/>
          </a:xfrm>
          <a:noFill/>
        </p:spPr>
      </p:pic>
      <p:pic>
        <p:nvPicPr>
          <p:cNvPr id="27652" name="Picture 4" descr="Изображение 54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/>
          <a:stretch>
            <a:fillRect/>
          </a:stretch>
        </p:blipFill>
        <p:spPr>
          <a:xfrm>
            <a:off x="0" y="0"/>
            <a:ext cx="4932363" cy="3600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66FF"/>
          </a:solidFill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9699" name="Picture 3" descr="Изображение 5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8497888" cy="3960812"/>
          </a:xfrm>
          <a:solidFill>
            <a:srgbClr val="DF9D5B"/>
          </a:solidFill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50825" y="5300663"/>
            <a:ext cx="8497888" cy="1008062"/>
          </a:xfrm>
          <a:prstGeom prst="rect">
            <a:avLst/>
          </a:prstGeom>
          <a:solidFill>
            <a:srgbClr val="DF9D5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rgbClr val="3366FF"/>
                </a:solidFill>
              </a:rPr>
              <a:t>Накладывать повязки и шины</a:t>
            </a:r>
            <a:endParaRPr lang="en-US" altLang="en-US" sz="2800" b="1">
              <a:solidFill>
                <a:srgbClr val="3366FF"/>
              </a:solidFill>
            </a:endParaRPr>
          </a:p>
          <a:p>
            <a:pPr algn="ctr" eaLnBrk="1" hangingPunct="1"/>
            <a:r>
              <a:rPr lang="ru-RU" altLang="en-US" sz="2800" b="1">
                <a:solidFill>
                  <a:srgbClr val="3366FF"/>
                </a:solidFill>
              </a:rPr>
              <a:t> без обезболивания.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50825" y="620713"/>
            <a:ext cx="8497888" cy="935037"/>
          </a:xfrm>
          <a:prstGeom prst="rect">
            <a:avLst/>
          </a:prstGeom>
          <a:solidFill>
            <a:srgbClr val="DF9D5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/>
              <a:t>Ощупывать конечность с целью уточнения места</a:t>
            </a:r>
          </a:p>
          <a:p>
            <a:pPr algn="ctr" eaLnBrk="1" hangingPunct="1"/>
            <a:r>
              <a:rPr lang="ru-RU" altLang="en-US" sz="2800"/>
              <a:t>перелома.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3276600" y="1773238"/>
            <a:ext cx="2663825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3600" b="1">
                <a:solidFill>
                  <a:srgbClr val="FF0000"/>
                </a:solidFill>
              </a:rPr>
              <a:t>НЕЛЬЗЯ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27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autoRev="1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8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6" grpId="1" animBg="1"/>
      <p:bldP spid="28677" grpId="0" animBg="1"/>
      <p:bldP spid="28678" grpId="0" animBg="1"/>
      <p:bldP spid="28678" grpId="1" animBg="1"/>
      <p:bldP spid="28678" grpId="2" animBg="1"/>
      <p:bldP spid="28678" grpId="3" animBg="1"/>
      <p:bldP spid="28678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3" name="Picture 3" descr="Изображение 43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8207375" cy="6337300"/>
          </a:xfrm>
          <a:noFill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555875" y="4076700"/>
            <a:ext cx="5472113" cy="2303463"/>
          </a:xfrm>
          <a:prstGeom prst="rect">
            <a:avLst/>
          </a:prstGeom>
          <a:gradFill rotWithShape="1">
            <a:gsLst>
              <a:gs pos="0">
                <a:srgbClr val="6F5F4F"/>
              </a:gs>
              <a:gs pos="50000">
                <a:srgbClr val="EFCDAB"/>
              </a:gs>
              <a:gs pos="100000">
                <a:srgbClr val="6F5F4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solidFill>
                  <a:srgbClr val="FF3300"/>
                </a:solidFill>
              </a:rPr>
              <a:t>Признаки жизни: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>
                <a:solidFill>
                  <a:srgbClr val="3333FF"/>
                </a:solidFill>
              </a:rPr>
              <a:t>наличие пульса на сонной артерии   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>
                <a:solidFill>
                  <a:srgbClr val="3333FF"/>
                </a:solidFill>
              </a:rPr>
              <a:t>наличие самостоятельного дыхания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>
                <a:solidFill>
                  <a:srgbClr val="3333FF"/>
                </a:solidFill>
              </a:rPr>
              <a:t>реакция зрачка на свет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7" name="Picture 3" descr="Изображение 37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165850"/>
          </a:xfrm>
          <a:noFill/>
        </p:spPr>
      </p:pic>
      <p:pic>
        <p:nvPicPr>
          <p:cNvPr id="31748" name="Picture 4" descr="Изображение 3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6165850"/>
          </a:xfrm>
          <a:noFill/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gradFill rotWithShape="1">
            <a:gsLst>
              <a:gs pos="0">
                <a:srgbClr val="185E76"/>
              </a:gs>
              <a:gs pos="50000">
                <a:srgbClr val="33CCFF"/>
              </a:gs>
              <a:gs pos="100000">
                <a:srgbClr val="185E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3600" b="1"/>
              <a:t>ОБМОРОК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915" name="Picture 3" descr="Изображение 4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549275"/>
            <a:ext cx="4392612" cy="5576888"/>
          </a:xfrm>
          <a:noFill/>
        </p:spPr>
      </p:pic>
      <p:pic>
        <p:nvPicPr>
          <p:cNvPr id="38916" name="Picture 4" descr="Изображение 4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549275"/>
            <a:ext cx="4248150" cy="5576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3795" name="Picture 3" descr="Изображение 38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0"/>
            <a:ext cx="4427538" cy="7245350"/>
          </a:xfrm>
          <a:noFill/>
        </p:spPr>
      </p:pic>
      <p:sp>
        <p:nvSpPr>
          <p:cNvPr id="33796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6443663" y="-892175"/>
            <a:ext cx="2592387" cy="8353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 b="1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0"/>
            <a:ext cx="2124075" cy="75326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124075" y="0"/>
            <a:ext cx="4319588" cy="2565400"/>
          </a:xfrm>
          <a:prstGeom prst="rect">
            <a:avLst/>
          </a:prstGeom>
          <a:solidFill>
            <a:srgbClr val="E331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 </a:t>
            </a:r>
            <a:r>
              <a:rPr lang="ru-RU" altLang="en-US" b="1"/>
              <a:t>Только в положении </a:t>
            </a:r>
          </a:p>
          <a:p>
            <a:pPr algn="ctr" eaLnBrk="1" hangingPunct="1"/>
            <a:r>
              <a:rPr lang="ru-RU" altLang="en-US" b="1"/>
              <a:t>«лежа на животе» пострадавший</a:t>
            </a:r>
          </a:p>
          <a:p>
            <a:pPr algn="ctr" eaLnBrk="1" hangingPunct="1"/>
            <a:r>
              <a:rPr lang="ru-RU" altLang="en-US" b="1"/>
              <a:t>должен ожидать</a:t>
            </a:r>
          </a:p>
          <a:p>
            <a:pPr algn="ctr" eaLnBrk="1" hangingPunct="1"/>
            <a:r>
              <a:rPr lang="ru-RU" altLang="en-US" b="1"/>
              <a:t>прибытия врачей.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2124075" y="5084763"/>
            <a:ext cx="4319588" cy="1773237"/>
          </a:xfrm>
          <a:prstGeom prst="rect">
            <a:avLst/>
          </a:prstGeom>
          <a:solidFill>
            <a:srgbClr val="E331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/>
              <a:t>НЕЛЬЗЯ !</a:t>
            </a:r>
          </a:p>
          <a:p>
            <a:pPr algn="ctr" eaLnBrk="1" hangingPunct="1"/>
            <a:endParaRPr lang="ru-RU" altLang="en-US" b="1"/>
          </a:p>
          <a:p>
            <a:pPr algn="ctr" eaLnBrk="1" hangingPunct="1"/>
            <a:r>
              <a:rPr lang="ru-RU" altLang="en-US" b="1"/>
              <a:t>Оставлять человека</a:t>
            </a:r>
          </a:p>
          <a:p>
            <a:pPr algn="ctr" eaLnBrk="1" hangingPunct="1"/>
            <a:r>
              <a:rPr lang="ru-RU" altLang="en-US" b="1"/>
              <a:t>в состоянии комы</a:t>
            </a:r>
          </a:p>
          <a:p>
            <a:pPr algn="ctr" eaLnBrk="1" hangingPunct="1"/>
            <a:r>
              <a:rPr lang="ru-RU" altLang="en-US" b="1"/>
              <a:t>лежать на спине.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Изображение 40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213" y="898525"/>
            <a:ext cx="7267575" cy="4603750"/>
          </a:xfr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79388" y="404813"/>
            <a:ext cx="288925" cy="215900"/>
          </a:xfrm>
          <a:prstGeom prst="rect">
            <a:avLst/>
          </a:prstGeom>
          <a:solidFill>
            <a:srgbClr val="3584F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Изображение 40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0"/>
            <a:ext cx="9467850" cy="7173913"/>
          </a:xfr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140200" y="620713"/>
            <a:ext cx="936625" cy="655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620713"/>
            <a:ext cx="1454150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5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УЧЕБНЫЕ ВОПРОСЫ.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981075"/>
          <a:ext cx="9251950" cy="5876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5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7614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>
                          <a:effectLst/>
                        </a:rPr>
                        <a:t>  1.Основные правила оказания первой помощи в неотложных ситуациях.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4" marR="9524" marT="9524" marB="952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424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>
                          <a:effectLst/>
                        </a:rPr>
                        <a:t> 2. Первая помощь при кровотечениях и ранениях. Способы остановки кровотечения. Виды повязок. Правила и приемы наложения повязок на раны. Практическое наложение повязок.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4" marR="9524" marT="9524" marB="952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424">
                <a:tc>
                  <a:txBody>
                    <a:bodyPr/>
                    <a:lstStyle/>
                    <a:p>
                      <a:pPr indent="24765" algn="just" hangingPunct="0">
                        <a:spcAft>
                          <a:spcPts val="1200"/>
                        </a:spcAft>
                        <a:tabLst>
                          <a:tab pos="5533390" algn="l"/>
                        </a:tabLst>
                      </a:pPr>
                      <a:r>
                        <a:rPr lang="ru-RU" sz="2000" dirty="0">
                          <a:effectLst/>
                        </a:rPr>
                        <a:t>3. Первая помощь при переломах. Приемы и способы иммобилизации с применением табельных и подручных средств. Способы и правила транспортировки и переноски пострадавших.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9524" marR="9524" marT="9524" marB="952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5424">
                <a:tc>
                  <a:txBody>
                    <a:bodyPr/>
                    <a:lstStyle/>
                    <a:p>
                      <a:pPr indent="24765" algn="just" hangingPunct="0">
                        <a:spcAft>
                          <a:spcPts val="1200"/>
                        </a:spcAft>
                        <a:tabLst>
                          <a:tab pos="5533390" algn="l"/>
                        </a:tabLst>
                      </a:pPr>
                      <a:r>
                        <a:rPr lang="ru-RU" sz="2000" dirty="0">
                          <a:effectLst/>
                        </a:rPr>
                        <a:t>4. Первая помощь при ушибах, вывихах, химических и термических ожогах, отравлениях, обморожениях, обмороке, поражении электрическим током, тепловом и солнечном ударах. 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9524" marR="9524" marT="9524" marB="952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424">
                <a:tc>
                  <a:txBody>
                    <a:bodyPr/>
                    <a:lstStyle/>
                    <a:p>
                      <a:pPr indent="88265" algn="just" hangingPunct="0">
                        <a:spcAft>
                          <a:spcPts val="1200"/>
                        </a:spcAft>
                        <a:tabLst>
                          <a:tab pos="5533390" algn="l"/>
                        </a:tabLst>
                      </a:pPr>
                      <a:r>
                        <a:rPr lang="ru-RU" sz="2000" dirty="0">
                          <a:effectLst/>
                        </a:rPr>
                        <a:t>5.Правила и техника проведения искусственного дыхания и непрямого массажа сердца. Практическая тренировка по проведению искусственного дыхания и непрямого массажа сердца.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9524" marR="9524" marT="9524" marB="952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614">
                <a:tc>
                  <a:txBody>
                    <a:bodyPr/>
                    <a:lstStyle/>
                    <a:p>
                      <a:pPr indent="88265" algn="just" hangingPunct="0">
                        <a:spcAft>
                          <a:spcPts val="1200"/>
                        </a:spcAft>
                        <a:tabLst>
                          <a:tab pos="5533390" algn="l"/>
                        </a:tabLst>
                      </a:pPr>
                      <a:r>
                        <a:rPr lang="ru-RU" sz="2000" dirty="0">
                          <a:effectLst/>
                        </a:rPr>
                        <a:t>6.Правила оказания помощи утопающему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9524" marR="9524" marT="9524" marB="9524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360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1040020"/>
          <p:cNvPicPr>
            <a:picLocks noChangeAspect="1" noChangeArrowheads="1"/>
          </p:cNvPicPr>
          <p:nvPr/>
        </p:nvPicPr>
        <p:blipFill>
          <a:blip r:embed="rId2"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075613" cy="2232025"/>
          </a:xfrm>
          <a:solidFill>
            <a:srgbClr val="FFCC00"/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/>
            <a:r>
              <a:rPr lang="ru-RU" altLang="en-US" sz="2400" smtClean="0">
                <a:solidFill>
                  <a:srgbClr val="000099"/>
                </a:solidFill>
                <a:latin typeface="Impact" panose="020B0806030902050204" pitchFamily="34" charset="0"/>
              </a:rPr>
              <a:t>ПЕРВАЯ  ПОМОЩЬ (ПП) –</a:t>
            </a:r>
            <a:br>
              <a:rPr lang="ru-RU" altLang="en-US" sz="2400" smtClean="0">
                <a:solidFill>
                  <a:srgbClr val="000099"/>
                </a:solidFill>
                <a:latin typeface="Impact" panose="020B0806030902050204" pitchFamily="34" charset="0"/>
              </a:rPr>
            </a:br>
            <a:r>
              <a:rPr lang="ru-RU" altLang="en-US" sz="2400" smtClean="0">
                <a:solidFill>
                  <a:srgbClr val="000099"/>
                </a:solidFill>
                <a:latin typeface="Impact" panose="020B0806030902050204" pitchFamily="34" charset="0"/>
              </a:rPr>
              <a:t>ЭТО КОМПЛЕКС НЕОТЛОЖНЫХ  МЕРОПРИЯТИЙ, ВЫПОЛНЯЕМЫХ НА МЕСТЕ ПРОИСШЕСТВИЯ, ПРЕИМУЩЕСТВЕННО В ПОРЯДКЕ САМО- И ВЗАИМОПОМОЩИ, А ТАКЖЕ СПАСАТЕЛЯМИ С ИСПОЛЬЗОВАНИЕМ ТАБЕЛЬНЫХ И ПОДРУЧНЫХ СРЕДСТВ.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idx="1"/>
          </p:nvPr>
        </p:nvSpPr>
        <p:spPr>
          <a:xfrm>
            <a:off x="179388" y="2276475"/>
            <a:ext cx="8964612" cy="4321175"/>
          </a:xfrm>
          <a:effectLst>
            <a:outerShdw dist="28398" dir="1593903" algn="ctr" rotWithShape="0">
              <a:schemeClr val="tx1">
                <a:alpha val="82999"/>
              </a:schemeClr>
            </a:outerShdw>
          </a:effectLst>
        </p:spPr>
        <p:txBody>
          <a:bodyPr/>
          <a:lstStyle/>
          <a:p>
            <a:pPr marL="365125" indent="352425" eaLnBrk="1" hangingPunct="1">
              <a:lnSpc>
                <a:spcPct val="90000"/>
              </a:lnSpc>
            </a:pPr>
            <a:r>
              <a:rPr lang="ru-RU" altLang="en-US" sz="2000" b="1" i="1" u="sng" smtClean="0">
                <a:solidFill>
                  <a:srgbClr val="FFCC00"/>
                </a:solidFill>
              </a:rPr>
              <a:t>ГЛАВНАЯ ЦЕЛЬ ПП</a:t>
            </a:r>
            <a:r>
              <a:rPr lang="ru-RU" altLang="en-US" sz="2000" b="1" smtClean="0">
                <a:solidFill>
                  <a:srgbClr val="FFCC00"/>
                </a:solidFill>
              </a:rPr>
              <a:t>  –  СПАСЕНИЕ ЖИЗНИ ПОСТРАДАВШЕГО, УСТРАНЕНИЕ ВОЗДЕЙСТВИЯ ПОРАЖАЮЩЕГО ФАКТОРА, УМЕНЬШЕНИЕ ПОСЛЕДСТВИЙ ПОРАЖЕНИЯ И ЭВАКУАЦИЯ ПОСТРАДАВШЕГО ИЗ ЗОНЫ ПОРАЖЕНИЯ.</a:t>
            </a:r>
          </a:p>
          <a:p>
            <a:pPr marL="365125" indent="352425" eaLnBrk="1" hangingPunct="1">
              <a:lnSpc>
                <a:spcPct val="90000"/>
              </a:lnSpc>
            </a:pPr>
            <a:endParaRPr lang="ru-RU" altLang="en-US" sz="2000" b="1" i="1" u="sng" smtClean="0">
              <a:solidFill>
                <a:srgbClr val="FFCC00"/>
              </a:solidFill>
            </a:endParaRPr>
          </a:p>
          <a:p>
            <a:pPr marL="365125" indent="352425" eaLnBrk="1" hangingPunct="1">
              <a:lnSpc>
                <a:spcPct val="90000"/>
              </a:lnSpc>
            </a:pPr>
            <a:r>
              <a:rPr lang="ru-RU" altLang="en-US" sz="2000" b="1" i="1" u="sng" smtClean="0">
                <a:solidFill>
                  <a:srgbClr val="FFCC00"/>
                </a:solidFill>
              </a:rPr>
              <a:t>КОМПЛЕКС ПП ВКЛЮЧАЕТ  СЛЕДУЮЩИЕ ЭЛЕМЕНТЫ:</a:t>
            </a:r>
          </a:p>
          <a:p>
            <a:pPr marL="365125" indent="352425" eaLnBrk="1" hangingPunct="1">
              <a:lnSpc>
                <a:spcPct val="90000"/>
              </a:lnSpc>
              <a:buFontTx/>
              <a:buNone/>
            </a:pPr>
            <a:endParaRPr lang="ru-RU" altLang="en-US" sz="2000" b="1" smtClean="0">
              <a:solidFill>
                <a:srgbClr val="FFCC00"/>
              </a:solidFill>
            </a:endParaRPr>
          </a:p>
          <a:p>
            <a:pPr marL="365125" indent="352425" eaLnBrk="1" hangingPunct="1">
              <a:lnSpc>
                <a:spcPct val="90000"/>
              </a:lnSpc>
              <a:buFontTx/>
              <a:buNone/>
            </a:pPr>
            <a:r>
              <a:rPr lang="ru-RU" altLang="en-US" sz="2000" b="1" smtClean="0">
                <a:solidFill>
                  <a:srgbClr val="FFCC00"/>
                </a:solidFill>
              </a:rPr>
              <a:t>            - </a:t>
            </a:r>
            <a:r>
              <a:rPr lang="ru-RU" altLang="en-US" sz="2400" b="1" i="1" smtClean="0">
                <a:solidFill>
                  <a:srgbClr val="FFCC00"/>
                </a:solidFill>
              </a:rPr>
              <a:t>ОЦЕНКА ВОЗМОЖНОСТИ ОКАЗАНИЯ </a:t>
            </a:r>
          </a:p>
          <a:p>
            <a:pPr marL="365125" indent="352425" eaLnBrk="1" hangingPunct="1">
              <a:lnSpc>
                <a:spcPct val="90000"/>
              </a:lnSpc>
              <a:buFontTx/>
              <a:buNone/>
            </a:pPr>
            <a:r>
              <a:rPr lang="ru-RU" altLang="en-US" sz="2400" b="1" i="1" smtClean="0">
                <a:solidFill>
                  <a:srgbClr val="FFCC00"/>
                </a:solidFill>
              </a:rPr>
              <a:t>            ПЕРВОЙ  ПОМОЩИ;</a:t>
            </a:r>
          </a:p>
          <a:p>
            <a:pPr marL="365125" indent="352425" eaLnBrk="1" hangingPunct="1">
              <a:lnSpc>
                <a:spcPct val="90000"/>
              </a:lnSpc>
              <a:buFontTx/>
              <a:buNone/>
            </a:pPr>
            <a:endParaRPr lang="ru-RU" altLang="en-US" sz="2400" b="1" i="1" smtClean="0">
              <a:solidFill>
                <a:srgbClr val="FFCC00"/>
              </a:solidFill>
            </a:endParaRPr>
          </a:p>
          <a:p>
            <a:pPr marL="365125" indent="352425" eaLnBrk="1" hangingPunct="1">
              <a:lnSpc>
                <a:spcPct val="90000"/>
              </a:lnSpc>
              <a:buFontTx/>
              <a:buNone/>
            </a:pPr>
            <a:r>
              <a:rPr lang="ru-RU" altLang="en-US" sz="2400" b="1" i="1" smtClean="0">
                <a:solidFill>
                  <a:srgbClr val="FFCC00"/>
                </a:solidFill>
              </a:rPr>
              <a:t>          - ДЕЙСТВИЯ  ПО ОКАЗАНИЮ </a:t>
            </a:r>
          </a:p>
          <a:p>
            <a:pPr marL="365125" indent="352425" eaLnBrk="1" hangingPunct="1">
              <a:lnSpc>
                <a:spcPct val="90000"/>
              </a:lnSpc>
              <a:buFontTx/>
              <a:buNone/>
            </a:pPr>
            <a:r>
              <a:rPr lang="ru-RU" altLang="en-US" sz="2400" b="1" i="1" smtClean="0">
                <a:solidFill>
                  <a:srgbClr val="FFCC00"/>
                </a:solidFill>
              </a:rPr>
              <a:t>            ПЕРВОЙ ПОМОЩИ   </a:t>
            </a:r>
            <a:r>
              <a:rPr lang="ru-RU" altLang="en-US" sz="2000" b="1" smtClean="0">
                <a:solidFill>
                  <a:srgbClr val="FFCC00"/>
                </a:solidFill>
              </a:rPr>
              <a:t>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УЧ12"/>
          <p:cNvPicPr>
            <a:picLocks noChangeAspect="1" noChangeArrowheads="1"/>
          </p:cNvPicPr>
          <p:nvPr/>
        </p:nvPicPr>
        <p:blipFill>
          <a:blip r:embed="rId2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b="125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60363"/>
            <a:ext cx="8229600" cy="1196975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/>
            <a:r>
              <a:rPr lang="ru-RU" altLang="en-US" sz="2800" smtClean="0">
                <a:solidFill>
                  <a:srgbClr val="FF0000"/>
                </a:solidFill>
                <a:latin typeface="Impact" panose="020B0806030902050204" pitchFamily="34" charset="0"/>
              </a:rPr>
              <a:t>ОЦЕНКА ВОЗМОЖНОСТИ ОКАЗАНИЯ </a:t>
            </a:r>
            <a:br>
              <a:rPr lang="ru-RU" altLang="en-US" sz="2800" smtClean="0">
                <a:solidFill>
                  <a:srgbClr val="FF0000"/>
                </a:solidFill>
                <a:latin typeface="Impact" panose="020B0806030902050204" pitchFamily="34" charset="0"/>
              </a:rPr>
            </a:br>
            <a:r>
              <a:rPr lang="ru-RU" altLang="en-US" sz="2800" smtClean="0">
                <a:solidFill>
                  <a:srgbClr val="FF0000"/>
                </a:solidFill>
                <a:latin typeface="Impact" panose="020B0806030902050204" pitchFamily="34" charset="0"/>
              </a:rPr>
              <a:t>   ПЕРВОЙ  ПОМОЩИ;</a:t>
            </a:r>
            <a:br>
              <a:rPr lang="ru-RU" altLang="en-US" sz="2800" smtClean="0">
                <a:solidFill>
                  <a:srgbClr val="FF0000"/>
                </a:solidFill>
                <a:latin typeface="Impact" panose="020B0806030902050204" pitchFamily="34" charset="0"/>
              </a:rPr>
            </a:br>
            <a:endParaRPr lang="ru-RU" altLang="en-US" sz="2800" smtClean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686800" cy="388778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spcBef>
                <a:spcPct val="35000"/>
              </a:spcBef>
            </a:pPr>
            <a:r>
              <a:rPr lang="ru-RU" altLang="en-US" sz="2400" b="1" smtClean="0">
                <a:solidFill>
                  <a:srgbClr val="61C5E9"/>
                </a:solidFill>
              </a:rPr>
              <a:t>ОЦЕНКА БЕЗОПАСНОСТИ МЕСТА ПРОИСШЕСТВИЯ</a:t>
            </a:r>
            <a:r>
              <a:rPr lang="ru-RU" altLang="en-US" sz="2400" b="1" smtClean="0">
                <a:solidFill>
                  <a:srgbClr val="FFCC00"/>
                </a:solidFill>
              </a:rPr>
              <a:t>;</a:t>
            </a:r>
          </a:p>
          <a:p>
            <a:pPr eaLnBrk="1" hangingPunct="1">
              <a:spcBef>
                <a:spcPct val="35000"/>
              </a:spcBef>
            </a:pPr>
            <a:r>
              <a:rPr lang="ru-RU" altLang="en-US" sz="2400" b="1" smtClean="0">
                <a:solidFill>
                  <a:srgbClr val="FF0000"/>
                </a:solidFill>
              </a:rPr>
              <a:t>ОЦЕНКА СОСТОЯНИЯ ПОСТРАДАВШЕГО;</a:t>
            </a:r>
          </a:p>
          <a:p>
            <a:pPr eaLnBrk="1" hangingPunct="1">
              <a:spcBef>
                <a:spcPct val="35000"/>
              </a:spcBef>
            </a:pPr>
            <a:r>
              <a:rPr lang="ru-RU" altLang="en-US" sz="2400" b="1" smtClean="0">
                <a:solidFill>
                  <a:srgbClr val="FFCC00"/>
                </a:solidFill>
              </a:rPr>
              <a:t>ОЦЕНКА ВОЗМОЖНОСТЕЙ И ЭКИПИРОВКИ СПАСАЮЩЕГО;</a:t>
            </a:r>
          </a:p>
          <a:p>
            <a:pPr eaLnBrk="1" hangingPunct="1">
              <a:spcBef>
                <a:spcPct val="35000"/>
              </a:spcBef>
            </a:pPr>
            <a:r>
              <a:rPr lang="ru-RU" altLang="en-US" sz="2400" b="1" smtClean="0">
                <a:solidFill>
                  <a:srgbClr val="FFCC00"/>
                </a:solidFill>
              </a:rPr>
              <a:t>ОЦЕНКА УСЛОВИЙ И СРЕДСТВ ПЕРЕДАЧИ ИНФОРМАЦИИ ДЛЯ СПАСАТЕЛЬНЫХ СЛУЖБ;</a:t>
            </a:r>
          </a:p>
          <a:p>
            <a:pPr eaLnBrk="1" hangingPunct="1">
              <a:spcBef>
                <a:spcPct val="35000"/>
              </a:spcBef>
            </a:pPr>
            <a:r>
              <a:rPr lang="ru-RU" altLang="en-US" sz="2400" b="1" smtClean="0">
                <a:solidFill>
                  <a:srgbClr val="00B0F0"/>
                </a:solidFill>
              </a:rPr>
              <a:t>ОПЕРАТИВНОЕ ПРИНЯТИЕ РЕШЕНИЯ В ВЫБОРЕ АЛГОРИТМА ДЕЙСТВИЙ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76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76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276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76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276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35"/>
          <p:cNvPicPr>
            <a:picLocks noChangeAspect="1" noChangeArrowheads="1"/>
          </p:cNvPicPr>
          <p:nvPr/>
        </p:nvPicPr>
        <p:blipFill>
          <a:blip r:embed="rId2">
            <a:lum bright="-18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241300" y="692150"/>
            <a:ext cx="8229600" cy="11430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/>
            <a:r>
              <a:rPr lang="ru-RU" altLang="en-US" sz="3200" smtClean="0">
                <a:solidFill>
                  <a:srgbClr val="FF0000"/>
                </a:solidFill>
                <a:latin typeface="Impact" panose="020B0806030902050204" pitchFamily="34" charset="0"/>
              </a:rPr>
              <a:t>АЛГОРИТМ ДЕЙСТВИЙ </a:t>
            </a:r>
            <a:br>
              <a:rPr lang="ru-RU" altLang="en-US" sz="3200" smtClean="0">
                <a:solidFill>
                  <a:srgbClr val="FF0000"/>
                </a:solidFill>
                <a:latin typeface="Impact" panose="020B0806030902050204" pitchFamily="34" charset="0"/>
              </a:rPr>
            </a:br>
            <a:r>
              <a:rPr lang="ru-RU" altLang="en-US" sz="3200" smtClean="0">
                <a:solidFill>
                  <a:srgbClr val="FF0000"/>
                </a:solidFill>
                <a:latin typeface="Impact" panose="020B0806030902050204" pitchFamily="34" charset="0"/>
              </a:rPr>
              <a:t>ПО ОКАЗАНИЮ ПП</a:t>
            </a:r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2200" b="1" dirty="0" smtClean="0">
                <a:solidFill>
                  <a:srgbClr val="FFCC00"/>
                </a:solidFill>
              </a:rPr>
              <a:t> </a:t>
            </a:r>
            <a:r>
              <a:rPr lang="ru-RU" sz="2200" b="1" u="sng" dirty="0" smtClean="0">
                <a:solidFill>
                  <a:srgbClr val="FFFF00"/>
                </a:solidFill>
              </a:rPr>
              <a:t>УСТРАНЕНИЕ ВОЗДЕЙСТВИЯ ПОРАЖАЮЩЕГО ФАКТОРА;                ОПРЕДЕЛЕНИЕ ПРИЗНАКОВ ЖИЗНИ</a:t>
            </a:r>
            <a:r>
              <a:rPr lang="en-US" sz="2200" b="1" u="sng" dirty="0" smtClean="0">
                <a:solidFill>
                  <a:srgbClr val="FFFF00"/>
                </a:solidFill>
              </a:rPr>
              <a:t> </a:t>
            </a:r>
            <a:r>
              <a:rPr lang="ru-RU" sz="2200" b="1" u="sng" dirty="0" smtClean="0">
                <a:solidFill>
                  <a:srgbClr val="FFFF00"/>
                </a:solidFill>
              </a:rPr>
              <a:t>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 smtClean="0">
                <a:solidFill>
                  <a:srgbClr val="FFCC00"/>
                </a:solidFill>
              </a:rPr>
              <a:t>         - </a:t>
            </a:r>
            <a:r>
              <a:rPr lang="ru-RU" sz="2200" b="1" dirty="0" smtClean="0">
                <a:solidFill>
                  <a:srgbClr val="FF0066"/>
                </a:solidFill>
              </a:rPr>
              <a:t>ВОССТАНОВЛЕНИЕ ПРОХОДИМОСТИ ДЫХАТЕЛЬНЫХ ПУТЕЙ;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 smtClean="0">
                <a:solidFill>
                  <a:srgbClr val="FF0066"/>
                </a:solidFill>
              </a:rPr>
              <a:t>         - ПРОВЕДЕНИЕ ПРОСТЕЙШИХ МЕРОПРИЯТИЙ РЕАНИМАЦИИ;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2200" b="1" dirty="0">
              <a:solidFill>
                <a:srgbClr val="FF0066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sz="2200" b="1" dirty="0" smtClean="0">
              <a:solidFill>
                <a:srgbClr val="FF0066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ru-RU" sz="2200" b="1" dirty="0" smtClean="0">
                <a:solidFill>
                  <a:srgbClr val="FFCC00"/>
                </a:solidFill>
              </a:rPr>
              <a:t>             - ОСТАНОВКА НАРУЖНОГО КРОВОТЕЧЕНИЯ;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 smtClean="0">
                <a:solidFill>
                  <a:srgbClr val="FFCC00"/>
                </a:solidFill>
              </a:rPr>
              <a:t>         - ПРОВЕДЕНИЕ АНТИШОКОВЫХ МЕРОПРИЯТИЙ;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 smtClean="0">
                <a:solidFill>
                  <a:srgbClr val="FFCC00"/>
                </a:solidFill>
              </a:rPr>
              <a:t>         - НАЛОЖЕНИЕ ПЕРВИЧНЫХ ПОВЯЗОК;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 smtClean="0">
                <a:solidFill>
                  <a:srgbClr val="FFCC00"/>
                </a:solidFill>
              </a:rPr>
              <a:t>         - ВЫПОЛНЕНИЕ МЕРОПРИЯТИЙ ТРАНСПОРТНОЙ ИММОБИЛИЗАЦИИ ПОВРЕЖДЕННЫХ КОНЕЧНОСТЕЙ;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2D050"/>
                </a:solidFill>
              </a:rPr>
              <a:t>СОПРОВОЖДЕНИЕ (ДОСТАВКА) ПОРАЖЕННЫХ НА ПУНКТЫ ПОГРУЗКИ ИЛИ В ЛЕЧЕБНЫЕ УЧРЕЖДЕНИЯ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2200" b="1" dirty="0" smtClean="0">
              <a:solidFill>
                <a:srgbClr val="FFCC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ru-RU" sz="2200" b="1" dirty="0" smtClean="0">
                <a:solidFill>
                  <a:srgbClr val="FFCC00"/>
                </a:solidFill>
              </a:rPr>
              <a:t> </a:t>
            </a:r>
            <a:endParaRPr lang="ru-RU" sz="2200" b="1" dirty="0" smtClean="0">
              <a:solidFill>
                <a:srgbClr val="92D050"/>
              </a:solidFill>
            </a:endParaRPr>
          </a:p>
        </p:txBody>
      </p:sp>
      <p:sp>
        <p:nvSpPr>
          <p:cNvPr id="14341" name="Месяц 2"/>
          <p:cNvSpPr>
            <a:spLocks noChangeArrowheads="1"/>
          </p:cNvSpPr>
          <p:nvPr/>
        </p:nvSpPr>
        <p:spPr bwMode="auto">
          <a:xfrm>
            <a:off x="107950" y="2254250"/>
            <a:ext cx="647700" cy="1558925"/>
          </a:xfrm>
          <a:prstGeom prst="moon">
            <a:avLst>
              <a:gd name="adj" fmla="val 5581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/>
              <a:t>Н</a:t>
            </a:r>
          </a:p>
          <a:p>
            <a:pPr eaLnBrk="1" hangingPunct="1"/>
            <a:r>
              <a:rPr lang="ru-RU" altLang="en-US" b="1"/>
              <a:t>Е</a:t>
            </a:r>
          </a:p>
          <a:p>
            <a:pPr eaLnBrk="1" hangingPunct="1"/>
            <a:r>
              <a:rPr lang="ru-RU" altLang="en-US" b="1"/>
              <a:t>Т</a:t>
            </a:r>
          </a:p>
          <a:p>
            <a:pPr eaLnBrk="1" hangingPunct="1"/>
            <a:endParaRPr lang="ru-RU" altLang="en-US"/>
          </a:p>
        </p:txBody>
      </p:sp>
      <p:sp>
        <p:nvSpPr>
          <p:cNvPr id="14342" name="Месяц 3"/>
          <p:cNvSpPr>
            <a:spLocks noChangeArrowheads="1"/>
          </p:cNvSpPr>
          <p:nvPr/>
        </p:nvSpPr>
        <p:spPr bwMode="auto">
          <a:xfrm>
            <a:off x="0" y="3789363"/>
            <a:ext cx="755650" cy="1800225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/>
              <a:t>Е</a:t>
            </a:r>
          </a:p>
          <a:p>
            <a:pPr eaLnBrk="1" hangingPunct="1"/>
            <a:r>
              <a:rPr lang="ru-RU" altLang="en-US" b="1"/>
              <a:t>С</a:t>
            </a:r>
          </a:p>
          <a:p>
            <a:pPr eaLnBrk="1" hangingPunct="1"/>
            <a:r>
              <a:rPr lang="ru-RU" altLang="en-US" b="1"/>
              <a:t>Т</a:t>
            </a:r>
          </a:p>
          <a:p>
            <a:pPr eaLnBrk="1" hangingPunct="1"/>
            <a:r>
              <a:rPr lang="ru-RU" altLang="en-US" b="1"/>
              <a:t>Ь</a:t>
            </a:r>
          </a:p>
          <a:p>
            <a:pPr eaLnBrk="1" hangingPunct="1"/>
            <a:endParaRPr lang="ru-RU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277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277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277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277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277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1000"/>
                                        <p:tgtEl>
                                          <p:spTgt spid="277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1000"/>
                                        <p:tgtEl>
                                          <p:spTgt spid="277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1000"/>
                                        <p:tgtEl>
                                          <p:spTgt spid="277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52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3-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311150"/>
            <a:ext cx="4711700" cy="3035300"/>
          </a:xfr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50825" y="5445125"/>
            <a:ext cx="8642350" cy="126841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  <a:latin typeface="Arial" charset="0"/>
              </a:rPr>
              <a:t>Что такое шок?</a:t>
            </a:r>
            <a:br>
              <a:rPr lang="ru-RU" sz="3200" b="1">
                <a:solidFill>
                  <a:srgbClr val="FF3300"/>
                </a:solidFill>
                <a:latin typeface="Arial" charset="0"/>
              </a:rPr>
            </a:br>
            <a:r>
              <a:rPr lang="ru-RU" sz="2800" b="1">
                <a:solidFill>
                  <a:srgbClr val="FF3300"/>
                </a:solidFill>
                <a:latin typeface="Arial" charset="0"/>
              </a:rPr>
              <a:t>Как помочь при травматическом шоке.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23850" y="3357563"/>
            <a:ext cx="8135938" cy="1871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 i="1"/>
              <a:t>Это активная защита организма</a:t>
            </a:r>
          </a:p>
          <a:p>
            <a:pPr algn="ctr" eaLnBrk="1" hangingPunct="1"/>
            <a:r>
              <a:rPr lang="ru-RU" altLang="en-US" sz="2400" b="1" i="1"/>
              <a:t>от агрессии среды,</a:t>
            </a:r>
          </a:p>
          <a:p>
            <a:pPr algn="ctr" eaLnBrk="1" hangingPunct="1"/>
            <a:r>
              <a:rPr lang="ru-RU" altLang="en-US" sz="2400" b="1" i="1"/>
              <a:t> комплекс ответных реакций организма,</a:t>
            </a:r>
          </a:p>
          <a:p>
            <a:pPr algn="ctr" eaLnBrk="1" hangingPunct="1"/>
            <a:r>
              <a:rPr lang="ru-RU" altLang="en-US" sz="2400" b="1" i="1"/>
              <a:t>направленных на достижение одной цели – </a:t>
            </a:r>
          </a:p>
          <a:p>
            <a:pPr algn="ctr" eaLnBrk="1" hangingPunct="1"/>
            <a:r>
              <a:rPr lang="ru-RU" altLang="en-US" sz="2400" b="1" i="1"/>
              <a:t>выжить.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7" name="Picture 3" descr="Изображение 43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0"/>
            <a:ext cx="5329238" cy="6858000"/>
          </a:xfrm>
          <a:noFill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051050" y="620713"/>
            <a:ext cx="4826000" cy="215900"/>
          </a:xfrm>
          <a:prstGeom prst="rect">
            <a:avLst/>
          </a:prstGeom>
          <a:solidFill>
            <a:srgbClr val="3584F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eaLnBrk="1" hangingPunct="1"/>
            <a:r>
              <a:rPr lang="ru-RU" altLang="en-US" sz="3200" b="1" smtClean="0">
                <a:solidFill>
                  <a:srgbClr val="FF3300"/>
                </a:solidFill>
              </a:rPr>
              <a:t>Что такое шок?</a:t>
            </a:r>
            <a:br>
              <a:rPr lang="ru-RU" altLang="en-US" sz="3200" b="1" smtClean="0">
                <a:solidFill>
                  <a:srgbClr val="FF3300"/>
                </a:solidFill>
              </a:rPr>
            </a:br>
            <a:r>
              <a:rPr lang="ru-RU" altLang="en-US" sz="3200" b="1" smtClean="0">
                <a:solidFill>
                  <a:srgbClr val="FF3300"/>
                </a:solidFill>
              </a:rPr>
              <a:t>Как помочь при травматическом шоке.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68413"/>
            <a:ext cx="9144000" cy="5589587"/>
          </a:xfrm>
          <a:solidFill>
            <a:srgbClr val="FFFF91"/>
          </a:solidFill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268413"/>
            <a:ext cx="9144000" cy="21605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solidFill>
                  <a:srgbClr val="FF3300"/>
                </a:solidFill>
              </a:rPr>
              <a:t>ШОК </a:t>
            </a:r>
            <a:r>
              <a:rPr lang="ru-RU" altLang="en-US" sz="2400" b="1">
                <a:solidFill>
                  <a:srgbClr val="CC0000"/>
                </a:solidFill>
              </a:rPr>
              <a:t>– это активная защита организма от агрессии среды.</a:t>
            </a:r>
          </a:p>
          <a:p>
            <a:pPr algn="ctr" eaLnBrk="1" hangingPunct="1"/>
            <a:r>
              <a:rPr lang="ru-RU" altLang="en-US" sz="2400" b="1">
                <a:solidFill>
                  <a:srgbClr val="CC0000"/>
                </a:solidFill>
              </a:rPr>
              <a:t>Это комплекс ответных реакций организма,</a:t>
            </a:r>
          </a:p>
          <a:p>
            <a:pPr algn="ctr" eaLnBrk="1" hangingPunct="1"/>
            <a:r>
              <a:rPr lang="ru-RU" altLang="en-US" sz="2400" b="1">
                <a:solidFill>
                  <a:srgbClr val="CC0000"/>
                </a:solidFill>
              </a:rPr>
              <a:t>направленных на достижение одной цели – выжить!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716338"/>
            <a:ext cx="9144000" cy="2376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 i="1">
                <a:solidFill>
                  <a:srgbClr val="FF3300"/>
                </a:solidFill>
              </a:rPr>
              <a:t>Повреждения и травмы, приводящие к развитию шока</a:t>
            </a:r>
          </a:p>
          <a:p>
            <a:pPr eaLnBrk="1" hangingPunct="1"/>
            <a:r>
              <a:rPr lang="ru-RU" altLang="en-US" sz="2000" b="1" i="1">
                <a:solidFill>
                  <a:srgbClr val="FF3300"/>
                </a:solidFill>
              </a:rPr>
              <a:t>(шокогенные повреждения):</a:t>
            </a:r>
          </a:p>
          <a:p>
            <a:pPr eaLnBrk="1" hangingPunct="1">
              <a:buFontTx/>
              <a:buChar char="•"/>
            </a:pPr>
            <a:r>
              <a:rPr lang="ru-RU" altLang="en-US" sz="2000" b="1" i="1"/>
              <a:t> отрыв или травматическая ампутация конечностей,</a:t>
            </a:r>
          </a:p>
          <a:p>
            <a:pPr eaLnBrk="1" hangingPunct="1">
              <a:buFontTx/>
              <a:buChar char="•"/>
            </a:pPr>
            <a:r>
              <a:rPr lang="ru-RU" altLang="en-US" sz="2000" b="1" i="1"/>
              <a:t> открытые переломы костей конечностей,                    </a:t>
            </a:r>
          </a:p>
          <a:p>
            <a:pPr eaLnBrk="1" hangingPunct="1">
              <a:buFontTx/>
              <a:buChar char="•"/>
            </a:pPr>
            <a:r>
              <a:rPr lang="ru-RU" altLang="en-US" sz="2000" b="1" i="1"/>
              <a:t> перелом костей таза и позвоночника,                              </a:t>
            </a:r>
          </a:p>
          <a:p>
            <a:pPr eaLnBrk="1" hangingPunct="1">
              <a:buFontTx/>
              <a:buChar char="•"/>
            </a:pPr>
            <a:r>
              <a:rPr lang="ru-RU" altLang="en-US" sz="2000" b="1" i="1"/>
              <a:t> проникающие ранения грудной клетки и брюшной полости.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6958013"/>
            <a:ext cx="9144000" cy="215900"/>
          </a:xfrm>
          <a:prstGeom prst="rect">
            <a:avLst/>
          </a:prstGeom>
          <a:solidFill>
            <a:srgbClr val="F4DBA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 b="1" i="1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91"/>
              </a:gs>
              <a:gs pos="100000">
                <a:srgbClr val="76764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rgbClr val="CC00FF"/>
                </a:solidFill>
              </a:rPr>
              <a:t>2 СТАДИИ ШОКА:</a:t>
            </a:r>
          </a:p>
          <a:p>
            <a:pPr algn="ctr" eaLnBrk="1" hangingPunct="1"/>
            <a:r>
              <a:rPr lang="ru-RU" altLang="en-US" sz="2800" b="1">
                <a:solidFill>
                  <a:srgbClr val="FF3300"/>
                </a:solidFill>
              </a:rPr>
              <a:t>стадия возбуждения и</a:t>
            </a:r>
          </a:p>
          <a:p>
            <a:pPr algn="ctr" eaLnBrk="1" hangingPunct="1"/>
            <a:r>
              <a:rPr lang="ru-RU" altLang="en-US" sz="2800" b="1">
                <a:solidFill>
                  <a:srgbClr val="FF3300"/>
                </a:solidFill>
              </a:rPr>
              <a:t>заключительная стадия (торпидная).</a:t>
            </a:r>
          </a:p>
          <a:p>
            <a:pPr algn="ctr" eaLnBrk="1" hangingPunct="1"/>
            <a:r>
              <a:rPr lang="ru-RU" altLang="en-US" sz="2400" b="1">
                <a:solidFill>
                  <a:srgbClr val="CC00FF"/>
                </a:solidFill>
              </a:rPr>
              <a:t>Признаки стадии возбуждения: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резкое побледнение кожных покровов,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эмоциональное и двигательное возбуждение,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неадекватная оценка ситуации и своего состояния,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отсутствие жалоб на боли.</a:t>
            </a:r>
          </a:p>
          <a:p>
            <a:pPr algn="ctr" eaLnBrk="1" hangingPunct="1"/>
            <a:endParaRPr lang="ru-RU" altLang="en-US" sz="2000" b="1"/>
          </a:p>
          <a:p>
            <a:pPr algn="ctr" eaLnBrk="1" hangingPunct="1"/>
            <a:r>
              <a:rPr lang="ru-RU" altLang="en-US" sz="2400" b="1">
                <a:solidFill>
                  <a:srgbClr val="CC00FF"/>
                </a:solidFill>
              </a:rPr>
              <a:t>Признаки заключительной стадии</a:t>
            </a:r>
            <a:r>
              <a:rPr lang="ru-RU" altLang="en-US" sz="2800" b="1">
                <a:solidFill>
                  <a:srgbClr val="CC00FF"/>
                </a:solidFill>
              </a:rPr>
              <a:t>: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заторможенность и апатия,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появление на коже мраморного рисунка,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снижение температуры тела и артериального</a:t>
            </a:r>
          </a:p>
          <a:p>
            <a:pPr algn="ctr" eaLnBrk="1" hangingPunct="1"/>
            <a:r>
              <a:rPr lang="ru-RU" altLang="en-US" sz="2000" b="1"/>
              <a:t>давления,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заострение черт лица,</a:t>
            </a:r>
          </a:p>
          <a:p>
            <a:pPr algn="ctr" eaLnBrk="1" hangingPunct="1">
              <a:buFontTx/>
              <a:buChar char="•"/>
            </a:pPr>
            <a:r>
              <a:rPr lang="ru-RU" altLang="en-US" sz="2000" b="1"/>
              <a:t>полное прекращение выделения мочи.</a:t>
            </a:r>
          </a:p>
          <a:p>
            <a:pPr algn="ctr" eaLnBrk="1" hangingPunct="1"/>
            <a:endParaRPr lang="ru-RU" altLang="en-US" sz="2800" b="1"/>
          </a:p>
          <a:p>
            <a:pPr algn="ctr" eaLnBrk="1" hangingPunct="1"/>
            <a:endParaRPr lang="ru-RU" altLang="en-US" sz="2000" b="1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 flipV="1">
            <a:off x="0" y="6858000"/>
            <a:ext cx="8964613" cy="100013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91</TotalTime>
  <Words>1079</Words>
  <Application>Microsoft Office PowerPoint</Application>
  <PresentationFormat>On-screen Show (4:3)</PresentationFormat>
  <Paragraphs>205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Trebuchet MS</vt:lpstr>
      <vt:lpstr>Wingdings 2</vt:lpstr>
      <vt:lpstr>Wingdings</vt:lpstr>
      <vt:lpstr>Times New Roman</vt:lpstr>
      <vt:lpstr>Courier New</vt:lpstr>
      <vt:lpstr>Impact</vt:lpstr>
      <vt:lpstr>AGPresquire</vt:lpstr>
      <vt:lpstr>Arial Black</vt:lpstr>
      <vt:lpstr>Тема Office</vt:lpstr>
      <vt:lpstr>Изящная</vt:lpstr>
      <vt:lpstr>PowerPoint Presentation</vt:lpstr>
      <vt:lpstr>ЛИТЕРАТУРА</vt:lpstr>
      <vt:lpstr>УЧЕБНЫЕ ВОПРОСЫ.</vt:lpstr>
      <vt:lpstr>ПЕРВАЯ  ПОМОЩЬ (ПП) – ЭТО КОМПЛЕКС НЕОТЛОЖНЫХ  МЕРОПРИЯТИЙ, ВЫПОЛНЯЕМЫХ НА МЕСТЕ ПРОИСШЕСТВИЯ, ПРЕИМУЩЕСТВЕННО В ПОРЯДКЕ САМО- И ВЗАИМОПОМОЩИ, А ТАКЖЕ СПАСАТЕЛЯМИ С ИСПОЛЬЗОВАНИЕМ ТАБЕЛЬНЫХ И ПОДРУЧНЫХ СРЕДСТВ.</vt:lpstr>
      <vt:lpstr>ОЦЕНКА ВОЗМОЖНОСТИ ОКАЗАНИЯ     ПЕРВОЙ  ПОМОЩИ; </vt:lpstr>
      <vt:lpstr>АЛГОРИТМ ДЕЙСТВИЙ  ПО ОКАЗАНИЮ ПП</vt:lpstr>
      <vt:lpstr>PowerPoint Presentation</vt:lpstr>
      <vt:lpstr>PowerPoint Presentation</vt:lpstr>
      <vt:lpstr>Что такое шок? Как помочь при травматическом шоке.</vt:lpstr>
      <vt:lpstr>. </vt:lpstr>
      <vt:lpstr>ПЕРЕЖАТЬ ПАЛЬЦАМИ ИЛИ КУЛАКОМ АРТЕРИЮ В УКАЗАННЫХ ТОЧКАХ:</vt:lpstr>
      <vt:lpstr>PowerPoint Presentation</vt:lpstr>
      <vt:lpstr>НАЛОЖЕНИЕ ЗАКРУТОК</vt:lpstr>
      <vt:lpstr>МАКСИМАЛЬНОЕ  СГИБАНИЕ КОНЕЧНОСТЕЙ</vt:lpstr>
      <vt:lpstr>МАКСИМАЛЬНОЕ  СГИБАНИЕ КОНЕЧНОСТЕЙ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***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УМЦ по ГО и ЧС ЮВАО  г.Москвы</dc:title>
  <dc:creator>PC-P4</dc:creator>
  <cp:lastModifiedBy>JonMMx 2000</cp:lastModifiedBy>
  <cp:revision>17</cp:revision>
  <dcterms:created xsi:type="dcterms:W3CDTF">2014-06-23T07:26:19Z</dcterms:created>
  <dcterms:modified xsi:type="dcterms:W3CDTF">2021-02-16T09:30:15Z</dcterms:modified>
</cp:coreProperties>
</file>