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  <p:sldMasterId id="2147483902" r:id="rId2"/>
  </p:sldMasterIdLst>
  <p:notesMasterIdLst>
    <p:notesMasterId r:id="rId16"/>
  </p:notesMasterIdLst>
  <p:sldIdLst>
    <p:sldId id="256" r:id="rId3"/>
    <p:sldId id="271" r:id="rId4"/>
    <p:sldId id="272" r:id="rId5"/>
    <p:sldId id="273" r:id="rId6"/>
    <p:sldId id="284" r:id="rId7"/>
    <p:sldId id="275" r:id="rId8"/>
    <p:sldId id="276" r:id="rId9"/>
    <p:sldId id="277" r:id="rId10"/>
    <p:sldId id="283" r:id="rId11"/>
    <p:sldId id="282" r:id="rId12"/>
    <p:sldId id="291" r:id="rId13"/>
    <p:sldId id="280" r:id="rId14"/>
    <p:sldId id="292" r:id="rId15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5FF"/>
    <a:srgbClr val="71EBD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44" autoAdjust="0"/>
    <p:restoredTop sz="94660"/>
  </p:normalViewPr>
  <p:slideViewPr>
    <p:cSldViewPr>
      <p:cViewPr varScale="1">
        <p:scale>
          <a:sx n="99" d="100"/>
          <a:sy n="99" d="100"/>
        </p:scale>
        <p:origin x="-1218" y="-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профбюджета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культмассовые расходы</c:v>
                </c:pt>
                <c:pt idx="1">
                  <c:v>материальная помощь</c:v>
                </c:pt>
                <c:pt idx="2">
                  <c:v>хозяйственные расходы</c:v>
                </c:pt>
                <c:pt idx="3">
                  <c:v>отчисления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0.15000000000000024</c:v>
                </c:pt>
                <c:pt idx="2">
                  <c:v>5.0000000000000079E-2</c:v>
                </c:pt>
                <c:pt idx="3">
                  <c:v>0.25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F1C50-6339-4C71-9930-B0BDF5682C4F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CB776-9D5E-4A18-968F-1CD7F1893D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987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CB776-9D5E-4A18-968F-1CD7F1893DF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6851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CB776-9D5E-4A18-968F-1CD7F1893DF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7851648" cy="15240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2690447"/>
            <a:ext cx="7854696" cy="14605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84B0-45BF-4C52-A0B5-17C152D80EC2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C163-F336-4CE9-A029-52647D0CD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84B0-45BF-4C52-A0B5-17C152D80EC2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C163-F336-4CE9-A029-52647D0CD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62001"/>
            <a:ext cx="2057400" cy="4343136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62001"/>
            <a:ext cx="6019800" cy="434313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84B0-45BF-4C52-A0B5-17C152D80EC2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C163-F336-4CE9-A029-52647D0CD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7851648" cy="15240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690447"/>
            <a:ext cx="7854696" cy="14605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9F65-3229-4816-AE47-2E5BCC1189AC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23.05.2018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540F-D6CB-4076-B427-89DF2282A5B5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7409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9F65-3229-4816-AE47-2E5BCC1189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540F-D6CB-4076-B427-89DF2282A5B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814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097280"/>
            <a:ext cx="7772400" cy="1135380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253887"/>
            <a:ext cx="7772400" cy="1258093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9F65-3229-4816-AE47-2E5BCC1189AC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23.05.2018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540F-D6CB-4076-B427-89DF2282A5B5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576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740"/>
            <a:ext cx="8229600" cy="9525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071"/>
            <a:ext cx="4038600" cy="36957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071"/>
            <a:ext cx="4038600" cy="36957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9F65-3229-4816-AE47-2E5BCC1189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540F-D6CB-4076-B427-89DF2282A5B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593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740"/>
            <a:ext cx="8229600" cy="9525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46040"/>
            <a:ext cx="4040188" cy="549460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49798"/>
            <a:ext cx="4041775" cy="54570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095500"/>
            <a:ext cx="4040188" cy="320476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95500"/>
            <a:ext cx="4041775" cy="320476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9F65-3229-4816-AE47-2E5BCC1189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540F-D6CB-4076-B427-89DF2282A5B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895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740"/>
            <a:ext cx="8305800" cy="9525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9F65-3229-4816-AE47-2E5BCC1189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540F-D6CB-4076-B427-89DF2282A5B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626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9F65-3229-4816-AE47-2E5BCC1189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540F-D6CB-4076-B427-89DF2282A5B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2036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8627"/>
            <a:ext cx="2743200" cy="968375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397000"/>
            <a:ext cx="2743200" cy="3810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397000"/>
            <a:ext cx="5111750" cy="3810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9F65-3229-4816-AE47-2E5BCC1189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540F-D6CB-4076-B427-89DF2282A5B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691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84B0-45BF-4C52-A0B5-17C152D80EC2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C163-F336-4CE9-A029-52647D0CD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923398"/>
            <a:ext cx="5257800" cy="34290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466474"/>
            <a:ext cx="155448" cy="129540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80830"/>
            <a:ext cx="2212848" cy="131885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357321"/>
            <a:ext cx="2209800" cy="181610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9F65-3229-4816-AE47-2E5BCC1189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5296959"/>
            <a:ext cx="609600" cy="304271"/>
          </a:xfrm>
        </p:spPr>
        <p:txBody>
          <a:bodyPr/>
          <a:lstStyle/>
          <a:p>
            <a:fld id="{C28F540F-D6CB-4076-B427-89DF2282A5B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999598"/>
            <a:ext cx="4617720" cy="327660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847167"/>
            <a:ext cx="9163050" cy="8678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5183188"/>
            <a:ext cx="4762500" cy="5318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615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9F65-3229-4816-AE47-2E5BCC1189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540F-D6CB-4076-B427-89DF2282A5B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0520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1"/>
            <a:ext cx="2057400" cy="4343136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1"/>
            <a:ext cx="6019800" cy="434313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E9F65-3229-4816-AE47-2E5BCC1189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F540F-D6CB-4076-B427-89DF2282A5B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957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097280"/>
            <a:ext cx="7772400" cy="1135380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253887"/>
            <a:ext cx="7772400" cy="1258093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84B0-45BF-4C52-A0B5-17C152D80EC2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C163-F336-4CE9-A029-52647D0CD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6740"/>
            <a:ext cx="8229600" cy="9525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071"/>
            <a:ext cx="4038600" cy="36957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071"/>
            <a:ext cx="4038600" cy="36957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84B0-45BF-4C52-A0B5-17C152D80EC2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C163-F336-4CE9-A029-52647D0CD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6740"/>
            <a:ext cx="8229600" cy="9525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46040"/>
            <a:ext cx="4040188" cy="549460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49798"/>
            <a:ext cx="4041775" cy="54570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095500"/>
            <a:ext cx="4040188" cy="320476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095500"/>
            <a:ext cx="4041775" cy="320476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84B0-45BF-4C52-A0B5-17C152D80EC2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C163-F336-4CE9-A029-52647D0CD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6740"/>
            <a:ext cx="8305800" cy="9525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84B0-45BF-4C52-A0B5-17C152D80EC2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C163-F336-4CE9-A029-52647D0CD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84B0-45BF-4C52-A0B5-17C152D80EC2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C163-F336-4CE9-A029-52647D0CD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28627"/>
            <a:ext cx="2743200" cy="968375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397000"/>
            <a:ext cx="2743200" cy="3810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397000"/>
            <a:ext cx="5111750" cy="3810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84B0-45BF-4C52-A0B5-17C152D80EC2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7C163-F336-4CE9-A029-52647D0CDD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923398"/>
            <a:ext cx="5257800" cy="34290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4466474"/>
            <a:ext cx="155448" cy="129540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80830"/>
            <a:ext cx="2212848" cy="131885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357321"/>
            <a:ext cx="2209800" cy="181610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84B0-45BF-4C52-A0B5-17C152D80EC2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5296959"/>
            <a:ext cx="609600" cy="304271"/>
          </a:xfrm>
        </p:spPr>
        <p:txBody>
          <a:bodyPr/>
          <a:lstStyle/>
          <a:p>
            <a:fld id="{D337C163-F336-4CE9-A029-52647D0CDD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999598"/>
            <a:ext cx="4617720" cy="327660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4847167"/>
            <a:ext cx="9163050" cy="8678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5183188"/>
            <a:ext cx="4762500" cy="5318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8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5953"/>
            <a:ext cx="9163050" cy="8678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5953"/>
            <a:ext cx="4762500" cy="5318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86740"/>
            <a:ext cx="8229600" cy="9525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12900"/>
            <a:ext cx="8229600" cy="3657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B184B0-45BF-4C52-A0B5-17C152D80EC2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5296959"/>
            <a:ext cx="3352800" cy="30427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5296959"/>
            <a:ext cx="762000" cy="30427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37C163-F336-4CE9-A029-52647D0CDDB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168673"/>
            <a:ext cx="9180548" cy="54102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8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953"/>
            <a:ext cx="9163050" cy="8678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953"/>
            <a:ext cx="4762500" cy="5318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86740"/>
            <a:ext cx="8229600" cy="9525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12900"/>
            <a:ext cx="8229600" cy="3657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EE9F65-3229-4816-AE47-2E5BCC1189AC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23.05.2018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5296959"/>
            <a:ext cx="3352800" cy="30427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5296959"/>
            <a:ext cx="762000" cy="30427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8F540F-D6CB-4076-B427-89DF2282A5B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68673"/>
            <a:ext cx="9180548" cy="54102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0425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201316"/>
            <a:ext cx="8031836" cy="4071966"/>
          </a:xfrm>
          <a:solidFill>
            <a:schemeClr val="tx2">
              <a:lumMod val="5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/>
            </a:r>
            <a:b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</a:rPr>
            </a:br>
            <a:endParaRPr lang="ru-RU" sz="1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3942" y="1417340"/>
            <a:ext cx="794849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ea typeface="Calibri"/>
              </a:rPr>
              <a:t>Местная общественная </a:t>
            </a:r>
            <a:r>
              <a:rPr lang="ru-RU" sz="2400" b="1" i="1" dirty="0" smtClean="0">
                <a:ea typeface="Calibri"/>
              </a:rPr>
              <a:t>организация - </a:t>
            </a:r>
            <a:r>
              <a:rPr lang="ru-RU" sz="2400" b="1" i="1" dirty="0">
                <a:ea typeface="Calibri"/>
              </a:rPr>
              <a:t>первичная профсоюзная организация Государственного </a:t>
            </a:r>
            <a:r>
              <a:rPr lang="ru-RU" sz="2400" b="1" i="1" dirty="0" smtClean="0">
                <a:ea typeface="Calibri"/>
              </a:rPr>
              <a:t>автономного </a:t>
            </a:r>
            <a:r>
              <a:rPr lang="ru-RU" sz="2400" b="1" i="1" dirty="0">
                <a:ea typeface="Calibri"/>
              </a:rPr>
              <a:t>образовательного учреждения </a:t>
            </a:r>
            <a:r>
              <a:rPr lang="ru-RU" sz="2400" b="1" i="1" dirty="0" smtClean="0">
                <a:ea typeface="Calibri"/>
              </a:rPr>
              <a:t>высшего    </a:t>
            </a:r>
            <a:r>
              <a:rPr lang="ru-RU" sz="2400" b="1" i="1" dirty="0">
                <a:ea typeface="Calibri"/>
              </a:rPr>
              <a:t>образования </a:t>
            </a:r>
            <a:r>
              <a:rPr lang="ru-RU" sz="2400" b="1" i="1" dirty="0" smtClean="0">
                <a:ea typeface="Calibri"/>
              </a:rPr>
              <a:t>Первого Московского Государственного </a:t>
            </a:r>
            <a:r>
              <a:rPr lang="ru-RU" sz="2400" b="1" i="1" dirty="0">
                <a:ea typeface="Calibri"/>
              </a:rPr>
              <a:t>медицинского университета </a:t>
            </a:r>
            <a:r>
              <a:rPr lang="ru-RU" sz="2400" b="1" i="1" dirty="0" smtClean="0">
                <a:ea typeface="Calibri"/>
              </a:rPr>
              <a:t>им. И.М</a:t>
            </a:r>
            <a:r>
              <a:rPr lang="ru-RU" sz="2400" b="1" i="1" dirty="0" smtClean="0">
                <a:ea typeface="Calibri"/>
              </a:rPr>
              <a:t>.</a:t>
            </a:r>
            <a:r>
              <a:rPr lang="en-US" sz="2400" b="1" i="1" smtClean="0">
                <a:ea typeface="Calibri"/>
              </a:rPr>
              <a:t> </a:t>
            </a:r>
            <a:r>
              <a:rPr lang="ru-RU" sz="2400" b="1" i="1" smtClean="0">
                <a:ea typeface="Calibri"/>
              </a:rPr>
              <a:t>Сеченова </a:t>
            </a:r>
            <a:r>
              <a:rPr lang="ru-RU" sz="2400" b="1" i="1" dirty="0">
                <a:ea typeface="Calibri"/>
              </a:rPr>
              <a:t>Министерства </a:t>
            </a:r>
            <a:r>
              <a:rPr lang="ru-RU" sz="2400" b="1" i="1" dirty="0" smtClean="0">
                <a:ea typeface="Calibri"/>
              </a:rPr>
              <a:t>здравоохранения Российской Федерации </a:t>
            </a:r>
          </a:p>
          <a:p>
            <a:pPr algn="ctr"/>
            <a:r>
              <a:rPr lang="ru-RU" sz="2400" b="1" i="1" dirty="0" smtClean="0"/>
              <a:t>общественной организации профессионального союза работников здравоохранения г. Москвы</a:t>
            </a:r>
          </a:p>
          <a:p>
            <a:pPr algn="ctr"/>
            <a:endParaRPr lang="ru-RU" sz="2400" b="1" i="1" dirty="0" smtClean="0"/>
          </a:p>
          <a:p>
            <a:r>
              <a:rPr lang="ru-RU" sz="1600" b="1" dirty="0" smtClean="0">
                <a:latin typeface="Times New Roman"/>
                <a:ea typeface="Calibri"/>
              </a:rPr>
              <a:t>зарегистрирована </a:t>
            </a:r>
            <a:r>
              <a:rPr lang="ru-RU" sz="1600" b="1" dirty="0">
                <a:latin typeface="Times New Roman"/>
                <a:ea typeface="Calibri"/>
              </a:rPr>
              <a:t>в Министерстве юстиции Российской федерации </a:t>
            </a:r>
            <a:r>
              <a:rPr lang="ru-RU" sz="1600" b="1" dirty="0" smtClean="0">
                <a:latin typeface="Times New Roman"/>
                <a:ea typeface="Calibri"/>
              </a:rPr>
              <a:t>в </a:t>
            </a:r>
            <a:r>
              <a:rPr lang="ru-RU" sz="1600" b="1" dirty="0" smtClean="0">
                <a:latin typeface="Times New Roman"/>
                <a:ea typeface="Calibri"/>
              </a:rPr>
              <a:t>июне</a:t>
            </a:r>
            <a:r>
              <a:rPr lang="en-US" sz="1600" b="1" dirty="0" smtClean="0">
                <a:latin typeface="Times New Roman"/>
                <a:ea typeface="Calibri"/>
              </a:rPr>
              <a:t> </a:t>
            </a:r>
            <a:r>
              <a:rPr lang="ru-RU" sz="1600" b="1" dirty="0" smtClean="0">
                <a:latin typeface="Times New Roman"/>
                <a:ea typeface="Calibri"/>
              </a:rPr>
              <a:t>2017года</a:t>
            </a:r>
            <a:r>
              <a:rPr lang="ru-RU" dirty="0">
                <a:latin typeface="Times New Roman"/>
                <a:ea typeface="Calibri"/>
              </a:rPr>
              <a:t>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4124329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0200" y="697260"/>
            <a:ext cx="5760312" cy="417646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2800" b="1" i="1" dirty="0">
                <a:solidFill>
                  <a:srgbClr val="FFFF00"/>
                </a:solidFill>
                <a:latin typeface="Times New Roman"/>
                <a:ea typeface="Calibri"/>
              </a:rPr>
              <a:t>Текущая работа 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/>
                <a:ea typeface="Calibri"/>
              </a:rPr>
              <a:t>профкома</a:t>
            </a:r>
          </a:p>
          <a:p>
            <a:pPr algn="l">
              <a:buFontTx/>
              <a:buChar char="-"/>
            </a:pPr>
            <a:r>
              <a:rPr lang="ru-RU" sz="2800" b="1" i="1" dirty="0" smtClean="0">
                <a:latin typeface="Times New Roman"/>
                <a:ea typeface="Calibri"/>
              </a:rPr>
              <a:t>оформление </a:t>
            </a:r>
            <a:r>
              <a:rPr lang="ru-RU" sz="2800" b="1" i="1" dirty="0">
                <a:latin typeface="Times New Roman"/>
                <a:ea typeface="Calibri"/>
              </a:rPr>
              <a:t>профсоюзной документации; оформление и сдача  финансовых отчетов -  в налоговую </a:t>
            </a:r>
            <a:r>
              <a:rPr lang="ru-RU" sz="2800" b="1" i="1" dirty="0" smtClean="0">
                <a:latin typeface="Times New Roman"/>
                <a:ea typeface="Calibri"/>
              </a:rPr>
              <a:t>инспекцию; стат.отчеты в </a:t>
            </a:r>
            <a:r>
              <a:rPr lang="ru-RU" sz="2800" b="1" i="1" dirty="0">
                <a:latin typeface="Times New Roman"/>
                <a:ea typeface="Calibri"/>
              </a:rPr>
              <a:t>пенсионный фонд; в выше стоящую организацию (РОО работников здравоохранения г.Москвы); участие в работе семинаров профсоюзов работников здравоохранения </a:t>
            </a:r>
            <a:r>
              <a:rPr lang="ru-RU" sz="2800" b="1" i="1" dirty="0" smtClean="0">
                <a:latin typeface="Times New Roman"/>
                <a:ea typeface="Calibri"/>
              </a:rPr>
              <a:t>г.Москвы.</a:t>
            </a:r>
          </a:p>
          <a:p>
            <a:pPr algn="l">
              <a:buFontTx/>
              <a:buChar char="-"/>
            </a:pPr>
            <a:r>
              <a:rPr lang="ru-RU" sz="2800" b="1" i="1" dirty="0" smtClean="0">
                <a:latin typeface="Times New Roman"/>
                <a:ea typeface="Calibri"/>
              </a:rPr>
              <a:t> ( Председатель </a:t>
            </a:r>
            <a:r>
              <a:rPr lang="ru-RU" sz="2800" b="1" i="1" dirty="0">
                <a:latin typeface="Times New Roman"/>
                <a:ea typeface="Calibri"/>
              </a:rPr>
              <a:t>профкома Университета является членом президиума и членом Совета профсоюза работников здравоохранения </a:t>
            </a:r>
            <a:r>
              <a:rPr lang="ru-RU" sz="2800" b="1" i="1" dirty="0" smtClean="0">
                <a:latin typeface="Times New Roman"/>
                <a:ea typeface="Calibri"/>
              </a:rPr>
              <a:t>г.Москвы 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613148"/>
            <a:ext cx="2968519" cy="182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251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5FF">
            <a:alpha val="8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12900"/>
          <a:ext cx="8229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913284"/>
            <a:ext cx="8431088" cy="4680519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i="1" dirty="0" smtClean="0">
                <a:solidFill>
                  <a:srgbClr val="FFFF00"/>
                </a:solidFill>
              </a:rPr>
              <a:t>Основные направления работы профкома:</a:t>
            </a:r>
          </a:p>
          <a:p>
            <a:pPr algn="l"/>
            <a:r>
              <a:rPr lang="ru-RU" b="1" i="1" dirty="0" smtClean="0">
                <a:solidFill>
                  <a:srgbClr val="FFFF00"/>
                </a:solidFill>
              </a:rPr>
              <a:t>-Заключить Коллективный договор между администрацией и профсоюзным комитетом;</a:t>
            </a:r>
            <a:endParaRPr lang="ru-RU" b="1" i="1" dirty="0">
              <a:solidFill>
                <a:srgbClr val="FFFF00"/>
              </a:solidFill>
            </a:endParaRPr>
          </a:p>
          <a:p>
            <a:pPr algn="l"/>
            <a:r>
              <a:rPr lang="ru-RU" b="1" i="1" dirty="0"/>
              <a:t>- </a:t>
            </a:r>
            <a:r>
              <a:rPr lang="ru-RU" b="1" i="1" dirty="0" smtClean="0"/>
              <a:t>Активней участвовать в сотрудничестве с </a:t>
            </a:r>
            <a:r>
              <a:rPr lang="ru-RU" b="1" i="1" dirty="0"/>
              <a:t>администрацией Университета и Клинического Центра в вопросах по улучшению условий труда </a:t>
            </a:r>
            <a:r>
              <a:rPr lang="ru-RU" b="1" i="1" dirty="0" smtClean="0"/>
              <a:t>,усилить контроль за соблюдением законодательства о специальной оценке труда, не допускать необоснованного снижения гарантий и компенсаций, предоставляемых работникам;</a:t>
            </a:r>
            <a:endParaRPr lang="ru-RU" b="1" i="1" dirty="0"/>
          </a:p>
          <a:p>
            <a:pPr algn="l"/>
            <a:r>
              <a:rPr lang="ru-RU" b="1" i="1" dirty="0"/>
              <a:t>- </a:t>
            </a:r>
            <a:r>
              <a:rPr lang="ru-RU" b="1" i="1" dirty="0" smtClean="0"/>
              <a:t>Увеличить и разнообразить работу с </a:t>
            </a:r>
            <a:r>
              <a:rPr lang="ru-RU" b="1" i="1" dirty="0"/>
              <a:t>подразделениями Университета, которые занимаются культурно-массовыми и спортивными мероприятиями;</a:t>
            </a:r>
          </a:p>
          <a:p>
            <a:pPr algn="l"/>
            <a:r>
              <a:rPr lang="ru-RU" b="1" i="1" dirty="0"/>
              <a:t>- Расширить социальную поддержку членов профсоюза, имеющих инвалидность и многодетных семей;</a:t>
            </a:r>
          </a:p>
          <a:p>
            <a:pPr algn="l"/>
            <a:r>
              <a:rPr lang="ru-RU" b="1" i="1" dirty="0"/>
              <a:t>- Расширить подготовку и распространение профсоюзной информации для обеспечения широкой гласности о работе профкома и профбюро на сайте Университета</a:t>
            </a:r>
          </a:p>
          <a:p>
            <a:pPr algn="l"/>
            <a:r>
              <a:rPr lang="ru-RU" b="1" i="1" dirty="0"/>
              <a:t>- Привлечь к работе в профсоюзной организации молодых сотрудников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841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411" y="670798"/>
            <a:ext cx="6996489" cy="4901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261693"/>
            <a:ext cx="1728192" cy="11598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215490"/>
            <a:ext cx="1728192" cy="12157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90172"/>
            <a:ext cx="1901825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8805" y="2465941"/>
            <a:ext cx="2127291" cy="9676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1" name="Стрелка углом 10"/>
          <p:cNvSpPr/>
          <p:nvPr/>
        </p:nvSpPr>
        <p:spPr>
          <a:xfrm>
            <a:off x="1691680" y="287879"/>
            <a:ext cx="1656184" cy="746335"/>
          </a:xfrm>
          <a:prstGeom prst="ben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Стрелка углом 11"/>
          <p:cNvSpPr/>
          <p:nvPr/>
        </p:nvSpPr>
        <p:spPr>
          <a:xfrm flipH="1">
            <a:off x="5364088" y="310965"/>
            <a:ext cx="1728192" cy="746335"/>
          </a:xfrm>
          <a:prstGeom prst="ben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Стрелка углом вверх 12"/>
          <p:cNvSpPr/>
          <p:nvPr/>
        </p:nvSpPr>
        <p:spPr>
          <a:xfrm flipH="1">
            <a:off x="1619672" y="2633914"/>
            <a:ext cx="1296144" cy="655634"/>
          </a:xfrm>
          <a:prstGeom prst="bent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Стрелка углом вверх 13"/>
          <p:cNvSpPr/>
          <p:nvPr/>
        </p:nvSpPr>
        <p:spPr>
          <a:xfrm>
            <a:off x="5796136" y="2569468"/>
            <a:ext cx="1296144" cy="659512"/>
          </a:xfrm>
          <a:prstGeom prst="bent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Стрелка вверх 15"/>
          <p:cNvSpPr/>
          <p:nvPr/>
        </p:nvSpPr>
        <p:spPr>
          <a:xfrm>
            <a:off x="4067944" y="3433564"/>
            <a:ext cx="423141" cy="792088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27452"/>
            <a:ext cx="1084834" cy="10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236092"/>
            <a:ext cx="1224136" cy="39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180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9" y="1625251"/>
            <a:ext cx="2664295" cy="3752529"/>
          </a:xfrm>
          <a:prstGeom prst="rect">
            <a:avLst/>
          </a:prstGeom>
          <a:scene3d>
            <a:camera prst="perspectiveAbove"/>
            <a:lightRig rig="threePt" dir="t"/>
          </a:scene3d>
          <a:sp3d>
            <a:bevelT w="139700" h="139700" prst="divot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2065413"/>
            <a:ext cx="2059428" cy="2880319"/>
          </a:xfrm>
          <a:prstGeom prst="rect">
            <a:avLst/>
          </a:prstGeom>
          <a:scene3d>
            <a:camera prst="perspectiveAbove"/>
            <a:lightRig rig="threePt" dir="t"/>
          </a:scene3d>
          <a:sp3d>
            <a:bevelT w="139700" h="139700" prst="divot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0161" y="1792515"/>
            <a:ext cx="2140456" cy="3585265"/>
          </a:xfrm>
          <a:prstGeom prst="rect">
            <a:avLst/>
          </a:prstGeom>
          <a:scene3d>
            <a:camera prst="perspectiveAbove"/>
            <a:lightRig rig="threePt" dir="t"/>
          </a:scene3d>
          <a:sp3d>
            <a:bevelT w="139700" h="139700" prst="divot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8368" y="1546184"/>
            <a:ext cx="2396168" cy="397561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  <a:sp3d>
            <a:bevelT w="101600" prst="riblet"/>
          </a:sp3d>
        </p:spPr>
      </p:pic>
      <p:sp>
        <p:nvSpPr>
          <p:cNvPr id="12" name="Прямоугольник 11"/>
          <p:cNvSpPr/>
          <p:nvPr/>
        </p:nvSpPr>
        <p:spPr>
          <a:xfrm>
            <a:off x="1439556" y="553244"/>
            <a:ext cx="60847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Основные  документы  на которых основывается деятельность  профсоюзной</a:t>
            </a:r>
          </a:p>
          <a:p>
            <a:pPr lvl="0" algn="ctr"/>
            <a:r>
              <a:rPr lang="ru-RU" b="1" i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организации  Первого МГМУ им. И.М. Сеченова</a:t>
            </a:r>
          </a:p>
        </p:txBody>
      </p:sp>
    </p:spTree>
    <p:extLst>
      <p:ext uri="{BB962C8B-B14F-4D97-AF65-F5344CB8AC3E}">
        <p14:creationId xmlns:p14="http://schemas.microsoft.com/office/powerpoint/2010/main" xmlns="" val="26900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166" y="1705372"/>
            <a:ext cx="2376263" cy="122413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860" y="3220650"/>
            <a:ext cx="2207908" cy="222913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790056" y="566018"/>
            <a:ext cx="5958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Основные  документы  на которых основывается деятельность  профсоюзной</a:t>
            </a:r>
          </a:p>
          <a:p>
            <a:pPr algn="ctr"/>
            <a:r>
              <a:rPr lang="ru-RU" b="1" i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организации  Первого МГМУ им. И.М. Сеченова</a:t>
            </a: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2488695" y="1624614"/>
            <a:ext cx="6547801" cy="1160878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0" tIns="0" rIns="18288" bIns="0" anchor="b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Устав Региональной общественной организации профессионального союза работников здравоохранения  г. Москвы и Положения о первичных профсоюзных организациях работников здравоохранения г. Москвы</a:t>
            </a:r>
            <a:endParaRPr lang="ru-RU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1561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55776" y="3229735"/>
            <a:ext cx="648072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/>
              <a:t>Устав Первого МГМУ им. И.М. Сеченова, локальные акты </a:t>
            </a:r>
            <a:r>
              <a:rPr lang="ru-RU" sz="2000" b="1" i="1" dirty="0" smtClean="0"/>
              <a:t>и приказы </a:t>
            </a:r>
            <a:r>
              <a:rPr lang="ru-RU" sz="2000" b="1" i="1" dirty="0"/>
              <a:t>ректора Университета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5776" y="4513685"/>
            <a:ext cx="648072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Коллективный договор, заключенный между работодателем и профсоюзной организацией Первого МГМУ </a:t>
            </a:r>
            <a:r>
              <a:rPr lang="ru-RU" sz="2000" b="1" i="1" dirty="0" err="1" smtClean="0"/>
              <a:t>им.И.М.Сеченова</a:t>
            </a:r>
            <a:r>
              <a:rPr lang="ru-RU" sz="2000" b="1" i="1" dirty="0" smtClean="0"/>
              <a:t>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159814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840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15816" y="1101780"/>
            <a:ext cx="941804" cy="8270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rgbClr val="DBF5F9">
                    <a:lumMod val="10000"/>
                  </a:srgbClr>
                </a:solidFill>
              </a:rPr>
              <a:t>НИЦ</a:t>
            </a:r>
          </a:p>
          <a:p>
            <a:pPr algn="ctr"/>
            <a:r>
              <a:rPr lang="ru-RU" sz="1200" b="1" i="1" dirty="0" smtClean="0">
                <a:solidFill>
                  <a:srgbClr val="DBF5F9">
                    <a:lumMod val="10000"/>
                  </a:srgbClr>
                </a:solidFill>
              </a:rPr>
              <a:t>67 членов </a:t>
            </a:r>
            <a:r>
              <a:rPr lang="ru-RU" sz="1000" b="1" i="1" dirty="0" smtClean="0">
                <a:solidFill>
                  <a:srgbClr val="DBF5F9">
                    <a:lumMod val="10000"/>
                  </a:srgbClr>
                </a:solidFill>
              </a:rPr>
              <a:t>профсоюза</a:t>
            </a:r>
            <a:endParaRPr lang="ru-RU" sz="1000" b="1" i="1" dirty="0">
              <a:solidFill>
                <a:srgbClr val="DBF5F9">
                  <a:lumMod val="1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4643450"/>
            <a:ext cx="928694" cy="8403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rgbClr val="DBF5F9">
                    <a:lumMod val="10000"/>
                  </a:srgbClr>
                </a:solidFill>
              </a:rPr>
              <a:t>УКБ2</a:t>
            </a:r>
          </a:p>
          <a:p>
            <a:pPr algn="ctr"/>
            <a:r>
              <a:rPr lang="ru-RU" sz="1200" b="1" i="1" dirty="0" smtClean="0">
                <a:solidFill>
                  <a:srgbClr val="DBF5F9">
                    <a:lumMod val="10000"/>
                  </a:srgbClr>
                </a:solidFill>
              </a:rPr>
              <a:t>213</a:t>
            </a:r>
            <a:r>
              <a:rPr lang="ru-RU" sz="1000" b="1" i="1" dirty="0" smtClean="0">
                <a:solidFill>
                  <a:srgbClr val="DBF5F9">
                    <a:lumMod val="10000"/>
                  </a:srgbClr>
                </a:solidFill>
              </a:rPr>
              <a:t>ч</a:t>
            </a:r>
            <a:r>
              <a:rPr lang="ru-RU" sz="900" b="1" i="1" dirty="0" smtClean="0">
                <a:solidFill>
                  <a:srgbClr val="DBF5F9">
                    <a:lumMod val="10000"/>
                  </a:srgbClr>
                </a:solidFill>
              </a:rPr>
              <a:t>ленов профсоюза</a:t>
            </a:r>
            <a:endParaRPr lang="ru-RU" sz="900" b="1" i="1" dirty="0">
              <a:solidFill>
                <a:srgbClr val="DBF5F9">
                  <a:lumMod val="1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11738" y="4657699"/>
            <a:ext cx="874972" cy="8632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rgbClr val="DBF5F9">
                    <a:lumMod val="10000"/>
                  </a:srgbClr>
                </a:solidFill>
              </a:rPr>
              <a:t>УКБ3</a:t>
            </a:r>
          </a:p>
          <a:p>
            <a:pPr algn="ctr"/>
            <a:r>
              <a:rPr lang="ru-RU" sz="1200" b="1" i="1" dirty="0" smtClean="0">
                <a:solidFill>
                  <a:srgbClr val="DBF5F9">
                    <a:lumMod val="10000"/>
                  </a:srgbClr>
                </a:solidFill>
              </a:rPr>
              <a:t>67 </a:t>
            </a:r>
            <a:r>
              <a:rPr lang="ru-RU" sz="1000" b="1" i="1" dirty="0" smtClean="0">
                <a:solidFill>
                  <a:srgbClr val="DBF5F9">
                    <a:lumMod val="10000"/>
                  </a:srgbClr>
                </a:solidFill>
              </a:rPr>
              <a:t>членов </a:t>
            </a:r>
            <a:r>
              <a:rPr lang="ru-RU" sz="900" b="1" i="1" dirty="0" smtClean="0">
                <a:solidFill>
                  <a:srgbClr val="DBF5F9">
                    <a:lumMod val="10000"/>
                  </a:srgbClr>
                </a:solidFill>
              </a:rPr>
              <a:t>профсоюза</a:t>
            </a:r>
            <a:endParaRPr lang="ru-RU" sz="900" b="1" i="1" dirty="0">
              <a:solidFill>
                <a:srgbClr val="DBF5F9">
                  <a:lumMod val="10000"/>
                </a:srgb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4680522"/>
            <a:ext cx="1008112" cy="8403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rgbClr val="DBF5F9">
                    <a:lumMod val="10000"/>
                  </a:srgbClr>
                </a:solidFill>
              </a:rPr>
              <a:t>УКБ1</a:t>
            </a:r>
          </a:p>
          <a:p>
            <a:pPr algn="ctr"/>
            <a:r>
              <a:rPr lang="ru-RU" sz="1200" b="1" i="1" dirty="0" smtClean="0">
                <a:solidFill>
                  <a:srgbClr val="DBF5F9">
                    <a:lumMod val="10000"/>
                  </a:srgbClr>
                </a:solidFill>
              </a:rPr>
              <a:t>138 членов </a:t>
            </a:r>
            <a:r>
              <a:rPr lang="ru-RU" sz="1000" b="1" i="1" dirty="0" smtClean="0">
                <a:solidFill>
                  <a:srgbClr val="DBF5F9">
                    <a:lumMod val="10000"/>
                  </a:srgbClr>
                </a:solidFill>
              </a:rPr>
              <a:t>профсоюза</a:t>
            </a:r>
            <a:endParaRPr lang="ru-RU" sz="1000" b="1" i="1" dirty="0">
              <a:solidFill>
                <a:srgbClr val="DBF5F9">
                  <a:lumMod val="1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28384" y="4143385"/>
            <a:ext cx="901334" cy="7303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rgbClr val="DBF5F9">
                    <a:lumMod val="10000"/>
                  </a:srgbClr>
                </a:solidFill>
              </a:rPr>
              <a:t>КДЦ</a:t>
            </a:r>
          </a:p>
          <a:p>
            <a:pPr algn="ctr"/>
            <a:r>
              <a:rPr lang="ru-RU" sz="1200" b="1" i="1" dirty="0" smtClean="0">
                <a:solidFill>
                  <a:srgbClr val="DBF5F9">
                    <a:lumMod val="10000"/>
                  </a:srgbClr>
                </a:solidFill>
              </a:rPr>
              <a:t>115 </a:t>
            </a:r>
            <a:r>
              <a:rPr lang="ru-RU" sz="1000" b="1" i="1" dirty="0" smtClean="0">
                <a:solidFill>
                  <a:srgbClr val="DBF5F9">
                    <a:lumMod val="10000"/>
                  </a:srgbClr>
                </a:solidFill>
              </a:rPr>
              <a:t>членов профсоюза</a:t>
            </a:r>
            <a:endParaRPr lang="ru-RU" sz="1000" b="1" i="1" dirty="0">
              <a:solidFill>
                <a:srgbClr val="DBF5F9">
                  <a:lumMod val="10000"/>
                </a:srgb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4668695"/>
            <a:ext cx="870936" cy="8403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i="1" dirty="0" err="1" smtClean="0">
                <a:solidFill>
                  <a:srgbClr val="DBF5F9">
                    <a:lumMod val="10000"/>
                  </a:srgbClr>
                </a:solidFill>
              </a:rPr>
              <a:t>УКБ-фтизио</a:t>
            </a:r>
            <a:endParaRPr lang="ru-RU" sz="1000" b="1" i="1" dirty="0" smtClean="0">
              <a:solidFill>
                <a:srgbClr val="DBF5F9">
                  <a:lumMod val="10000"/>
                </a:srgbClr>
              </a:solidFill>
            </a:endParaRPr>
          </a:p>
          <a:p>
            <a:pPr algn="ctr"/>
            <a:r>
              <a:rPr lang="ru-RU" sz="1000" b="1" i="1" dirty="0" smtClean="0">
                <a:solidFill>
                  <a:srgbClr val="DBF5F9">
                    <a:lumMod val="10000"/>
                  </a:srgbClr>
                </a:solidFill>
              </a:rPr>
              <a:t>201 членов </a:t>
            </a:r>
            <a:r>
              <a:rPr lang="ru-RU" sz="800" b="1" i="1" dirty="0" smtClean="0">
                <a:solidFill>
                  <a:srgbClr val="DBF5F9">
                    <a:lumMod val="10000"/>
                  </a:srgbClr>
                </a:solidFill>
              </a:rPr>
              <a:t>профсоюза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71606" y="1142989"/>
            <a:ext cx="1014207" cy="8117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rgbClr val="DBF5F9">
                    <a:lumMod val="10000"/>
                  </a:srgbClr>
                </a:solidFill>
              </a:rPr>
              <a:t>МПФ</a:t>
            </a:r>
          </a:p>
          <a:p>
            <a:pPr algn="ctr"/>
            <a:r>
              <a:rPr lang="ru-RU" sz="1200" b="1" i="1" dirty="0" smtClean="0">
                <a:solidFill>
                  <a:srgbClr val="DBF5F9">
                    <a:lumMod val="10000"/>
                  </a:srgbClr>
                </a:solidFill>
              </a:rPr>
              <a:t>145 членов </a:t>
            </a:r>
            <a:r>
              <a:rPr lang="ru-RU" sz="1000" b="1" i="1" dirty="0" smtClean="0">
                <a:solidFill>
                  <a:srgbClr val="DBF5F9">
                    <a:lumMod val="10000"/>
                  </a:srgbClr>
                </a:solidFill>
              </a:rPr>
              <a:t>профсоюза</a:t>
            </a:r>
            <a:endParaRPr lang="ru-RU" sz="1000" b="1" i="1" dirty="0">
              <a:solidFill>
                <a:srgbClr val="DBF5F9">
                  <a:lumMod val="10000"/>
                </a:srgb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39952" y="1071551"/>
            <a:ext cx="932114" cy="7980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rgbClr val="DBF5F9">
                    <a:lumMod val="10000"/>
                  </a:srgbClr>
                </a:solidFill>
              </a:rPr>
              <a:t>УМЦ</a:t>
            </a:r>
          </a:p>
          <a:p>
            <a:pPr algn="ctr"/>
            <a:r>
              <a:rPr lang="ru-RU" sz="1200" b="1" i="1" dirty="0" smtClean="0">
                <a:solidFill>
                  <a:srgbClr val="DBF5F9">
                    <a:lumMod val="10000"/>
                  </a:srgbClr>
                </a:solidFill>
              </a:rPr>
              <a:t>67 членов </a:t>
            </a:r>
            <a:r>
              <a:rPr lang="ru-RU" sz="1000" b="1" i="1" dirty="0" smtClean="0">
                <a:solidFill>
                  <a:srgbClr val="DBF5F9">
                    <a:lumMod val="10000"/>
                  </a:srgbClr>
                </a:solidFill>
              </a:rPr>
              <a:t>профсоюза</a:t>
            </a:r>
            <a:endParaRPr lang="ru-RU" sz="1000" b="1" i="1" dirty="0">
              <a:solidFill>
                <a:srgbClr val="DBF5F9">
                  <a:lumMod val="10000"/>
                </a:srgb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159331"/>
            <a:ext cx="1043810" cy="7620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err="1" smtClean="0">
                <a:solidFill>
                  <a:srgbClr val="DBF5F9">
                    <a:lumMod val="10000"/>
                  </a:srgbClr>
                </a:solidFill>
              </a:rPr>
              <a:t>Фарм.фак</a:t>
            </a:r>
            <a:endParaRPr lang="ru-RU" sz="1200" b="1" i="1" dirty="0" smtClean="0">
              <a:solidFill>
                <a:srgbClr val="DBF5F9">
                  <a:lumMod val="10000"/>
                </a:srgbClr>
              </a:solidFill>
            </a:endParaRPr>
          </a:p>
          <a:p>
            <a:pPr algn="ctr"/>
            <a:r>
              <a:rPr lang="ru-RU" sz="1200" b="1" i="1" dirty="0" smtClean="0">
                <a:solidFill>
                  <a:srgbClr val="DBF5F9">
                    <a:lumMod val="10000"/>
                  </a:srgbClr>
                </a:solidFill>
              </a:rPr>
              <a:t>117 членов профсоюза</a:t>
            </a:r>
          </a:p>
          <a:p>
            <a:pPr algn="ctr"/>
            <a:endParaRPr lang="ru-RU" sz="1200" b="1" i="1" dirty="0">
              <a:solidFill>
                <a:srgbClr val="DBF5F9">
                  <a:lumMod val="1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7120" y="2394326"/>
            <a:ext cx="778499" cy="7780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err="1" smtClean="0">
                <a:solidFill>
                  <a:srgbClr val="DBF5F9">
                    <a:lumMod val="10000"/>
                  </a:srgbClr>
                </a:solidFill>
              </a:rPr>
              <a:t>Лечфак</a:t>
            </a:r>
            <a:endParaRPr lang="ru-RU" sz="1200" b="1" i="1" dirty="0" smtClean="0">
              <a:solidFill>
                <a:srgbClr val="DBF5F9">
                  <a:lumMod val="10000"/>
                </a:srgbClr>
              </a:solidFill>
            </a:endParaRPr>
          </a:p>
          <a:p>
            <a:pPr algn="ctr"/>
            <a:r>
              <a:rPr lang="ru-RU" sz="800" b="1" i="1" dirty="0" smtClean="0">
                <a:solidFill>
                  <a:srgbClr val="DBF5F9">
                    <a:lumMod val="10000"/>
                  </a:srgbClr>
                </a:solidFill>
              </a:rPr>
              <a:t>679членов профсоюза</a:t>
            </a:r>
            <a:endParaRPr lang="ru-RU" sz="800" b="1" i="1" dirty="0">
              <a:solidFill>
                <a:srgbClr val="DBF5F9">
                  <a:lumMod val="10000"/>
                </a:srgb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87580" y="1107933"/>
            <a:ext cx="1028636" cy="7616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rgbClr val="DBF5F9">
                    <a:lumMod val="10000"/>
                  </a:srgbClr>
                </a:solidFill>
              </a:rPr>
              <a:t>МКП</a:t>
            </a:r>
          </a:p>
          <a:p>
            <a:pPr algn="ctr"/>
            <a:r>
              <a:rPr lang="ru-RU" sz="1200" b="1" i="1" dirty="0" smtClean="0">
                <a:solidFill>
                  <a:srgbClr val="DBF5F9">
                    <a:lumMod val="10000"/>
                  </a:srgbClr>
                </a:solidFill>
              </a:rPr>
              <a:t>97 членов профсоюза</a:t>
            </a:r>
            <a:endParaRPr lang="ru-RU" sz="1200" b="1" i="1" dirty="0">
              <a:solidFill>
                <a:srgbClr val="DBF5F9">
                  <a:lumMod val="10000"/>
                </a:srgb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58148" y="2928938"/>
            <a:ext cx="962324" cy="7926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rgbClr val="DBF5F9">
                    <a:lumMod val="10000"/>
                  </a:srgbClr>
                </a:solidFill>
              </a:rPr>
              <a:t>НИИ</a:t>
            </a:r>
          </a:p>
          <a:p>
            <a:pPr algn="ctr"/>
            <a:r>
              <a:rPr lang="ru-RU" sz="1200" b="1" i="1" dirty="0" smtClean="0">
                <a:solidFill>
                  <a:srgbClr val="DBF5F9">
                    <a:lumMod val="10000"/>
                  </a:srgbClr>
                </a:solidFill>
              </a:rPr>
              <a:t>32 члена </a:t>
            </a:r>
            <a:r>
              <a:rPr lang="ru-RU" sz="1000" b="1" i="1" dirty="0" smtClean="0">
                <a:solidFill>
                  <a:srgbClr val="DBF5F9">
                    <a:lumMod val="10000"/>
                  </a:srgbClr>
                </a:solidFill>
              </a:rPr>
              <a:t>профсоюза</a:t>
            </a:r>
            <a:endParaRPr lang="ru-RU" sz="1000" b="1" i="1" dirty="0">
              <a:solidFill>
                <a:srgbClr val="DBF5F9">
                  <a:lumMod val="10000"/>
                </a:srgb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929587" y="1705372"/>
            <a:ext cx="928694" cy="8428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rgbClr val="DBF5F9">
                    <a:lumMod val="10000"/>
                  </a:srgbClr>
                </a:solidFill>
              </a:rPr>
              <a:t>АХЧ-КЦ</a:t>
            </a:r>
          </a:p>
          <a:p>
            <a:pPr algn="ctr"/>
            <a:r>
              <a:rPr lang="ru-RU" sz="1200" b="1" i="1" dirty="0" smtClean="0">
                <a:solidFill>
                  <a:srgbClr val="DBF5F9">
                    <a:lumMod val="10000"/>
                  </a:srgbClr>
                </a:solidFill>
              </a:rPr>
              <a:t>41 член </a:t>
            </a:r>
            <a:r>
              <a:rPr lang="ru-RU" sz="1000" b="1" i="1" dirty="0" smtClean="0">
                <a:solidFill>
                  <a:srgbClr val="DBF5F9">
                    <a:lumMod val="10000"/>
                  </a:srgbClr>
                </a:solidFill>
              </a:rPr>
              <a:t>профсоюза</a:t>
            </a:r>
            <a:endParaRPr lang="ru-RU" sz="1000" b="1" i="1" dirty="0">
              <a:solidFill>
                <a:srgbClr val="DBF5F9">
                  <a:lumMod val="10000"/>
                </a:srgb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69404" y="1129310"/>
            <a:ext cx="864096" cy="7402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rgbClr val="DBF5F9">
                    <a:lumMod val="10000"/>
                  </a:srgbClr>
                </a:solidFill>
              </a:rPr>
              <a:t>КДЛ</a:t>
            </a:r>
          </a:p>
          <a:p>
            <a:pPr algn="ctr"/>
            <a:r>
              <a:rPr lang="ru-RU" sz="1200" b="1" i="1" dirty="0" smtClean="0">
                <a:solidFill>
                  <a:srgbClr val="DBF5F9">
                    <a:lumMod val="10000"/>
                  </a:srgbClr>
                </a:solidFill>
              </a:rPr>
              <a:t>60 </a:t>
            </a:r>
            <a:r>
              <a:rPr lang="ru-RU" sz="1000" b="1" i="1" dirty="0" smtClean="0">
                <a:solidFill>
                  <a:srgbClr val="DBF5F9">
                    <a:lumMod val="10000"/>
                  </a:srgbClr>
                </a:solidFill>
              </a:rPr>
              <a:t>членов </a:t>
            </a:r>
            <a:r>
              <a:rPr lang="ru-RU" sz="800" b="1" i="1" dirty="0" smtClean="0">
                <a:solidFill>
                  <a:srgbClr val="DBF5F9">
                    <a:lumMod val="10000"/>
                  </a:srgbClr>
                </a:solidFill>
              </a:rPr>
              <a:t>профсоюза</a:t>
            </a:r>
            <a:endParaRPr lang="ru-RU" sz="800" b="1" i="1" dirty="0">
              <a:solidFill>
                <a:srgbClr val="DBF5F9">
                  <a:lumMod val="10000"/>
                </a:srgb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0731" y="3634032"/>
            <a:ext cx="821906" cy="7644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rgbClr val="DBF5F9">
                    <a:lumMod val="10000"/>
                  </a:srgbClr>
                </a:solidFill>
              </a:rPr>
              <a:t>АХЧ-ВУЗ</a:t>
            </a:r>
          </a:p>
          <a:p>
            <a:pPr algn="ctr"/>
            <a:r>
              <a:rPr lang="ru-RU" sz="1100" b="1" i="1" dirty="0" smtClean="0">
                <a:solidFill>
                  <a:srgbClr val="DBF5F9">
                    <a:lumMod val="10000"/>
                  </a:srgbClr>
                </a:solidFill>
              </a:rPr>
              <a:t>114 </a:t>
            </a:r>
            <a:r>
              <a:rPr lang="ru-RU" sz="900" b="1" i="1" dirty="0" smtClean="0">
                <a:solidFill>
                  <a:srgbClr val="DBF5F9">
                    <a:lumMod val="10000"/>
                  </a:srgbClr>
                </a:solidFill>
              </a:rPr>
              <a:t>членов профсоюза</a:t>
            </a:r>
            <a:endParaRPr lang="ru-RU" sz="900" b="1" i="1" dirty="0">
              <a:solidFill>
                <a:srgbClr val="DBF5F9">
                  <a:lumMod val="10000"/>
                </a:srgb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03648" y="4650857"/>
            <a:ext cx="995012" cy="8582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rgbClr val="DBF5F9">
                    <a:lumMod val="10000"/>
                  </a:srgbClr>
                </a:solidFill>
              </a:rPr>
              <a:t>ИПО</a:t>
            </a:r>
            <a:endParaRPr lang="ru-RU" sz="2400" b="1" i="1" dirty="0" smtClean="0">
              <a:solidFill>
                <a:srgbClr val="DBF5F9">
                  <a:lumMod val="10000"/>
                </a:srgbClr>
              </a:solidFill>
            </a:endParaRPr>
          </a:p>
          <a:p>
            <a:pPr algn="ctr"/>
            <a:r>
              <a:rPr lang="ru-RU" sz="1000" b="1" i="1" dirty="0" smtClean="0">
                <a:solidFill>
                  <a:srgbClr val="DBF5F9">
                    <a:lumMod val="10000"/>
                  </a:srgbClr>
                </a:solidFill>
              </a:rPr>
              <a:t>98 членов профсоюза</a:t>
            </a:r>
            <a:r>
              <a:rPr lang="ru-RU" sz="1000" b="1" i="1" dirty="0" smtClean="0">
                <a:solidFill>
                  <a:prstClr val="white"/>
                </a:solidFill>
              </a:rPr>
              <a:t>.</a:t>
            </a:r>
            <a:endParaRPr lang="ru-RU" sz="1000" b="1" i="1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47864" y="2808312"/>
            <a:ext cx="2448272" cy="9132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DBF5F9">
                    <a:lumMod val="10000"/>
                  </a:srgbClr>
                </a:solidFill>
              </a:rPr>
              <a:t>ПРОФКОМ</a:t>
            </a:r>
            <a:endParaRPr lang="ru-RU" sz="3200" b="1" i="1" dirty="0">
              <a:solidFill>
                <a:srgbClr val="DBF5F9">
                  <a:lumMod val="10000"/>
                </a:srgb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31640" y="144016"/>
            <a:ext cx="6480721" cy="7692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DBF5F9">
                    <a:lumMod val="10000"/>
                  </a:srgbClr>
                </a:solidFill>
              </a:rPr>
              <a:t>Состав профсоюзной организации сотрудников университета</a:t>
            </a:r>
            <a:endParaRPr lang="ru-RU" sz="2400" b="1" i="1" dirty="0">
              <a:solidFill>
                <a:srgbClr val="DBF5F9">
                  <a:lumMod val="10000"/>
                </a:srgbClr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19410378">
            <a:off x="5903520" y="2314709"/>
            <a:ext cx="978408" cy="19938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20457569">
            <a:off x="6046863" y="2765325"/>
            <a:ext cx="1363063" cy="18993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6138290" y="3249569"/>
            <a:ext cx="1305829" cy="19938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 rot="9655270">
            <a:off x="1631160" y="3566824"/>
            <a:ext cx="1363063" cy="18993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 rot="1328599">
            <a:off x="6047968" y="3847247"/>
            <a:ext cx="1433793" cy="18069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 rot="16200000">
            <a:off x="4173995" y="2243466"/>
            <a:ext cx="756045" cy="18399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19410378">
            <a:off x="4998376" y="2264804"/>
            <a:ext cx="978408" cy="19938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Стрелка вправо 30"/>
          <p:cNvSpPr/>
          <p:nvPr/>
        </p:nvSpPr>
        <p:spPr>
          <a:xfrm rot="13469835">
            <a:off x="3231935" y="2235684"/>
            <a:ext cx="978408" cy="19938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2402805">
            <a:off x="5097499" y="4084989"/>
            <a:ext cx="978408" cy="19938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 rot="2231388">
            <a:off x="5774036" y="4104055"/>
            <a:ext cx="1227426" cy="21559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Стрелка вправо 33"/>
          <p:cNvSpPr/>
          <p:nvPr/>
        </p:nvSpPr>
        <p:spPr>
          <a:xfrm rot="5400000">
            <a:off x="4243232" y="4129549"/>
            <a:ext cx="712906" cy="19938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Стрелка вправо 34"/>
          <p:cNvSpPr/>
          <p:nvPr/>
        </p:nvSpPr>
        <p:spPr>
          <a:xfrm rot="7336057">
            <a:off x="3169358" y="4170019"/>
            <a:ext cx="805228" cy="19199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Стрелка вправо 35"/>
          <p:cNvSpPr/>
          <p:nvPr/>
        </p:nvSpPr>
        <p:spPr>
          <a:xfrm rot="8844864">
            <a:off x="1994017" y="4000915"/>
            <a:ext cx="1086882" cy="16970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 rot="10979589">
            <a:off x="1408532" y="3005817"/>
            <a:ext cx="1478261" cy="173247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Стрелка вправо 37"/>
          <p:cNvSpPr/>
          <p:nvPr/>
        </p:nvSpPr>
        <p:spPr>
          <a:xfrm rot="12235899">
            <a:off x="1412827" y="2471557"/>
            <a:ext cx="1585883" cy="20249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Стрелка вправо 38"/>
          <p:cNvSpPr/>
          <p:nvPr/>
        </p:nvSpPr>
        <p:spPr>
          <a:xfrm rot="12839159">
            <a:off x="2370818" y="2294634"/>
            <a:ext cx="978408" cy="199383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99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976575"/>
            <a:ext cx="79208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FFFF00"/>
                </a:solidFill>
              </a:rPr>
              <a:t>Профсоюзный комитет , согласно Трудового Кодекса РФ имеет</a:t>
            </a:r>
            <a:r>
              <a:rPr lang="ru-RU" sz="2000" b="1" i="1" dirty="0" smtClean="0">
                <a:solidFill>
                  <a:srgbClr val="FFFF00"/>
                </a:solidFill>
              </a:rPr>
              <a:t>:</a:t>
            </a:r>
          </a:p>
          <a:p>
            <a:endParaRPr lang="ru-RU" sz="2000" b="1" i="1" dirty="0"/>
          </a:p>
          <a:p>
            <a:r>
              <a:rPr lang="ru-RU" sz="2000" b="1" i="1" dirty="0"/>
              <a:t>- право представлять интересы работников в системе социального партнерства (ст.29,52,53);</a:t>
            </a:r>
          </a:p>
          <a:p>
            <a:r>
              <a:rPr lang="ru-RU" sz="2000" b="1" i="1" dirty="0"/>
              <a:t>-право на образование совместно с работодателем комиссии для ведения коллективных переговоров, подготовки проекта Коллективного договора и его заключения (ст.35 – 40);</a:t>
            </a:r>
          </a:p>
          <a:p>
            <a:r>
              <a:rPr lang="ru-RU" sz="2000" b="1" i="1" dirty="0"/>
              <a:t>- право на получение от работодателя полной и достоверной информации, необходимой для заключения Коллективного договора (ст.22);</a:t>
            </a:r>
          </a:p>
          <a:p>
            <a:r>
              <a:rPr lang="ru-RU" sz="2000" b="1" i="1" dirty="0"/>
              <a:t>- право на контроль за выполнением Коллективного договора (ст.51);</a:t>
            </a:r>
          </a:p>
          <a:p>
            <a:r>
              <a:rPr lang="ru-RU" sz="2000" b="1" i="1" dirty="0"/>
              <a:t>- право на обязательное участие в составе комиссии для расследования несчастного случая в организации (ст.229);</a:t>
            </a:r>
          </a:p>
        </p:txBody>
      </p:sp>
    </p:spTree>
    <p:extLst>
      <p:ext uri="{BB962C8B-B14F-4D97-AF65-F5344CB8AC3E}">
        <p14:creationId xmlns:p14="http://schemas.microsoft.com/office/powerpoint/2010/main" xmlns="" val="150379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1432" y="936105"/>
            <a:ext cx="7711008" cy="4801715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i="1" dirty="0">
                <a:solidFill>
                  <a:srgbClr val="FFFF00"/>
                </a:solidFill>
              </a:rPr>
              <a:t>Профсоюзный комитет , согласно Трудового Кодекса РФ имеет</a:t>
            </a:r>
            <a:r>
              <a:rPr lang="ru-RU" b="1" i="1" dirty="0" smtClean="0">
                <a:solidFill>
                  <a:srgbClr val="FFFF00"/>
                </a:solidFill>
              </a:rPr>
              <a:t>:</a:t>
            </a:r>
          </a:p>
          <a:p>
            <a:pPr algn="l"/>
            <a:endParaRPr lang="ru-RU" sz="2400" b="1" i="1" dirty="0"/>
          </a:p>
          <a:p>
            <a:pPr algn="l"/>
            <a:r>
              <a:rPr lang="ru-RU" sz="2400" b="1" i="1" dirty="0"/>
              <a:t>- </a:t>
            </a:r>
            <a:r>
              <a:rPr lang="ru-RU" b="1" i="1" dirty="0"/>
              <a:t>право на создание комиссий по охране труда на паритетной основе с работодателем и их взаимодействие с органами Федеральной </a:t>
            </a:r>
            <a:r>
              <a:rPr lang="ru-RU" b="1" i="1" dirty="0" smtClean="0"/>
              <a:t>инспекции </a:t>
            </a:r>
            <a:r>
              <a:rPr lang="ru-RU" b="1" i="1" dirty="0"/>
              <a:t>труда </a:t>
            </a:r>
            <a:r>
              <a:rPr lang="ru-RU" sz="2400" b="1" i="1" dirty="0"/>
              <a:t>(ст.218,ст.365);</a:t>
            </a:r>
          </a:p>
          <a:p>
            <a:pPr algn="l"/>
            <a:r>
              <a:rPr lang="ru-RU" sz="2400" b="1" i="1" dirty="0"/>
              <a:t>-обязательное участие профкома в рассмотрении вопросов, связанных с расторжением трудового договора по инициативе работодателя (ст.82, с учетом ст.81) и при угрозе массовых увольнений (ст.82 часть1, с учетом ст. 180);</a:t>
            </a:r>
          </a:p>
          <a:p>
            <a:pPr algn="l"/>
            <a:r>
              <a:rPr lang="ru-RU" sz="2400" b="1" i="1" dirty="0"/>
              <a:t>-право профкома представлять интересы работников, не являющихся членами профсоюза, по их уполномочию, во взаимоотношениях с работодателем (ст.30, с учетом части1У ст.377);</a:t>
            </a:r>
          </a:p>
          <a:p>
            <a:pPr algn="l"/>
            <a:r>
              <a:rPr lang="ru-RU" sz="2400" b="1" i="1" dirty="0"/>
              <a:t>-право на создание работодателем условий для осуществления деятельности выборного профсоюзного органа (профкома) (ст.377 и ст.32);</a:t>
            </a:r>
          </a:p>
          <a:p>
            <a:pPr algn="l"/>
            <a:r>
              <a:rPr lang="ru-RU" sz="2400" b="1" i="1" dirty="0"/>
              <a:t>-право для освобожденных профсоюзных работников, избранных в профсоюзные органы (ст.375</a:t>
            </a:r>
            <a:r>
              <a:rPr lang="ru-RU" sz="2400" b="1" i="1" dirty="0" smtClean="0"/>
              <a:t>)</a:t>
            </a:r>
            <a:endParaRPr lang="ru-RU" sz="2400" b="1" i="1" dirty="0"/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79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9268"/>
            <a:ext cx="8820472" cy="5400600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20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rgbClr val="FFFF00"/>
                </a:solidFill>
                <a:latin typeface="+mj-lt"/>
                <a:ea typeface="Calibri"/>
                <a:cs typeface="Times New Roman"/>
              </a:rPr>
              <a:t>Согласно Трудового Кодекса РФ работодатель в предварительном порядке должен запросить мнение профкома:</a:t>
            </a:r>
            <a:endParaRPr lang="ru-RU" sz="2400" b="1" i="1" dirty="0">
              <a:solidFill>
                <a:srgbClr val="FFFF00"/>
              </a:solidFill>
              <a:latin typeface="+mj-lt"/>
              <a:ea typeface="Calibri"/>
              <a:cs typeface="Times New Roman"/>
            </a:endParaRPr>
          </a:p>
          <a:p>
            <a:pPr algn="l">
              <a:lnSpc>
                <a:spcPct val="120000"/>
              </a:lnSpc>
              <a:spcAft>
                <a:spcPts val="1000"/>
              </a:spcAft>
            </a:pPr>
            <a:r>
              <a:rPr lang="ru-RU" sz="2800" b="1" i="1" dirty="0">
                <a:latin typeface="+mj-lt"/>
                <a:ea typeface="Calibri"/>
                <a:cs typeface="Times New Roman"/>
              </a:rPr>
              <a:t>- при утверждении правил внутреннего трудового распорядка организации (ст.190</a:t>
            </a:r>
            <a:r>
              <a:rPr lang="ru-RU" sz="2800" b="1" i="1" dirty="0" smtClean="0">
                <a:latin typeface="+mj-lt"/>
                <a:ea typeface="Calibri"/>
                <a:cs typeface="Times New Roman"/>
              </a:rPr>
              <a:t>);</a:t>
            </a:r>
            <a:r>
              <a:rPr lang="ru-RU" sz="2400" b="1" i="1" dirty="0" smtClean="0">
                <a:latin typeface="+mj-lt"/>
                <a:ea typeface="Calibri"/>
                <a:cs typeface="Times New Roman"/>
              </a:rPr>
              <a:t>                                                                                                                                                                                         </a:t>
            </a:r>
            <a:r>
              <a:rPr lang="ru-RU" sz="2800" b="1" i="1" dirty="0" smtClean="0">
                <a:latin typeface="+mj-lt"/>
                <a:ea typeface="Calibri"/>
                <a:cs typeface="Times New Roman"/>
              </a:rPr>
              <a:t>- </a:t>
            </a:r>
            <a:r>
              <a:rPr lang="ru-RU" sz="2800" b="1" i="1" dirty="0">
                <a:latin typeface="+mj-lt"/>
                <a:ea typeface="Calibri"/>
                <a:cs typeface="Times New Roman"/>
              </a:rPr>
              <a:t>при установлении систем оплаты и стимулирования труда (ст.135,ст.144,ст.154</a:t>
            </a:r>
            <a:r>
              <a:rPr lang="ru-RU" sz="2800" b="1" i="1" dirty="0" smtClean="0">
                <a:latin typeface="+mj-lt"/>
                <a:ea typeface="Calibri"/>
                <a:cs typeface="Times New Roman"/>
              </a:rPr>
              <a:t>);</a:t>
            </a:r>
            <a:r>
              <a:rPr lang="ru-RU" sz="2400" b="1" i="1" dirty="0" smtClean="0">
                <a:latin typeface="+mj-lt"/>
                <a:ea typeface="Calibri"/>
                <a:cs typeface="Times New Roman"/>
              </a:rPr>
              <a:t>                                                                                                                                                                      - </a:t>
            </a:r>
            <a:r>
              <a:rPr lang="ru-RU" sz="2800" b="1" i="1" dirty="0" smtClean="0">
                <a:latin typeface="+mj-lt"/>
                <a:ea typeface="Calibri"/>
                <a:cs typeface="Times New Roman"/>
              </a:rPr>
              <a:t>при </a:t>
            </a:r>
            <a:r>
              <a:rPr lang="ru-RU" sz="2800" b="1" i="1" dirty="0">
                <a:latin typeface="+mj-lt"/>
                <a:ea typeface="Calibri"/>
                <a:cs typeface="Times New Roman"/>
              </a:rPr>
              <a:t>определении системы нормирования труда (ст.159</a:t>
            </a:r>
            <a:r>
              <a:rPr lang="ru-RU" sz="2800" b="1" i="1" dirty="0" smtClean="0">
                <a:latin typeface="+mj-lt"/>
                <a:ea typeface="Calibri"/>
                <a:cs typeface="Times New Roman"/>
              </a:rPr>
              <a:t>);</a:t>
            </a:r>
            <a:r>
              <a:rPr lang="ru-RU" sz="2400" b="1" i="1" dirty="0" smtClean="0">
                <a:latin typeface="+mj-lt"/>
                <a:ea typeface="Calibri"/>
                <a:cs typeface="Times New Roman"/>
              </a:rPr>
              <a:t>                                                                                                                                                                                                   </a:t>
            </a:r>
            <a:r>
              <a:rPr lang="ru-RU" sz="2800" b="1" i="1" dirty="0" smtClean="0">
                <a:latin typeface="+mj-lt"/>
                <a:ea typeface="Calibri"/>
                <a:cs typeface="Times New Roman"/>
              </a:rPr>
              <a:t>-</a:t>
            </a:r>
            <a:r>
              <a:rPr lang="ru-RU" sz="2800" b="1" i="1" dirty="0">
                <a:latin typeface="+mj-lt"/>
                <a:ea typeface="Calibri"/>
                <a:cs typeface="Times New Roman"/>
              </a:rPr>
              <a:t>при подготовке локальных нормативных актов, предусматривающих введение, замену и пересмотр норм труда (</a:t>
            </a:r>
            <a:r>
              <a:rPr lang="ru-RU" sz="2800" b="1" i="1" dirty="0" smtClean="0">
                <a:latin typeface="+mj-lt"/>
                <a:ea typeface="Calibri"/>
                <a:cs typeface="Times New Roman"/>
              </a:rPr>
              <a:t>ст.162);</a:t>
            </a:r>
            <a:r>
              <a:rPr lang="ru-RU" sz="2400" b="1" i="1" dirty="0" smtClean="0">
                <a:latin typeface="+mj-lt"/>
                <a:ea typeface="Calibri"/>
                <a:cs typeface="Times New Roman"/>
              </a:rPr>
              <a:t>                                                                                                                                                      -</a:t>
            </a:r>
            <a:r>
              <a:rPr lang="ru-RU" sz="2800" b="1" i="1" dirty="0" smtClean="0">
                <a:latin typeface="+mj-lt"/>
                <a:ea typeface="Calibri"/>
                <a:cs typeface="Times New Roman"/>
              </a:rPr>
              <a:t>при утверждении формы расчетного листка (ст.136);</a:t>
            </a:r>
            <a:r>
              <a:rPr lang="ru-RU" sz="2400" b="1" i="1" dirty="0" smtClean="0">
                <a:latin typeface="+mj-lt"/>
                <a:ea typeface="Calibri"/>
                <a:cs typeface="Times New Roman"/>
              </a:rPr>
              <a:t>-                                                                                                            -</a:t>
            </a:r>
            <a:r>
              <a:rPr lang="ru-RU" sz="2800" b="1" i="1" dirty="0" smtClean="0">
                <a:latin typeface="+mj-lt"/>
                <a:ea typeface="Calibri"/>
                <a:cs typeface="Times New Roman"/>
              </a:rPr>
              <a:t>при утверждении графиков отпусков и сменности работ (ст.103 и ст.123);                                </a:t>
            </a:r>
            <a:r>
              <a:rPr lang="ru-RU" sz="2400" b="1" i="1" dirty="0" smtClean="0">
                <a:latin typeface="+mj-lt"/>
                <a:ea typeface="Calibri"/>
                <a:cs typeface="Times New Roman"/>
              </a:rPr>
              <a:t>-</a:t>
            </a:r>
            <a:r>
              <a:rPr lang="ru-RU" sz="2800" b="1" i="1" dirty="0" smtClean="0">
                <a:latin typeface="+mj-lt"/>
                <a:ea typeface="Calibri"/>
                <a:cs typeface="Times New Roman"/>
              </a:rPr>
              <a:t>при привлечении работников к сверхурочным, а также при работе в выходные и праздничные дни (ст.99,ст.113);                                                                                                        </a:t>
            </a:r>
            <a:r>
              <a:rPr lang="ru-RU" sz="2400" b="1" i="1" dirty="0" smtClean="0">
                <a:latin typeface="+mj-lt"/>
                <a:ea typeface="Calibri"/>
                <a:cs typeface="Times New Roman"/>
              </a:rPr>
              <a:t>-</a:t>
            </a:r>
            <a:r>
              <a:rPr lang="ru-RU" sz="2800" b="1" i="1" dirty="0" smtClean="0">
                <a:latin typeface="+mj-lt"/>
                <a:ea typeface="Calibri"/>
                <a:cs typeface="Times New Roman"/>
              </a:rPr>
              <a:t> при принятии решения о возможном расторжении трудового договора по инициативе работодателя в соответствии с п.2, подпунктом «б» п.3 и пунктом 5 ст.81 ТК РФ с работником, являющимся членом профсоюза, действия профкома определяются ст.82 часть П, ст.373 с учетом ст.374 настоящего Кодекса.</a:t>
            </a:r>
            <a:endParaRPr lang="ru-RU" sz="2400" b="1" i="1" dirty="0" smtClean="0">
              <a:latin typeface="+mj-lt"/>
              <a:ea typeface="Calibri"/>
              <a:cs typeface="Times New Roman"/>
            </a:endParaRPr>
          </a:p>
          <a:p>
            <a:pPr algn="l">
              <a:lnSpc>
                <a:spcPct val="12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243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477816"/>
            <a:ext cx="5715040" cy="5451518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7000" b="1" i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На заседаниях профкома:</a:t>
            </a:r>
            <a:endParaRPr lang="ru-RU" sz="7000" b="1" i="1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5500" b="1" i="1" dirty="0" smtClean="0">
                <a:latin typeface="Times New Roman"/>
                <a:ea typeface="Calibri"/>
                <a:cs typeface="Times New Roman"/>
              </a:rPr>
              <a:t>высказывается </a:t>
            </a:r>
            <a:r>
              <a:rPr lang="ru-RU" sz="5500" b="1" i="1" dirty="0">
                <a:latin typeface="Times New Roman"/>
                <a:ea typeface="Calibri"/>
                <a:cs typeface="Times New Roman"/>
              </a:rPr>
              <a:t>мотивированное мнение по поводу обращений администрации Университета по  увольнению по сокращению штатов, изменению штатного расписания, </a:t>
            </a:r>
            <a:r>
              <a:rPr lang="ru-RU" sz="5500" b="1" i="1" dirty="0" smtClean="0">
                <a:latin typeface="Times New Roman"/>
                <a:ea typeface="Calibri"/>
                <a:cs typeface="Times New Roman"/>
              </a:rPr>
              <a:t>Положению по  оплате и премировании </a:t>
            </a:r>
            <a:r>
              <a:rPr lang="ru-RU" sz="5500" b="1" i="1" dirty="0">
                <a:latin typeface="Times New Roman"/>
                <a:ea typeface="Calibri"/>
                <a:cs typeface="Times New Roman"/>
              </a:rPr>
              <a:t>работников</a:t>
            </a:r>
            <a:r>
              <a:rPr lang="ru-RU" sz="5500" b="1" i="1" dirty="0" smtClean="0">
                <a:latin typeface="Times New Roman"/>
                <a:ea typeface="Calibri"/>
                <a:cs typeface="Times New Roman"/>
              </a:rPr>
              <a:t>;  утверждаются </a:t>
            </a:r>
            <a:r>
              <a:rPr lang="ru-RU" sz="5500" b="1" i="1" dirty="0">
                <a:latin typeface="Times New Roman"/>
                <a:ea typeface="Calibri"/>
                <a:cs typeface="Times New Roman"/>
              </a:rPr>
              <a:t>должностные инструкции работников, графики отпусков </a:t>
            </a:r>
            <a:r>
              <a:rPr lang="ru-RU" sz="5500" b="1" i="1" dirty="0" smtClean="0">
                <a:latin typeface="Times New Roman"/>
                <a:ea typeface="Calibri"/>
                <a:cs typeface="Times New Roman"/>
              </a:rPr>
              <a:t>и др</a:t>
            </a:r>
            <a:r>
              <a:rPr lang="ru-RU" sz="5500" b="1" i="1" dirty="0">
                <a:latin typeface="Times New Roman"/>
                <a:ea typeface="Calibri"/>
                <a:cs typeface="Times New Roman"/>
              </a:rPr>
              <a:t>.;</a:t>
            </a:r>
            <a:endParaRPr lang="ru-RU" sz="5500" b="1" i="1" dirty="0"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5500" b="1" i="1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5500" b="1" i="1" dirty="0">
                <a:latin typeface="Times New Roman"/>
                <a:ea typeface="Calibri"/>
                <a:cs typeface="Times New Roman"/>
              </a:rPr>
              <a:t>утверждаются планы работы профкома, сметы расходования средств профкома</a:t>
            </a:r>
            <a:r>
              <a:rPr lang="ru-RU" sz="5500" b="1" i="1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5500" b="1" i="1" dirty="0">
                <a:latin typeface="Times New Roman"/>
                <a:ea typeface="Calibri"/>
                <a:cs typeface="Times New Roman"/>
              </a:rPr>
              <a:t>штатного расписания профкома, утверждение списков на получение материальной помощи, премирования профсоюзного актива, распределение билетов в театры и экскурсии;</a:t>
            </a:r>
            <a:endParaRPr lang="ru-RU" sz="5500" b="1" i="1" dirty="0"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5500" b="1" i="1" dirty="0">
                <a:latin typeface="Times New Roman"/>
                <a:ea typeface="Calibri"/>
                <a:cs typeface="Times New Roman"/>
              </a:rPr>
              <a:t>- рассматриваются и утверждаются акты ревизионной комиссии об использовании и расходовании средств профсоюзной </a:t>
            </a:r>
            <a:r>
              <a:rPr lang="ru-RU" sz="5500" b="1" i="1" dirty="0" smtClean="0">
                <a:latin typeface="Times New Roman"/>
                <a:ea typeface="Calibri"/>
                <a:cs typeface="Times New Roman"/>
              </a:rPr>
              <a:t>организации</a:t>
            </a:r>
            <a:endParaRPr lang="ru-RU" sz="5500" b="1" i="1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7" name="Picture 3" descr="C:\Users\user\Desktop\п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1357302"/>
            <a:ext cx="4089162" cy="3017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5549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1356</TotalTime>
  <Words>831</Words>
  <Application>Microsoft Office PowerPoint</Application>
  <PresentationFormat>Экран (16:10)</PresentationFormat>
  <Paragraphs>79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Поток</vt:lpstr>
      <vt:lpstr>1_Поток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Местная общественная организация-первичная профсоюзная организация Государственного бюджетного образовательного учреждения высшего профессионального образования Первого Московского государственного медицинского университета имени И.М.Сеченова Министерства здравоохранения Российской Федерации Региональной общественной организации Профессионального союза работников здравоохранения г. Москвы</dc:title>
  <dc:creator>User</dc:creator>
  <cp:lastModifiedBy>Sarynin</cp:lastModifiedBy>
  <cp:revision>222</cp:revision>
  <dcterms:created xsi:type="dcterms:W3CDTF">2014-04-10T09:48:09Z</dcterms:created>
  <dcterms:modified xsi:type="dcterms:W3CDTF">2018-05-23T08:07:16Z</dcterms:modified>
</cp:coreProperties>
</file>