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67" r:id="rId2"/>
  </p:sldMasterIdLst>
  <p:notesMasterIdLst>
    <p:notesMasterId r:id="rId52"/>
  </p:notesMasterIdLst>
  <p:sldIdLst>
    <p:sldId id="327" r:id="rId3"/>
    <p:sldId id="328" r:id="rId4"/>
    <p:sldId id="333" r:id="rId5"/>
    <p:sldId id="273" r:id="rId6"/>
    <p:sldId id="332" r:id="rId7"/>
    <p:sldId id="293" r:id="rId8"/>
    <p:sldId id="298" r:id="rId9"/>
    <p:sldId id="294" r:id="rId10"/>
    <p:sldId id="297" r:id="rId11"/>
    <p:sldId id="274" r:id="rId12"/>
    <p:sldId id="296" r:id="rId13"/>
    <p:sldId id="283" r:id="rId14"/>
    <p:sldId id="306" r:id="rId15"/>
    <p:sldId id="299" r:id="rId16"/>
    <p:sldId id="329" r:id="rId17"/>
    <p:sldId id="330" r:id="rId18"/>
    <p:sldId id="301" r:id="rId19"/>
    <p:sldId id="281" r:id="rId20"/>
    <p:sldId id="302" r:id="rId21"/>
    <p:sldId id="259" r:id="rId22"/>
    <p:sldId id="307" r:id="rId23"/>
    <p:sldId id="303" r:id="rId24"/>
    <p:sldId id="309" r:id="rId25"/>
    <p:sldId id="257" r:id="rId26"/>
    <p:sldId id="258" r:id="rId27"/>
    <p:sldId id="304" r:id="rId28"/>
    <p:sldId id="291" r:id="rId29"/>
    <p:sldId id="314" r:id="rId30"/>
    <p:sldId id="289" r:id="rId31"/>
    <p:sldId id="310" r:id="rId32"/>
    <p:sldId id="311" r:id="rId33"/>
    <p:sldId id="312" r:id="rId34"/>
    <p:sldId id="285" r:id="rId35"/>
    <p:sldId id="270" r:id="rId36"/>
    <p:sldId id="287" r:id="rId37"/>
    <p:sldId id="288" r:id="rId38"/>
    <p:sldId id="264" r:id="rId39"/>
    <p:sldId id="323" r:id="rId40"/>
    <p:sldId id="322" r:id="rId41"/>
    <p:sldId id="266" r:id="rId42"/>
    <p:sldId id="326" r:id="rId43"/>
    <p:sldId id="325" r:id="rId44"/>
    <p:sldId id="265" r:id="rId45"/>
    <p:sldId id="331" r:id="rId46"/>
    <p:sldId id="324" r:id="rId47"/>
    <p:sldId id="317" r:id="rId48"/>
    <p:sldId id="316" r:id="rId49"/>
    <p:sldId id="334" r:id="rId50"/>
    <p:sldId id="335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EBF34F"/>
    <a:srgbClr val="FBF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104" d="100"/>
          <a:sy n="104" d="100"/>
        </p:scale>
        <p:origin x="17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A0C75-DFD1-48AC-984D-FF76C6653057}" type="doc">
      <dgm:prSet loTypeId="urn:microsoft.com/office/officeart/2005/8/layout/list1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3C769A8A-C91D-4C02-8EA4-B4ADD0215D96}">
      <dgm:prSet/>
      <dgm:spPr/>
      <dgm:t>
        <a:bodyPr/>
        <a:lstStyle/>
        <a:p>
          <a:r>
            <a:rPr lang="ru-RU" b="1" i="1"/>
            <a:t>сильная боль</a:t>
          </a:r>
          <a:endParaRPr lang="en-US"/>
        </a:p>
      </dgm:t>
    </dgm:pt>
    <dgm:pt modelId="{83ADF6D0-2889-4780-BABE-3A93A002B995}" type="parTrans" cxnId="{8651B7B1-BC9E-494D-BB55-A47B5AA1051B}">
      <dgm:prSet/>
      <dgm:spPr/>
      <dgm:t>
        <a:bodyPr/>
        <a:lstStyle/>
        <a:p>
          <a:endParaRPr lang="en-US"/>
        </a:p>
      </dgm:t>
    </dgm:pt>
    <dgm:pt modelId="{77057864-8E81-47CD-AE33-94D09868DA27}" type="sibTrans" cxnId="{8651B7B1-BC9E-494D-BB55-A47B5AA1051B}">
      <dgm:prSet/>
      <dgm:spPr/>
      <dgm:t>
        <a:bodyPr/>
        <a:lstStyle/>
        <a:p>
          <a:endParaRPr lang="en-US"/>
        </a:p>
      </dgm:t>
    </dgm:pt>
    <dgm:pt modelId="{130DD750-7764-49AE-9E87-12576EA4DF30}">
      <dgm:prSet/>
      <dgm:spPr/>
      <dgm:t>
        <a:bodyPr/>
        <a:lstStyle/>
        <a:p>
          <a:r>
            <a:rPr lang="ru-RU" b="1" i="1"/>
            <a:t>гиперемия </a:t>
          </a:r>
          <a:endParaRPr lang="en-US"/>
        </a:p>
      </dgm:t>
    </dgm:pt>
    <dgm:pt modelId="{5B758888-5B59-48D7-9B15-FB9697D576AF}" type="parTrans" cxnId="{4B02EE9C-241B-40B5-AFCC-36CE3F54DBAD}">
      <dgm:prSet/>
      <dgm:spPr/>
      <dgm:t>
        <a:bodyPr/>
        <a:lstStyle/>
        <a:p>
          <a:endParaRPr lang="en-US"/>
        </a:p>
      </dgm:t>
    </dgm:pt>
    <dgm:pt modelId="{729F7907-A4D2-4C52-A68F-C0DC99164D8F}" type="sibTrans" cxnId="{4B02EE9C-241B-40B5-AFCC-36CE3F54DBAD}">
      <dgm:prSet/>
      <dgm:spPr/>
      <dgm:t>
        <a:bodyPr/>
        <a:lstStyle/>
        <a:p>
          <a:endParaRPr lang="en-US"/>
        </a:p>
      </dgm:t>
    </dgm:pt>
    <dgm:pt modelId="{F19C97CA-D181-4CA1-A0E0-1070D49E63E9}">
      <dgm:prSet/>
      <dgm:spPr/>
      <dgm:t>
        <a:bodyPr/>
        <a:lstStyle/>
        <a:p>
          <a:r>
            <a:rPr lang="ru-RU" b="1" i="1"/>
            <a:t>отек </a:t>
          </a:r>
          <a:endParaRPr lang="en-US"/>
        </a:p>
      </dgm:t>
    </dgm:pt>
    <dgm:pt modelId="{89A97029-477A-4747-9AD0-E2AB679F207A}" type="parTrans" cxnId="{FD79AAF6-05B9-48D6-B5E2-AABA9D3BD4BF}">
      <dgm:prSet/>
      <dgm:spPr/>
      <dgm:t>
        <a:bodyPr/>
        <a:lstStyle/>
        <a:p>
          <a:endParaRPr lang="en-US"/>
        </a:p>
      </dgm:t>
    </dgm:pt>
    <dgm:pt modelId="{5A04B177-2D09-4F3E-A10A-DB6E39290472}" type="sibTrans" cxnId="{FD79AAF6-05B9-48D6-B5E2-AABA9D3BD4BF}">
      <dgm:prSet/>
      <dgm:spPr/>
      <dgm:t>
        <a:bodyPr/>
        <a:lstStyle/>
        <a:p>
          <a:endParaRPr lang="en-US"/>
        </a:p>
      </dgm:t>
    </dgm:pt>
    <dgm:pt modelId="{13E243FD-F044-4520-8ADE-9A4CBB7DA7A7}">
      <dgm:prSet/>
      <dgm:spPr/>
      <dgm:t>
        <a:bodyPr/>
        <a:lstStyle/>
        <a:p>
          <a:r>
            <a:rPr lang="ru-RU" b="1" i="1"/>
            <a:t>нарушение функций пальца(ев) и кисти</a:t>
          </a:r>
          <a:endParaRPr lang="en-US"/>
        </a:p>
      </dgm:t>
    </dgm:pt>
    <dgm:pt modelId="{66177BC4-1C13-4B57-802E-DF3ECFDD8B65}" type="parTrans" cxnId="{4C25FFED-1BBE-48E6-86F0-2534F5298B10}">
      <dgm:prSet/>
      <dgm:spPr/>
      <dgm:t>
        <a:bodyPr/>
        <a:lstStyle/>
        <a:p>
          <a:endParaRPr lang="en-US"/>
        </a:p>
      </dgm:t>
    </dgm:pt>
    <dgm:pt modelId="{969525CA-D723-4943-9F55-0694C82C247D}" type="sibTrans" cxnId="{4C25FFED-1BBE-48E6-86F0-2534F5298B10}">
      <dgm:prSet/>
      <dgm:spPr/>
      <dgm:t>
        <a:bodyPr/>
        <a:lstStyle/>
        <a:p>
          <a:endParaRPr lang="en-US"/>
        </a:p>
      </dgm:t>
    </dgm:pt>
    <dgm:pt modelId="{BA218600-282D-4CE1-A6A0-743BABD0A802}">
      <dgm:prSet/>
      <dgm:spPr/>
      <dgm:t>
        <a:bodyPr/>
        <a:lstStyle/>
        <a:p>
          <a:r>
            <a:rPr lang="ru-RU" b="1" i="1" dirty="0"/>
            <a:t>лимфангит, лимфаденит</a:t>
          </a:r>
          <a:endParaRPr lang="en-US" dirty="0"/>
        </a:p>
      </dgm:t>
    </dgm:pt>
    <dgm:pt modelId="{006975F3-FEA7-4BF4-8CAB-B2F9BF11B8D9}" type="parTrans" cxnId="{0C215892-41FF-4CB8-9C89-85FA0F4A3F7E}">
      <dgm:prSet/>
      <dgm:spPr/>
      <dgm:t>
        <a:bodyPr/>
        <a:lstStyle/>
        <a:p>
          <a:endParaRPr lang="en-US"/>
        </a:p>
      </dgm:t>
    </dgm:pt>
    <dgm:pt modelId="{F5831941-4A76-4344-AD66-246F5AEF6002}" type="sibTrans" cxnId="{0C215892-41FF-4CB8-9C89-85FA0F4A3F7E}">
      <dgm:prSet/>
      <dgm:spPr/>
      <dgm:t>
        <a:bodyPr/>
        <a:lstStyle/>
        <a:p>
          <a:endParaRPr lang="en-US"/>
        </a:p>
      </dgm:t>
    </dgm:pt>
    <dgm:pt modelId="{F81A06E5-27ED-41A5-A9D6-13A55E7167A0}">
      <dgm:prSet/>
      <dgm:spPr/>
      <dgm:t>
        <a:bodyPr/>
        <a:lstStyle/>
        <a:p>
          <a:r>
            <a:rPr lang="ru-RU" b="1" i="1" dirty="0"/>
            <a:t>симптомы гнойной интоксикации</a:t>
          </a:r>
          <a:endParaRPr lang="en-US" dirty="0"/>
        </a:p>
      </dgm:t>
    </dgm:pt>
    <dgm:pt modelId="{DDE8EC70-0ADB-4B75-A5EC-5A0E538BF169}" type="parTrans" cxnId="{4A98BF99-0493-42A3-88E2-507DA107B406}">
      <dgm:prSet/>
      <dgm:spPr/>
      <dgm:t>
        <a:bodyPr/>
        <a:lstStyle/>
        <a:p>
          <a:endParaRPr lang="en-US"/>
        </a:p>
      </dgm:t>
    </dgm:pt>
    <dgm:pt modelId="{4A836D05-CCA9-4EB0-9BE5-0485015F209F}" type="sibTrans" cxnId="{4A98BF99-0493-42A3-88E2-507DA107B406}">
      <dgm:prSet/>
      <dgm:spPr/>
      <dgm:t>
        <a:bodyPr/>
        <a:lstStyle/>
        <a:p>
          <a:endParaRPr lang="en-US"/>
        </a:p>
      </dgm:t>
    </dgm:pt>
    <dgm:pt modelId="{5CF10C44-A00F-4F90-898F-1DC25CF59592}" type="pres">
      <dgm:prSet presAssocID="{16EA0C75-DFD1-48AC-984D-FF76C6653057}" presName="linear" presStyleCnt="0">
        <dgm:presLayoutVars>
          <dgm:dir/>
          <dgm:animLvl val="lvl"/>
          <dgm:resizeHandles val="exact"/>
        </dgm:presLayoutVars>
      </dgm:prSet>
      <dgm:spPr/>
    </dgm:pt>
    <dgm:pt modelId="{3C206C39-6339-4A1E-964D-CBF3AD0EABD2}" type="pres">
      <dgm:prSet presAssocID="{3C769A8A-C91D-4C02-8EA4-B4ADD0215D96}" presName="parentLin" presStyleCnt="0"/>
      <dgm:spPr/>
    </dgm:pt>
    <dgm:pt modelId="{91E627C6-6183-494C-B5AE-C08C8FE30EF3}" type="pres">
      <dgm:prSet presAssocID="{3C769A8A-C91D-4C02-8EA4-B4ADD0215D96}" presName="parentLeftMargin" presStyleLbl="node1" presStyleIdx="0" presStyleCnt="6"/>
      <dgm:spPr/>
    </dgm:pt>
    <dgm:pt modelId="{F1221B93-4259-4867-B83D-AC59B8253545}" type="pres">
      <dgm:prSet presAssocID="{3C769A8A-C91D-4C02-8EA4-B4ADD0215D9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D332EAA-C388-45A4-8870-C2C30A6150B7}" type="pres">
      <dgm:prSet presAssocID="{3C769A8A-C91D-4C02-8EA4-B4ADD0215D96}" presName="negativeSpace" presStyleCnt="0"/>
      <dgm:spPr/>
    </dgm:pt>
    <dgm:pt modelId="{9E7B8794-4B26-497A-B1B2-37F640FDD9F4}" type="pres">
      <dgm:prSet presAssocID="{3C769A8A-C91D-4C02-8EA4-B4ADD0215D96}" presName="childText" presStyleLbl="conFgAcc1" presStyleIdx="0" presStyleCnt="6">
        <dgm:presLayoutVars>
          <dgm:bulletEnabled val="1"/>
        </dgm:presLayoutVars>
      </dgm:prSet>
      <dgm:spPr/>
    </dgm:pt>
    <dgm:pt modelId="{8D8FB5D2-39D2-48F4-B8A3-304605E94C0F}" type="pres">
      <dgm:prSet presAssocID="{77057864-8E81-47CD-AE33-94D09868DA27}" presName="spaceBetweenRectangles" presStyleCnt="0"/>
      <dgm:spPr/>
    </dgm:pt>
    <dgm:pt modelId="{AA0F1F9B-5A1F-4985-B17D-6DC98568698E}" type="pres">
      <dgm:prSet presAssocID="{130DD750-7764-49AE-9E87-12576EA4DF30}" presName="parentLin" presStyleCnt="0"/>
      <dgm:spPr/>
    </dgm:pt>
    <dgm:pt modelId="{FBBB4AE7-9421-4D31-9AF2-AF2D0BCB8254}" type="pres">
      <dgm:prSet presAssocID="{130DD750-7764-49AE-9E87-12576EA4DF30}" presName="parentLeftMargin" presStyleLbl="node1" presStyleIdx="0" presStyleCnt="6"/>
      <dgm:spPr/>
    </dgm:pt>
    <dgm:pt modelId="{70A41412-9077-4232-9BF8-14377A043504}" type="pres">
      <dgm:prSet presAssocID="{130DD750-7764-49AE-9E87-12576EA4DF3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A10E9A2-5FA4-494D-A897-883722EDEE14}" type="pres">
      <dgm:prSet presAssocID="{130DD750-7764-49AE-9E87-12576EA4DF30}" presName="negativeSpace" presStyleCnt="0"/>
      <dgm:spPr/>
    </dgm:pt>
    <dgm:pt modelId="{ED2C321C-71EE-4D8D-9AB0-B3D8E5846368}" type="pres">
      <dgm:prSet presAssocID="{130DD750-7764-49AE-9E87-12576EA4DF30}" presName="childText" presStyleLbl="conFgAcc1" presStyleIdx="1" presStyleCnt="6">
        <dgm:presLayoutVars>
          <dgm:bulletEnabled val="1"/>
        </dgm:presLayoutVars>
      </dgm:prSet>
      <dgm:spPr/>
    </dgm:pt>
    <dgm:pt modelId="{4D25FD2C-2B43-41B5-8B37-80712E1A2366}" type="pres">
      <dgm:prSet presAssocID="{729F7907-A4D2-4C52-A68F-C0DC99164D8F}" presName="spaceBetweenRectangles" presStyleCnt="0"/>
      <dgm:spPr/>
    </dgm:pt>
    <dgm:pt modelId="{E8CB7FD5-F6CD-49F5-B33C-33DF835273F9}" type="pres">
      <dgm:prSet presAssocID="{F19C97CA-D181-4CA1-A0E0-1070D49E63E9}" presName="parentLin" presStyleCnt="0"/>
      <dgm:spPr/>
    </dgm:pt>
    <dgm:pt modelId="{7039A656-F817-45AD-8A9C-35DCC88080CF}" type="pres">
      <dgm:prSet presAssocID="{F19C97CA-D181-4CA1-A0E0-1070D49E63E9}" presName="parentLeftMargin" presStyleLbl="node1" presStyleIdx="1" presStyleCnt="6"/>
      <dgm:spPr/>
    </dgm:pt>
    <dgm:pt modelId="{9092417E-329F-4892-9C2D-E0528291F90B}" type="pres">
      <dgm:prSet presAssocID="{F19C97CA-D181-4CA1-A0E0-1070D49E63E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BED95BB-C504-4521-B29D-B5FE5F5ECF73}" type="pres">
      <dgm:prSet presAssocID="{F19C97CA-D181-4CA1-A0E0-1070D49E63E9}" presName="negativeSpace" presStyleCnt="0"/>
      <dgm:spPr/>
    </dgm:pt>
    <dgm:pt modelId="{FF16DF3F-9E36-499D-B118-D26E390A5678}" type="pres">
      <dgm:prSet presAssocID="{F19C97CA-D181-4CA1-A0E0-1070D49E63E9}" presName="childText" presStyleLbl="conFgAcc1" presStyleIdx="2" presStyleCnt="6">
        <dgm:presLayoutVars>
          <dgm:bulletEnabled val="1"/>
        </dgm:presLayoutVars>
      </dgm:prSet>
      <dgm:spPr/>
    </dgm:pt>
    <dgm:pt modelId="{6D70659C-2C01-4773-BACD-01C5A67C0E59}" type="pres">
      <dgm:prSet presAssocID="{5A04B177-2D09-4F3E-A10A-DB6E39290472}" presName="spaceBetweenRectangles" presStyleCnt="0"/>
      <dgm:spPr/>
    </dgm:pt>
    <dgm:pt modelId="{6586537E-A77C-4743-84FC-02DDDA76A5DD}" type="pres">
      <dgm:prSet presAssocID="{13E243FD-F044-4520-8ADE-9A4CBB7DA7A7}" presName="parentLin" presStyleCnt="0"/>
      <dgm:spPr/>
    </dgm:pt>
    <dgm:pt modelId="{F2185980-3490-4AF3-9B5B-5FB46AF5408A}" type="pres">
      <dgm:prSet presAssocID="{13E243FD-F044-4520-8ADE-9A4CBB7DA7A7}" presName="parentLeftMargin" presStyleLbl="node1" presStyleIdx="2" presStyleCnt="6"/>
      <dgm:spPr/>
    </dgm:pt>
    <dgm:pt modelId="{6C644D4A-2005-48A5-9DDD-E7A34FA6DB53}" type="pres">
      <dgm:prSet presAssocID="{13E243FD-F044-4520-8ADE-9A4CBB7DA7A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F5645B4-A719-414C-B030-4509633BFE67}" type="pres">
      <dgm:prSet presAssocID="{13E243FD-F044-4520-8ADE-9A4CBB7DA7A7}" presName="negativeSpace" presStyleCnt="0"/>
      <dgm:spPr/>
    </dgm:pt>
    <dgm:pt modelId="{08E84867-57F9-473B-992A-42EC06956A22}" type="pres">
      <dgm:prSet presAssocID="{13E243FD-F044-4520-8ADE-9A4CBB7DA7A7}" presName="childText" presStyleLbl="conFgAcc1" presStyleIdx="3" presStyleCnt="6">
        <dgm:presLayoutVars>
          <dgm:bulletEnabled val="1"/>
        </dgm:presLayoutVars>
      </dgm:prSet>
      <dgm:spPr/>
    </dgm:pt>
    <dgm:pt modelId="{A37A58F3-1709-4477-80BE-3369EEF71598}" type="pres">
      <dgm:prSet presAssocID="{969525CA-D723-4943-9F55-0694C82C247D}" presName="spaceBetweenRectangles" presStyleCnt="0"/>
      <dgm:spPr/>
    </dgm:pt>
    <dgm:pt modelId="{5ED85040-2D4F-4DC4-A319-BE111A6E2AB5}" type="pres">
      <dgm:prSet presAssocID="{BA218600-282D-4CE1-A6A0-743BABD0A802}" presName="parentLin" presStyleCnt="0"/>
      <dgm:spPr/>
    </dgm:pt>
    <dgm:pt modelId="{DA0DB785-729C-4589-B0B9-1D2B88CEA081}" type="pres">
      <dgm:prSet presAssocID="{BA218600-282D-4CE1-A6A0-743BABD0A802}" presName="parentLeftMargin" presStyleLbl="node1" presStyleIdx="3" presStyleCnt="6"/>
      <dgm:spPr/>
    </dgm:pt>
    <dgm:pt modelId="{A896883E-22D9-4F5F-A701-06BFF7B7473F}" type="pres">
      <dgm:prSet presAssocID="{BA218600-282D-4CE1-A6A0-743BABD0A80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E3C6190-E7AD-4A36-AE9D-96AFDA33DD8F}" type="pres">
      <dgm:prSet presAssocID="{BA218600-282D-4CE1-A6A0-743BABD0A802}" presName="negativeSpace" presStyleCnt="0"/>
      <dgm:spPr/>
    </dgm:pt>
    <dgm:pt modelId="{4DF55D76-2C2F-47FA-B0A6-2F2E52C4C805}" type="pres">
      <dgm:prSet presAssocID="{BA218600-282D-4CE1-A6A0-743BABD0A802}" presName="childText" presStyleLbl="conFgAcc1" presStyleIdx="4" presStyleCnt="6">
        <dgm:presLayoutVars>
          <dgm:bulletEnabled val="1"/>
        </dgm:presLayoutVars>
      </dgm:prSet>
      <dgm:spPr/>
    </dgm:pt>
    <dgm:pt modelId="{726ADF9A-56C6-48CD-B733-04BD81C2F171}" type="pres">
      <dgm:prSet presAssocID="{F5831941-4A76-4344-AD66-246F5AEF6002}" presName="spaceBetweenRectangles" presStyleCnt="0"/>
      <dgm:spPr/>
    </dgm:pt>
    <dgm:pt modelId="{CD1F3190-2795-4645-9B38-58D5E29DD593}" type="pres">
      <dgm:prSet presAssocID="{F81A06E5-27ED-41A5-A9D6-13A55E7167A0}" presName="parentLin" presStyleCnt="0"/>
      <dgm:spPr/>
    </dgm:pt>
    <dgm:pt modelId="{2794FF21-4C6D-48E9-B279-2466E2444CE5}" type="pres">
      <dgm:prSet presAssocID="{F81A06E5-27ED-41A5-A9D6-13A55E7167A0}" presName="parentLeftMargin" presStyleLbl="node1" presStyleIdx="4" presStyleCnt="6"/>
      <dgm:spPr/>
    </dgm:pt>
    <dgm:pt modelId="{7F2F5200-EB05-460C-A0D1-CE2C75D6BDC1}" type="pres">
      <dgm:prSet presAssocID="{F81A06E5-27ED-41A5-A9D6-13A55E7167A0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95854C1-4766-4C09-BD43-36D3630EFBD7}" type="pres">
      <dgm:prSet presAssocID="{F81A06E5-27ED-41A5-A9D6-13A55E7167A0}" presName="negativeSpace" presStyleCnt="0"/>
      <dgm:spPr/>
    </dgm:pt>
    <dgm:pt modelId="{B1D24BFE-6BC3-4271-8242-AF49DAF1B995}" type="pres">
      <dgm:prSet presAssocID="{F81A06E5-27ED-41A5-A9D6-13A55E7167A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B60FA26-A1CC-45F2-B309-0831F9B256F1}" type="presOf" srcId="{13E243FD-F044-4520-8ADE-9A4CBB7DA7A7}" destId="{6C644D4A-2005-48A5-9DDD-E7A34FA6DB53}" srcOrd="1" destOrd="0" presId="urn:microsoft.com/office/officeart/2005/8/layout/list1"/>
    <dgm:cxn modelId="{76158338-1AB5-436E-959B-6A30EEEDCBEE}" type="presOf" srcId="{3C769A8A-C91D-4C02-8EA4-B4ADD0215D96}" destId="{F1221B93-4259-4867-B83D-AC59B8253545}" srcOrd="1" destOrd="0" presId="urn:microsoft.com/office/officeart/2005/8/layout/list1"/>
    <dgm:cxn modelId="{718CEF5F-76CD-4C02-8687-DFAAA22E3BF1}" type="presOf" srcId="{130DD750-7764-49AE-9E87-12576EA4DF30}" destId="{FBBB4AE7-9421-4D31-9AF2-AF2D0BCB8254}" srcOrd="0" destOrd="0" presId="urn:microsoft.com/office/officeart/2005/8/layout/list1"/>
    <dgm:cxn modelId="{EAE44162-D0DD-489A-847E-74795BE2DD03}" type="presOf" srcId="{BA218600-282D-4CE1-A6A0-743BABD0A802}" destId="{DA0DB785-729C-4589-B0B9-1D2B88CEA081}" srcOrd="0" destOrd="0" presId="urn:microsoft.com/office/officeart/2005/8/layout/list1"/>
    <dgm:cxn modelId="{AC5BD146-C6F9-4A39-95AA-9BA2563E6870}" type="presOf" srcId="{F81A06E5-27ED-41A5-A9D6-13A55E7167A0}" destId="{2794FF21-4C6D-48E9-B279-2466E2444CE5}" srcOrd="0" destOrd="0" presId="urn:microsoft.com/office/officeart/2005/8/layout/list1"/>
    <dgm:cxn modelId="{9DB40A4E-60C7-4D92-A162-2642733718FB}" type="presOf" srcId="{BA218600-282D-4CE1-A6A0-743BABD0A802}" destId="{A896883E-22D9-4F5F-A701-06BFF7B7473F}" srcOrd="1" destOrd="0" presId="urn:microsoft.com/office/officeart/2005/8/layout/list1"/>
    <dgm:cxn modelId="{63F78A88-3F22-4A5C-BDF5-7412A6F0C556}" type="presOf" srcId="{3C769A8A-C91D-4C02-8EA4-B4ADD0215D96}" destId="{91E627C6-6183-494C-B5AE-C08C8FE30EF3}" srcOrd="0" destOrd="0" presId="urn:microsoft.com/office/officeart/2005/8/layout/list1"/>
    <dgm:cxn modelId="{0C215892-41FF-4CB8-9C89-85FA0F4A3F7E}" srcId="{16EA0C75-DFD1-48AC-984D-FF76C6653057}" destId="{BA218600-282D-4CE1-A6A0-743BABD0A802}" srcOrd="4" destOrd="0" parTransId="{006975F3-FEA7-4BF4-8CAB-B2F9BF11B8D9}" sibTransId="{F5831941-4A76-4344-AD66-246F5AEF6002}"/>
    <dgm:cxn modelId="{4A98BF99-0493-42A3-88E2-507DA107B406}" srcId="{16EA0C75-DFD1-48AC-984D-FF76C6653057}" destId="{F81A06E5-27ED-41A5-A9D6-13A55E7167A0}" srcOrd="5" destOrd="0" parTransId="{DDE8EC70-0ADB-4B75-A5EC-5A0E538BF169}" sibTransId="{4A836D05-CCA9-4EB0-9BE5-0485015F209F}"/>
    <dgm:cxn modelId="{4B02EE9C-241B-40B5-AFCC-36CE3F54DBAD}" srcId="{16EA0C75-DFD1-48AC-984D-FF76C6653057}" destId="{130DD750-7764-49AE-9E87-12576EA4DF30}" srcOrd="1" destOrd="0" parTransId="{5B758888-5B59-48D7-9B15-FB9697D576AF}" sibTransId="{729F7907-A4D2-4C52-A68F-C0DC99164D8F}"/>
    <dgm:cxn modelId="{8AEC6F9F-B13F-42F6-9D5F-09337637DD83}" type="presOf" srcId="{F19C97CA-D181-4CA1-A0E0-1070D49E63E9}" destId="{9092417E-329F-4892-9C2D-E0528291F90B}" srcOrd="1" destOrd="0" presId="urn:microsoft.com/office/officeart/2005/8/layout/list1"/>
    <dgm:cxn modelId="{8651B7B1-BC9E-494D-BB55-A47B5AA1051B}" srcId="{16EA0C75-DFD1-48AC-984D-FF76C6653057}" destId="{3C769A8A-C91D-4C02-8EA4-B4ADD0215D96}" srcOrd="0" destOrd="0" parTransId="{83ADF6D0-2889-4780-BABE-3A93A002B995}" sibTransId="{77057864-8E81-47CD-AE33-94D09868DA27}"/>
    <dgm:cxn modelId="{B302F5B1-9102-45F8-8FA9-5064D094AC4C}" type="presOf" srcId="{16EA0C75-DFD1-48AC-984D-FF76C6653057}" destId="{5CF10C44-A00F-4F90-898F-1DC25CF59592}" srcOrd="0" destOrd="0" presId="urn:microsoft.com/office/officeart/2005/8/layout/list1"/>
    <dgm:cxn modelId="{9AC1FBC2-5465-4FC8-BD59-3E2771A37763}" type="presOf" srcId="{130DD750-7764-49AE-9E87-12576EA4DF30}" destId="{70A41412-9077-4232-9BF8-14377A043504}" srcOrd="1" destOrd="0" presId="urn:microsoft.com/office/officeart/2005/8/layout/list1"/>
    <dgm:cxn modelId="{8D2A82CF-6EE0-4AEE-8153-515CF0194AE6}" type="presOf" srcId="{13E243FD-F044-4520-8ADE-9A4CBB7DA7A7}" destId="{F2185980-3490-4AF3-9B5B-5FB46AF5408A}" srcOrd="0" destOrd="0" presId="urn:microsoft.com/office/officeart/2005/8/layout/list1"/>
    <dgm:cxn modelId="{C34A45EB-0FB4-4AF8-8BE0-E455EC5B7B4A}" type="presOf" srcId="{F81A06E5-27ED-41A5-A9D6-13A55E7167A0}" destId="{7F2F5200-EB05-460C-A0D1-CE2C75D6BDC1}" srcOrd="1" destOrd="0" presId="urn:microsoft.com/office/officeart/2005/8/layout/list1"/>
    <dgm:cxn modelId="{4C25FFED-1BBE-48E6-86F0-2534F5298B10}" srcId="{16EA0C75-DFD1-48AC-984D-FF76C6653057}" destId="{13E243FD-F044-4520-8ADE-9A4CBB7DA7A7}" srcOrd="3" destOrd="0" parTransId="{66177BC4-1C13-4B57-802E-DF3ECFDD8B65}" sibTransId="{969525CA-D723-4943-9F55-0694C82C247D}"/>
    <dgm:cxn modelId="{FD79AAF6-05B9-48D6-B5E2-AABA9D3BD4BF}" srcId="{16EA0C75-DFD1-48AC-984D-FF76C6653057}" destId="{F19C97CA-D181-4CA1-A0E0-1070D49E63E9}" srcOrd="2" destOrd="0" parTransId="{89A97029-477A-4747-9AD0-E2AB679F207A}" sibTransId="{5A04B177-2D09-4F3E-A10A-DB6E39290472}"/>
    <dgm:cxn modelId="{10B7DDFA-D4A4-4FE6-B62B-24F4D0FCC521}" type="presOf" srcId="{F19C97CA-D181-4CA1-A0E0-1070D49E63E9}" destId="{7039A656-F817-45AD-8A9C-35DCC88080CF}" srcOrd="0" destOrd="0" presId="urn:microsoft.com/office/officeart/2005/8/layout/list1"/>
    <dgm:cxn modelId="{F7BB940F-1FFD-4D20-8C38-5D97654FF3D1}" type="presParOf" srcId="{5CF10C44-A00F-4F90-898F-1DC25CF59592}" destId="{3C206C39-6339-4A1E-964D-CBF3AD0EABD2}" srcOrd="0" destOrd="0" presId="urn:microsoft.com/office/officeart/2005/8/layout/list1"/>
    <dgm:cxn modelId="{14C41060-EC13-4D08-A9C0-DF63E02AC3D0}" type="presParOf" srcId="{3C206C39-6339-4A1E-964D-CBF3AD0EABD2}" destId="{91E627C6-6183-494C-B5AE-C08C8FE30EF3}" srcOrd="0" destOrd="0" presId="urn:microsoft.com/office/officeart/2005/8/layout/list1"/>
    <dgm:cxn modelId="{57A537A8-1D43-47DD-A515-FAE8F367D225}" type="presParOf" srcId="{3C206C39-6339-4A1E-964D-CBF3AD0EABD2}" destId="{F1221B93-4259-4867-B83D-AC59B8253545}" srcOrd="1" destOrd="0" presId="urn:microsoft.com/office/officeart/2005/8/layout/list1"/>
    <dgm:cxn modelId="{F2C62D9B-83E4-42D7-8DE9-0CF10E2368A0}" type="presParOf" srcId="{5CF10C44-A00F-4F90-898F-1DC25CF59592}" destId="{AD332EAA-C388-45A4-8870-C2C30A6150B7}" srcOrd="1" destOrd="0" presId="urn:microsoft.com/office/officeart/2005/8/layout/list1"/>
    <dgm:cxn modelId="{162BCF0C-C14C-4BF1-AEE8-D01B2B561C13}" type="presParOf" srcId="{5CF10C44-A00F-4F90-898F-1DC25CF59592}" destId="{9E7B8794-4B26-497A-B1B2-37F640FDD9F4}" srcOrd="2" destOrd="0" presId="urn:microsoft.com/office/officeart/2005/8/layout/list1"/>
    <dgm:cxn modelId="{614D2E12-A7A0-420A-B29A-03B057CB359E}" type="presParOf" srcId="{5CF10C44-A00F-4F90-898F-1DC25CF59592}" destId="{8D8FB5D2-39D2-48F4-B8A3-304605E94C0F}" srcOrd="3" destOrd="0" presId="urn:microsoft.com/office/officeart/2005/8/layout/list1"/>
    <dgm:cxn modelId="{C3464470-0DD0-4C03-998F-403F8ED28932}" type="presParOf" srcId="{5CF10C44-A00F-4F90-898F-1DC25CF59592}" destId="{AA0F1F9B-5A1F-4985-B17D-6DC98568698E}" srcOrd="4" destOrd="0" presId="urn:microsoft.com/office/officeart/2005/8/layout/list1"/>
    <dgm:cxn modelId="{073D985C-7817-4422-9628-1EE6619BC647}" type="presParOf" srcId="{AA0F1F9B-5A1F-4985-B17D-6DC98568698E}" destId="{FBBB4AE7-9421-4D31-9AF2-AF2D0BCB8254}" srcOrd="0" destOrd="0" presId="urn:microsoft.com/office/officeart/2005/8/layout/list1"/>
    <dgm:cxn modelId="{F4233ED6-78C8-45B7-8CC8-13E77F674A85}" type="presParOf" srcId="{AA0F1F9B-5A1F-4985-B17D-6DC98568698E}" destId="{70A41412-9077-4232-9BF8-14377A043504}" srcOrd="1" destOrd="0" presId="urn:microsoft.com/office/officeart/2005/8/layout/list1"/>
    <dgm:cxn modelId="{51DBB677-18DB-4C2E-8D47-06921392B0AD}" type="presParOf" srcId="{5CF10C44-A00F-4F90-898F-1DC25CF59592}" destId="{FA10E9A2-5FA4-494D-A897-883722EDEE14}" srcOrd="5" destOrd="0" presId="urn:microsoft.com/office/officeart/2005/8/layout/list1"/>
    <dgm:cxn modelId="{6F352B3B-7BB4-4295-877F-81748BA0CD25}" type="presParOf" srcId="{5CF10C44-A00F-4F90-898F-1DC25CF59592}" destId="{ED2C321C-71EE-4D8D-9AB0-B3D8E5846368}" srcOrd="6" destOrd="0" presId="urn:microsoft.com/office/officeart/2005/8/layout/list1"/>
    <dgm:cxn modelId="{5CAE43A3-E6C0-4DDA-9DEC-4C50CB7124E0}" type="presParOf" srcId="{5CF10C44-A00F-4F90-898F-1DC25CF59592}" destId="{4D25FD2C-2B43-41B5-8B37-80712E1A2366}" srcOrd="7" destOrd="0" presId="urn:microsoft.com/office/officeart/2005/8/layout/list1"/>
    <dgm:cxn modelId="{03FE4E18-05D8-47BC-A6E0-3338A6B2E611}" type="presParOf" srcId="{5CF10C44-A00F-4F90-898F-1DC25CF59592}" destId="{E8CB7FD5-F6CD-49F5-B33C-33DF835273F9}" srcOrd="8" destOrd="0" presId="urn:microsoft.com/office/officeart/2005/8/layout/list1"/>
    <dgm:cxn modelId="{D6503917-5170-4C4B-8B37-5726C493C4A2}" type="presParOf" srcId="{E8CB7FD5-F6CD-49F5-B33C-33DF835273F9}" destId="{7039A656-F817-45AD-8A9C-35DCC88080CF}" srcOrd="0" destOrd="0" presId="urn:microsoft.com/office/officeart/2005/8/layout/list1"/>
    <dgm:cxn modelId="{E8936E42-A1FA-47D0-95A9-B35A5899A1E3}" type="presParOf" srcId="{E8CB7FD5-F6CD-49F5-B33C-33DF835273F9}" destId="{9092417E-329F-4892-9C2D-E0528291F90B}" srcOrd="1" destOrd="0" presId="urn:microsoft.com/office/officeart/2005/8/layout/list1"/>
    <dgm:cxn modelId="{A9214164-30B8-444B-AE47-4D0F4AA57494}" type="presParOf" srcId="{5CF10C44-A00F-4F90-898F-1DC25CF59592}" destId="{ABED95BB-C504-4521-B29D-B5FE5F5ECF73}" srcOrd="9" destOrd="0" presId="urn:microsoft.com/office/officeart/2005/8/layout/list1"/>
    <dgm:cxn modelId="{F101898E-EBAB-4BF4-91FA-0E24F4C309D0}" type="presParOf" srcId="{5CF10C44-A00F-4F90-898F-1DC25CF59592}" destId="{FF16DF3F-9E36-499D-B118-D26E390A5678}" srcOrd="10" destOrd="0" presId="urn:microsoft.com/office/officeart/2005/8/layout/list1"/>
    <dgm:cxn modelId="{00044504-9418-4B2F-AA62-9CF600840F53}" type="presParOf" srcId="{5CF10C44-A00F-4F90-898F-1DC25CF59592}" destId="{6D70659C-2C01-4773-BACD-01C5A67C0E59}" srcOrd="11" destOrd="0" presId="urn:microsoft.com/office/officeart/2005/8/layout/list1"/>
    <dgm:cxn modelId="{35F9C7EF-4977-4E8F-868C-AB82F8B91509}" type="presParOf" srcId="{5CF10C44-A00F-4F90-898F-1DC25CF59592}" destId="{6586537E-A77C-4743-84FC-02DDDA76A5DD}" srcOrd="12" destOrd="0" presId="urn:microsoft.com/office/officeart/2005/8/layout/list1"/>
    <dgm:cxn modelId="{9E7CB551-8909-4C16-B626-024C7D2C9885}" type="presParOf" srcId="{6586537E-A77C-4743-84FC-02DDDA76A5DD}" destId="{F2185980-3490-4AF3-9B5B-5FB46AF5408A}" srcOrd="0" destOrd="0" presId="urn:microsoft.com/office/officeart/2005/8/layout/list1"/>
    <dgm:cxn modelId="{A552BBE8-EA4B-45DD-B1E5-E039FF22EB3D}" type="presParOf" srcId="{6586537E-A77C-4743-84FC-02DDDA76A5DD}" destId="{6C644D4A-2005-48A5-9DDD-E7A34FA6DB53}" srcOrd="1" destOrd="0" presId="urn:microsoft.com/office/officeart/2005/8/layout/list1"/>
    <dgm:cxn modelId="{B9B19303-29CC-4067-A29F-64760335A108}" type="presParOf" srcId="{5CF10C44-A00F-4F90-898F-1DC25CF59592}" destId="{BF5645B4-A719-414C-B030-4509633BFE67}" srcOrd="13" destOrd="0" presId="urn:microsoft.com/office/officeart/2005/8/layout/list1"/>
    <dgm:cxn modelId="{9B536C1B-D013-4E8E-8F91-665280678551}" type="presParOf" srcId="{5CF10C44-A00F-4F90-898F-1DC25CF59592}" destId="{08E84867-57F9-473B-992A-42EC06956A22}" srcOrd="14" destOrd="0" presId="urn:microsoft.com/office/officeart/2005/8/layout/list1"/>
    <dgm:cxn modelId="{C0EC2162-1D49-4B83-BACD-694F8664B3A8}" type="presParOf" srcId="{5CF10C44-A00F-4F90-898F-1DC25CF59592}" destId="{A37A58F3-1709-4477-80BE-3369EEF71598}" srcOrd="15" destOrd="0" presId="urn:microsoft.com/office/officeart/2005/8/layout/list1"/>
    <dgm:cxn modelId="{8448F8A3-8A69-40D3-8BF8-3D12A152B4D2}" type="presParOf" srcId="{5CF10C44-A00F-4F90-898F-1DC25CF59592}" destId="{5ED85040-2D4F-4DC4-A319-BE111A6E2AB5}" srcOrd="16" destOrd="0" presId="urn:microsoft.com/office/officeart/2005/8/layout/list1"/>
    <dgm:cxn modelId="{FEA63A9B-698C-4740-9354-88B49CA0E9EF}" type="presParOf" srcId="{5ED85040-2D4F-4DC4-A319-BE111A6E2AB5}" destId="{DA0DB785-729C-4589-B0B9-1D2B88CEA081}" srcOrd="0" destOrd="0" presId="urn:microsoft.com/office/officeart/2005/8/layout/list1"/>
    <dgm:cxn modelId="{B5B6D212-BD32-403E-ADE6-78CAE08D84B7}" type="presParOf" srcId="{5ED85040-2D4F-4DC4-A319-BE111A6E2AB5}" destId="{A896883E-22D9-4F5F-A701-06BFF7B7473F}" srcOrd="1" destOrd="0" presId="urn:microsoft.com/office/officeart/2005/8/layout/list1"/>
    <dgm:cxn modelId="{B1639AC7-7483-412B-AEE5-67B2267A765B}" type="presParOf" srcId="{5CF10C44-A00F-4F90-898F-1DC25CF59592}" destId="{CE3C6190-E7AD-4A36-AE9D-96AFDA33DD8F}" srcOrd="17" destOrd="0" presId="urn:microsoft.com/office/officeart/2005/8/layout/list1"/>
    <dgm:cxn modelId="{875ED552-5023-4532-AF9F-35C1760A054F}" type="presParOf" srcId="{5CF10C44-A00F-4F90-898F-1DC25CF59592}" destId="{4DF55D76-2C2F-47FA-B0A6-2F2E52C4C805}" srcOrd="18" destOrd="0" presId="urn:microsoft.com/office/officeart/2005/8/layout/list1"/>
    <dgm:cxn modelId="{9ECDFAFB-6739-491B-A472-E283055ADACC}" type="presParOf" srcId="{5CF10C44-A00F-4F90-898F-1DC25CF59592}" destId="{726ADF9A-56C6-48CD-B733-04BD81C2F171}" srcOrd="19" destOrd="0" presId="urn:microsoft.com/office/officeart/2005/8/layout/list1"/>
    <dgm:cxn modelId="{079DD90A-A530-41EE-BA72-0BD32A9C7EAA}" type="presParOf" srcId="{5CF10C44-A00F-4F90-898F-1DC25CF59592}" destId="{CD1F3190-2795-4645-9B38-58D5E29DD593}" srcOrd="20" destOrd="0" presId="urn:microsoft.com/office/officeart/2005/8/layout/list1"/>
    <dgm:cxn modelId="{61762EE4-CE70-4E6A-AE85-A821A29B24CA}" type="presParOf" srcId="{CD1F3190-2795-4645-9B38-58D5E29DD593}" destId="{2794FF21-4C6D-48E9-B279-2466E2444CE5}" srcOrd="0" destOrd="0" presId="urn:microsoft.com/office/officeart/2005/8/layout/list1"/>
    <dgm:cxn modelId="{EB6ADB6F-C471-44FA-A955-D1C7C1851E16}" type="presParOf" srcId="{CD1F3190-2795-4645-9B38-58D5E29DD593}" destId="{7F2F5200-EB05-460C-A0D1-CE2C75D6BDC1}" srcOrd="1" destOrd="0" presId="urn:microsoft.com/office/officeart/2005/8/layout/list1"/>
    <dgm:cxn modelId="{85DEDD7C-DCF7-4A61-8A2C-D68AAE11FAD3}" type="presParOf" srcId="{5CF10C44-A00F-4F90-898F-1DC25CF59592}" destId="{695854C1-4766-4C09-BD43-36D3630EFBD7}" srcOrd="21" destOrd="0" presId="urn:microsoft.com/office/officeart/2005/8/layout/list1"/>
    <dgm:cxn modelId="{8C0F03E4-D851-49C6-AC64-267A2F164597}" type="presParOf" srcId="{5CF10C44-A00F-4F90-898F-1DC25CF59592}" destId="{B1D24BFE-6BC3-4271-8242-AF49DAF1B99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9B02E2-CA65-4CD4-8F05-E56917885A73}" type="doc">
      <dgm:prSet loTypeId="urn:microsoft.com/office/officeart/2008/layout/LinedList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F0ED0035-6085-46CB-8191-C16FC40A4B86}">
      <dgm:prSet/>
      <dgm:spPr/>
      <dgm:t>
        <a:bodyPr/>
        <a:lstStyle/>
        <a:p>
          <a:r>
            <a:rPr lang="ru-RU" b="1" dirty="0">
              <a:solidFill>
                <a:srgbClr val="0070C0"/>
              </a:solidFill>
            </a:rPr>
            <a:t>Местное – после операции проводят лечение образовавшейся гнойной раны (перевязки с наложением влажно – высыхающих повязок с антисептиками, промывание раны и. т.д.).</a:t>
          </a:r>
          <a:endParaRPr lang="en-US" b="1" dirty="0">
            <a:solidFill>
              <a:srgbClr val="0070C0"/>
            </a:solidFill>
          </a:endParaRPr>
        </a:p>
      </dgm:t>
    </dgm:pt>
    <dgm:pt modelId="{D151BC35-DF59-49E5-9DF4-741B4D1CEEA5}" type="parTrans" cxnId="{82381620-E227-4513-A253-A5E40B201FA3}">
      <dgm:prSet/>
      <dgm:spPr/>
      <dgm:t>
        <a:bodyPr/>
        <a:lstStyle/>
        <a:p>
          <a:endParaRPr lang="en-US"/>
        </a:p>
      </dgm:t>
    </dgm:pt>
    <dgm:pt modelId="{73E2E719-48E2-45BB-8D28-A0AD5B505394}" type="sibTrans" cxnId="{82381620-E227-4513-A253-A5E40B201FA3}">
      <dgm:prSet phldrT="1" phldr="0"/>
      <dgm:spPr/>
      <dgm:t>
        <a:bodyPr/>
        <a:lstStyle/>
        <a:p>
          <a:endParaRPr lang="en-US"/>
        </a:p>
      </dgm:t>
    </dgm:pt>
    <dgm:pt modelId="{8ED7E656-4E23-4BAD-A2F4-84803A24D783}">
      <dgm:prSet/>
      <dgm:spPr/>
      <dgm:t>
        <a:bodyPr/>
        <a:lstStyle/>
        <a:p>
          <a:r>
            <a:rPr lang="ru-RU" b="1" dirty="0">
              <a:solidFill>
                <a:srgbClr val="0070C0"/>
              </a:solidFill>
            </a:rPr>
            <a:t>Обязательно иммобилизация пальца. Применяют физиотерапию, при поражении костей и суставов, также рентгенотерапию.</a:t>
          </a:r>
          <a:endParaRPr lang="en-US" b="1" dirty="0">
            <a:solidFill>
              <a:srgbClr val="0070C0"/>
            </a:solidFill>
          </a:endParaRPr>
        </a:p>
      </dgm:t>
    </dgm:pt>
    <dgm:pt modelId="{A3E514E9-FDB4-427F-9FA4-146DC63A15EF}" type="parTrans" cxnId="{C883F62A-8547-441A-9FD2-83831CE11400}">
      <dgm:prSet/>
      <dgm:spPr/>
      <dgm:t>
        <a:bodyPr/>
        <a:lstStyle/>
        <a:p>
          <a:endParaRPr lang="en-US"/>
        </a:p>
      </dgm:t>
    </dgm:pt>
    <dgm:pt modelId="{4D2B4BD2-E28D-4F33-976F-1832659B64A4}" type="sibTrans" cxnId="{C883F62A-8547-441A-9FD2-83831CE11400}">
      <dgm:prSet phldrT="2" phldr="0"/>
      <dgm:spPr/>
      <dgm:t>
        <a:bodyPr/>
        <a:lstStyle/>
        <a:p>
          <a:endParaRPr lang="en-US"/>
        </a:p>
      </dgm:t>
    </dgm:pt>
    <dgm:pt modelId="{E6578085-1336-447D-8578-02726A1A6C90}">
      <dgm:prSet/>
      <dgm:spPr/>
      <dgm:t>
        <a:bodyPr/>
        <a:lstStyle/>
        <a:p>
          <a:r>
            <a:rPr lang="ru-RU" b="1" dirty="0">
              <a:solidFill>
                <a:srgbClr val="0070C0"/>
              </a:solidFill>
            </a:rPr>
            <a:t>Общее лечение при панариции показано при глубоких формах, а также при наличии отягощенного фона (сахарный диабет, иммунодефицит и пр.). </a:t>
          </a:r>
          <a:endParaRPr lang="en-US" b="1" dirty="0">
            <a:solidFill>
              <a:srgbClr val="0070C0"/>
            </a:solidFill>
          </a:endParaRPr>
        </a:p>
      </dgm:t>
    </dgm:pt>
    <dgm:pt modelId="{8EB65DE1-33CD-4C5F-B9E7-D002FF8DC961}" type="parTrans" cxnId="{FC76043A-CB52-457A-9FC4-F0DC49AA469F}">
      <dgm:prSet/>
      <dgm:spPr/>
      <dgm:t>
        <a:bodyPr/>
        <a:lstStyle/>
        <a:p>
          <a:endParaRPr lang="en-US"/>
        </a:p>
      </dgm:t>
    </dgm:pt>
    <dgm:pt modelId="{9BA9817D-8C0B-458D-8E9C-14B7F1D3AD7C}" type="sibTrans" cxnId="{FC76043A-CB52-457A-9FC4-F0DC49AA469F}">
      <dgm:prSet phldrT="3" phldr="0"/>
      <dgm:spPr/>
      <dgm:t>
        <a:bodyPr/>
        <a:lstStyle/>
        <a:p>
          <a:endParaRPr lang="en-US"/>
        </a:p>
      </dgm:t>
    </dgm:pt>
    <dgm:pt modelId="{2AE683C9-1189-4FC4-93DC-AEBF2300173B}">
      <dgm:prSet/>
      <dgm:spPr/>
      <dgm:t>
        <a:bodyPr/>
        <a:lstStyle/>
        <a:p>
          <a:r>
            <a:rPr lang="ru-RU" b="1" dirty="0">
              <a:solidFill>
                <a:srgbClr val="0070C0"/>
              </a:solidFill>
            </a:rPr>
            <a:t>Для создания в тканях высокой регионарной концентрации антибиотика используют внутривенное введение препарата под жгутом.</a:t>
          </a:r>
          <a:endParaRPr lang="en-US" b="1" dirty="0">
            <a:solidFill>
              <a:srgbClr val="0070C0"/>
            </a:solidFill>
          </a:endParaRPr>
        </a:p>
      </dgm:t>
    </dgm:pt>
    <dgm:pt modelId="{5F2A3BB6-E9B7-415D-A8A5-022A514B38BA}" type="parTrans" cxnId="{A5A9F053-F20A-4998-991B-F073E9AD8541}">
      <dgm:prSet/>
      <dgm:spPr/>
      <dgm:t>
        <a:bodyPr/>
        <a:lstStyle/>
        <a:p>
          <a:endParaRPr lang="en-US"/>
        </a:p>
      </dgm:t>
    </dgm:pt>
    <dgm:pt modelId="{9B9AD567-A1B8-46C2-BDF4-91EE13B50B10}" type="sibTrans" cxnId="{A5A9F053-F20A-4998-991B-F073E9AD8541}">
      <dgm:prSet phldrT="4" phldr="0"/>
      <dgm:spPr/>
      <dgm:t>
        <a:bodyPr/>
        <a:lstStyle/>
        <a:p>
          <a:endParaRPr lang="en-US"/>
        </a:p>
      </dgm:t>
    </dgm:pt>
    <dgm:pt modelId="{FB094ACD-D238-4300-8F52-0B9E9DECBB2C}">
      <dgm:prSet/>
      <dgm:spPr/>
      <dgm:t>
        <a:bodyPr/>
        <a:lstStyle/>
        <a:p>
          <a:r>
            <a:rPr lang="ru-RU" b="1" dirty="0">
              <a:solidFill>
                <a:srgbClr val="0070C0"/>
              </a:solidFill>
            </a:rPr>
            <a:t>После купирования острого воспаления необходимо как можно раньше предпринять меры по скорейшему восстановлению функций пальца (ЛФК, физиотерапия).</a:t>
          </a:r>
          <a:endParaRPr lang="en-US" b="1" dirty="0">
            <a:solidFill>
              <a:srgbClr val="0070C0"/>
            </a:solidFill>
          </a:endParaRPr>
        </a:p>
      </dgm:t>
    </dgm:pt>
    <dgm:pt modelId="{643D0AAC-5D62-405F-AFF7-3135DD72C3F3}" type="parTrans" cxnId="{CCA5C1AE-AFC0-4525-BBB3-3A31371674E5}">
      <dgm:prSet/>
      <dgm:spPr/>
      <dgm:t>
        <a:bodyPr/>
        <a:lstStyle/>
        <a:p>
          <a:endParaRPr lang="en-US"/>
        </a:p>
      </dgm:t>
    </dgm:pt>
    <dgm:pt modelId="{484ADBA4-E4C1-422F-A4D9-0486E0FDA60A}" type="sibTrans" cxnId="{CCA5C1AE-AFC0-4525-BBB3-3A31371674E5}">
      <dgm:prSet phldrT="5" phldr="0"/>
      <dgm:spPr/>
      <dgm:t>
        <a:bodyPr/>
        <a:lstStyle/>
        <a:p>
          <a:endParaRPr lang="en-US"/>
        </a:p>
      </dgm:t>
    </dgm:pt>
    <dgm:pt modelId="{04ADF43C-9D4B-40C5-8949-2DA257C75CBC}" type="pres">
      <dgm:prSet presAssocID="{589B02E2-CA65-4CD4-8F05-E56917885A73}" presName="vert0" presStyleCnt="0">
        <dgm:presLayoutVars>
          <dgm:dir/>
          <dgm:animOne val="branch"/>
          <dgm:animLvl val="lvl"/>
        </dgm:presLayoutVars>
      </dgm:prSet>
      <dgm:spPr/>
    </dgm:pt>
    <dgm:pt modelId="{63E4419C-CEF9-4544-BF7A-EE9F79BEAEAF}" type="pres">
      <dgm:prSet presAssocID="{F0ED0035-6085-46CB-8191-C16FC40A4B86}" presName="thickLine" presStyleLbl="alignNode1" presStyleIdx="0" presStyleCnt="5"/>
      <dgm:spPr/>
    </dgm:pt>
    <dgm:pt modelId="{A290101A-A3D0-4F1C-A381-B2EB88105ACE}" type="pres">
      <dgm:prSet presAssocID="{F0ED0035-6085-46CB-8191-C16FC40A4B86}" presName="horz1" presStyleCnt="0"/>
      <dgm:spPr/>
    </dgm:pt>
    <dgm:pt modelId="{10A6DDE4-2C0F-4A03-A580-4FDC1D67E25F}" type="pres">
      <dgm:prSet presAssocID="{F0ED0035-6085-46CB-8191-C16FC40A4B86}" presName="tx1" presStyleLbl="revTx" presStyleIdx="0" presStyleCnt="5"/>
      <dgm:spPr/>
    </dgm:pt>
    <dgm:pt modelId="{F6C65031-1E00-4C11-BC58-03D753AEA796}" type="pres">
      <dgm:prSet presAssocID="{F0ED0035-6085-46CB-8191-C16FC40A4B86}" presName="vert1" presStyleCnt="0"/>
      <dgm:spPr/>
    </dgm:pt>
    <dgm:pt modelId="{D42A903D-F306-4E9F-8B09-8FCBD34EF4D5}" type="pres">
      <dgm:prSet presAssocID="{8ED7E656-4E23-4BAD-A2F4-84803A24D783}" presName="thickLine" presStyleLbl="alignNode1" presStyleIdx="1" presStyleCnt="5"/>
      <dgm:spPr/>
    </dgm:pt>
    <dgm:pt modelId="{1ACC6567-11C4-4755-8C21-902A8ACBAF1B}" type="pres">
      <dgm:prSet presAssocID="{8ED7E656-4E23-4BAD-A2F4-84803A24D783}" presName="horz1" presStyleCnt="0"/>
      <dgm:spPr/>
    </dgm:pt>
    <dgm:pt modelId="{3C73467D-E957-4F2F-B87C-2ED0F1F6C915}" type="pres">
      <dgm:prSet presAssocID="{8ED7E656-4E23-4BAD-A2F4-84803A24D783}" presName="tx1" presStyleLbl="revTx" presStyleIdx="1" presStyleCnt="5"/>
      <dgm:spPr/>
    </dgm:pt>
    <dgm:pt modelId="{78D48659-0A7B-49F6-99D5-CD632973C0B0}" type="pres">
      <dgm:prSet presAssocID="{8ED7E656-4E23-4BAD-A2F4-84803A24D783}" presName="vert1" presStyleCnt="0"/>
      <dgm:spPr/>
    </dgm:pt>
    <dgm:pt modelId="{41B14E72-BC48-45ED-B95E-7A174FA5E805}" type="pres">
      <dgm:prSet presAssocID="{E6578085-1336-447D-8578-02726A1A6C90}" presName="thickLine" presStyleLbl="alignNode1" presStyleIdx="2" presStyleCnt="5"/>
      <dgm:spPr/>
    </dgm:pt>
    <dgm:pt modelId="{A6F23122-8520-4E2E-9677-40CBB7757F00}" type="pres">
      <dgm:prSet presAssocID="{E6578085-1336-447D-8578-02726A1A6C90}" presName="horz1" presStyleCnt="0"/>
      <dgm:spPr/>
    </dgm:pt>
    <dgm:pt modelId="{FBF3F88C-C93E-469D-A23C-295975BB834A}" type="pres">
      <dgm:prSet presAssocID="{E6578085-1336-447D-8578-02726A1A6C90}" presName="tx1" presStyleLbl="revTx" presStyleIdx="2" presStyleCnt="5"/>
      <dgm:spPr/>
    </dgm:pt>
    <dgm:pt modelId="{CCCD6CFA-D474-4909-8649-11FC949C0E64}" type="pres">
      <dgm:prSet presAssocID="{E6578085-1336-447D-8578-02726A1A6C90}" presName="vert1" presStyleCnt="0"/>
      <dgm:spPr/>
    </dgm:pt>
    <dgm:pt modelId="{0AE2330E-3503-4DFD-AB93-8DAA583963D8}" type="pres">
      <dgm:prSet presAssocID="{2AE683C9-1189-4FC4-93DC-AEBF2300173B}" presName="thickLine" presStyleLbl="alignNode1" presStyleIdx="3" presStyleCnt="5"/>
      <dgm:spPr/>
    </dgm:pt>
    <dgm:pt modelId="{065FC1F2-4C37-48BB-B4A9-63D6CF742815}" type="pres">
      <dgm:prSet presAssocID="{2AE683C9-1189-4FC4-93DC-AEBF2300173B}" presName="horz1" presStyleCnt="0"/>
      <dgm:spPr/>
    </dgm:pt>
    <dgm:pt modelId="{E6CD5D30-3307-4714-AC47-162FAE9CF66A}" type="pres">
      <dgm:prSet presAssocID="{2AE683C9-1189-4FC4-93DC-AEBF2300173B}" presName="tx1" presStyleLbl="revTx" presStyleIdx="3" presStyleCnt="5"/>
      <dgm:spPr/>
    </dgm:pt>
    <dgm:pt modelId="{0524772D-3D1C-4277-B11E-070EFBA22D66}" type="pres">
      <dgm:prSet presAssocID="{2AE683C9-1189-4FC4-93DC-AEBF2300173B}" presName="vert1" presStyleCnt="0"/>
      <dgm:spPr/>
    </dgm:pt>
    <dgm:pt modelId="{A1AE9B2C-D669-4FCE-8F40-9FF1D39C3E15}" type="pres">
      <dgm:prSet presAssocID="{FB094ACD-D238-4300-8F52-0B9E9DECBB2C}" presName="thickLine" presStyleLbl="alignNode1" presStyleIdx="4" presStyleCnt="5"/>
      <dgm:spPr/>
    </dgm:pt>
    <dgm:pt modelId="{DFDD81CF-0702-497E-9D99-5727AA2635CB}" type="pres">
      <dgm:prSet presAssocID="{FB094ACD-D238-4300-8F52-0B9E9DECBB2C}" presName="horz1" presStyleCnt="0"/>
      <dgm:spPr/>
    </dgm:pt>
    <dgm:pt modelId="{9389F2A1-0072-4931-AB7A-9E002DD7FFD5}" type="pres">
      <dgm:prSet presAssocID="{FB094ACD-D238-4300-8F52-0B9E9DECBB2C}" presName="tx1" presStyleLbl="revTx" presStyleIdx="4" presStyleCnt="5"/>
      <dgm:spPr/>
    </dgm:pt>
    <dgm:pt modelId="{E28B11F2-5C4A-4CF8-A841-2E9E213674FB}" type="pres">
      <dgm:prSet presAssocID="{FB094ACD-D238-4300-8F52-0B9E9DECBB2C}" presName="vert1" presStyleCnt="0"/>
      <dgm:spPr/>
    </dgm:pt>
  </dgm:ptLst>
  <dgm:cxnLst>
    <dgm:cxn modelId="{82381620-E227-4513-A253-A5E40B201FA3}" srcId="{589B02E2-CA65-4CD4-8F05-E56917885A73}" destId="{F0ED0035-6085-46CB-8191-C16FC40A4B86}" srcOrd="0" destOrd="0" parTransId="{D151BC35-DF59-49E5-9DF4-741B4D1CEEA5}" sibTransId="{73E2E719-48E2-45BB-8D28-A0AD5B505394}"/>
    <dgm:cxn modelId="{C883F62A-8547-441A-9FD2-83831CE11400}" srcId="{589B02E2-CA65-4CD4-8F05-E56917885A73}" destId="{8ED7E656-4E23-4BAD-A2F4-84803A24D783}" srcOrd="1" destOrd="0" parTransId="{A3E514E9-FDB4-427F-9FA4-146DC63A15EF}" sibTransId="{4D2B4BD2-E28D-4F33-976F-1832659B64A4}"/>
    <dgm:cxn modelId="{B5030936-2EC0-4A3F-9625-18BC422EE264}" type="presOf" srcId="{589B02E2-CA65-4CD4-8F05-E56917885A73}" destId="{04ADF43C-9D4B-40C5-8949-2DA257C75CBC}" srcOrd="0" destOrd="0" presId="urn:microsoft.com/office/officeart/2008/layout/LinedList"/>
    <dgm:cxn modelId="{FC76043A-CB52-457A-9FC4-F0DC49AA469F}" srcId="{589B02E2-CA65-4CD4-8F05-E56917885A73}" destId="{E6578085-1336-447D-8578-02726A1A6C90}" srcOrd="2" destOrd="0" parTransId="{8EB65DE1-33CD-4C5F-B9E7-D002FF8DC961}" sibTransId="{9BA9817D-8C0B-458D-8E9C-14B7F1D3AD7C}"/>
    <dgm:cxn modelId="{2ED7015B-B989-411C-BE4C-07A551B21204}" type="presOf" srcId="{2AE683C9-1189-4FC4-93DC-AEBF2300173B}" destId="{E6CD5D30-3307-4714-AC47-162FAE9CF66A}" srcOrd="0" destOrd="0" presId="urn:microsoft.com/office/officeart/2008/layout/LinedList"/>
    <dgm:cxn modelId="{D44CD661-905E-425E-A7EF-8B203E6B4843}" type="presOf" srcId="{E6578085-1336-447D-8578-02726A1A6C90}" destId="{FBF3F88C-C93E-469D-A23C-295975BB834A}" srcOrd="0" destOrd="0" presId="urn:microsoft.com/office/officeart/2008/layout/LinedList"/>
    <dgm:cxn modelId="{A5A9F053-F20A-4998-991B-F073E9AD8541}" srcId="{589B02E2-CA65-4CD4-8F05-E56917885A73}" destId="{2AE683C9-1189-4FC4-93DC-AEBF2300173B}" srcOrd="3" destOrd="0" parTransId="{5F2A3BB6-E9B7-415D-A8A5-022A514B38BA}" sibTransId="{9B9AD567-A1B8-46C2-BDF4-91EE13B50B10}"/>
    <dgm:cxn modelId="{A22F4E7F-D323-46AF-830D-63796984497C}" type="presOf" srcId="{8ED7E656-4E23-4BAD-A2F4-84803A24D783}" destId="{3C73467D-E957-4F2F-B87C-2ED0F1F6C915}" srcOrd="0" destOrd="0" presId="urn:microsoft.com/office/officeart/2008/layout/LinedList"/>
    <dgm:cxn modelId="{CCA5C1AE-AFC0-4525-BBB3-3A31371674E5}" srcId="{589B02E2-CA65-4CD4-8F05-E56917885A73}" destId="{FB094ACD-D238-4300-8F52-0B9E9DECBB2C}" srcOrd="4" destOrd="0" parTransId="{643D0AAC-5D62-405F-AFF7-3135DD72C3F3}" sibTransId="{484ADBA4-E4C1-422F-A4D9-0486E0FDA60A}"/>
    <dgm:cxn modelId="{B52D4EBE-0355-4490-AE14-20E00A63E583}" type="presOf" srcId="{FB094ACD-D238-4300-8F52-0B9E9DECBB2C}" destId="{9389F2A1-0072-4931-AB7A-9E002DD7FFD5}" srcOrd="0" destOrd="0" presId="urn:microsoft.com/office/officeart/2008/layout/LinedList"/>
    <dgm:cxn modelId="{B08711E8-8327-4FD3-8E71-C74FEBDCAE6B}" type="presOf" srcId="{F0ED0035-6085-46CB-8191-C16FC40A4B86}" destId="{10A6DDE4-2C0F-4A03-A580-4FDC1D67E25F}" srcOrd="0" destOrd="0" presId="urn:microsoft.com/office/officeart/2008/layout/LinedList"/>
    <dgm:cxn modelId="{EA15198D-3A24-413F-BE1F-3C4CC8C9094A}" type="presParOf" srcId="{04ADF43C-9D4B-40C5-8949-2DA257C75CBC}" destId="{63E4419C-CEF9-4544-BF7A-EE9F79BEAEAF}" srcOrd="0" destOrd="0" presId="urn:microsoft.com/office/officeart/2008/layout/LinedList"/>
    <dgm:cxn modelId="{9FE746CD-FAA5-4AD8-8FEE-EF6083E56755}" type="presParOf" srcId="{04ADF43C-9D4B-40C5-8949-2DA257C75CBC}" destId="{A290101A-A3D0-4F1C-A381-B2EB88105ACE}" srcOrd="1" destOrd="0" presId="urn:microsoft.com/office/officeart/2008/layout/LinedList"/>
    <dgm:cxn modelId="{C959C749-F975-4985-9DFF-B04D1F88A3C7}" type="presParOf" srcId="{A290101A-A3D0-4F1C-A381-B2EB88105ACE}" destId="{10A6DDE4-2C0F-4A03-A580-4FDC1D67E25F}" srcOrd="0" destOrd="0" presId="urn:microsoft.com/office/officeart/2008/layout/LinedList"/>
    <dgm:cxn modelId="{16CE9EFD-C4AD-4E4A-AC87-E16B6CEDA6B4}" type="presParOf" srcId="{A290101A-A3D0-4F1C-A381-B2EB88105ACE}" destId="{F6C65031-1E00-4C11-BC58-03D753AEA796}" srcOrd="1" destOrd="0" presId="urn:microsoft.com/office/officeart/2008/layout/LinedList"/>
    <dgm:cxn modelId="{78FDBDE9-E4FD-48C8-A8C5-1F842D403372}" type="presParOf" srcId="{04ADF43C-9D4B-40C5-8949-2DA257C75CBC}" destId="{D42A903D-F306-4E9F-8B09-8FCBD34EF4D5}" srcOrd="2" destOrd="0" presId="urn:microsoft.com/office/officeart/2008/layout/LinedList"/>
    <dgm:cxn modelId="{3FBC4306-D636-4BA7-9236-E11A5103E3A4}" type="presParOf" srcId="{04ADF43C-9D4B-40C5-8949-2DA257C75CBC}" destId="{1ACC6567-11C4-4755-8C21-902A8ACBAF1B}" srcOrd="3" destOrd="0" presId="urn:microsoft.com/office/officeart/2008/layout/LinedList"/>
    <dgm:cxn modelId="{EBDBF4B5-0BBE-4556-93FA-0203EC793B6E}" type="presParOf" srcId="{1ACC6567-11C4-4755-8C21-902A8ACBAF1B}" destId="{3C73467D-E957-4F2F-B87C-2ED0F1F6C915}" srcOrd="0" destOrd="0" presId="urn:microsoft.com/office/officeart/2008/layout/LinedList"/>
    <dgm:cxn modelId="{7BD96599-3CD1-449F-96DC-76B455D9E593}" type="presParOf" srcId="{1ACC6567-11C4-4755-8C21-902A8ACBAF1B}" destId="{78D48659-0A7B-49F6-99D5-CD632973C0B0}" srcOrd="1" destOrd="0" presId="urn:microsoft.com/office/officeart/2008/layout/LinedList"/>
    <dgm:cxn modelId="{7D7E0F5F-A06F-461B-A722-711F429E4809}" type="presParOf" srcId="{04ADF43C-9D4B-40C5-8949-2DA257C75CBC}" destId="{41B14E72-BC48-45ED-B95E-7A174FA5E805}" srcOrd="4" destOrd="0" presId="urn:microsoft.com/office/officeart/2008/layout/LinedList"/>
    <dgm:cxn modelId="{7AF405AF-017F-4DE4-92C0-8A9FDDC16ED5}" type="presParOf" srcId="{04ADF43C-9D4B-40C5-8949-2DA257C75CBC}" destId="{A6F23122-8520-4E2E-9677-40CBB7757F00}" srcOrd="5" destOrd="0" presId="urn:microsoft.com/office/officeart/2008/layout/LinedList"/>
    <dgm:cxn modelId="{22D7BE09-77CF-472A-8BE3-D425A795567E}" type="presParOf" srcId="{A6F23122-8520-4E2E-9677-40CBB7757F00}" destId="{FBF3F88C-C93E-469D-A23C-295975BB834A}" srcOrd="0" destOrd="0" presId="urn:microsoft.com/office/officeart/2008/layout/LinedList"/>
    <dgm:cxn modelId="{459E1212-6C19-48C1-B116-83C890CB3D63}" type="presParOf" srcId="{A6F23122-8520-4E2E-9677-40CBB7757F00}" destId="{CCCD6CFA-D474-4909-8649-11FC949C0E64}" srcOrd="1" destOrd="0" presId="urn:microsoft.com/office/officeart/2008/layout/LinedList"/>
    <dgm:cxn modelId="{5A5236D0-430B-4CB0-BB18-F461EF332352}" type="presParOf" srcId="{04ADF43C-9D4B-40C5-8949-2DA257C75CBC}" destId="{0AE2330E-3503-4DFD-AB93-8DAA583963D8}" srcOrd="6" destOrd="0" presId="urn:microsoft.com/office/officeart/2008/layout/LinedList"/>
    <dgm:cxn modelId="{6F9D1DC8-6AAF-43C2-99F9-300DFBC54C61}" type="presParOf" srcId="{04ADF43C-9D4B-40C5-8949-2DA257C75CBC}" destId="{065FC1F2-4C37-48BB-B4A9-63D6CF742815}" srcOrd="7" destOrd="0" presId="urn:microsoft.com/office/officeart/2008/layout/LinedList"/>
    <dgm:cxn modelId="{D62E72CA-8C18-4A26-86ED-6E925C9624A0}" type="presParOf" srcId="{065FC1F2-4C37-48BB-B4A9-63D6CF742815}" destId="{E6CD5D30-3307-4714-AC47-162FAE9CF66A}" srcOrd="0" destOrd="0" presId="urn:microsoft.com/office/officeart/2008/layout/LinedList"/>
    <dgm:cxn modelId="{DBFE56DF-5521-4144-84F8-9529E79D94F2}" type="presParOf" srcId="{065FC1F2-4C37-48BB-B4A9-63D6CF742815}" destId="{0524772D-3D1C-4277-B11E-070EFBA22D66}" srcOrd="1" destOrd="0" presId="urn:microsoft.com/office/officeart/2008/layout/LinedList"/>
    <dgm:cxn modelId="{A8C5899D-A429-413D-9321-1ACD8DDEB4D9}" type="presParOf" srcId="{04ADF43C-9D4B-40C5-8949-2DA257C75CBC}" destId="{A1AE9B2C-D669-4FCE-8F40-9FF1D39C3E15}" srcOrd="8" destOrd="0" presId="urn:microsoft.com/office/officeart/2008/layout/LinedList"/>
    <dgm:cxn modelId="{E75CDFEE-5743-4160-B9A6-644F046C9767}" type="presParOf" srcId="{04ADF43C-9D4B-40C5-8949-2DA257C75CBC}" destId="{DFDD81CF-0702-497E-9D99-5727AA2635CB}" srcOrd="9" destOrd="0" presId="urn:microsoft.com/office/officeart/2008/layout/LinedList"/>
    <dgm:cxn modelId="{58262D51-1893-4CDA-86D9-9AD9BBEE4A79}" type="presParOf" srcId="{DFDD81CF-0702-497E-9D99-5727AA2635CB}" destId="{9389F2A1-0072-4931-AB7A-9E002DD7FFD5}" srcOrd="0" destOrd="0" presId="urn:microsoft.com/office/officeart/2008/layout/LinedList"/>
    <dgm:cxn modelId="{1ECE68DD-5EC9-43A1-B6E2-0CA0F0734484}" type="presParOf" srcId="{DFDD81CF-0702-497E-9D99-5727AA2635CB}" destId="{E28B11F2-5C4A-4CF8-A841-2E9E213674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B8794-4B26-497A-B1B2-37F640FDD9F4}">
      <dsp:nvSpPr>
        <dsp:cNvPr id="0" name=""/>
        <dsp:cNvSpPr/>
      </dsp:nvSpPr>
      <dsp:spPr>
        <a:xfrm>
          <a:off x="0" y="280038"/>
          <a:ext cx="644723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21B93-4259-4867-B83D-AC59B8253545}">
      <dsp:nvSpPr>
        <dsp:cNvPr id="0" name=""/>
        <dsp:cNvSpPr/>
      </dsp:nvSpPr>
      <dsp:spPr>
        <a:xfrm>
          <a:off x="322361" y="73398"/>
          <a:ext cx="4513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83" tIns="0" rIns="17058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/>
            <a:t>сильная боль</a:t>
          </a:r>
          <a:endParaRPr lang="en-US" sz="1400" kern="1200"/>
        </a:p>
      </dsp:txBody>
      <dsp:txXfrm>
        <a:off x="342536" y="93573"/>
        <a:ext cx="4472713" cy="372930"/>
      </dsp:txXfrm>
    </dsp:sp>
    <dsp:sp modelId="{ED2C321C-71EE-4D8D-9AB0-B3D8E5846368}">
      <dsp:nvSpPr>
        <dsp:cNvPr id="0" name=""/>
        <dsp:cNvSpPr/>
      </dsp:nvSpPr>
      <dsp:spPr>
        <a:xfrm>
          <a:off x="0" y="915078"/>
          <a:ext cx="644723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41412-9077-4232-9BF8-14377A043504}">
      <dsp:nvSpPr>
        <dsp:cNvPr id="0" name=""/>
        <dsp:cNvSpPr/>
      </dsp:nvSpPr>
      <dsp:spPr>
        <a:xfrm>
          <a:off x="322361" y="708438"/>
          <a:ext cx="4513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83" tIns="0" rIns="17058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/>
            <a:t>гиперемия </a:t>
          </a:r>
          <a:endParaRPr lang="en-US" sz="1400" kern="1200"/>
        </a:p>
      </dsp:txBody>
      <dsp:txXfrm>
        <a:off x="342536" y="728613"/>
        <a:ext cx="4472713" cy="372930"/>
      </dsp:txXfrm>
    </dsp:sp>
    <dsp:sp modelId="{FF16DF3F-9E36-499D-B118-D26E390A5678}">
      <dsp:nvSpPr>
        <dsp:cNvPr id="0" name=""/>
        <dsp:cNvSpPr/>
      </dsp:nvSpPr>
      <dsp:spPr>
        <a:xfrm>
          <a:off x="0" y="1550118"/>
          <a:ext cx="644723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2417E-329F-4892-9C2D-E0528291F90B}">
      <dsp:nvSpPr>
        <dsp:cNvPr id="0" name=""/>
        <dsp:cNvSpPr/>
      </dsp:nvSpPr>
      <dsp:spPr>
        <a:xfrm>
          <a:off x="322361" y="1343478"/>
          <a:ext cx="4513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83" tIns="0" rIns="17058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/>
            <a:t>отек </a:t>
          </a:r>
          <a:endParaRPr lang="en-US" sz="1400" kern="1200"/>
        </a:p>
      </dsp:txBody>
      <dsp:txXfrm>
        <a:off x="342536" y="1363653"/>
        <a:ext cx="4472713" cy="372930"/>
      </dsp:txXfrm>
    </dsp:sp>
    <dsp:sp modelId="{08E84867-57F9-473B-992A-42EC06956A22}">
      <dsp:nvSpPr>
        <dsp:cNvPr id="0" name=""/>
        <dsp:cNvSpPr/>
      </dsp:nvSpPr>
      <dsp:spPr>
        <a:xfrm>
          <a:off x="0" y="2185158"/>
          <a:ext cx="644723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44D4A-2005-48A5-9DDD-E7A34FA6DB53}">
      <dsp:nvSpPr>
        <dsp:cNvPr id="0" name=""/>
        <dsp:cNvSpPr/>
      </dsp:nvSpPr>
      <dsp:spPr>
        <a:xfrm>
          <a:off x="322361" y="1978518"/>
          <a:ext cx="4513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83" tIns="0" rIns="17058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/>
            <a:t>нарушение функций пальца(ев) и кисти</a:t>
          </a:r>
          <a:endParaRPr lang="en-US" sz="1400" kern="1200"/>
        </a:p>
      </dsp:txBody>
      <dsp:txXfrm>
        <a:off x="342536" y="1998693"/>
        <a:ext cx="4472713" cy="372930"/>
      </dsp:txXfrm>
    </dsp:sp>
    <dsp:sp modelId="{4DF55D76-2C2F-47FA-B0A6-2F2E52C4C805}">
      <dsp:nvSpPr>
        <dsp:cNvPr id="0" name=""/>
        <dsp:cNvSpPr/>
      </dsp:nvSpPr>
      <dsp:spPr>
        <a:xfrm>
          <a:off x="0" y="2820198"/>
          <a:ext cx="644723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6883E-22D9-4F5F-A701-06BFF7B7473F}">
      <dsp:nvSpPr>
        <dsp:cNvPr id="0" name=""/>
        <dsp:cNvSpPr/>
      </dsp:nvSpPr>
      <dsp:spPr>
        <a:xfrm>
          <a:off x="322361" y="2613558"/>
          <a:ext cx="4513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83" tIns="0" rIns="17058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/>
            <a:t>лимфангит, лимфаденит</a:t>
          </a:r>
          <a:endParaRPr lang="en-US" sz="1400" kern="1200" dirty="0"/>
        </a:p>
      </dsp:txBody>
      <dsp:txXfrm>
        <a:off x="342536" y="2633733"/>
        <a:ext cx="4472713" cy="372930"/>
      </dsp:txXfrm>
    </dsp:sp>
    <dsp:sp modelId="{B1D24BFE-6BC3-4271-8242-AF49DAF1B995}">
      <dsp:nvSpPr>
        <dsp:cNvPr id="0" name=""/>
        <dsp:cNvSpPr/>
      </dsp:nvSpPr>
      <dsp:spPr>
        <a:xfrm>
          <a:off x="0" y="3455238"/>
          <a:ext cx="644723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F5200-EB05-460C-A0D1-CE2C75D6BDC1}">
      <dsp:nvSpPr>
        <dsp:cNvPr id="0" name=""/>
        <dsp:cNvSpPr/>
      </dsp:nvSpPr>
      <dsp:spPr>
        <a:xfrm>
          <a:off x="322361" y="3248598"/>
          <a:ext cx="4513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83" tIns="0" rIns="17058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/>
            <a:t>симптомы гнойной интоксикации</a:t>
          </a:r>
          <a:endParaRPr lang="en-US" sz="1400" kern="1200" dirty="0"/>
        </a:p>
      </dsp:txBody>
      <dsp:txXfrm>
        <a:off x="342536" y="3268773"/>
        <a:ext cx="4472713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4419C-CEF9-4544-BF7A-EE9F79BEAEAF}">
      <dsp:nvSpPr>
        <dsp:cNvPr id="0" name=""/>
        <dsp:cNvSpPr/>
      </dsp:nvSpPr>
      <dsp:spPr>
        <a:xfrm>
          <a:off x="0" y="473"/>
          <a:ext cx="6447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6DDE4-2C0F-4A03-A580-4FDC1D67E25F}">
      <dsp:nvSpPr>
        <dsp:cNvPr id="0" name=""/>
        <dsp:cNvSpPr/>
      </dsp:nvSpPr>
      <dsp:spPr>
        <a:xfrm>
          <a:off x="0" y="473"/>
          <a:ext cx="6447234" cy="776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70C0"/>
              </a:solidFill>
            </a:rPr>
            <a:t>Местное – после операции проводят лечение образовавшейся гнойной раны (перевязки с наложением влажно – высыхающих повязок с антисептиками, промывание раны и. т.д.).</a:t>
          </a:r>
          <a:endParaRPr lang="en-US" sz="1600" b="1" kern="1200" dirty="0">
            <a:solidFill>
              <a:srgbClr val="0070C0"/>
            </a:solidFill>
          </a:endParaRPr>
        </a:p>
      </dsp:txBody>
      <dsp:txXfrm>
        <a:off x="0" y="473"/>
        <a:ext cx="6447234" cy="776097"/>
      </dsp:txXfrm>
    </dsp:sp>
    <dsp:sp modelId="{D42A903D-F306-4E9F-8B09-8FCBD34EF4D5}">
      <dsp:nvSpPr>
        <dsp:cNvPr id="0" name=""/>
        <dsp:cNvSpPr/>
      </dsp:nvSpPr>
      <dsp:spPr>
        <a:xfrm>
          <a:off x="0" y="776571"/>
          <a:ext cx="6447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3467D-E957-4F2F-B87C-2ED0F1F6C915}">
      <dsp:nvSpPr>
        <dsp:cNvPr id="0" name=""/>
        <dsp:cNvSpPr/>
      </dsp:nvSpPr>
      <dsp:spPr>
        <a:xfrm>
          <a:off x="0" y="776571"/>
          <a:ext cx="6447234" cy="776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70C0"/>
              </a:solidFill>
            </a:rPr>
            <a:t>Обязательно иммобилизация пальца. Применяют физиотерапию, при поражении костей и суставов, также рентгенотерапию.</a:t>
          </a:r>
          <a:endParaRPr lang="en-US" sz="1600" b="1" kern="1200" dirty="0">
            <a:solidFill>
              <a:srgbClr val="0070C0"/>
            </a:solidFill>
          </a:endParaRPr>
        </a:p>
      </dsp:txBody>
      <dsp:txXfrm>
        <a:off x="0" y="776571"/>
        <a:ext cx="6447234" cy="776097"/>
      </dsp:txXfrm>
    </dsp:sp>
    <dsp:sp modelId="{41B14E72-BC48-45ED-B95E-7A174FA5E805}">
      <dsp:nvSpPr>
        <dsp:cNvPr id="0" name=""/>
        <dsp:cNvSpPr/>
      </dsp:nvSpPr>
      <dsp:spPr>
        <a:xfrm>
          <a:off x="0" y="1552669"/>
          <a:ext cx="6447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3F88C-C93E-469D-A23C-295975BB834A}">
      <dsp:nvSpPr>
        <dsp:cNvPr id="0" name=""/>
        <dsp:cNvSpPr/>
      </dsp:nvSpPr>
      <dsp:spPr>
        <a:xfrm>
          <a:off x="0" y="1552669"/>
          <a:ext cx="6447234" cy="776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70C0"/>
              </a:solidFill>
            </a:rPr>
            <a:t>Общее лечение при панариции показано при глубоких формах, а также при наличии отягощенного фона (сахарный диабет, иммунодефицит и пр.). </a:t>
          </a:r>
          <a:endParaRPr lang="en-US" sz="1600" b="1" kern="1200" dirty="0">
            <a:solidFill>
              <a:srgbClr val="0070C0"/>
            </a:solidFill>
          </a:endParaRPr>
        </a:p>
      </dsp:txBody>
      <dsp:txXfrm>
        <a:off x="0" y="1552669"/>
        <a:ext cx="6447234" cy="776097"/>
      </dsp:txXfrm>
    </dsp:sp>
    <dsp:sp modelId="{0AE2330E-3503-4DFD-AB93-8DAA583963D8}">
      <dsp:nvSpPr>
        <dsp:cNvPr id="0" name=""/>
        <dsp:cNvSpPr/>
      </dsp:nvSpPr>
      <dsp:spPr>
        <a:xfrm>
          <a:off x="0" y="2328767"/>
          <a:ext cx="6447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D5D30-3307-4714-AC47-162FAE9CF66A}">
      <dsp:nvSpPr>
        <dsp:cNvPr id="0" name=""/>
        <dsp:cNvSpPr/>
      </dsp:nvSpPr>
      <dsp:spPr>
        <a:xfrm>
          <a:off x="0" y="2328767"/>
          <a:ext cx="6447234" cy="776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70C0"/>
              </a:solidFill>
            </a:rPr>
            <a:t>Для создания в тканях высокой регионарной концентрации антибиотика используют внутривенное введение препарата под жгутом.</a:t>
          </a:r>
          <a:endParaRPr lang="en-US" sz="1600" b="1" kern="1200" dirty="0">
            <a:solidFill>
              <a:srgbClr val="0070C0"/>
            </a:solidFill>
          </a:endParaRPr>
        </a:p>
      </dsp:txBody>
      <dsp:txXfrm>
        <a:off x="0" y="2328767"/>
        <a:ext cx="6447234" cy="776097"/>
      </dsp:txXfrm>
    </dsp:sp>
    <dsp:sp modelId="{A1AE9B2C-D669-4FCE-8F40-9FF1D39C3E15}">
      <dsp:nvSpPr>
        <dsp:cNvPr id="0" name=""/>
        <dsp:cNvSpPr/>
      </dsp:nvSpPr>
      <dsp:spPr>
        <a:xfrm>
          <a:off x="0" y="3104865"/>
          <a:ext cx="6447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9F2A1-0072-4931-AB7A-9E002DD7FFD5}">
      <dsp:nvSpPr>
        <dsp:cNvPr id="0" name=""/>
        <dsp:cNvSpPr/>
      </dsp:nvSpPr>
      <dsp:spPr>
        <a:xfrm>
          <a:off x="0" y="3104865"/>
          <a:ext cx="6447234" cy="776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70C0"/>
              </a:solidFill>
            </a:rPr>
            <a:t>После купирования острого воспаления необходимо как можно раньше предпринять меры по скорейшему восстановлению функций пальца (ЛФК, физиотерапия).</a:t>
          </a:r>
          <a:endParaRPr lang="en-US" sz="1600" b="1" kern="1200" dirty="0">
            <a:solidFill>
              <a:srgbClr val="0070C0"/>
            </a:solidFill>
          </a:endParaRPr>
        </a:p>
      </dsp:txBody>
      <dsp:txXfrm>
        <a:off x="0" y="3104865"/>
        <a:ext cx="6447234" cy="776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09B7-4BAA-4CDB-BF96-676ABFC0BD86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AA6E4-4235-410D-8A0B-59A683E50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8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AA6E4-4235-410D-8A0B-59A683E503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33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E6C8-2156-48DB-832B-C3229D0234F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791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BA0-6AAD-4B19-8BB1-5109B990B3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98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BA0-6AAD-4B19-8BB1-5109B990B3F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258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BA0-6AAD-4B19-8BB1-5109B990B3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6431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BA0-6AAD-4B19-8BB1-5109B990B3F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2190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4BA0-6AAD-4B19-8BB1-5109B990B3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77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6487-39D2-41E3-B741-ECB4FF9B0D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110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958E-43A6-40FA-AB78-B028561194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49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CFFF-8DD0-4333-89B5-F8D0A3EFD56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2146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B895-26BC-4FAA-BB14-3D2DAE0708A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6822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2E76-81C5-4BD2-889C-79683E7486B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104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1B6E-9911-42CF-AC35-324D184CC98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5951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0F43-9B89-4F66-8902-5DB0B512BE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0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0D9F-CB22-410F-AA0C-762E546055D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539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D3F1-4410-48FD-98A5-C5FFE26118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68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E152-FAFF-499A-9743-C7E9B0725D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460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D2C5-2064-4AC1-8952-7BCF00595A8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089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549E-E746-43E7-A317-1B3897E3DE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097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79D0-BD90-42B9-BC4C-E3D918977BE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3140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79D0-BD90-42B9-BC4C-E3D918977BE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2937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79D0-BD90-42B9-BC4C-E3D918977BE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0577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79D0-BD90-42B9-BC4C-E3D918977BE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42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5C48-6B81-41C2-B865-A960AE226DA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9765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79D0-BD90-42B9-BC4C-E3D918977BE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0719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8165-18A8-4616-BC9D-B4744EF0F09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987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14F1-1912-4D42-9FEF-1F9A601B544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490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5EB-9F13-4417-9A89-ACF31E541B8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87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ADF3-9366-48F1-A95F-1D2AAC00044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408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7C5F-6D5D-4AD9-BE18-ADB1D04FCE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57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AD1D-13D6-4A4C-B814-E2EAA5ECD0E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970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3C6-C991-456C-B244-EDBC91A7790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734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D961E-56F3-4022-BF5B-6FD9639C84E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29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224BA0-6AAD-4B19-8BB1-5109B990B3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68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224BA0-6AAD-4B19-8BB1-5109B990B3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41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3C4CA-3B1A-4BF9-8EE2-91F4D2ADB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908720"/>
            <a:ext cx="7185821" cy="2664296"/>
          </a:xfrm>
        </p:spPr>
        <p:txBody>
          <a:bodyPr/>
          <a:lstStyle/>
          <a:p>
            <a:pPr algn="l"/>
            <a:r>
              <a:rPr lang="ru-RU" b="1" dirty="0"/>
              <a:t>ГНОЙНЫЕ ЗАБОЛЕВАНИЯ ПАЛЬЦЕВ И КИСТИ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3E7DA-94F8-4EAA-8DF2-DEBF34E52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6537749" cy="182643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Составитель: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Профессор кафедры хирургии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медико-профилактического факультета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д.м.н. Алекберзаде Афтандил Вагиф оглы</a:t>
            </a:r>
          </a:p>
          <a:p>
            <a:pPr algn="l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1B8C5B-BEC7-4A36-9971-708CE7160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473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9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56A07E7-16BD-45CE-A55F-642B9B993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963877"/>
            <a:ext cx="5167486" cy="880947"/>
          </a:xfrm>
        </p:spPr>
        <p:txBody>
          <a:bodyPr>
            <a:normAutofit/>
          </a:bodyPr>
          <a:lstStyle/>
          <a:p>
            <a:r>
              <a:rPr lang="ru-RU" altLang="ru-RU" sz="4400" b="1" dirty="0">
                <a:solidFill>
                  <a:schemeClr val="accent1"/>
                </a:solidFill>
              </a:rPr>
              <a:t>КЛАССИФИКАЦИЯ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C26C9ED-3E36-4184-875E-0EB352E54B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0729" y="2060848"/>
            <a:ext cx="4783327" cy="390528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100" b="1" dirty="0">
                <a:solidFill>
                  <a:srgbClr val="0070C0"/>
                </a:solidFill>
              </a:rPr>
              <a:t>Кожный;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100" b="1" dirty="0">
                <a:solidFill>
                  <a:srgbClr val="0070C0"/>
                </a:solidFill>
              </a:rPr>
              <a:t>Подкожный;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100" b="1" dirty="0">
                <a:solidFill>
                  <a:srgbClr val="0070C0"/>
                </a:solidFill>
              </a:rPr>
              <a:t>Околоногтевой (паронихия);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100" b="1" dirty="0">
                <a:solidFill>
                  <a:srgbClr val="0070C0"/>
                </a:solidFill>
              </a:rPr>
              <a:t>Подногтевой;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100" b="1" dirty="0">
                <a:solidFill>
                  <a:srgbClr val="0070C0"/>
                </a:solidFill>
              </a:rPr>
              <a:t>Сухожильный (тендовагинит);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100" b="1" dirty="0">
                <a:solidFill>
                  <a:srgbClr val="0070C0"/>
                </a:solidFill>
              </a:rPr>
              <a:t>Костный;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100" b="1" dirty="0">
                <a:solidFill>
                  <a:srgbClr val="0070C0"/>
                </a:solidFill>
              </a:rPr>
              <a:t>Суставной;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100" b="1" dirty="0">
                <a:solidFill>
                  <a:srgbClr val="0070C0"/>
                </a:solidFill>
              </a:rPr>
              <a:t>Пандактилит.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60182-3019-470B-BE22-904BEB26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92696"/>
            <a:ext cx="6336704" cy="92739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/>
              <a:t>Ф</a:t>
            </a:r>
            <a:r>
              <a:rPr lang="ru-RU" sz="4800" b="1"/>
              <a:t>ОРМЫ</a:t>
            </a:r>
            <a:r>
              <a:rPr lang="en-US" sz="4800" b="1"/>
              <a:t> </a:t>
            </a:r>
            <a:r>
              <a:rPr lang="ru-RU" sz="4800" b="1"/>
              <a:t>ПАНАРИЦИЯ</a:t>
            </a:r>
            <a:endParaRPr lang="en-US" sz="48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7D429D-36FB-4052-9459-37A785432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44824"/>
            <a:ext cx="518457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5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05FA6AE-5C89-4A0C-A810-2EF670D77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ru-RU" altLang="ru-RU" b="1" dirty="0"/>
              <a:t>КЛИНИЧЕСКАЯ КАРТИНА, ДИАГНОСТИКА ПАНАРИЦИЯ</a:t>
            </a:r>
          </a:p>
        </p:txBody>
      </p:sp>
      <p:graphicFrame>
        <p:nvGraphicFramePr>
          <p:cNvPr id="30725" name="Rectangl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517374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D33CBD6-1867-4B0A-A8AC-1E620E1F8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2800" b="1"/>
              <a:t>З</a:t>
            </a:r>
            <a:r>
              <a:rPr lang="ru-RU" altLang="ru-RU" sz="2800" b="1"/>
              <a:t>ОНЫ БОЛЕЗНЕННОСТИ ПРИ ОСТРЫХ ГНОЙНЫХ ПРОЦЕССАХ </a:t>
            </a:r>
            <a:br>
              <a:rPr lang="ru-RU" altLang="ru-RU" sz="2800" b="1"/>
            </a:br>
            <a:r>
              <a:rPr lang="ru-RU" altLang="ru-RU" sz="2800" b="1"/>
              <a:t>НА ЛАДОНИ И ПАЛЬЦАХ КИСТИ</a:t>
            </a:r>
            <a:endParaRPr lang="en-US" altLang="ru-RU" sz="2800" b="1" dirty="0"/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8A81F337-37FB-4EC2-A856-8BE3FEE7C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2160589"/>
            <a:ext cx="3847976" cy="37493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1 – </a:t>
            </a:r>
            <a:r>
              <a:rPr lang="en-US" altLang="ru-RU" b="1" i="1" dirty="0" err="1">
                <a:solidFill>
                  <a:srgbClr val="0070C0"/>
                </a:solidFill>
                <a:latin typeface="+mn-lt"/>
              </a:rPr>
              <a:t>костный</a:t>
            </a: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 панариций; </a:t>
            </a:r>
            <a:endParaRPr lang="ru-RU" altLang="ru-RU" b="1" i="1" dirty="0">
              <a:solidFill>
                <a:srgbClr val="0070C0"/>
              </a:solidFill>
              <a:latin typeface="+mn-lt"/>
            </a:endParaRP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2 – </a:t>
            </a:r>
            <a:r>
              <a:rPr lang="en-US" altLang="ru-RU" b="1" i="1" dirty="0" err="1">
                <a:solidFill>
                  <a:srgbClr val="0070C0"/>
                </a:solidFill>
                <a:latin typeface="+mn-lt"/>
              </a:rPr>
              <a:t>суставный</a:t>
            </a: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ru-RU" b="1" i="1" dirty="0" err="1">
                <a:solidFill>
                  <a:srgbClr val="0070C0"/>
                </a:solidFill>
                <a:latin typeface="+mn-lt"/>
              </a:rPr>
              <a:t>панараций</a:t>
            </a: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; </a:t>
            </a:r>
            <a:endParaRPr lang="ru-RU" altLang="ru-RU" b="1" i="1" dirty="0">
              <a:solidFill>
                <a:srgbClr val="0070C0"/>
              </a:solidFill>
              <a:latin typeface="+mn-lt"/>
            </a:endParaRP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3 – </a:t>
            </a:r>
            <a:r>
              <a:rPr lang="en-US" altLang="ru-RU" b="1" i="1" dirty="0" err="1">
                <a:solidFill>
                  <a:srgbClr val="0070C0"/>
                </a:solidFill>
                <a:latin typeface="+mn-lt"/>
              </a:rPr>
              <a:t>подкожный</a:t>
            </a: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 панариций; </a:t>
            </a:r>
            <a:endParaRPr lang="ru-RU" altLang="ru-RU" b="1" i="1" dirty="0">
              <a:solidFill>
                <a:srgbClr val="0070C0"/>
              </a:solidFill>
              <a:latin typeface="+mn-lt"/>
            </a:endParaRP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4 – </a:t>
            </a:r>
            <a:r>
              <a:rPr lang="en-US" altLang="ru-RU" b="1" i="1" dirty="0" err="1">
                <a:solidFill>
                  <a:srgbClr val="0070C0"/>
                </a:solidFill>
                <a:latin typeface="+mn-lt"/>
              </a:rPr>
              <a:t>сухожильный</a:t>
            </a: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 панариций; </a:t>
            </a:r>
            <a:endParaRPr lang="ru-RU" altLang="ru-RU" b="1" i="1" dirty="0">
              <a:solidFill>
                <a:srgbClr val="0070C0"/>
              </a:solidFill>
              <a:latin typeface="+mn-lt"/>
            </a:endParaRP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5 – </a:t>
            </a:r>
            <a:r>
              <a:rPr lang="en-US" altLang="ru-RU" b="1" i="1" dirty="0" err="1">
                <a:solidFill>
                  <a:srgbClr val="0070C0"/>
                </a:solidFill>
                <a:latin typeface="+mn-lt"/>
              </a:rPr>
              <a:t>мозольный</a:t>
            </a: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ru-RU" b="1" i="1" dirty="0" err="1">
                <a:solidFill>
                  <a:srgbClr val="0070C0"/>
                </a:solidFill>
                <a:latin typeface="+mn-lt"/>
              </a:rPr>
              <a:t>абсцесс</a:t>
            </a: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ru-RU" b="1" i="1" dirty="0" err="1">
                <a:solidFill>
                  <a:srgbClr val="0070C0"/>
                </a:solidFill>
                <a:latin typeface="+mn-lt"/>
              </a:rPr>
              <a:t>ладони</a:t>
            </a: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; </a:t>
            </a:r>
            <a:endParaRPr lang="ru-RU" altLang="ru-RU" b="1" i="1" dirty="0">
              <a:solidFill>
                <a:srgbClr val="0070C0"/>
              </a:solidFill>
              <a:latin typeface="+mn-lt"/>
            </a:endParaRP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6 – </a:t>
            </a:r>
            <a:r>
              <a:rPr lang="en-US" altLang="ru-RU" b="1" i="1" dirty="0" err="1">
                <a:solidFill>
                  <a:srgbClr val="0070C0"/>
                </a:solidFill>
                <a:latin typeface="+mn-lt"/>
              </a:rPr>
              <a:t>тендобурсит</a:t>
            </a: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 I </a:t>
            </a:r>
            <a:r>
              <a:rPr lang="en-US" altLang="ru-RU" b="1" i="1" dirty="0" err="1">
                <a:solidFill>
                  <a:srgbClr val="0070C0"/>
                </a:solidFill>
                <a:latin typeface="+mn-lt"/>
              </a:rPr>
              <a:t>пальца</a:t>
            </a: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; </a:t>
            </a:r>
            <a:endParaRPr lang="ru-RU" altLang="ru-RU" b="1" i="1" dirty="0">
              <a:solidFill>
                <a:srgbClr val="0070C0"/>
              </a:solidFill>
              <a:latin typeface="+mn-lt"/>
            </a:endParaRP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7 – </a:t>
            </a:r>
            <a:r>
              <a:rPr lang="en-US" altLang="ru-RU" b="1" i="1" dirty="0" err="1">
                <a:solidFill>
                  <a:srgbClr val="0070C0"/>
                </a:solidFill>
                <a:latin typeface="+mn-lt"/>
              </a:rPr>
              <a:t>тендобурсит</a:t>
            </a: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 V </a:t>
            </a:r>
            <a:r>
              <a:rPr lang="en-US" altLang="ru-RU" b="1" i="1" dirty="0" err="1">
                <a:solidFill>
                  <a:srgbClr val="0070C0"/>
                </a:solidFill>
                <a:latin typeface="+mn-lt"/>
              </a:rPr>
              <a:t>пальца</a:t>
            </a:r>
            <a:r>
              <a:rPr lang="en-US" altLang="ru-RU" b="1" i="1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D9D0EA-2191-4B5A-84D0-429C9FE54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60589"/>
            <a:ext cx="2232248" cy="350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2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09651-7C63-477D-81A1-CF62EDC1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2696"/>
            <a:ext cx="6447501" cy="1320800"/>
          </a:xfrm>
        </p:spPr>
        <p:txBody>
          <a:bodyPr>
            <a:normAutofit/>
          </a:bodyPr>
          <a:lstStyle/>
          <a:p>
            <a:r>
              <a:rPr lang="ru-RU" sz="4000" b="1" dirty="0"/>
              <a:t>ОБЩИЕ ПРАВИЛА ЛЕЧЕНИЯ ПАНАРИЦИЯ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AD918-995E-4FB7-99A1-7EBA929D7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492896"/>
            <a:ext cx="6353174" cy="34292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При определении показаний к операции по поводу панариция существует </a:t>
            </a:r>
            <a:r>
              <a:rPr lang="ru-RU" sz="3200" b="1" i="1" dirty="0">
                <a:solidFill>
                  <a:srgbClr val="0070C0"/>
                </a:solidFill>
              </a:rPr>
              <a:t>«правило первой бессонной ночи»</a:t>
            </a:r>
            <a:r>
              <a:rPr lang="ru-RU" sz="3200" b="1" dirty="0">
                <a:solidFill>
                  <a:srgbClr val="0070C0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Если пациент не спал из-за болей в пальце, его необходимо оперировать!</a:t>
            </a:r>
          </a:p>
        </p:txBody>
      </p:sp>
    </p:spTree>
    <p:extLst>
      <p:ext uri="{BB962C8B-B14F-4D97-AF65-F5344CB8AC3E}">
        <p14:creationId xmlns:p14="http://schemas.microsoft.com/office/powerpoint/2010/main" val="385701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73A6-BC2E-4CAB-917C-234234D5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ПРИНЦИПЫ ХИРУРГИЧЕСКОГО ЛЕЧЕНИЯ:</a:t>
            </a:r>
            <a:br>
              <a:rPr lang="ru-RU" b="1" dirty="0"/>
            </a:br>
            <a:r>
              <a:rPr lang="ru-RU" b="1" dirty="0"/>
              <a:t>ПРАВИЛО ТРЕХ «O»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4643AD-F8F9-4B65-9460-29A4718E6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420888"/>
            <a:ext cx="6842722" cy="3880773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1. ОБСТАНОВКА: вмешательство необходимо выполнять в операционной при хорошем освещении, использовать специальные инструменты малого размера, пациент должен лежать, а его больная рука должна находится на приставном столике, хирург оперирует сидя.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2. ОБЕЗБОЛИВАНИЕ: при вскрытии панариция используют проводниковую анестезию по Лукашевичу–</a:t>
            </a:r>
            <a:r>
              <a:rPr lang="ru-RU" b="1" dirty="0" err="1">
                <a:solidFill>
                  <a:srgbClr val="0070C0"/>
                </a:solidFill>
              </a:rPr>
              <a:t>Оберсту</a:t>
            </a:r>
            <a:r>
              <a:rPr lang="ru-RU" b="1" dirty="0">
                <a:solidFill>
                  <a:srgbClr val="0070C0"/>
                </a:solidFill>
              </a:rPr>
              <a:t>, а при переходе воспалительного процесса на кисть, костном, суставном панариции или пандактилите вмешательство выполняется под наркозом.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3. ОБЕСКРОВЛИВАНИЕ: операцию выполняют после предварительного наложения кровоостанавливающего жгута.</a:t>
            </a:r>
            <a:endParaRPr lang="en-US" b="1" dirty="0">
              <a:solidFill>
                <a:srgbClr val="0070C0"/>
              </a:solidFill>
            </a:endParaRPr>
          </a:p>
          <a:p>
            <a:pPr lvl="0"/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328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5877F-F4B7-4372-99C4-F3EBF173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553712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9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АНЕСТЕЗИЯ </a:t>
            </a:r>
            <a:br>
              <a:rPr lang="en-US" sz="29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 Оберсту–Лукашевичу (схема)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0E0296-04DC-49DB-B407-11E3B9904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449" y="934222"/>
            <a:ext cx="5076077" cy="329945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90920D8-64AF-41AE-A66D-3A44536FC207}"/>
              </a:ext>
            </a:extLst>
          </p:cNvPr>
          <p:cNvCxnSpPr/>
          <p:nvPr/>
        </p:nvCxnSpPr>
        <p:spPr>
          <a:xfrm flipH="1">
            <a:off x="2771800" y="2276872"/>
            <a:ext cx="21602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363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29245-3FD7-49C1-A78C-301090D6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800304" cy="1451248"/>
          </a:xfrm>
        </p:spPr>
        <p:txBody>
          <a:bodyPr>
            <a:normAutofit/>
          </a:bodyPr>
          <a:lstStyle/>
          <a:p>
            <a:r>
              <a:rPr lang="ru-RU" b="1" dirty="0"/>
              <a:t>ОБЩИЕ ПРИНЦИПЫ КОНСЕРВАТИВНОГО ЛЕЧЕНИЯ</a:t>
            </a: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466713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466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84555">
            <a:extLst>
              <a:ext uri="{FF2B5EF4-FFF2-40B4-BE49-F238E27FC236}">
                <a16:creationId xmlns:a16="http://schemas.microsoft.com/office/drawing/2014/main" id="{019275C9-A895-46D0-A84A-505F51623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5" r="7503" b="-4"/>
          <a:stretch/>
        </p:blipFill>
        <p:spPr bwMode="auto">
          <a:xfrm>
            <a:off x="5165283" y="10"/>
            <a:ext cx="3496116" cy="31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84556">
            <a:extLst>
              <a:ext uri="{FF2B5EF4-FFF2-40B4-BE49-F238E27FC236}">
                <a16:creationId xmlns:a16="http://schemas.microsoft.com/office/drawing/2014/main" id="{D31F7EAA-4C8A-406A-875A-2A0130A0D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-3" b="-3"/>
          <a:stretch/>
        </p:blipFill>
        <p:spPr bwMode="auto">
          <a:xfrm>
            <a:off x="4064448" y="3265080"/>
            <a:ext cx="4596951" cy="35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84554">
            <a:extLst>
              <a:ext uri="{FF2B5EF4-FFF2-40B4-BE49-F238E27FC236}">
                <a16:creationId xmlns:a16="http://schemas.microsoft.com/office/drawing/2014/main" id="{56E61D7F-1E2E-439C-8502-3D7984A36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8" r="1" b="1"/>
          <a:stretch/>
        </p:blipFill>
        <p:spPr bwMode="auto">
          <a:xfrm>
            <a:off x="482600" y="-5"/>
            <a:ext cx="4562033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FC0D5980-1B99-42EC-BE9B-52D9689BC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259830"/>
            <a:ext cx="352839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l">
              <a:spcAft>
                <a:spcPts val="600"/>
              </a:spcAft>
            </a:pPr>
            <a:r>
              <a:rPr lang="ru-RU" altLang="ru-RU" sz="2200" b="1" dirty="0">
                <a:solidFill>
                  <a:srgbClr val="92D050"/>
                </a:solidFill>
                <a:effectLst/>
              </a:rPr>
              <a:t>КОЖНЫЙ ПАНАРИЦИЙ – воспалительный процесс локализуется в толще самой кожи.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775" y="2673927"/>
            <a:ext cx="3528392" cy="280831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CFB50-CECB-4834-9BDC-FC900571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20688"/>
            <a:ext cx="6800304" cy="1320800"/>
          </a:xfrm>
        </p:spPr>
        <p:txBody>
          <a:bodyPr anchor="t">
            <a:normAutofit fontScale="90000"/>
          </a:bodyPr>
          <a:lstStyle/>
          <a:p>
            <a:r>
              <a:rPr lang="ru-RU" b="1" dirty="0"/>
              <a:t>КОЖНО-ПОДКОЖНЫЙ ПАНАРИЦИЙ </a:t>
            </a:r>
            <a:br>
              <a:rPr lang="ru-RU" b="1" dirty="0"/>
            </a:br>
            <a:r>
              <a:rPr lang="ru-RU" b="1" dirty="0"/>
              <a:t>(Абсцесс в виде запонки)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5536" y="3212976"/>
            <a:ext cx="2968012" cy="205886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а) кожный панариций</a:t>
            </a:r>
          </a:p>
          <a:p>
            <a:r>
              <a:rPr lang="ru-RU" b="1" dirty="0">
                <a:solidFill>
                  <a:srgbClr val="0070C0"/>
                </a:solidFill>
              </a:rPr>
              <a:t>б) подкожный панариций</a:t>
            </a:r>
          </a:p>
          <a:p>
            <a:r>
              <a:rPr lang="ru-RU" b="1" dirty="0">
                <a:solidFill>
                  <a:srgbClr val="0070C0"/>
                </a:solidFill>
              </a:rPr>
              <a:t>в) кожно-подкожный панариций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9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2CAE4-1209-4366-9947-F0F2E022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8FC63D-8642-4CBC-9359-ECB0B0C90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А Н А Р И Ц И Й </a:t>
            </a:r>
            <a:r>
              <a:rPr lang="ru-RU" sz="3200" b="1" dirty="0">
                <a:solidFill>
                  <a:srgbClr val="0070C0"/>
                </a:solidFill>
              </a:rPr>
              <a:t>–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острый гнойный процесс, локализующийся в мягких тканях ладонной поверхности пальцев, в области ногтя и околоногтевого валика, а также в костях и суставах пальцев.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620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85250">
            <a:extLst>
              <a:ext uri="{FF2B5EF4-FFF2-40B4-BE49-F238E27FC236}">
                <a16:creationId xmlns:a16="http://schemas.microsoft.com/office/drawing/2014/main" id="{55E8CBD1-E0C2-4305-BB0F-F0B133F6A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r="13849" b="2"/>
          <a:stretch/>
        </p:blipFill>
        <p:spPr bwMode="auto">
          <a:xfrm>
            <a:off x="4869084" y="10"/>
            <a:ext cx="4274916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45206060-DBFE-4B51-ABBA-35DA8F254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705" y="4509120"/>
            <a:ext cx="3168352" cy="10263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ru-RU" sz="3600" b="1" dirty="0">
                <a:solidFill>
                  <a:srgbClr val="92D050"/>
                </a:solidFill>
              </a:rPr>
              <a:t>Подкожный панариций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13C24A-8841-4F70-A0FB-4F86F3164ADF}"/>
              </a:ext>
            </a:extLst>
          </p:cNvPr>
          <p:cNvSpPr/>
          <p:nvPr/>
        </p:nvSpPr>
        <p:spPr>
          <a:xfrm>
            <a:off x="2987824" y="42930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Гнойный процесс локализуется в подкожной клетчатке. </a:t>
            </a:r>
          </a:p>
          <a:p>
            <a:r>
              <a:rPr lang="ru-RU" b="1" dirty="0">
                <a:solidFill>
                  <a:srgbClr val="0070C0"/>
                </a:solidFill>
              </a:rPr>
              <a:t>Это самая частая форма, при которой гной может распространиться на кость, сухожильное влагалище, сустав, клетчаточные пространства ладони.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96E63D-6C29-450C-8171-5FC47571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69084" cy="405924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FC62633-8C33-4CF3-9E0E-FF1EA0F5F595}"/>
              </a:ext>
            </a:extLst>
          </p:cNvPr>
          <p:cNvCxnSpPr/>
          <p:nvPr/>
        </p:nvCxnSpPr>
        <p:spPr>
          <a:xfrm flipH="1">
            <a:off x="7668344" y="1628800"/>
            <a:ext cx="216024" cy="28803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8046E884-61CB-464D-A1B2-10360D25F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435975" cy="1841500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92D050"/>
                </a:solidFill>
              </a:rPr>
              <a:t>ПОДКОЖНЫЙ ПАНАРИЦИЙ </a:t>
            </a:r>
            <a:br>
              <a:rPr lang="ru-RU" altLang="ru-RU" sz="2800" b="1" dirty="0">
                <a:solidFill>
                  <a:srgbClr val="92D050"/>
                </a:solidFill>
              </a:rPr>
            </a:br>
            <a:r>
              <a:rPr lang="ru-RU" altLang="ru-RU" sz="2800" b="1" dirty="0">
                <a:solidFill>
                  <a:srgbClr val="92D050"/>
                </a:solidFill>
              </a:rPr>
              <a:t>ОСНОВНОЙ ФАЛАНГИ: </a:t>
            </a:r>
            <a:br>
              <a:rPr lang="ru-RU" altLang="ru-RU" sz="2800" b="1" dirty="0">
                <a:solidFill>
                  <a:srgbClr val="92D050"/>
                </a:solidFill>
              </a:rPr>
            </a:br>
            <a:r>
              <a:rPr lang="ru-RU" altLang="ru-RU" sz="2800" b="1" dirty="0">
                <a:solidFill>
                  <a:srgbClr val="92D050"/>
                </a:solidFill>
              </a:rPr>
              <a:t>Распространение гноя (схема) </a:t>
            </a:r>
          </a:p>
        </p:txBody>
      </p:sp>
      <p:pic>
        <p:nvPicPr>
          <p:cNvPr id="100357" name="Picture 5" descr="40305">
            <a:extLst>
              <a:ext uri="{FF2B5EF4-FFF2-40B4-BE49-F238E27FC236}">
                <a16:creationId xmlns:a16="http://schemas.microsoft.com/office/drawing/2014/main" id="{9EF04E29-66FE-41FD-A636-7F2502515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3600"/>
            <a:ext cx="5329238" cy="34480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2FF774-1FBC-4611-9EA4-684FC4D482E3}"/>
              </a:ext>
            </a:extLst>
          </p:cNvPr>
          <p:cNvSpPr/>
          <p:nvPr/>
        </p:nvSpPr>
        <p:spPr>
          <a:xfrm>
            <a:off x="1007927" y="5949280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70C0"/>
                </a:solidFill>
              </a:rPr>
              <a:t>*</a:t>
            </a:r>
            <a:r>
              <a:rPr lang="ru-RU" altLang="ru-RU" i="1" dirty="0">
                <a:solidFill>
                  <a:srgbClr val="0070C0"/>
                </a:solidFill>
              </a:rPr>
              <a:t>Направления прорыва гноя указаны стрелками.</a:t>
            </a:r>
            <a:br>
              <a:rPr lang="ru-RU" altLang="ru-RU" b="1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441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4" descr="Изображение выглядит как текст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22203" r="55559" b="7012"/>
          <a:stretch/>
        </p:blipFill>
        <p:spPr>
          <a:xfrm>
            <a:off x="3635896" y="1909292"/>
            <a:ext cx="3528392" cy="42676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7180F-EC22-4F0F-8DFC-7DBF27E9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4000" b="1" dirty="0"/>
              <a:t>ПОДКОЖНЫЙ ПАНАРИЦИЙ:</a:t>
            </a:r>
            <a:br>
              <a:rPr lang="ru-RU" sz="4000" b="1" dirty="0"/>
            </a:br>
            <a:r>
              <a:rPr lang="ru-RU" sz="4000" b="1" dirty="0"/>
              <a:t>Разрезы для вскрытия </a:t>
            </a:r>
            <a:br>
              <a:rPr lang="ru-RU" sz="3700" dirty="0"/>
            </a:br>
            <a:endParaRPr lang="ru-RU" sz="37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1825625"/>
            <a:ext cx="2848355" cy="4351338"/>
          </a:xfrm>
        </p:spPr>
        <p:txBody>
          <a:bodyPr>
            <a:normAutofit lnSpcReduction="10000"/>
          </a:bodyPr>
          <a:lstStyle/>
          <a:p>
            <a:r>
              <a:rPr lang="ru-RU" sz="1700" dirty="0">
                <a:solidFill>
                  <a:srgbClr val="0070C0"/>
                </a:solidFill>
              </a:rPr>
              <a:t>1,2,7 – разрезы по ладонной поверхности фаланг;</a:t>
            </a:r>
          </a:p>
          <a:p>
            <a:r>
              <a:rPr lang="ru-RU" sz="1700" dirty="0">
                <a:solidFill>
                  <a:srgbClr val="0070C0"/>
                </a:solidFill>
              </a:rPr>
              <a:t>3,9 – среднелатеральные разрезы;</a:t>
            </a:r>
            <a:br>
              <a:rPr lang="ru-RU" sz="1700" dirty="0">
                <a:solidFill>
                  <a:srgbClr val="0070C0"/>
                </a:solidFill>
              </a:rPr>
            </a:br>
            <a:r>
              <a:rPr lang="ru-RU" sz="1700" dirty="0">
                <a:solidFill>
                  <a:srgbClr val="0070C0"/>
                </a:solidFill>
              </a:rPr>
              <a:t>4 – Т-образный разрез;</a:t>
            </a:r>
          </a:p>
          <a:p>
            <a:r>
              <a:rPr lang="ru-RU" sz="1700" dirty="0">
                <a:solidFill>
                  <a:srgbClr val="0070C0"/>
                </a:solidFill>
              </a:rPr>
              <a:t>5 – </a:t>
            </a:r>
            <a:r>
              <a:rPr lang="ru-RU" sz="1700" dirty="0" err="1">
                <a:solidFill>
                  <a:srgbClr val="0070C0"/>
                </a:solidFill>
              </a:rPr>
              <a:t>клюшкообразный</a:t>
            </a:r>
            <a:r>
              <a:rPr lang="ru-RU" sz="1700" dirty="0">
                <a:solidFill>
                  <a:srgbClr val="0070C0"/>
                </a:solidFill>
              </a:rPr>
              <a:t> полулунный разрез;</a:t>
            </a:r>
          </a:p>
          <a:p>
            <a:r>
              <a:rPr lang="ru-RU" sz="1700" dirty="0">
                <a:solidFill>
                  <a:srgbClr val="0070C0"/>
                </a:solidFill>
              </a:rPr>
              <a:t>6 – парные переднебоковые разрезы;</a:t>
            </a:r>
          </a:p>
          <a:p>
            <a:r>
              <a:rPr lang="ru-RU" sz="1700" dirty="0">
                <a:solidFill>
                  <a:srgbClr val="0070C0"/>
                </a:solidFill>
              </a:rPr>
              <a:t>8 – поперечный </a:t>
            </a:r>
            <a:r>
              <a:rPr lang="ru-RU" sz="1700" dirty="0" err="1">
                <a:solidFill>
                  <a:srgbClr val="0070C0"/>
                </a:solidFill>
              </a:rPr>
              <a:t>эллипсообразный</a:t>
            </a:r>
            <a:r>
              <a:rPr lang="ru-RU" sz="1700" dirty="0">
                <a:solidFill>
                  <a:srgbClr val="0070C0"/>
                </a:solidFill>
              </a:rPr>
              <a:t> разрез с иссечением краев раны.</a:t>
            </a:r>
            <a:endParaRPr lang="en-US" sz="1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72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CC08115-9E52-4C40-8288-D49806689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1" y="292100"/>
            <a:ext cx="6419056" cy="169703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rgbClr val="92D050"/>
                </a:solidFill>
              </a:rPr>
              <a:t>ПОДКОЖНЫЙ ПАНАРИЦИЙ СРЕДНЕЙ ФАЛАНГИ:</a:t>
            </a:r>
            <a:br>
              <a:rPr lang="ru-RU" altLang="ru-RU" sz="2800" b="1" dirty="0">
                <a:solidFill>
                  <a:srgbClr val="92D050"/>
                </a:solidFill>
              </a:rPr>
            </a:br>
            <a:r>
              <a:rPr lang="ru-RU" altLang="ru-RU" sz="2800" b="1" dirty="0">
                <a:solidFill>
                  <a:srgbClr val="92D050"/>
                </a:solidFill>
              </a:rPr>
              <a:t>Дренирование резиновым </a:t>
            </a:r>
            <a:r>
              <a:rPr lang="ru-RU" altLang="ru-RU" sz="2800" b="1" dirty="0" err="1">
                <a:solidFill>
                  <a:srgbClr val="92D050"/>
                </a:solidFill>
              </a:rPr>
              <a:t>окончатым</a:t>
            </a:r>
            <a:r>
              <a:rPr lang="ru-RU" altLang="ru-RU" sz="2800" b="1" dirty="0">
                <a:solidFill>
                  <a:srgbClr val="92D050"/>
                </a:solidFill>
              </a:rPr>
              <a:t> дренажем</a:t>
            </a:r>
          </a:p>
        </p:txBody>
      </p:sp>
      <p:pic>
        <p:nvPicPr>
          <p:cNvPr id="101381" name="Picture 5" descr="16756">
            <a:extLst>
              <a:ext uri="{FF2B5EF4-FFF2-40B4-BE49-F238E27FC236}">
                <a16:creationId xmlns:a16="http://schemas.microsoft.com/office/drawing/2014/main" id="{78AA7B52-9B04-408E-97BC-2AEFEECF6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19156"/>
            <a:ext cx="3744416" cy="40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90" name="Text Box 14">
            <a:extLst>
              <a:ext uri="{FF2B5EF4-FFF2-40B4-BE49-F238E27FC236}">
                <a16:creationId xmlns:a16="http://schemas.microsoft.com/office/drawing/2014/main" id="{1AE054D9-6542-40B4-BD54-59F5E89D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341429"/>
            <a:ext cx="3097212" cy="3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altLang="ru-RU" b="1" dirty="0">
                <a:solidFill>
                  <a:srgbClr val="002060"/>
                </a:solidFill>
              </a:rPr>
              <a:t>а - </a:t>
            </a:r>
            <a:r>
              <a:rPr lang="ru-RU" altLang="ru-RU" b="1" dirty="0" err="1">
                <a:solidFill>
                  <a:srgbClr val="002060"/>
                </a:solidFill>
              </a:rPr>
              <a:t>окончатый</a:t>
            </a:r>
            <a:r>
              <a:rPr lang="ru-RU" altLang="ru-RU" b="1" dirty="0">
                <a:solidFill>
                  <a:srgbClr val="002060"/>
                </a:solidFill>
              </a:rPr>
              <a:t> дренаж;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altLang="ru-RU" b="1" dirty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altLang="ru-RU" b="1" dirty="0">
                <a:solidFill>
                  <a:srgbClr val="002060"/>
                </a:solidFill>
              </a:rPr>
              <a:t>б - введение дренажа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altLang="ru-RU" b="1" dirty="0">
                <a:solidFill>
                  <a:srgbClr val="002060"/>
                </a:solidFill>
              </a:rPr>
              <a:t>в раневой канал;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altLang="ru-RU" b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altLang="ru-RU" b="1" dirty="0">
                <a:solidFill>
                  <a:srgbClr val="002060"/>
                </a:solidFill>
              </a:rPr>
              <a:t>в - промывание раны через дренаж;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altLang="ru-RU" b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altLang="ru-RU" b="1" dirty="0">
                <a:solidFill>
                  <a:srgbClr val="002060"/>
                </a:solidFill>
              </a:rPr>
              <a:t>г - извлечение дренажа</a:t>
            </a:r>
            <a:r>
              <a:rPr lang="ru-RU" alt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spcBef>
                <a:spcPct val="5000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7760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85125">
            <a:extLst>
              <a:ext uri="{FF2B5EF4-FFF2-40B4-BE49-F238E27FC236}">
                <a16:creationId xmlns:a16="http://schemas.microsoft.com/office/drawing/2014/main" id="{F72293F5-87FA-456D-B6D9-D7E983A98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r="1" b="1"/>
          <a:stretch/>
        </p:blipFill>
        <p:spPr bwMode="auto">
          <a:xfrm>
            <a:off x="238226" y="3509433"/>
            <a:ext cx="3120339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внутренний, соба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E8D59C6-4A39-4F25-A258-06FF75EE4C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2118"/>
          <a:stretch/>
        </p:blipFill>
        <p:spPr>
          <a:xfrm>
            <a:off x="3490723" y="299363"/>
            <a:ext cx="3385534" cy="2697589"/>
          </a:xfrm>
          <a:prstGeom prst="rect">
            <a:avLst/>
          </a:prstGeom>
        </p:spPr>
      </p:pic>
      <p:pic>
        <p:nvPicPr>
          <p:cNvPr id="3077" name="Picture 5" descr="85124">
            <a:extLst>
              <a:ext uri="{FF2B5EF4-FFF2-40B4-BE49-F238E27FC236}">
                <a16:creationId xmlns:a16="http://schemas.microsoft.com/office/drawing/2014/main" id="{0A3C026E-6BDD-4840-A6C3-EE04ACABA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r="5" b="5"/>
          <a:stretch/>
        </p:blipFill>
        <p:spPr bwMode="auto">
          <a:xfrm>
            <a:off x="238226" y="299363"/>
            <a:ext cx="3120339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B309DAFE-F777-4F73-B4AE-A73F37198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0723" y="3545993"/>
            <a:ext cx="4237771" cy="18919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ru-RU" sz="2800" b="1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О</a:t>
            </a:r>
            <a:r>
              <a:rPr lang="ru-RU" altLang="ru-RU" sz="2800" b="1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КОЛОНОГТЕВОЙ ПАНАРИЦИЙ</a:t>
            </a:r>
            <a:r>
              <a:rPr lang="en-US" altLang="ru-RU" sz="2800" b="1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altLang="ru-RU" sz="2800" b="1" kern="1200" dirty="0" err="1">
                <a:solidFill>
                  <a:srgbClr val="92D050"/>
                </a:solidFill>
                <a:latin typeface="+mj-lt"/>
                <a:ea typeface="+mj-ea"/>
                <a:cs typeface="+mj-cs"/>
              </a:rPr>
              <a:t>паронихия</a:t>
            </a:r>
            <a:r>
              <a:rPr lang="en-US" altLang="ru-RU" sz="2800" b="1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) – </a:t>
            </a:r>
            <a:r>
              <a:rPr lang="en-US" altLang="ru-RU" sz="2800" b="1" kern="1200" dirty="0" err="1">
                <a:solidFill>
                  <a:srgbClr val="92D050"/>
                </a:solidFill>
                <a:latin typeface="+mj-lt"/>
                <a:ea typeface="+mj-ea"/>
                <a:cs typeface="+mj-cs"/>
              </a:rPr>
              <a:t>воспаление</a:t>
            </a:r>
            <a:r>
              <a:rPr lang="en-US" altLang="ru-RU" sz="2800" b="1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ru-RU" sz="2800" b="1" kern="1200" dirty="0" err="1">
                <a:solidFill>
                  <a:srgbClr val="92D050"/>
                </a:solidFill>
                <a:latin typeface="+mj-lt"/>
                <a:ea typeface="+mj-ea"/>
                <a:cs typeface="+mj-cs"/>
              </a:rPr>
              <a:t>ногтевого</a:t>
            </a:r>
            <a:r>
              <a:rPr lang="en-US" altLang="ru-RU" sz="2800" b="1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ru-RU" sz="2800" b="1" kern="1200" dirty="0" err="1">
                <a:solidFill>
                  <a:srgbClr val="92D050"/>
                </a:solidFill>
                <a:latin typeface="+mj-lt"/>
                <a:ea typeface="+mj-ea"/>
                <a:cs typeface="+mj-cs"/>
              </a:rPr>
              <a:t>валика</a:t>
            </a:r>
            <a:endParaRPr lang="en-US" altLang="ru-RU" sz="2800" b="1" kern="120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roup 75">
            <a:extLst>
              <a:ext uri="{FF2B5EF4-FFF2-40B4-BE49-F238E27FC236}">
                <a16:creationId xmlns:a16="http://schemas.microsoft.com/office/drawing/2014/main" id="{EBE86EA4-C4F1-4465-B306-7A2BC228592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101" name="Picture 5" descr="85126">
            <a:extLst>
              <a:ext uri="{FF2B5EF4-FFF2-40B4-BE49-F238E27FC236}">
                <a16:creationId xmlns:a16="http://schemas.microsoft.com/office/drawing/2014/main" id="{F1AA54FE-570F-4746-BFEA-2A32687E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73" y="1040386"/>
            <a:ext cx="3323472" cy="25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85128">
            <a:extLst>
              <a:ext uri="{FF2B5EF4-FFF2-40B4-BE49-F238E27FC236}">
                <a16:creationId xmlns:a16="http://schemas.microsoft.com/office/drawing/2014/main" id="{1AE5D298-5D9A-41AB-886D-0F3158ED4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73" y="4337286"/>
            <a:ext cx="1576011" cy="14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85127">
            <a:extLst>
              <a:ext uri="{FF2B5EF4-FFF2-40B4-BE49-F238E27FC236}">
                <a16:creationId xmlns:a16="http://schemas.microsoft.com/office/drawing/2014/main" id="{A2879D88-1B06-41FA-BC5C-5FC08FA4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34" y="4400326"/>
            <a:ext cx="1576011" cy="129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32AE992D-F995-4E3F-887B-342B953B6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852936"/>
            <a:ext cx="3151295" cy="11979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3200" b="1" dirty="0"/>
              <a:t>ПОДНОГТЕВОЙ ПАНАРИЦИЙ</a:t>
            </a:r>
            <a:endParaRPr lang="en-US" altLang="ru-RU" sz="32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6D4F7-FDB4-4342-AB1D-885EC9AF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698705" cy="16824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ХИРУРГИЧЕСКОЕ ЛЕЧЕНИЕ ОКОЛО- И ПОДНОГТЕВОГО ПАНАРИЦИЯ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8C2057-6540-487C-8EB9-BA3EF8FFD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432"/>
          <a:stretch/>
        </p:blipFill>
        <p:spPr>
          <a:xfrm>
            <a:off x="1331640" y="2184186"/>
            <a:ext cx="1732116" cy="41151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F4CDD1-DEC4-4FDB-9100-43224C49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27" t="39501" r="36877"/>
          <a:stretch/>
        </p:blipFill>
        <p:spPr>
          <a:xfrm>
            <a:off x="4283968" y="2996952"/>
            <a:ext cx="1728192" cy="248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73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>
            <a:extLst>
              <a:ext uri="{FF2B5EF4-FFF2-40B4-BE49-F238E27FC236}">
                <a16:creationId xmlns:a16="http://schemas.microsoft.com/office/drawing/2014/main" id="{77D17748-8F69-40C7-8CB8-9BA78E211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92D050"/>
                </a:solidFill>
              </a:rPr>
              <a:t>СУХОЖИЛЬНЫЙ ПАНАРИЦИЙ</a:t>
            </a:r>
          </a:p>
        </p:txBody>
      </p:sp>
      <p:pic>
        <p:nvPicPr>
          <p:cNvPr id="41988" name="Picture 4" descr="Image">
            <a:extLst>
              <a:ext uri="{FF2B5EF4-FFF2-40B4-BE49-F238E27FC236}">
                <a16:creationId xmlns:a16="http://schemas.microsoft.com/office/drawing/2014/main" id="{0ED54837-BC61-42BB-B463-4CF89BD9F7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667" y="2348880"/>
            <a:ext cx="5743575" cy="3206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796DBD7-9915-40B1-82AB-833B4D695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6986737" cy="13208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92D050"/>
                </a:solidFill>
              </a:rPr>
              <a:t>РАЗРЕЗЫ ПРИ СУХОЖИЛЬНЫХ ПАНАРИЦИЯХ (схема)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9F25E7-2B3A-4CF7-AF8B-5482C9EA3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0848"/>
            <a:ext cx="5486476" cy="37625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51756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EDA34C4-B0F4-4A7A-806C-AC5985BAB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4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92D050"/>
                </a:solidFill>
              </a:rPr>
              <a:t>СУХОЖИЛЬНЫЙ ПАНАРИЦИЙ </a:t>
            </a:r>
            <a:br>
              <a:rPr lang="ru-RU" altLang="ru-RU" b="1" dirty="0">
                <a:solidFill>
                  <a:srgbClr val="92D050"/>
                </a:solidFill>
              </a:rPr>
            </a:br>
            <a:r>
              <a:rPr lang="ru-RU" altLang="ru-RU" b="1" dirty="0">
                <a:solidFill>
                  <a:srgbClr val="92D050"/>
                </a:solidFill>
              </a:rPr>
              <a:t>(Хирургическое лечение)</a:t>
            </a:r>
          </a:p>
        </p:txBody>
      </p:sp>
      <p:pic>
        <p:nvPicPr>
          <p:cNvPr id="37891" name="Picture 3" descr="85351">
            <a:extLst>
              <a:ext uri="{FF2B5EF4-FFF2-40B4-BE49-F238E27FC236}">
                <a16:creationId xmlns:a16="http://schemas.microsoft.com/office/drawing/2014/main" id="{FF65673C-D4B2-4FCE-98F3-33ABB8B06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08322"/>
            <a:ext cx="3600450" cy="286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85350">
            <a:extLst>
              <a:ext uri="{FF2B5EF4-FFF2-40B4-BE49-F238E27FC236}">
                <a16:creationId xmlns:a16="http://schemas.microsoft.com/office/drawing/2014/main" id="{7E93E4BD-3695-47A4-90F1-13A456F4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08322"/>
            <a:ext cx="3960440" cy="286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9689BDD-C621-46FD-BC2A-E976F86EFB0B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5562200"/>
            <a:ext cx="7704906" cy="57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altLang="ru-RU" sz="2800" b="1" dirty="0">
                <a:solidFill>
                  <a:srgbClr val="0070C0"/>
                </a:solidFill>
              </a:rPr>
              <a:t>        1) до вскрытия                 2) после вскрытия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39952-0422-46AF-94AF-62ED0CEC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МЕДИКО-СОЦИАЛЬНАЯ ЗНАЧИМОСТЬ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275858-8D84-437F-A867-C0C09409E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Среди травм опорно-двигательного аппарата повреждения кисти и верхних конечностей занимают 1-ое место и составляют 30,8-57%.</a:t>
            </a:r>
          </a:p>
          <a:p>
            <a:r>
              <a:rPr lang="ru-RU" b="1" dirty="0">
                <a:solidFill>
                  <a:srgbClr val="0070C0"/>
                </a:solidFill>
              </a:rPr>
              <a:t>По поводу травм и гнойно-воспалительных заболеваний пальцев и кисти ежегодно в медицинские учреждения обращаются до 1% населения.</a:t>
            </a:r>
          </a:p>
          <a:p>
            <a:r>
              <a:rPr lang="ru-RU" b="1" dirty="0">
                <a:solidFill>
                  <a:srgbClr val="0070C0"/>
                </a:solidFill>
              </a:rPr>
              <a:t>В структуре гнойных заболеваний, потребовавших хирургического лечения в поликлинике, различные виды панариция составляют до 46%.</a:t>
            </a:r>
          </a:p>
        </p:txBody>
      </p:sp>
    </p:spTree>
    <p:extLst>
      <p:ext uri="{BB962C8B-B14F-4D97-AF65-F5344CB8AC3E}">
        <p14:creationId xmlns:p14="http://schemas.microsoft.com/office/powerpoint/2010/main" val="3980641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93DFF50-48A3-4AA5-9251-3B9465EA8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400" b="1" dirty="0">
                <a:solidFill>
                  <a:srgbClr val="92D050"/>
                </a:solidFill>
              </a:rPr>
              <a:t>КОСТНЫЙ ПАНАРИЦИЙ</a:t>
            </a:r>
            <a:r>
              <a:rPr lang="ru-RU" altLang="ru-RU" sz="44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03EDC96A-D43D-4A34-BC81-F0EA90F6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5711" y="5788457"/>
            <a:ext cx="4535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 dirty="0">
                <a:solidFill>
                  <a:srgbClr val="0070C0"/>
                </a:solidFill>
              </a:rPr>
              <a:t>Колбообразное утолщение ногтевой фаланги </a:t>
            </a:r>
            <a:r>
              <a:rPr lang="en-US" altLang="ru-RU" sz="2000" b="1" i="1" dirty="0">
                <a:solidFill>
                  <a:srgbClr val="0070C0"/>
                </a:solidFill>
              </a:rPr>
              <a:t>II </a:t>
            </a:r>
            <a:r>
              <a:rPr lang="ru-RU" altLang="ru-RU" sz="2000" b="1" i="1" dirty="0">
                <a:solidFill>
                  <a:srgbClr val="0070C0"/>
                </a:solidFill>
              </a:rPr>
              <a:t>пальца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2B827666-570D-4310-8035-DC4D028D0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6" y="1517565"/>
            <a:ext cx="3395830" cy="410016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>
            <a:extLst>
              <a:ext uri="{FF2B5EF4-FFF2-40B4-BE49-F238E27FC236}">
                <a16:creationId xmlns:a16="http://schemas.microsoft.com/office/drawing/2014/main" id="{DA5C7FEB-1E2E-4FA1-8459-8664BD3BA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194" y="1517566"/>
            <a:ext cx="3135136" cy="410016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C90E4085-CBFB-4F74-B094-77592FD94901}"/>
              </a:ext>
            </a:extLst>
          </p:cNvPr>
          <p:cNvCxnSpPr/>
          <p:nvPr/>
        </p:nvCxnSpPr>
        <p:spPr>
          <a:xfrm>
            <a:off x="683568" y="2348880"/>
            <a:ext cx="434009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364A6BC-1F86-46D6-B31C-D719F4174124}"/>
              </a:ext>
            </a:extLst>
          </p:cNvPr>
          <p:cNvCxnSpPr>
            <a:cxnSpLocks/>
          </p:cNvCxnSpPr>
          <p:nvPr/>
        </p:nvCxnSpPr>
        <p:spPr>
          <a:xfrm flipH="1">
            <a:off x="5940152" y="1772816"/>
            <a:ext cx="432048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562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CEEE9ED3-A159-42D2-9C3C-D666E7769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rgbClr val="92D050"/>
                </a:solidFill>
              </a:rPr>
              <a:t>КОСТНЫЙ ПАНАРИЦИЙ: Рентгенограмма пальца</a:t>
            </a:r>
          </a:p>
        </p:txBody>
      </p:sp>
      <p:pic>
        <p:nvPicPr>
          <p:cNvPr id="103429" name="Picture 5" descr="35448">
            <a:extLst>
              <a:ext uri="{FF2B5EF4-FFF2-40B4-BE49-F238E27FC236}">
                <a16:creationId xmlns:a16="http://schemas.microsoft.com/office/drawing/2014/main" id="{919AC7F1-F73D-4122-B3E3-BBDFE394D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5" y="2204864"/>
            <a:ext cx="6667500" cy="374332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Text Box 6">
            <a:extLst>
              <a:ext uri="{FF2B5EF4-FFF2-40B4-BE49-F238E27FC236}">
                <a16:creationId xmlns:a16="http://schemas.microsoft.com/office/drawing/2014/main" id="{EC751F9D-37E5-494C-86BF-DCE58F481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17" y="6222653"/>
            <a:ext cx="5832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altLang="ru-RU" i="1" dirty="0">
                <a:solidFill>
                  <a:srgbClr val="0070C0"/>
                </a:solidFill>
              </a:rPr>
              <a:t>Деструкция костной ткани ногтевой фаланги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3DD255CF-2B15-49EE-8126-0D2D424F2805}"/>
              </a:ext>
            </a:extLst>
          </p:cNvPr>
          <p:cNvCxnSpPr>
            <a:cxnSpLocks/>
          </p:cNvCxnSpPr>
          <p:nvPr/>
        </p:nvCxnSpPr>
        <p:spPr>
          <a:xfrm flipV="1">
            <a:off x="1043608" y="4869160"/>
            <a:ext cx="72008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150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B918ECC3-7E8C-4EF5-836C-E73B8A61B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74418"/>
            <a:ext cx="6743700" cy="864096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rgbClr val="92D050"/>
                </a:solidFill>
              </a:rPr>
              <a:t>КОСТНЫЙ ПАНАРИЦИЙ</a:t>
            </a:r>
          </a:p>
        </p:txBody>
      </p:sp>
      <p:pic>
        <p:nvPicPr>
          <p:cNvPr id="92165" name="Picture 5" descr="1071401">
            <a:extLst>
              <a:ext uri="{FF2B5EF4-FFF2-40B4-BE49-F238E27FC236}">
                <a16:creationId xmlns:a16="http://schemas.microsoft.com/office/drawing/2014/main" id="{E4863C76-CB3F-4DDA-9564-ADEF555C1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3" y="1309309"/>
            <a:ext cx="5688013" cy="388778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6" name="Text Box 6">
            <a:extLst>
              <a:ext uri="{FF2B5EF4-FFF2-40B4-BE49-F238E27FC236}">
                <a16:creationId xmlns:a16="http://schemas.microsoft.com/office/drawing/2014/main" id="{BF9A47F5-CE1E-49FB-9062-C418B6B55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41" y="5445224"/>
            <a:ext cx="59046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altLang="ru-RU" i="1" dirty="0">
                <a:solidFill>
                  <a:srgbClr val="0070C0"/>
                </a:solidFill>
              </a:rPr>
              <a:t>Дренированная полость на тыльной поверхности </a:t>
            </a:r>
          </a:p>
          <a:p>
            <a:pPr>
              <a:spcBef>
                <a:spcPts val="0"/>
              </a:spcBef>
            </a:pPr>
            <a:r>
              <a:rPr lang="ru-RU" altLang="ru-RU" i="1" dirty="0">
                <a:solidFill>
                  <a:srgbClr val="0070C0"/>
                </a:solidFill>
              </a:rPr>
              <a:t>проксимальной фаланги </a:t>
            </a:r>
            <a:r>
              <a:rPr lang="en-US" altLang="ru-RU" i="1" dirty="0">
                <a:solidFill>
                  <a:srgbClr val="0070C0"/>
                </a:solidFill>
              </a:rPr>
              <a:t>IV </a:t>
            </a:r>
            <a:r>
              <a:rPr lang="ru-RU" altLang="ru-RU" i="1" dirty="0">
                <a:solidFill>
                  <a:srgbClr val="0070C0"/>
                </a:solidFill>
              </a:rPr>
              <a:t>пальца </a:t>
            </a:r>
          </a:p>
          <a:p>
            <a:pPr>
              <a:spcBef>
                <a:spcPts val="0"/>
              </a:spcBef>
            </a:pPr>
            <a:r>
              <a:rPr lang="ru-RU" altLang="ru-RU" i="1" dirty="0">
                <a:solidFill>
                  <a:srgbClr val="0070C0"/>
                </a:solidFill>
              </a:rPr>
              <a:t>(больной обратился через месяц после укуса руки).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FD04A30-C5CE-45C8-9F07-6431A8F31506}"/>
              </a:ext>
            </a:extLst>
          </p:cNvPr>
          <p:cNvCxnSpPr/>
          <p:nvPr/>
        </p:nvCxnSpPr>
        <p:spPr>
          <a:xfrm flipV="1">
            <a:off x="1259632" y="3645024"/>
            <a:ext cx="64807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505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21AE0CA-71E2-4FA4-B87C-80678806F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538" y="188640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92D050"/>
                </a:solidFill>
              </a:rPr>
              <a:t>КОСТНЫЙ ПАНАРИЦИЙ </a:t>
            </a:r>
            <a:br>
              <a:rPr lang="ru-RU" altLang="ru-RU" b="1" dirty="0">
                <a:solidFill>
                  <a:srgbClr val="92D050"/>
                </a:solidFill>
              </a:rPr>
            </a:br>
            <a:r>
              <a:rPr lang="ru-RU" altLang="ru-RU" b="1" dirty="0">
                <a:solidFill>
                  <a:srgbClr val="92D050"/>
                </a:solidFill>
              </a:rPr>
              <a:t>(хирургическое лечение)</a:t>
            </a:r>
          </a:p>
        </p:txBody>
      </p:sp>
      <p:pic>
        <p:nvPicPr>
          <p:cNvPr id="32771" name="Picture 3" descr="68984">
            <a:extLst>
              <a:ext uri="{FF2B5EF4-FFF2-40B4-BE49-F238E27FC236}">
                <a16:creationId xmlns:a16="http://schemas.microsoft.com/office/drawing/2014/main" id="{A5D9F7DE-E759-4597-A75E-CAE48A30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45" y="1575928"/>
            <a:ext cx="3743325" cy="232886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68985">
            <a:extLst>
              <a:ext uri="{FF2B5EF4-FFF2-40B4-BE49-F238E27FC236}">
                <a16:creationId xmlns:a16="http://schemas.microsoft.com/office/drawing/2014/main" id="{E234D6E8-AF5E-414D-8123-71C3DE82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8" y="4149079"/>
            <a:ext cx="3527425" cy="23764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68986">
            <a:extLst>
              <a:ext uri="{FF2B5EF4-FFF2-40B4-BE49-F238E27FC236}">
                <a16:creationId xmlns:a16="http://schemas.microsoft.com/office/drawing/2014/main" id="{24B8D58F-08D1-4275-A212-51D0C400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63" y="4149080"/>
            <a:ext cx="3671887" cy="23764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68983">
            <a:extLst>
              <a:ext uri="{FF2B5EF4-FFF2-40B4-BE49-F238E27FC236}">
                <a16:creationId xmlns:a16="http://schemas.microsoft.com/office/drawing/2014/main" id="{6A543D35-194D-4F08-A8AD-8E283FE21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9" y="1578717"/>
            <a:ext cx="3502025" cy="235426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C64A1DB-30CA-486D-A182-9B64B8B25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7105" y="548680"/>
            <a:ext cx="6552728" cy="138430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92D050"/>
                </a:solidFill>
              </a:rPr>
              <a:t>ПРОТЕЗИРОВАНИЕ </a:t>
            </a:r>
            <a:r>
              <a:rPr lang="en-US" altLang="ru-RU" sz="3200" b="1" dirty="0">
                <a:solidFill>
                  <a:srgbClr val="92D050"/>
                </a:solidFill>
              </a:rPr>
              <a:t>I</a:t>
            </a:r>
            <a:r>
              <a:rPr lang="ru-RU" altLang="ru-RU" sz="3200" b="1" dirty="0">
                <a:solidFill>
                  <a:srgbClr val="92D050"/>
                </a:solidFill>
              </a:rPr>
              <a:t> ПАЛЬЦА ЛЕВОЙ КИСТИ ПОСЛЕ АМПУТАЦИИ</a:t>
            </a:r>
          </a:p>
        </p:txBody>
      </p:sp>
      <p:pic>
        <p:nvPicPr>
          <p:cNvPr id="16390" name="Picture 6" descr="Thumb &amp; &#10;&#10;&#10;&#10;&#10;&#10;&#10;&#10;&#10;&#10;&#10;&#10;Prosthesis">
            <a:extLst>
              <a:ext uri="{FF2B5EF4-FFF2-40B4-BE49-F238E27FC236}">
                <a16:creationId xmlns:a16="http://schemas.microsoft.com/office/drawing/2014/main" id="{6E1E51E3-CAAB-4EEB-A6B2-931CF3EB8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83160"/>
            <a:ext cx="3435474" cy="331311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Hand with thumb prosthesis">
            <a:extLst>
              <a:ext uri="{FF2B5EF4-FFF2-40B4-BE49-F238E27FC236}">
                <a16:creationId xmlns:a16="http://schemas.microsoft.com/office/drawing/2014/main" id="{1BDDEB2A-22F5-4F90-A113-E9736FEB3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83160"/>
            <a:ext cx="3526978" cy="331311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1371B02-1F67-4982-8F3B-79B06A95A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204" y="961157"/>
            <a:ext cx="6480720" cy="792088"/>
          </a:xfrm>
        </p:spPr>
        <p:txBody>
          <a:bodyPr/>
          <a:lstStyle/>
          <a:p>
            <a:r>
              <a:rPr lang="ru-RU" altLang="ru-RU" b="1" dirty="0">
                <a:solidFill>
                  <a:srgbClr val="92D050"/>
                </a:solidFill>
              </a:rPr>
              <a:t>СУСТАВНОЙ ПАНАРИЦИЙ</a:t>
            </a:r>
          </a:p>
        </p:txBody>
      </p:sp>
      <p:pic>
        <p:nvPicPr>
          <p:cNvPr id="35843" name="Picture 3" descr="91753">
            <a:extLst>
              <a:ext uri="{FF2B5EF4-FFF2-40B4-BE49-F238E27FC236}">
                <a16:creationId xmlns:a16="http://schemas.microsoft.com/office/drawing/2014/main" id="{A1BBA79D-A434-45E2-9522-E6EC5738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13676"/>
            <a:ext cx="3600450" cy="309721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91749">
            <a:extLst>
              <a:ext uri="{FF2B5EF4-FFF2-40B4-BE49-F238E27FC236}">
                <a16:creationId xmlns:a16="http://schemas.microsoft.com/office/drawing/2014/main" id="{323F540C-B5EA-4B7E-9958-A0A571C0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4" y="2513677"/>
            <a:ext cx="3671887" cy="309721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EB1373DB-3266-4469-A6B0-2E282D9D092C}"/>
              </a:ext>
            </a:extLst>
          </p:cNvPr>
          <p:cNvCxnSpPr/>
          <p:nvPr/>
        </p:nvCxnSpPr>
        <p:spPr>
          <a:xfrm flipH="1">
            <a:off x="2699792" y="3212976"/>
            <a:ext cx="36004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30A260D-F73F-40E8-A5E9-F92D4A156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3671" y="197554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92D050"/>
                </a:solidFill>
              </a:rPr>
              <a:t>КОСТНО-СУСТАВНОЙ </a:t>
            </a:r>
            <a:br>
              <a:rPr lang="ru-RU" altLang="ru-RU" sz="3200" b="1" dirty="0">
                <a:solidFill>
                  <a:srgbClr val="92D050"/>
                </a:solidFill>
              </a:rPr>
            </a:br>
            <a:r>
              <a:rPr lang="ru-RU" altLang="ru-RU" sz="3200" b="1" dirty="0">
                <a:solidFill>
                  <a:srgbClr val="92D050"/>
                </a:solidFill>
              </a:rPr>
              <a:t>ПАНАРИЦИЙ</a:t>
            </a:r>
            <a:r>
              <a:rPr lang="ru-RU" altLang="ru-RU" sz="3200" dirty="0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36867" name="Picture 3" descr="91755">
            <a:extLst>
              <a:ext uri="{FF2B5EF4-FFF2-40B4-BE49-F238E27FC236}">
                <a16:creationId xmlns:a16="http://schemas.microsoft.com/office/drawing/2014/main" id="{B25594C2-BFC8-4070-AEC8-3EA2A602F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76715"/>
            <a:ext cx="3241675" cy="25923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91756">
            <a:extLst>
              <a:ext uri="{FF2B5EF4-FFF2-40B4-BE49-F238E27FC236}">
                <a16:creationId xmlns:a16="http://schemas.microsoft.com/office/drawing/2014/main" id="{613F8C5E-78CD-49A6-A46A-309746F5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4005263"/>
            <a:ext cx="3167062" cy="251936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91757">
            <a:extLst>
              <a:ext uri="{FF2B5EF4-FFF2-40B4-BE49-F238E27FC236}">
                <a16:creationId xmlns:a16="http://schemas.microsoft.com/office/drawing/2014/main" id="{007C5FCB-3AB7-4F3A-9D64-F77326EE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05263"/>
            <a:ext cx="3241675" cy="251936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91754">
            <a:extLst>
              <a:ext uri="{FF2B5EF4-FFF2-40B4-BE49-F238E27FC236}">
                <a16:creationId xmlns:a16="http://schemas.microsoft.com/office/drawing/2014/main" id="{E3CF2493-8396-4A6F-B14A-E3A6DCFE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351757"/>
            <a:ext cx="3167062" cy="26050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17ADF45-4A5A-4A94-9E01-9306C9F14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92D050"/>
                </a:solidFill>
              </a:rPr>
              <a:t>ПАНДАКТИЛИТ</a:t>
            </a:r>
          </a:p>
        </p:txBody>
      </p:sp>
      <p:pic>
        <p:nvPicPr>
          <p:cNvPr id="10251" name="Picture 11" descr="69017">
            <a:extLst>
              <a:ext uri="{FF2B5EF4-FFF2-40B4-BE49-F238E27FC236}">
                <a16:creationId xmlns:a16="http://schemas.microsoft.com/office/drawing/2014/main" id="{0108D291-20F9-409A-8631-C5DDCB551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881313" cy="244792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69016">
            <a:extLst>
              <a:ext uri="{FF2B5EF4-FFF2-40B4-BE49-F238E27FC236}">
                <a16:creationId xmlns:a16="http://schemas.microsoft.com/office/drawing/2014/main" id="{CBF451E7-F909-43BA-B9EC-FD94270F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557338"/>
            <a:ext cx="2736850" cy="244792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69013">
            <a:extLst>
              <a:ext uri="{FF2B5EF4-FFF2-40B4-BE49-F238E27FC236}">
                <a16:creationId xmlns:a16="http://schemas.microsoft.com/office/drawing/2014/main" id="{018C2065-ED5B-4650-989F-EB9A9CBC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65625"/>
            <a:ext cx="2808288" cy="223202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69015">
            <a:extLst>
              <a:ext uri="{FF2B5EF4-FFF2-40B4-BE49-F238E27FC236}">
                <a16:creationId xmlns:a16="http://schemas.microsoft.com/office/drawing/2014/main" id="{BB49A593-0D6E-4D7C-AE55-A7AB1AAC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57338"/>
            <a:ext cx="2663825" cy="244792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69014">
            <a:extLst>
              <a:ext uri="{FF2B5EF4-FFF2-40B4-BE49-F238E27FC236}">
                <a16:creationId xmlns:a16="http://schemas.microsoft.com/office/drawing/2014/main" id="{A184FACD-32CB-440D-8E63-C70534626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365625"/>
            <a:ext cx="2741613" cy="223202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CB3FF-21DB-484C-AD36-8B93FFCC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ГНОЙНЫХ ЗАБОЛЕВАНИЙ КИСТИ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BDD09-A18B-42CA-9CBD-3D8AF7ED3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824536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i="1" dirty="0">
                <a:solidFill>
                  <a:srgbClr val="0070C0"/>
                </a:solidFill>
              </a:rPr>
              <a:t>Кожа: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     - кожный абсцесс («намин»);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     - мозольный абсцесс. </a:t>
            </a:r>
          </a:p>
          <a:p>
            <a:r>
              <a:rPr lang="ru-RU" sz="1800" b="1" i="1" dirty="0">
                <a:solidFill>
                  <a:srgbClr val="0070C0"/>
                </a:solidFill>
              </a:rPr>
              <a:t>Подкожная клетчатка: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     - над апоневротическая флегмона ладони;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     - межпальцевая (</a:t>
            </a:r>
            <a:r>
              <a:rPr lang="ru-RU" sz="1800" dirty="0" err="1">
                <a:solidFill>
                  <a:srgbClr val="0070C0"/>
                </a:solidFill>
              </a:rPr>
              <a:t>комиссуральная</a:t>
            </a:r>
            <a:r>
              <a:rPr lang="ru-RU" sz="1800" dirty="0">
                <a:solidFill>
                  <a:srgbClr val="0070C0"/>
                </a:solidFill>
              </a:rPr>
              <a:t>) флегмона.</a:t>
            </a:r>
          </a:p>
          <a:p>
            <a:r>
              <a:rPr lang="ru-RU" sz="1800" b="1" i="1" dirty="0">
                <a:solidFill>
                  <a:srgbClr val="0070C0"/>
                </a:solidFill>
              </a:rPr>
              <a:t>Фасциально-клетчаточные пространства ладони: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     - </a:t>
            </a:r>
            <a:r>
              <a:rPr lang="ru-RU" sz="1800" dirty="0" err="1">
                <a:solidFill>
                  <a:srgbClr val="0070C0"/>
                </a:solidFill>
              </a:rPr>
              <a:t>подапоневротическая</a:t>
            </a:r>
            <a:r>
              <a:rPr lang="ru-RU" sz="1800" dirty="0">
                <a:solidFill>
                  <a:srgbClr val="0070C0"/>
                </a:solidFill>
              </a:rPr>
              <a:t> флегмона ладони;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     - флегмона срединного ладонного пространства;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     - флегмона </a:t>
            </a:r>
            <a:r>
              <a:rPr lang="ru-RU" sz="1800" dirty="0" err="1">
                <a:solidFill>
                  <a:srgbClr val="0070C0"/>
                </a:solidFill>
              </a:rPr>
              <a:t>тенара</a:t>
            </a:r>
            <a:r>
              <a:rPr lang="ru-RU" sz="1800" dirty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     - флегмона </a:t>
            </a:r>
            <a:r>
              <a:rPr lang="ru-RU" sz="1800" dirty="0" err="1">
                <a:solidFill>
                  <a:srgbClr val="0070C0"/>
                </a:solidFill>
              </a:rPr>
              <a:t>гипотенара</a:t>
            </a:r>
            <a:r>
              <a:rPr lang="ru-RU" sz="1800" dirty="0">
                <a:solidFill>
                  <a:srgbClr val="0070C0"/>
                </a:solidFill>
              </a:rPr>
              <a:t>.</a:t>
            </a:r>
          </a:p>
          <a:p>
            <a:r>
              <a:rPr lang="ru-RU" sz="1800" b="1" i="1" dirty="0">
                <a:solidFill>
                  <a:srgbClr val="0070C0"/>
                </a:solidFill>
              </a:rPr>
              <a:t>Фасциально-клетчаточные пространства тыла кисти: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     - подкожная флегмона;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     - </a:t>
            </a:r>
            <a:r>
              <a:rPr lang="ru-RU" sz="1800" dirty="0" err="1">
                <a:solidFill>
                  <a:srgbClr val="0070C0"/>
                </a:solidFill>
              </a:rPr>
              <a:t>подапоневротическая</a:t>
            </a:r>
            <a:r>
              <a:rPr lang="ru-RU" sz="1800" dirty="0">
                <a:solidFill>
                  <a:srgbClr val="0070C0"/>
                </a:solidFill>
              </a:rPr>
              <a:t> флегмона.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483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BCEB2-ABCE-49A0-9379-A99A7CBF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ПРОСТРАНСТВА КИСТИ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6D1F50-F071-40D3-8512-62DE81D47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04864"/>
            <a:ext cx="6902423" cy="4114800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Подкожная клетчатка;</a:t>
            </a:r>
          </a:p>
          <a:p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Срединное ладонное пространство; </a:t>
            </a:r>
          </a:p>
          <a:p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Пространство </a:t>
            </a:r>
            <a:r>
              <a:rPr lang="ru-RU" sz="2000" dirty="0" err="1">
                <a:solidFill>
                  <a:srgbClr val="0070C0"/>
                </a:solidFill>
              </a:rPr>
              <a:t>тенара</a:t>
            </a:r>
            <a:r>
              <a:rPr lang="ru-RU" sz="2000" dirty="0">
                <a:solidFill>
                  <a:srgbClr val="0070C0"/>
                </a:solidFill>
              </a:rPr>
              <a:t>;</a:t>
            </a:r>
          </a:p>
          <a:p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Пространство </a:t>
            </a:r>
            <a:r>
              <a:rPr lang="ru-RU" sz="2000" dirty="0" err="1">
                <a:solidFill>
                  <a:srgbClr val="0070C0"/>
                </a:solidFill>
              </a:rPr>
              <a:t>гепотенара</a:t>
            </a:r>
            <a:r>
              <a:rPr lang="ru-RU" sz="2000" dirty="0">
                <a:solidFill>
                  <a:srgbClr val="0070C0"/>
                </a:solidFill>
              </a:rPr>
              <a:t>;</a:t>
            </a:r>
          </a:p>
          <a:p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Поверхностное и глубокое пространства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</a:rPr>
              <a:t>    тыла и кисти.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64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07BBAE4-43FA-452D-B4D4-CF5B1268D8D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22547" y="548680"/>
            <a:ext cx="7721861" cy="864096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solidFill>
                  <a:srgbClr val="92D050"/>
                </a:solidFill>
              </a:rPr>
              <a:t>ЭТИОЛОГИЯ и ПАТОГЕНЕЗ</a:t>
            </a:r>
            <a:br>
              <a:rPr lang="ru-RU" altLang="ru-RU" sz="4400" b="1" dirty="0">
                <a:solidFill>
                  <a:srgbClr val="92D050"/>
                </a:solidFill>
              </a:rPr>
            </a:br>
            <a:endParaRPr lang="ru-RU" altLang="ru-RU" sz="4400" b="1" dirty="0">
              <a:solidFill>
                <a:srgbClr val="92D050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6CB6242-6454-494A-B4A2-2AF5801EE9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546" y="1772816"/>
            <a:ext cx="6909774" cy="4680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altLang="ru-RU" sz="5100" b="1" dirty="0">
                <a:solidFill>
                  <a:srgbClr val="92D050"/>
                </a:solidFill>
              </a:rPr>
              <a:t>            Основные возбудители:</a:t>
            </a:r>
            <a:endParaRPr lang="ru-RU" altLang="ru-RU" sz="4000" b="1" dirty="0">
              <a:solidFill>
                <a:srgbClr val="92D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4000" b="1" dirty="0">
                <a:solidFill>
                  <a:srgbClr val="0070C0"/>
                </a:solidFill>
              </a:rPr>
              <a:t>Золотистый стафилококк;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4000" b="1" dirty="0">
                <a:solidFill>
                  <a:srgbClr val="0070C0"/>
                </a:solidFill>
              </a:rPr>
              <a:t>Стрептококк;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4000" b="1" dirty="0">
                <a:solidFill>
                  <a:srgbClr val="0070C0"/>
                </a:solidFill>
              </a:rPr>
              <a:t>Смешанная флора.</a:t>
            </a:r>
          </a:p>
          <a:p>
            <a:pPr marL="0" indent="0">
              <a:buNone/>
            </a:pPr>
            <a:endParaRPr lang="ru-RU" altLang="ru-RU" sz="40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4000" b="1" i="1" dirty="0">
                <a:solidFill>
                  <a:srgbClr val="0070C0"/>
                </a:solidFill>
              </a:rPr>
              <a:t>В подавляющем большинстве наблюдений в гнойном очаге микрофлора представлена микробными ассоциациями, состоящими из 3-х и более микроорганизмов (преимущественно аэробно-анаэробные ассоциации).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7F1737A-3069-493B-9CF9-DB669E295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554689" cy="13208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92D050"/>
                </a:solidFill>
              </a:rPr>
              <a:t>ФЛЕГМОНА МЕЖПАЛЬЦЕВЫХ ПРОМЕЖУТКОВ</a:t>
            </a:r>
            <a:r>
              <a:rPr lang="ru-RU" altLang="ru-RU" sz="4000" dirty="0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12294" name="Picture 6" descr="168013">
            <a:extLst>
              <a:ext uri="{FF2B5EF4-FFF2-40B4-BE49-F238E27FC236}">
                <a16:creationId xmlns:a16="http://schemas.microsoft.com/office/drawing/2014/main" id="{4022DF3B-87DB-483D-8DF4-E0EF402D0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47875"/>
            <a:ext cx="3455988" cy="309721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168012">
            <a:extLst>
              <a:ext uri="{FF2B5EF4-FFF2-40B4-BE49-F238E27FC236}">
                <a16:creationId xmlns:a16="http://schemas.microsoft.com/office/drawing/2014/main" id="{92BE8617-8E6D-4F67-AA6B-A8F06D55E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052638"/>
            <a:ext cx="3527425" cy="309562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A0A44-F34E-494C-B3FF-97ED57962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93" y="525423"/>
            <a:ext cx="6842721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КОМИССУРАЛЬНАЯ ФЛЕГМОНА: Вскрытие и дренирование (схема)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F1CC441-F665-4F27-94A0-3A20E576E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989539"/>
            <a:ext cx="4896543" cy="367240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091FF9-224A-45A2-BF70-A323F7D94ACA}"/>
              </a:ext>
            </a:extLst>
          </p:cNvPr>
          <p:cNvSpPr/>
          <p:nvPr/>
        </p:nvSpPr>
        <p:spPr>
          <a:xfrm>
            <a:off x="2195736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а) разрез;                 б) дренирование.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1486254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440E2-170A-4CFA-ABEC-C8707932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МЕЖПАЛЬЦЕВАЯ (КОМИССУРАЛЬНАЯ) ФЛЕГМОНА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43F128-667A-4803-9AB2-72B9A059D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3" t="30824" r="25030" b="7955"/>
          <a:stretch/>
        </p:blipFill>
        <p:spPr>
          <a:xfrm>
            <a:off x="1475656" y="2276872"/>
            <a:ext cx="4396031" cy="3384376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47381DE-33A4-44E7-A3D8-7A9E69D3D1E0}"/>
              </a:ext>
            </a:extLst>
          </p:cNvPr>
          <p:cNvSpPr txBox="1">
            <a:spLocks/>
          </p:cNvSpPr>
          <p:nvPr/>
        </p:nvSpPr>
        <p:spPr>
          <a:xfrm>
            <a:off x="1475655" y="5877272"/>
            <a:ext cx="4396031" cy="385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i="1" dirty="0">
                <a:solidFill>
                  <a:srgbClr val="0070C0"/>
                </a:solidFill>
              </a:rPr>
              <a:t>После вскрытия и дренирования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4053756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D66759E-0D61-4115-8F8F-0D77C5669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94589" cy="1440160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92D050"/>
                </a:solidFill>
              </a:rPr>
              <a:t>ФЛЕГМОНА СРЕДИННОГО ЛАДОННОГО ПРОСТРАНСТВА</a:t>
            </a:r>
          </a:p>
        </p:txBody>
      </p:sp>
      <p:pic>
        <p:nvPicPr>
          <p:cNvPr id="11269" name="Picture 5" descr="91765">
            <a:extLst>
              <a:ext uri="{FF2B5EF4-FFF2-40B4-BE49-F238E27FC236}">
                <a16:creationId xmlns:a16="http://schemas.microsoft.com/office/drawing/2014/main" id="{94AFA500-DC69-49E8-80AA-95FE2AC8A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4824413" cy="381642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CBB1F-82C4-470B-AFFC-C20C6E60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«ЗАПРЕТНОЙ ЗОНЫ» КИСТИ (схема)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4F30632-926B-4A10-B3C7-E897C6982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075" y="1700808"/>
            <a:ext cx="663655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8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738E5-51F2-4EAF-BDA7-70C4C4DB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6707088" cy="148071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«</a:t>
            </a:r>
            <a:r>
              <a:rPr lang="ru-RU" sz="2800" b="1" dirty="0"/>
              <a:t>Запретная зона</a:t>
            </a:r>
            <a:r>
              <a:rPr lang="ru-RU" sz="2800" dirty="0"/>
              <a:t>» на кисти и основные варианты дренирования флегмоны </a:t>
            </a:r>
            <a:br>
              <a:rPr lang="ru-RU" sz="2800" dirty="0"/>
            </a:br>
            <a:r>
              <a:rPr lang="ru-RU" sz="2800" dirty="0"/>
              <a:t>срединного ладонного пространства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E3B30C-B046-4525-8727-A1B41F15A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36" y="2312175"/>
            <a:ext cx="4032448" cy="319049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D22479-BF30-48BE-987D-A2646405E6E8}"/>
              </a:ext>
            </a:extLst>
          </p:cNvPr>
          <p:cNvSpPr/>
          <p:nvPr/>
        </p:nvSpPr>
        <p:spPr>
          <a:xfrm>
            <a:off x="827584" y="60420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a – запретная зона кисти; </a:t>
            </a:r>
          </a:p>
          <a:p>
            <a:r>
              <a:rPr lang="ru-RU" i="1" dirty="0">
                <a:solidFill>
                  <a:srgbClr val="0070C0"/>
                </a:solidFill>
              </a:rPr>
              <a:t>б, в – варианты дренирования.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42700400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Rectangle 8">
            <a:extLst>
              <a:ext uri="{FF2B5EF4-FFF2-40B4-BE49-F238E27FC236}">
                <a16:creationId xmlns:a16="http://schemas.microsoft.com/office/drawing/2014/main" id="{915C5465-8F06-4242-971D-A97C297D1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1384300"/>
          </a:xfrm>
          <a:noFill/>
          <a:ln/>
        </p:spPr>
        <p:txBody>
          <a:bodyPr/>
          <a:lstStyle/>
          <a:p>
            <a:r>
              <a:rPr lang="ru-RU" alt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ФЛЕГМОНА </a:t>
            </a:r>
            <a:br>
              <a:rPr lang="ru-RU" alt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alt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В ОБЛАСТИ ТЕНАРА</a:t>
            </a:r>
          </a:p>
        </p:txBody>
      </p:sp>
      <p:pic>
        <p:nvPicPr>
          <p:cNvPr id="83973" name="Picture 5" descr="1460503">
            <a:extLst>
              <a:ext uri="{FF2B5EF4-FFF2-40B4-BE49-F238E27FC236}">
                <a16:creationId xmlns:a16="http://schemas.microsoft.com/office/drawing/2014/main" id="{D9942725-A7C4-4705-B24C-F4814B8036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758008"/>
            <a:ext cx="5184576" cy="3456384"/>
          </a:xfrm>
          <a:noFill/>
          <a:ln/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7" name="Rectangle 9">
            <a:extLst>
              <a:ext uri="{FF2B5EF4-FFF2-40B4-BE49-F238E27FC236}">
                <a16:creationId xmlns:a16="http://schemas.microsoft.com/office/drawing/2014/main" id="{9B9911E4-C32A-43FC-81D0-5CA43A297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5373216"/>
            <a:ext cx="61926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i="1" dirty="0">
                <a:solidFill>
                  <a:srgbClr val="0070C0"/>
                </a:solidFill>
              </a:rPr>
              <a:t>Больной обратился через 2 дня после появления пульсирующей боли в руке. Колотая рана была получена неделю назад. При надавливании выделяется гной.</a:t>
            </a:r>
          </a:p>
        </p:txBody>
      </p:sp>
    </p:spTree>
    <p:extLst>
      <p:ext uri="{BB962C8B-B14F-4D97-AF65-F5344CB8AC3E}">
        <p14:creationId xmlns:p14="http://schemas.microsoft.com/office/powerpoint/2010/main" val="997820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1460504">
            <a:extLst>
              <a:ext uri="{FF2B5EF4-FFF2-40B4-BE49-F238E27FC236}">
                <a16:creationId xmlns:a16="http://schemas.microsoft.com/office/drawing/2014/main" id="{716F0738-A62D-4D6E-9040-F48E44F655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591" y="2060848"/>
            <a:ext cx="5256212" cy="3657600"/>
          </a:xfrm>
          <a:noFill/>
          <a:ln/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Rectangle 8">
            <a:extLst>
              <a:ext uri="{FF2B5EF4-FFF2-40B4-BE49-F238E27FC236}">
                <a16:creationId xmlns:a16="http://schemas.microsoft.com/office/drawing/2014/main" id="{C38BDFE5-07E4-4994-8F67-57062D7D7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591" y="5934472"/>
            <a:ext cx="5183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i="1" dirty="0">
                <a:solidFill>
                  <a:srgbClr val="0070C0"/>
                </a:solidFill>
              </a:rPr>
              <a:t>Та же рана после хирургической обработки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1520BE5-50A6-4984-A048-9706081CA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192043" cy="1584474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ФЛЕГМОНА </a:t>
            </a:r>
            <a:br>
              <a:rPr lang="ru-RU" alt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alt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В ОБЛАСТИ ТЕНАРА </a:t>
            </a:r>
            <a:br>
              <a:rPr lang="ru-RU" alt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r>
              <a:rPr lang="ru-RU" altLang="ru-RU" b="1" dirty="0">
                <a:solidFill>
                  <a:srgbClr val="92D050"/>
                </a:solidFill>
                <a:latin typeface="Arial" panose="020B0604020202020204" pitchFamily="34" charset="0"/>
              </a:rPr>
              <a:t>(хирургическое лечение) </a:t>
            </a:r>
            <a:br>
              <a:rPr lang="ru-RU" altLang="ru-RU" b="1" dirty="0">
                <a:solidFill>
                  <a:srgbClr val="92D050"/>
                </a:solidFill>
                <a:latin typeface="Arial" panose="020B0604020202020204" pitchFamily="34" charset="0"/>
              </a:rPr>
            </a:br>
            <a:endParaRPr lang="ru-RU" altLang="ru-RU" b="1" dirty="0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42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CF257-CB22-4FC4-9F3E-BDFA8E37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ПРОГНОЗ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15F602-8D71-433B-B143-32AD29C6C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Ранняя радикальная операция обеспечивает быстрое выздоровление с хорошими функциональными результатами.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При тяжелых формах панариция (сухожильный, суставной и др.) и их осложнениях прогноз в отношении восстановления функции может быть неблагоприятным. </a:t>
            </a:r>
          </a:p>
        </p:txBody>
      </p:sp>
    </p:spTree>
    <p:extLst>
      <p:ext uri="{BB962C8B-B14F-4D97-AF65-F5344CB8AC3E}">
        <p14:creationId xmlns:p14="http://schemas.microsoft.com/office/powerpoint/2010/main" val="7972760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94AC8-C677-42F1-96A3-E534FA33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>ПРОФИЛАКТИКА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D1BFAA-F8EF-4E5A-90F1-3F2C6AD0E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28800"/>
            <a:ext cx="6626697" cy="4412563"/>
          </a:xfrm>
        </p:spPr>
        <p:txBody>
          <a:bodyPr>
            <a:normAutofit fontScale="92500"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Профилактика состоит в соблюдении личной гигиены, предупреждении мелких травм пальцев;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Важное значение имеют повышение санитарной культуры населения, совершенствование техники безопасности и улучшение условий труда (снабжение специальной одеждой, например, перчатками, варежками и др., механизация, автоматизация производств и др.);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Снижению заболеваемости способствует обработка микротравм 0,5% раствором нашатырного спирта, 5% спиртовым раствором йода, пленкообразующими антисептическими жидкостями 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03C0C-8F83-493D-BB9E-6927069B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ФАКТОРЫ РИСКА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6FC137-E3D0-4EF1-9868-A47E49BB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Возникновение и развитие гнойно-воспалительных заболеваний пальцев и кисти во многом обусловливаются общим состоянием организма;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К неблагоприятным факторам относятся: </a:t>
            </a:r>
            <a:r>
              <a:rPr lang="ru-RU" sz="2400" b="1" i="1" dirty="0">
                <a:solidFill>
                  <a:srgbClr val="0070C0"/>
                </a:solidFill>
              </a:rPr>
              <a:t>пожилой возраст, </a:t>
            </a:r>
            <a:r>
              <a:rPr lang="ru-RU" sz="2400" b="1" i="1" dirty="0" err="1">
                <a:solidFill>
                  <a:srgbClr val="0070C0"/>
                </a:solidFill>
              </a:rPr>
              <a:t>аллергизация</a:t>
            </a:r>
            <a:r>
              <a:rPr lang="ru-RU" sz="2400" b="1" i="1" dirty="0">
                <a:solidFill>
                  <a:srgbClr val="0070C0"/>
                </a:solidFill>
              </a:rPr>
              <a:t>, авитаминоз, гормонозависимая патология, в частности сахарный диабет. </a:t>
            </a:r>
          </a:p>
        </p:txBody>
      </p:sp>
    </p:spTree>
    <p:extLst>
      <p:ext uri="{BB962C8B-B14F-4D97-AF65-F5344CB8AC3E}">
        <p14:creationId xmlns:p14="http://schemas.microsoft.com/office/powerpoint/2010/main" val="127486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0B60E-58CD-4730-B045-DCB2ED6E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1825"/>
            <a:ext cx="6607646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АНАТОМО-ФУНКЦИОНАЛЬНЫЕ ОСОБЕННОСТИ ПАЛЬЦЕВ И КИСТИ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F016A-DB67-44DC-8BCF-41F665144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713" y="2348880"/>
            <a:ext cx="6535638" cy="38717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</a:rPr>
              <a:t>Кожа на ладонной поверхности отличается прочностью, значительной толщиной и малой растяжимостью; 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</a:rPr>
              <a:t>Подкожная клетчатка на ладонной поверхности пальцев разделена на отдельные ячейки фиброзными перемычками, фиксирующими кожу к надкостнице или апоневрозу; 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</a:rPr>
              <a:t>Сухожильные влагалища сгибателей </a:t>
            </a:r>
            <a:r>
              <a:rPr lang="en-US" b="1" dirty="0">
                <a:solidFill>
                  <a:srgbClr val="0070C0"/>
                </a:solidFill>
              </a:rPr>
              <a:t>II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0070C0"/>
                </a:solidFill>
              </a:rPr>
              <a:t>III</a:t>
            </a:r>
            <a:r>
              <a:rPr lang="ru-RU" b="1" dirty="0">
                <a:solidFill>
                  <a:srgbClr val="0070C0"/>
                </a:solidFill>
              </a:rPr>
              <a:t> и </a:t>
            </a:r>
            <a:r>
              <a:rPr lang="en-US" b="1" dirty="0">
                <a:solidFill>
                  <a:srgbClr val="0070C0"/>
                </a:solidFill>
              </a:rPr>
              <a:t>IV</a:t>
            </a:r>
            <a:r>
              <a:rPr lang="ru-RU" b="1" dirty="0">
                <a:solidFill>
                  <a:srgbClr val="0070C0"/>
                </a:solidFill>
              </a:rPr>
              <a:t> пальцев начинаются от оснований ногтевых фаланг и заканчиваются на уровне головки и соответствующей пястной кости, располагаются изолированно друг от друга и от синовиальных сумок предплечья;</a:t>
            </a:r>
            <a:endParaRPr lang="en-US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</a:rPr>
              <a:t>Сухожильное влагалище сгибателя </a:t>
            </a:r>
            <a:r>
              <a:rPr lang="en-US" b="1" dirty="0">
                <a:solidFill>
                  <a:srgbClr val="0070C0"/>
                </a:solidFill>
              </a:rPr>
              <a:t>I</a:t>
            </a:r>
            <a:r>
              <a:rPr lang="ru-RU" b="1" dirty="0">
                <a:solidFill>
                  <a:srgbClr val="0070C0"/>
                </a:solidFill>
              </a:rPr>
              <a:t> пальца сообщаться с лучевой,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ru-RU" b="1" dirty="0">
                <a:solidFill>
                  <a:srgbClr val="0070C0"/>
                </a:solidFill>
              </a:rPr>
              <a:t> пальца – с локтевой синовиальной сумкой;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</a:rPr>
              <a:t>Сухожильные влагалища </a:t>
            </a:r>
            <a:r>
              <a:rPr lang="en-US" b="1" dirty="0">
                <a:solidFill>
                  <a:srgbClr val="0070C0"/>
                </a:solidFill>
              </a:rPr>
              <a:t>I</a:t>
            </a:r>
            <a:r>
              <a:rPr lang="ru-RU" b="1" dirty="0">
                <a:solidFill>
                  <a:srgbClr val="0070C0"/>
                </a:solidFill>
              </a:rPr>
              <a:t> и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ru-RU" b="1" dirty="0">
                <a:solidFill>
                  <a:srgbClr val="0070C0"/>
                </a:solidFill>
              </a:rPr>
              <a:t> пальцев в 10–15% случаев сообщаются между собой.</a:t>
            </a:r>
          </a:p>
          <a:p>
            <a:pPr>
              <a:lnSpc>
                <a:spcPct val="90000"/>
              </a:lnSpc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1915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r="879" b="1"/>
          <a:stretch/>
        </p:blipFill>
        <p:spPr>
          <a:xfrm>
            <a:off x="508000" y="2170322"/>
            <a:ext cx="2952328" cy="38823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6F7BE-42A9-44CE-AC9E-DCEB3E45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ru-RU" b="1"/>
              <a:t>СИНОВИАЛЬНЫЕ ВЛАГАЛИЩА КИСТИ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51921" y="2651212"/>
            <a:ext cx="3312368" cy="2920581"/>
          </a:xfrm>
        </p:spPr>
        <p:txBody>
          <a:bodyPr>
            <a:normAutofit lnSpcReduction="10000"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1 - влагалище сухожилия лучевого сгибателя кисти </a:t>
            </a:r>
            <a:endParaRPr lang="en-US" sz="1600" b="1" dirty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2 - общее синовиальное влагалище сгибателей пальцев</a:t>
            </a:r>
            <a:endParaRPr lang="en-US" sz="1600" b="1" dirty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3 - влагалище сухожилия длинного сгибателя большого пальца кисти </a:t>
            </a:r>
            <a:endParaRPr lang="en-US" sz="1600" b="1" dirty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4 - синовиальные и фиброзные влагалища сухожилий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8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0B60E-58CD-4730-B045-DCB2ED6E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dirty="0"/>
              <a:t>АНАТОМО-ФУНКЦИОНАЛЬНЫЕ ОСОБЕННОСТИ ПАЛЬЦЕВ И КИСТИ (продолжение)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F016A-DB67-44DC-8BCF-41F665144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7400"/>
            <a:ext cx="6679654" cy="3871762"/>
          </a:xfrm>
        </p:spPr>
        <p:txBody>
          <a:bodyPr>
            <a:normAutofit fontScale="92500" lnSpcReduction="10000"/>
          </a:bodyPr>
          <a:lstStyle/>
          <a:p>
            <a:r>
              <a:rPr lang="ru-RU" sz="2100" b="1" dirty="0">
                <a:solidFill>
                  <a:srgbClr val="0070C0"/>
                </a:solidFill>
              </a:rPr>
              <a:t>Питание сухожилий осуществляется сосудами, проходящими в брыжеечке сухожилия;</a:t>
            </a:r>
          </a:p>
          <a:p>
            <a:r>
              <a:rPr lang="ru-RU" sz="2100" b="1" dirty="0">
                <a:solidFill>
                  <a:srgbClr val="0070C0"/>
                </a:solidFill>
              </a:rPr>
              <a:t>Обильная чувствительная иннервация ладонной поверхности пальцев, служащая основным органом осязания;</a:t>
            </a:r>
          </a:p>
          <a:p>
            <a:r>
              <a:rPr lang="ru-RU" sz="2100" b="1" dirty="0">
                <a:solidFill>
                  <a:srgbClr val="0070C0"/>
                </a:solidFill>
              </a:rPr>
              <a:t>Лимфатические сосуды с ладонной поверхности направляются на тыльную поверхность пальцев и кисти;</a:t>
            </a:r>
          </a:p>
          <a:p>
            <a:r>
              <a:rPr lang="ru-RU" sz="2100" b="1" dirty="0">
                <a:solidFill>
                  <a:srgbClr val="0070C0"/>
                </a:solidFill>
              </a:rPr>
              <a:t>Пальцы и кисть очень хорошо снабжаются кровью, здесь находится большое количество функционально важных образований (двигательные и чувствительные ветви нервов, магистральные сосуды, суставы, сухожилия).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24131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780928"/>
            <a:ext cx="3600400" cy="15064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D3844-2499-422A-9454-5EBED5FB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ru-RU" dirty="0"/>
              <a:t>СИНОВИАЛЬНОЕ ВЛАГАЛИЩЕ СУХОЖИЛИЯ (схема)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8000" y="2160589"/>
            <a:ext cx="3232352" cy="3749323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rgbClr val="0070C0"/>
                </a:solidFill>
              </a:rPr>
              <a:t>А - поперечный разрез; </a:t>
            </a:r>
            <a:endParaRPr lang="en-US" sz="1700" b="1" dirty="0">
              <a:solidFill>
                <a:srgbClr val="0070C0"/>
              </a:solidFill>
            </a:endParaRPr>
          </a:p>
          <a:p>
            <a:r>
              <a:rPr lang="ru-RU" sz="1700" b="1" dirty="0">
                <a:solidFill>
                  <a:srgbClr val="0070C0"/>
                </a:solidFill>
              </a:rPr>
              <a:t>Б - продольный разрез; </a:t>
            </a:r>
            <a:endParaRPr lang="en-US" sz="1700" b="1" dirty="0">
              <a:solidFill>
                <a:srgbClr val="0070C0"/>
              </a:solidFill>
            </a:endParaRPr>
          </a:p>
          <a:p>
            <a:r>
              <a:rPr lang="ru-RU" sz="1700" b="1" dirty="0">
                <a:solidFill>
                  <a:srgbClr val="0070C0"/>
                </a:solidFill>
              </a:rPr>
              <a:t>1 - фиброзный слой; </a:t>
            </a:r>
            <a:endParaRPr lang="en-US" sz="1700" b="1" dirty="0">
              <a:solidFill>
                <a:srgbClr val="0070C0"/>
              </a:solidFill>
            </a:endParaRPr>
          </a:p>
          <a:p>
            <a:r>
              <a:rPr lang="ru-RU" sz="1700" b="1" dirty="0">
                <a:solidFill>
                  <a:srgbClr val="0070C0"/>
                </a:solidFill>
              </a:rPr>
              <a:t>2 - синовиальный слой; </a:t>
            </a:r>
            <a:endParaRPr lang="en-US" sz="1700" b="1" dirty="0">
              <a:solidFill>
                <a:srgbClr val="0070C0"/>
              </a:solidFill>
            </a:endParaRPr>
          </a:p>
          <a:p>
            <a:r>
              <a:rPr lang="ru-RU" sz="1700" b="1" dirty="0">
                <a:solidFill>
                  <a:srgbClr val="0070C0"/>
                </a:solidFill>
              </a:rPr>
              <a:t>3 - сухожилие; </a:t>
            </a:r>
            <a:endParaRPr lang="en-US" sz="1700" b="1" dirty="0">
              <a:solidFill>
                <a:srgbClr val="0070C0"/>
              </a:solidFill>
            </a:endParaRPr>
          </a:p>
          <a:p>
            <a:r>
              <a:rPr lang="ru-RU" sz="1700" b="1" dirty="0">
                <a:solidFill>
                  <a:srgbClr val="0070C0"/>
                </a:solidFill>
              </a:rPr>
              <a:t>4 - синовиальная полость; </a:t>
            </a:r>
            <a:endParaRPr lang="en-US" sz="1700" b="1" dirty="0">
              <a:solidFill>
                <a:srgbClr val="0070C0"/>
              </a:solidFill>
            </a:endParaRPr>
          </a:p>
          <a:p>
            <a:r>
              <a:rPr lang="ru-RU" sz="1700" b="1" dirty="0">
                <a:solidFill>
                  <a:srgbClr val="0070C0"/>
                </a:solidFill>
              </a:rPr>
              <a:t>5 - брыжейка сухожилия</a:t>
            </a:r>
            <a:r>
              <a:rPr lang="en-US" sz="1700" b="1" dirty="0">
                <a:solidFill>
                  <a:srgbClr val="0070C0"/>
                </a:solidFill>
              </a:rPr>
              <a:t> </a:t>
            </a:r>
            <a:r>
              <a:rPr lang="ru-RU" sz="1700" b="1" dirty="0">
                <a:solidFill>
                  <a:srgbClr val="0070C0"/>
                </a:solidFill>
              </a:rPr>
              <a:t>  </a:t>
            </a:r>
          </a:p>
          <a:p>
            <a:r>
              <a:rPr lang="ru-RU" sz="1700" b="1" dirty="0">
                <a:solidFill>
                  <a:srgbClr val="0070C0"/>
                </a:solidFill>
              </a:rPr>
              <a:t>     (</a:t>
            </a:r>
            <a:r>
              <a:rPr lang="ru-RU" sz="1700" b="1" dirty="0" err="1">
                <a:solidFill>
                  <a:srgbClr val="0070C0"/>
                </a:solidFill>
              </a:rPr>
              <a:t>мезотендиний</a:t>
            </a:r>
            <a:r>
              <a:rPr lang="ru-RU" sz="1700" b="1" dirty="0">
                <a:solidFill>
                  <a:srgbClr val="0070C0"/>
                </a:solidFill>
              </a:rPr>
              <a:t>)</a:t>
            </a:r>
            <a:endParaRPr lang="en-US" sz="17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76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813</TotalTime>
  <Words>1244</Words>
  <Application>Microsoft Office PowerPoint</Application>
  <PresentationFormat>Экран (4:3)</PresentationFormat>
  <Paragraphs>180</Paragraphs>
  <Slides>49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7" baseType="lpstr">
      <vt:lpstr>Arial</vt:lpstr>
      <vt:lpstr>Calibri</vt:lpstr>
      <vt:lpstr>Tahoma</vt:lpstr>
      <vt:lpstr>Trebuchet MS</vt:lpstr>
      <vt:lpstr>Wingdings</vt:lpstr>
      <vt:lpstr>Wingdings 3</vt:lpstr>
      <vt:lpstr>Аспект</vt:lpstr>
      <vt:lpstr>1_Аспект</vt:lpstr>
      <vt:lpstr>ГНОЙНЫЕ ЗАБОЛЕВАНИЯ ПАЛЬЦЕВ И КИСТИ </vt:lpstr>
      <vt:lpstr>ОПРЕДЕЛЕНИЕ</vt:lpstr>
      <vt:lpstr>МЕДИКО-СОЦИАЛЬНАЯ ЗНАЧИМОСТЬ</vt:lpstr>
      <vt:lpstr>ЭТИОЛОГИЯ и ПАТОГЕНЕЗ </vt:lpstr>
      <vt:lpstr>ФАКТОРЫ РИСКА</vt:lpstr>
      <vt:lpstr>АНАТОМО-ФУНКЦИОНАЛЬНЫЕ ОСОБЕННОСТИ ПАЛЬЦЕВ И КИСТИ</vt:lpstr>
      <vt:lpstr>СИНОВИАЛЬНЫЕ ВЛАГАЛИЩА КИСТИ</vt:lpstr>
      <vt:lpstr>АНАТОМО-ФУНКЦИОНАЛЬНЫЕ ОСОБЕННОСТИ ПАЛЬЦЕВ И КИСТИ (продолжение)</vt:lpstr>
      <vt:lpstr>СИНОВИАЛЬНОЕ ВЛАГАЛИЩЕ СУХОЖИЛИЯ (схема)</vt:lpstr>
      <vt:lpstr>КЛАССИФИКАЦИЯ</vt:lpstr>
      <vt:lpstr>ФОРМЫ ПАНАРИЦИЯ</vt:lpstr>
      <vt:lpstr>КЛИНИЧЕСКАЯ КАРТИНА, ДИАГНОСТИКА ПАНАРИЦИЯ</vt:lpstr>
      <vt:lpstr>ЗОНЫ БОЛЕЗНЕННОСТИ ПРИ ОСТРЫХ ГНОЙНЫХ ПРОЦЕССАХ  НА ЛАДОНИ И ПАЛЬЦАХ КИСТИ</vt:lpstr>
      <vt:lpstr>ОБЩИЕ ПРАВИЛА ЛЕЧЕНИЯ ПАНАРИЦИЯ</vt:lpstr>
      <vt:lpstr>ПРИНЦИПЫ ХИРУРГИЧЕСКОГО ЛЕЧЕНИЯ: ПРАВИЛО ТРЕХ «O»</vt:lpstr>
      <vt:lpstr>АНЕСТЕЗИЯ  по Оберсту–Лукашевичу (схема)</vt:lpstr>
      <vt:lpstr>ОБЩИЕ ПРИНЦИПЫ КОНСЕРВАТИВНОГО ЛЕЧЕНИЯ</vt:lpstr>
      <vt:lpstr>Презентация PowerPoint</vt:lpstr>
      <vt:lpstr>КОЖНО-ПОДКОЖНЫЙ ПАНАРИЦИЙ  (Абсцесс в виде запонки)</vt:lpstr>
      <vt:lpstr>Подкожный панариций</vt:lpstr>
      <vt:lpstr>ПОДКОЖНЫЙ ПАНАРИЦИЙ  ОСНОВНОЙ ФАЛАНГИ:  Распространение гноя (схема) </vt:lpstr>
      <vt:lpstr>ПОДКОЖНЫЙ ПАНАРИЦИЙ: Разрезы для вскрытия  </vt:lpstr>
      <vt:lpstr>ПОДКОЖНЫЙ ПАНАРИЦИЙ СРЕДНЕЙ ФАЛАНГИ: Дренирование резиновым окончатым дренажем</vt:lpstr>
      <vt:lpstr>ОКОЛОНОГТЕВОЙ ПАНАРИЦИЙ (паронихия) – воспаление ногтевого валика</vt:lpstr>
      <vt:lpstr>ПОДНОГТЕВОЙ ПАНАРИЦИЙ</vt:lpstr>
      <vt:lpstr>ХИРУРГИЧЕСКОЕ ЛЕЧЕНИЕ ОКОЛО- И ПОДНОГТЕВОГО ПАНАРИЦИЯ</vt:lpstr>
      <vt:lpstr>СУХОЖИЛЬНЫЙ ПАНАРИЦИЙ</vt:lpstr>
      <vt:lpstr>РАЗРЕЗЫ ПРИ СУХОЖИЛЬНЫХ ПАНАРИЦИЯХ (схема)</vt:lpstr>
      <vt:lpstr>СУХОЖИЛЬНЫЙ ПАНАРИЦИЙ  (Хирургическое лечение)</vt:lpstr>
      <vt:lpstr>КОСТНЫЙ ПАНАРИЦИЙ </vt:lpstr>
      <vt:lpstr>КОСТНЫЙ ПАНАРИЦИЙ: Рентгенограмма пальца</vt:lpstr>
      <vt:lpstr>КОСТНЫЙ ПАНАРИЦИЙ</vt:lpstr>
      <vt:lpstr>КОСТНЫЙ ПАНАРИЦИЙ  (хирургическое лечение)</vt:lpstr>
      <vt:lpstr>ПРОТЕЗИРОВАНИЕ I ПАЛЬЦА ЛЕВОЙ КИСТИ ПОСЛЕ АМПУТАЦИИ</vt:lpstr>
      <vt:lpstr>СУСТАВНОЙ ПАНАРИЦИЙ</vt:lpstr>
      <vt:lpstr>КОСТНО-СУСТАВНОЙ  ПАНАРИЦИЙ </vt:lpstr>
      <vt:lpstr>ПАНДАКТИЛИТ</vt:lpstr>
      <vt:lpstr>КЛАССИФИКАЦИЯ ГНОЙНЫХ ЗАБОЛЕВАНИЙ КИСТИ</vt:lpstr>
      <vt:lpstr>ОСНОВНЫЕ ПРОСТРАНСТВА КИСТИ</vt:lpstr>
      <vt:lpstr>ФЛЕГМОНА МЕЖПАЛЬЦЕВЫХ ПРОМЕЖУТКОВ </vt:lpstr>
      <vt:lpstr>КОМИССУРАЛЬНАЯ ФЛЕГМОНА: Вскрытие и дренирование (схема)</vt:lpstr>
      <vt:lpstr>МЕЖПАЛЬЦЕВАЯ (КОМИССУРАЛЬНАЯ) ФЛЕГМОНА</vt:lpstr>
      <vt:lpstr>ФЛЕГМОНА СРЕДИННОГО ЛАДОННОГО ПРОСТРАНСТВА</vt:lpstr>
      <vt:lpstr>ОПРЕДЕЛЕНИЕ «ЗАПРЕТНОЙ ЗОНЫ» КИСТИ (схема)</vt:lpstr>
      <vt:lpstr>«Запретная зона» на кисти и основные варианты дренирования флегмоны  срединного ладонного пространства</vt:lpstr>
      <vt:lpstr>ФЛЕГМОНА  В ОБЛАСТИ ТЕНАРА</vt:lpstr>
      <vt:lpstr>ФЛЕГМОНА  В ОБЛАСТИ ТЕНАРА  (хирургическое лечение)  </vt:lpstr>
      <vt:lpstr>ПРОГНОЗ</vt:lpstr>
      <vt:lpstr>ПРОФИЛАКТИКА</vt:lpstr>
    </vt:vector>
  </TitlesOfParts>
  <Company>Tycoon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Кожный панариций</dc:title>
  <dc:creator>user</dc:creator>
  <cp:lastModifiedBy>Афтандил Алекберзаде</cp:lastModifiedBy>
  <cp:revision>78</cp:revision>
  <dcterms:created xsi:type="dcterms:W3CDTF">2007-03-25T17:56:18Z</dcterms:created>
  <dcterms:modified xsi:type="dcterms:W3CDTF">2017-10-22T23:51:05Z</dcterms:modified>
</cp:coreProperties>
</file>