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60" r:id="rId4"/>
    <p:sldId id="261" r:id="rId5"/>
    <p:sldId id="263" r:id="rId6"/>
    <p:sldId id="264" r:id="rId7"/>
    <p:sldId id="267" r:id="rId8"/>
    <p:sldId id="299" r:id="rId9"/>
    <p:sldId id="269" r:id="rId10"/>
    <p:sldId id="271" r:id="rId11"/>
    <p:sldId id="272" r:id="rId12"/>
    <p:sldId id="27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6B297E-2E8C-4B6D-89A2-2C54EF35E5B7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7CF120-4B32-4BD9-B7AF-5AF2A867EFA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D5E5-E431-42BB-BBBB-CA8AE08AD559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FA980-9EAD-4084-9243-E743B1D4BA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D5E5-E431-42BB-BBBB-CA8AE08AD559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FA980-9EAD-4084-9243-E743B1D4BA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D5E5-E431-42BB-BBBB-CA8AE08AD559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FA980-9EAD-4084-9243-E743B1D4BA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55E35-3AD4-46C9-AFB3-E8A1C083FE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D5E5-E431-42BB-BBBB-CA8AE08AD559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FA980-9EAD-4084-9243-E743B1D4BA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D5E5-E431-42BB-BBBB-CA8AE08AD559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FA980-9EAD-4084-9243-E743B1D4BA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D5E5-E431-42BB-BBBB-CA8AE08AD559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FA980-9EAD-4084-9243-E743B1D4BA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D5E5-E431-42BB-BBBB-CA8AE08AD559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FA980-9EAD-4084-9243-E743B1D4BA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D5E5-E431-42BB-BBBB-CA8AE08AD559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FA980-9EAD-4084-9243-E743B1D4BA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D5E5-E431-42BB-BBBB-CA8AE08AD559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FA980-9EAD-4084-9243-E743B1D4BA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D5E5-E431-42BB-BBBB-CA8AE08AD559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FA980-9EAD-4084-9243-E743B1D4BA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D5E5-E431-42BB-BBBB-CA8AE08AD559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FA980-9EAD-4084-9243-E743B1D4BA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8D5E5-E431-42BB-BBBB-CA8AE08AD559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FA980-9EAD-4084-9243-E743B1D4BA0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Покрытие оболочками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smtClean="0">
                <a:effectLst/>
              </a:rPr>
              <a:t>Нанесение пленочной оболочки на гранулы и таблетки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dirty="0" smtClean="0"/>
              <a:t>Псевдоожиженный слой (ограничения: бой таблеток, трудно поднять тяжелые таблетки)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dirty="0" smtClean="0"/>
              <a:t> </a:t>
            </a:r>
          </a:p>
          <a:p>
            <a:pPr eaLnBrk="1" hangingPunct="1">
              <a:defRPr/>
            </a:pPr>
            <a:r>
              <a:rPr lang="ru-RU" sz="2400" dirty="0" smtClean="0"/>
              <a:t>Аппараты со вставкой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Вурстера (распыление снизу)</a:t>
            </a:r>
          </a:p>
        </p:txBody>
      </p:sp>
      <p:pic>
        <p:nvPicPr>
          <p:cNvPr id="3077" name="Picture 4" descr="Грануляция/Агломерация в псевдоожиженном слое периодического действия: Распыление снизу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1136862"/>
            <a:ext cx="2428892" cy="2646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E:\мои документы\спасение\фото ФТ\таблетки\установка для грануляции - получение - таблеточной массы_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393404" y="2857496"/>
            <a:ext cx="2858687" cy="38115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smtClean="0">
                <a:effectLst/>
              </a:rPr>
              <a:t>Барабанные установки для нанесения покрытий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pic>
        <p:nvPicPr>
          <p:cNvPr id="19460" name="Picture 4" descr="GC_SMART_ret++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1484313"/>
            <a:ext cx="7416800" cy="520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effectLst/>
              </a:rPr>
              <a:t>Упаковка для твердых ЛФ</a:t>
            </a:r>
          </a:p>
        </p:txBody>
      </p:sp>
      <p:sp>
        <p:nvSpPr>
          <p:cNvPr id="217092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effectLst/>
              </a:rPr>
              <a:t>Требования</a:t>
            </a:r>
            <a:r>
              <a:rPr lang="ru-RU" dirty="0" smtClean="0"/>
              <a:t>  </a:t>
            </a:r>
          </a:p>
        </p:txBody>
      </p:sp>
      <p:sp>
        <p:nvSpPr>
          <p:cNvPr id="23556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ru-RU" smtClean="0">
                <a:effectLst/>
              </a:rPr>
              <a:t>Виды упаковок и материалы</a:t>
            </a:r>
          </a:p>
        </p:txBody>
      </p:sp>
      <p:sp>
        <p:nvSpPr>
          <p:cNvPr id="23557" name="Oval 6"/>
          <p:cNvSpPr>
            <a:spLocks noChangeArrowheads="1"/>
          </p:cNvSpPr>
          <p:nvPr/>
        </p:nvSpPr>
        <p:spPr bwMode="auto">
          <a:xfrm>
            <a:off x="179388" y="2276475"/>
            <a:ext cx="2663825" cy="144145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>
                <a:solidFill>
                  <a:srgbClr val="000000"/>
                </a:solidFill>
                <a:latin typeface="Tahoma" charset="0"/>
              </a:rPr>
              <a:t>Индифферентность</a:t>
            </a:r>
          </a:p>
          <a:p>
            <a:pPr algn="ctr"/>
            <a:r>
              <a:rPr lang="ru-RU" sz="2000">
                <a:solidFill>
                  <a:srgbClr val="000000"/>
                </a:solidFill>
                <a:latin typeface="Tahoma" charset="0"/>
              </a:rPr>
              <a:t>химическая</a:t>
            </a:r>
          </a:p>
          <a:p>
            <a:pPr algn="ctr"/>
            <a:r>
              <a:rPr lang="ru-RU" sz="2000">
                <a:solidFill>
                  <a:srgbClr val="000000"/>
                </a:solidFill>
                <a:latin typeface="Tahoma" charset="0"/>
              </a:rPr>
              <a:t>биологическая</a:t>
            </a:r>
          </a:p>
        </p:txBody>
      </p:sp>
      <p:sp>
        <p:nvSpPr>
          <p:cNvPr id="23558" name="Oval 7"/>
          <p:cNvSpPr>
            <a:spLocks noChangeArrowheads="1"/>
          </p:cNvSpPr>
          <p:nvPr/>
        </p:nvSpPr>
        <p:spPr bwMode="auto">
          <a:xfrm>
            <a:off x="468313" y="4005263"/>
            <a:ext cx="3527425" cy="1584325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>
                <a:solidFill>
                  <a:srgbClr val="000000"/>
                </a:solidFill>
                <a:latin typeface="Tahoma" charset="0"/>
              </a:rPr>
              <a:t>Защита ЛВ от света,</a:t>
            </a:r>
          </a:p>
          <a:p>
            <a:pPr algn="ctr"/>
            <a:r>
              <a:rPr lang="ru-RU" sz="2000">
                <a:solidFill>
                  <a:srgbClr val="000000"/>
                </a:solidFill>
                <a:latin typeface="Tahoma" charset="0"/>
              </a:rPr>
              <a:t>влаги, кислорода, </a:t>
            </a:r>
          </a:p>
          <a:p>
            <a:pPr algn="ctr"/>
            <a:r>
              <a:rPr lang="ru-RU" sz="2000">
                <a:solidFill>
                  <a:srgbClr val="000000"/>
                </a:solidFill>
                <a:latin typeface="Tahoma" charset="0"/>
              </a:rPr>
              <a:t>микробной контаминации</a:t>
            </a:r>
          </a:p>
        </p:txBody>
      </p:sp>
      <p:sp>
        <p:nvSpPr>
          <p:cNvPr id="23559" name="AutoShape 8"/>
          <p:cNvSpPr>
            <a:spLocks noChangeArrowheads="1"/>
          </p:cNvSpPr>
          <p:nvPr/>
        </p:nvSpPr>
        <p:spPr bwMode="auto">
          <a:xfrm>
            <a:off x="3348038" y="2781300"/>
            <a:ext cx="1944687" cy="8636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>
                <a:latin typeface="Tahoma" charset="0"/>
              </a:rPr>
              <a:t>Металлические</a:t>
            </a:r>
          </a:p>
          <a:p>
            <a:pPr algn="ctr"/>
            <a:r>
              <a:rPr lang="ru-RU" sz="2000">
                <a:latin typeface="Tahoma" charset="0"/>
              </a:rPr>
              <a:t>пеналы</a:t>
            </a:r>
          </a:p>
        </p:txBody>
      </p:sp>
      <p:sp>
        <p:nvSpPr>
          <p:cNvPr id="23560" name="AutoShape 9"/>
          <p:cNvSpPr>
            <a:spLocks noChangeArrowheads="1"/>
          </p:cNvSpPr>
          <p:nvPr/>
        </p:nvSpPr>
        <p:spPr bwMode="auto">
          <a:xfrm>
            <a:off x="4427538" y="3644900"/>
            <a:ext cx="1944687" cy="719138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>
                <a:latin typeface="Tahoma" charset="0"/>
              </a:rPr>
              <a:t>Стеклянные</a:t>
            </a:r>
          </a:p>
          <a:p>
            <a:pPr algn="ctr"/>
            <a:r>
              <a:rPr lang="ru-RU" sz="2000">
                <a:latin typeface="Tahoma" charset="0"/>
              </a:rPr>
              <a:t>флаконы</a:t>
            </a:r>
          </a:p>
        </p:txBody>
      </p:sp>
      <p:sp>
        <p:nvSpPr>
          <p:cNvPr id="23561" name="AutoShape 10"/>
          <p:cNvSpPr>
            <a:spLocks noChangeArrowheads="1"/>
          </p:cNvSpPr>
          <p:nvPr/>
        </p:nvSpPr>
        <p:spPr bwMode="auto">
          <a:xfrm>
            <a:off x="7019925" y="3141663"/>
            <a:ext cx="1944688" cy="719137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>
                <a:latin typeface="Tahoma" charset="0"/>
              </a:rPr>
              <a:t>Пластиковые </a:t>
            </a:r>
          </a:p>
          <a:p>
            <a:pPr algn="ctr"/>
            <a:r>
              <a:rPr lang="ru-RU" sz="2000">
                <a:latin typeface="Tahoma" charset="0"/>
              </a:rPr>
              <a:t>контейнеры</a:t>
            </a:r>
          </a:p>
        </p:txBody>
      </p:sp>
      <p:sp>
        <p:nvSpPr>
          <p:cNvPr id="23562" name="AutoShape 11"/>
          <p:cNvSpPr>
            <a:spLocks noChangeArrowheads="1"/>
          </p:cNvSpPr>
          <p:nvPr/>
        </p:nvSpPr>
        <p:spPr bwMode="auto">
          <a:xfrm>
            <a:off x="6300788" y="4292600"/>
            <a:ext cx="1439862" cy="720725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>
                <a:latin typeface="Tahoma" charset="0"/>
              </a:rPr>
              <a:t>контурные</a:t>
            </a:r>
          </a:p>
        </p:txBody>
      </p:sp>
      <p:sp>
        <p:nvSpPr>
          <p:cNvPr id="23563" name="Oval 12"/>
          <p:cNvSpPr>
            <a:spLocks noChangeArrowheads="1"/>
          </p:cNvSpPr>
          <p:nvPr/>
        </p:nvSpPr>
        <p:spPr bwMode="auto">
          <a:xfrm>
            <a:off x="3924300" y="5013325"/>
            <a:ext cx="2808288" cy="18446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Безъячейковая</a:t>
            </a:r>
          </a:p>
          <a:p>
            <a:pPr algn="ctr"/>
            <a:r>
              <a:rPr lang="ru-RU" sz="2000">
                <a:latin typeface="Tahoma" charset="0"/>
              </a:rPr>
              <a:t>ламинированная </a:t>
            </a:r>
          </a:p>
          <a:p>
            <a:pPr algn="ctr"/>
            <a:r>
              <a:rPr lang="ru-RU" sz="2000">
                <a:latin typeface="Tahoma" charset="0"/>
              </a:rPr>
              <a:t>бумага</a:t>
            </a:r>
          </a:p>
          <a:p>
            <a:pPr algn="ctr"/>
            <a:r>
              <a:rPr lang="en-US" sz="2000">
                <a:latin typeface="Tahoma" charset="0"/>
              </a:rPr>
              <a:t>Al</a:t>
            </a:r>
            <a:r>
              <a:rPr lang="ru-RU" sz="2000">
                <a:latin typeface="Tahoma" charset="0"/>
              </a:rPr>
              <a:t> фольга</a:t>
            </a:r>
          </a:p>
        </p:txBody>
      </p:sp>
      <p:sp>
        <p:nvSpPr>
          <p:cNvPr id="23564" name="Oval 13"/>
          <p:cNvSpPr>
            <a:spLocks noChangeArrowheads="1"/>
          </p:cNvSpPr>
          <p:nvPr/>
        </p:nvSpPr>
        <p:spPr bwMode="auto">
          <a:xfrm>
            <a:off x="7019925" y="5516563"/>
            <a:ext cx="1873250" cy="10810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Ячейковые</a:t>
            </a:r>
            <a:r>
              <a:rPr lang="en-US" b="1"/>
              <a:t> </a:t>
            </a:r>
            <a:endParaRPr lang="ru-RU" b="1"/>
          </a:p>
          <a:p>
            <a:pPr algn="ctr"/>
            <a:r>
              <a:rPr lang="en-US" sz="2000">
                <a:latin typeface="Tahoma" charset="0"/>
              </a:rPr>
              <a:t>Al</a:t>
            </a:r>
            <a:r>
              <a:rPr lang="ru-RU" sz="2000">
                <a:latin typeface="Tahoma" charset="0"/>
              </a:rPr>
              <a:t> + ПВХ</a:t>
            </a:r>
          </a:p>
        </p:txBody>
      </p:sp>
      <p:sp>
        <p:nvSpPr>
          <p:cNvPr id="23565" name="AutoShape 14"/>
          <p:cNvSpPr>
            <a:spLocks noChangeArrowheads="1"/>
          </p:cNvSpPr>
          <p:nvPr/>
        </p:nvSpPr>
        <p:spPr bwMode="auto">
          <a:xfrm rot="1862979">
            <a:off x="5867400" y="4941888"/>
            <a:ext cx="504825" cy="360362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66" name="AutoShape 15"/>
          <p:cNvSpPr>
            <a:spLocks noChangeArrowheads="1"/>
          </p:cNvSpPr>
          <p:nvPr/>
        </p:nvSpPr>
        <p:spPr bwMode="auto">
          <a:xfrm rot="-1945953">
            <a:off x="7885113" y="4941888"/>
            <a:ext cx="431800" cy="35877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Цели покрытия оболочкой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dirty="0" smtClean="0">
                <a:effectLst/>
              </a:rPr>
              <a:t>- Модификация профиля высвобождения ЛВ 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dirty="0" smtClean="0">
                <a:effectLst/>
              </a:rPr>
              <a:t>- защита от действия желудочного сока</a:t>
            </a:r>
          </a:p>
          <a:p>
            <a:pPr marL="0" indent="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dirty="0" smtClean="0">
                <a:effectLst/>
              </a:rPr>
              <a:t> устранение раздражающего действия ЛВ</a:t>
            </a:r>
          </a:p>
          <a:p>
            <a:pPr>
              <a:buNone/>
              <a:defRPr/>
            </a:pPr>
            <a:r>
              <a:rPr lang="ru-RU" dirty="0"/>
              <a:t>- увеличение прочности ЛФ</a:t>
            </a:r>
          </a:p>
          <a:p>
            <a:pPr marL="0" indent="0">
              <a:buNone/>
              <a:defRPr/>
            </a:pPr>
            <a:r>
              <a:rPr lang="ru-RU" dirty="0"/>
              <a:t>- стабилизация ЛВ к воздействию факторов внешней среды</a:t>
            </a:r>
          </a:p>
          <a:p>
            <a:pPr marL="0" indent="0">
              <a:buFontTx/>
              <a:buChar char="-"/>
              <a:defRPr/>
            </a:pPr>
            <a:r>
              <a:rPr lang="ru-RU" dirty="0"/>
              <a:t> преодоление несовместимости компонентов ЛФ</a:t>
            </a:r>
          </a:p>
          <a:p>
            <a:pPr marL="0" indent="0" eaLnBrk="1" fontAlgn="auto" hangingPunct="1">
              <a:spcAft>
                <a:spcPts val="0"/>
              </a:spcAft>
              <a:buFontTx/>
              <a:buChar char="-"/>
              <a:defRPr/>
            </a:pPr>
            <a:endParaRPr lang="ru-RU" dirty="0" smtClean="0">
              <a:effectLst/>
            </a:endParaRPr>
          </a:p>
          <a:p>
            <a:pPr>
              <a:defRPr/>
            </a:pP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dirty="0" smtClean="0">
                <a:effectLst/>
              </a:rPr>
              <a:t> маскировка вкуса, запаха и цвета</a:t>
            </a:r>
          </a:p>
          <a:p>
            <a:pPr marL="0" indent="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dirty="0" smtClean="0">
                <a:effectLst/>
              </a:rPr>
              <a:t>облегчение проглатывания</a:t>
            </a:r>
          </a:p>
          <a:p>
            <a:pPr marL="0" indent="0">
              <a:buFontTx/>
              <a:buChar char="-"/>
              <a:defRPr/>
            </a:pPr>
            <a:r>
              <a:rPr lang="ru-RU" dirty="0" smtClean="0"/>
              <a:t>придание </a:t>
            </a:r>
            <a:r>
              <a:rPr lang="ru-RU" dirty="0"/>
              <a:t>привлекательного цвета и фактуры поверхности</a:t>
            </a:r>
          </a:p>
          <a:p>
            <a:pPr marL="0" indent="0">
              <a:buFontTx/>
              <a:buChar char="-"/>
              <a:defRPr/>
            </a:pPr>
            <a:r>
              <a:rPr lang="ru-RU" dirty="0" smtClean="0"/>
              <a:t> </a:t>
            </a:r>
            <a:r>
              <a:rPr lang="ru-RU" dirty="0"/>
              <a:t>возможность идентификации продукта (цвет, нанесение надписи или рисунка)</a:t>
            </a:r>
          </a:p>
          <a:p>
            <a:pPr>
              <a:buNone/>
              <a:defRPr/>
            </a:pPr>
            <a:endParaRPr lang="ru-RU" b="1" dirty="0" smtClean="0"/>
          </a:p>
          <a:p>
            <a:pPr>
              <a:defRPr/>
            </a:pPr>
            <a:endParaRPr lang="ru-RU" b="1" dirty="0"/>
          </a:p>
          <a:p>
            <a:pPr>
              <a:defRPr/>
            </a:pPr>
            <a:endParaRPr lang="ru-RU" dirty="0">
              <a:effectLst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4294967295"/>
          </p:nvPr>
        </p:nvSpPr>
        <p:spPr>
          <a:xfrm>
            <a:off x="0" y="1535113"/>
            <a:ext cx="4040188" cy="639762"/>
          </a:xfrm>
        </p:spPr>
        <p:txBody>
          <a:bodyPr>
            <a:noAutofit/>
          </a:bodyPr>
          <a:lstStyle/>
          <a:p>
            <a:pPr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dirty="0" smtClean="0">
                <a:effectLst/>
              </a:rPr>
              <a:t>Способы покрытия таблеток оболочками</a:t>
            </a:r>
            <a:br>
              <a:rPr lang="ru-RU" sz="4000" dirty="0" smtClean="0">
                <a:effectLst/>
              </a:rPr>
            </a:br>
            <a:endParaRPr lang="ru-RU" sz="4000" dirty="0" smtClean="0">
              <a:effectLst/>
            </a:endParaRPr>
          </a:p>
        </p:txBody>
      </p:sp>
      <p:sp>
        <p:nvSpPr>
          <p:cNvPr id="17817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dirty="0" smtClean="0"/>
          </a:p>
          <a:p>
            <a:pPr eaLnBrk="1" hangingPunct="1">
              <a:defRPr/>
            </a:pPr>
            <a:endParaRPr lang="ru-RU" dirty="0" smtClean="0"/>
          </a:p>
          <a:p>
            <a:pPr eaLnBrk="1" hangingPunct="1">
              <a:defRPr/>
            </a:pPr>
            <a:endParaRPr lang="ru-RU" dirty="0" smtClean="0"/>
          </a:p>
          <a:p>
            <a:pPr eaLnBrk="1" hangingPunct="1">
              <a:defRPr/>
            </a:pPr>
            <a:endParaRPr lang="ru-RU" dirty="0" smtClean="0"/>
          </a:p>
          <a:p>
            <a:pPr eaLnBrk="1" hangingPunct="1">
              <a:defRPr/>
            </a:pPr>
            <a:endParaRPr lang="ru-RU" dirty="0" smtClean="0"/>
          </a:p>
          <a:p>
            <a:pPr eaLnBrk="1" hangingPunct="1">
              <a:defRPr/>
            </a:pPr>
            <a:endParaRPr lang="ru-RU" dirty="0" smtClean="0"/>
          </a:p>
          <a:p>
            <a:pPr eaLnBrk="1" hangingPunct="1">
              <a:defRPr/>
            </a:pPr>
            <a:endParaRPr lang="ru-RU" sz="2400" dirty="0" smtClean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>
            <a:off x="4500562" y="1571612"/>
            <a:ext cx="4038600" cy="4525963"/>
          </a:xfrm>
        </p:spPr>
        <p:txBody>
          <a:bodyPr/>
          <a:lstStyle/>
          <a:p>
            <a:r>
              <a:rPr lang="ru-RU" dirty="0" smtClean="0"/>
              <a:t>Прессование</a:t>
            </a:r>
          </a:p>
          <a:p>
            <a:r>
              <a:rPr lang="ru-RU" dirty="0" smtClean="0"/>
              <a:t>Дражирование</a:t>
            </a:r>
          </a:p>
          <a:p>
            <a:r>
              <a:rPr lang="ru-RU" dirty="0"/>
              <a:t>П</a:t>
            </a:r>
            <a:r>
              <a:rPr lang="ru-RU" dirty="0" smtClean="0"/>
              <a:t>леночные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smtClean="0">
                <a:effectLst/>
              </a:rPr>
              <a:t>Покрытие таблеток оболочками прессованием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628775"/>
            <a:ext cx="4038600" cy="4525963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ru-RU" sz="2000" dirty="0" smtClean="0"/>
              <a:t>Материалы покрытия:</a:t>
            </a:r>
          </a:p>
          <a:p>
            <a:pPr>
              <a:defRPr/>
            </a:pPr>
            <a:r>
              <a:rPr lang="ru-RU" sz="2000" dirty="0" smtClean="0"/>
              <a:t>Полимеры (ЭЦ)</a:t>
            </a:r>
          </a:p>
          <a:p>
            <a:pPr>
              <a:defRPr/>
            </a:pPr>
            <a:r>
              <a:rPr lang="ru-RU" sz="2000" dirty="0" smtClean="0"/>
              <a:t>Крахмал, лактоза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400" u="sng" dirty="0" smtClean="0">
                <a:effectLst/>
                <a:latin typeface="Times New Roman" pitchFamily="18" charset="0"/>
              </a:rPr>
              <a:t>Преимущество способа: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400" dirty="0" smtClean="0">
                <a:effectLst/>
                <a:latin typeface="Times New Roman" pitchFamily="18" charset="0"/>
              </a:rPr>
              <a:t>Не используется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400" dirty="0" smtClean="0">
                <a:effectLst/>
                <a:latin typeface="Times New Roman" pitchFamily="18" charset="0"/>
              </a:rPr>
              <a:t>растворитель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u="sng" dirty="0" smtClean="0">
                <a:effectLst/>
                <a:latin typeface="Times New Roman" pitchFamily="18" charset="0"/>
              </a:rPr>
              <a:t>Недостатки: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ru-RU" sz="2400" dirty="0" smtClean="0">
                <a:effectLst/>
                <a:latin typeface="Times New Roman" pitchFamily="18" charset="0"/>
              </a:rPr>
              <a:t>увеличение массы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400" dirty="0" smtClean="0">
                <a:effectLst/>
                <a:latin typeface="Times New Roman" pitchFamily="18" charset="0"/>
              </a:rPr>
              <a:t>и размера таблеток,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ru-RU" sz="2400" dirty="0" smtClean="0">
                <a:effectLst/>
                <a:latin typeface="Times New Roman" pitchFamily="18" charset="0"/>
              </a:rPr>
              <a:t>неравномерность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400" dirty="0" smtClean="0">
                <a:effectLst/>
                <a:latin typeface="Times New Roman" pitchFamily="18" charset="0"/>
              </a:rPr>
              <a:t>покрытия по толщине,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ru-RU" sz="2400" dirty="0" smtClean="0">
                <a:effectLst/>
                <a:latin typeface="Times New Roman" pitchFamily="18" charset="0"/>
              </a:rPr>
              <a:t>пористость 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ru-RU" sz="2400" dirty="0" smtClean="0">
                <a:effectLst/>
                <a:latin typeface="Times New Roman" pitchFamily="18" charset="0"/>
              </a:rPr>
              <a:t>сложность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400" dirty="0" smtClean="0">
                <a:effectLst/>
                <a:latin typeface="Times New Roman" pitchFamily="18" charset="0"/>
              </a:rPr>
              <a:t>наладки машины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ru-RU" sz="2400" b="1" dirty="0" smtClean="0">
              <a:effectLst/>
              <a:latin typeface="Times New Roman" pitchFamily="18" charset="0"/>
            </a:endParaRPr>
          </a:p>
        </p:txBody>
      </p:sp>
      <p:sp>
        <p:nvSpPr>
          <p:cNvPr id="141318" name="Rectangle 6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ru-RU" sz="1800" smtClean="0"/>
          </a:p>
        </p:txBody>
      </p:sp>
      <p:sp>
        <p:nvSpPr>
          <p:cNvPr id="1030" name="Rectangle 8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/>
        </p:nvGraphicFramePr>
        <p:xfrm>
          <a:off x="4714875" y="1571625"/>
          <a:ext cx="3571875" cy="447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3" imgW="3657600" imgH="4572000" progId="Photoshop.Image.7">
                  <p:embed/>
                </p:oleObj>
              </mc:Choice>
              <mc:Fallback>
                <p:oleObj r:id="rId3" imgW="3657600" imgH="4572000" progId="Photoshop.Image.7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75" y="1571625"/>
                        <a:ext cx="3571875" cy="447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smtClean="0">
                <a:effectLst/>
              </a:rPr>
              <a:t>Покрытие таблеток оболочками методом дражирования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412875"/>
            <a:ext cx="3890962" cy="421005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ru-RU" sz="2400" smtClean="0">
                <a:effectLst/>
                <a:latin typeface="Times New Roman" pitchFamily="18" charset="0"/>
              </a:rPr>
              <a:t>Сладкая (сахарная) оболочка для таблеток, гранул</a:t>
            </a:r>
          </a:p>
          <a:p>
            <a:pPr eaLnBrk="1" hangingPunct="1"/>
            <a:r>
              <a:rPr lang="ru-RU" sz="2000" b="1" smtClean="0">
                <a:effectLst/>
              </a:rPr>
              <a:t>Толщина слоя</a:t>
            </a:r>
            <a:r>
              <a:rPr lang="ru-RU" sz="2000" smtClean="0">
                <a:effectLst/>
              </a:rPr>
              <a:t>  от 0,5 мм до 2 мм</a:t>
            </a:r>
          </a:p>
          <a:p>
            <a:pPr eaLnBrk="1" hangingPunct="1"/>
            <a:r>
              <a:rPr lang="ru-RU" sz="2400" smtClean="0">
                <a:effectLst/>
              </a:rPr>
              <a:t>Высота таблеток по центру д.б. не менее 25% диаметра таблетки</a:t>
            </a:r>
          </a:p>
          <a:p>
            <a:pPr eaLnBrk="1" hangingPunct="1"/>
            <a:r>
              <a:rPr lang="ru-RU" sz="2400" smtClean="0">
                <a:effectLst/>
              </a:rPr>
              <a:t>Способ пригоден и для термолабильных ЛВ</a:t>
            </a:r>
          </a:p>
          <a:p>
            <a:pPr eaLnBrk="1" hangingPunct="1"/>
            <a:r>
              <a:rPr lang="ru-RU" sz="2400" smtClean="0">
                <a:effectLst/>
              </a:rPr>
              <a:t>Нанесение надписей невозможно</a:t>
            </a:r>
          </a:p>
          <a:p>
            <a:pPr eaLnBrk="1" hangingPunct="1"/>
            <a:endParaRPr lang="ru-RU" sz="2800" smtClean="0">
              <a:effectLst/>
              <a:latin typeface="Times New Roman" pitchFamily="18" charset="0"/>
            </a:endParaRPr>
          </a:p>
        </p:txBody>
      </p:sp>
      <p:sp>
        <p:nvSpPr>
          <p:cNvPr id="143366" name="Rectangle 6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defRPr/>
            </a:pPr>
            <a:endParaRPr lang="ru-RU" sz="2800" dirty="0" smtClean="0"/>
          </a:p>
        </p:txBody>
      </p:sp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0" name="Object 7"/>
          <p:cNvGraphicFramePr>
            <a:graphicFrameLocks noChangeAspect="1"/>
          </p:cNvGraphicFramePr>
          <p:nvPr/>
        </p:nvGraphicFramePr>
        <p:xfrm>
          <a:off x="6084888" y="1773238"/>
          <a:ext cx="2840037" cy="426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r:id="rId3" imgW="3657600" imgH="5486400" progId="Photoshop.Image.7">
                  <p:embed/>
                </p:oleObj>
              </mc:Choice>
              <mc:Fallback>
                <p:oleObj r:id="rId3" imgW="3657600" imgH="5486400" progId="Photoshop.Image.7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1773238"/>
                        <a:ext cx="2840037" cy="426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Rectangle 11"/>
          <p:cNvSpPr>
            <a:spLocks noChangeArrowheads="1"/>
          </p:cNvSpPr>
          <p:nvPr/>
        </p:nvSpPr>
        <p:spPr bwMode="auto">
          <a:xfrm>
            <a:off x="0" y="23860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b="1" dirty="0" smtClean="0">
                <a:effectLst/>
              </a:rPr>
              <a:t>Сахарно-мучное дражирование</a:t>
            </a:r>
            <a:br>
              <a:rPr lang="ru-RU" sz="4000" b="1" dirty="0" smtClean="0">
                <a:effectLst/>
              </a:rPr>
            </a:br>
            <a:r>
              <a:rPr lang="ru-RU" sz="4000" b="1" dirty="0" smtClean="0">
                <a:effectLst/>
              </a:rPr>
              <a:t>классический способ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ru-RU" sz="4000" b="1" dirty="0" smtClean="0"/>
          </a:p>
        </p:txBody>
      </p:sp>
      <p:graphicFrame>
        <p:nvGraphicFramePr>
          <p:cNvPr id="189485" name="Group 45"/>
          <p:cNvGraphicFramePr>
            <a:graphicFrameLocks noGrp="1"/>
          </p:cNvGraphicFramePr>
          <p:nvPr>
            <p:ph idx="1"/>
          </p:nvPr>
        </p:nvGraphicFramePr>
        <p:xfrm>
          <a:off x="457200" y="1700213"/>
          <a:ext cx="8229600" cy="4824857"/>
        </p:xfrm>
        <a:graphic>
          <a:graphicData uri="http://schemas.openxmlformats.org/drawingml/2006/table">
            <a:tbl>
              <a:tblPr/>
              <a:tblGrid>
                <a:gridCol w="2243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5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5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68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Технологические этапы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Ингредиенты покрытия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Недостатки: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7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Грунтовка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Char char="-"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Наслаивание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Char char="-"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Сглаживание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Char char="-"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Глянцовка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сахар, крахмал,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магния карбонат основной, вода,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для глянцовки: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воск пчелиный,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масло вазелиновое,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тальк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Char char="-"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трудоемкость,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 длительность (до12 часов и более),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Char char="-"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низкая химическая стабильность,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Char char="-"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подверженность микробной контаминации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 масса возрастает в 2 раза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305" name="AutoShape 34"/>
          <p:cNvSpPr>
            <a:spLocks noChangeArrowheads="1"/>
          </p:cNvSpPr>
          <p:nvPr/>
        </p:nvSpPr>
        <p:spPr bwMode="auto">
          <a:xfrm>
            <a:off x="1258888" y="3500438"/>
            <a:ext cx="360362" cy="504825"/>
          </a:xfrm>
          <a:prstGeom prst="downArrow">
            <a:avLst>
              <a:gd name="adj1" fmla="val 50000"/>
              <a:gd name="adj2" fmla="val 3502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6" name="AutoShape 35"/>
          <p:cNvSpPr>
            <a:spLocks noChangeArrowheads="1"/>
          </p:cNvSpPr>
          <p:nvPr/>
        </p:nvSpPr>
        <p:spPr bwMode="auto">
          <a:xfrm>
            <a:off x="1258888" y="4365625"/>
            <a:ext cx="288925" cy="576263"/>
          </a:xfrm>
          <a:prstGeom prst="downArrow">
            <a:avLst>
              <a:gd name="adj1" fmla="val 50000"/>
              <a:gd name="adj2" fmla="val 498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7" name="AutoShape 36"/>
          <p:cNvSpPr>
            <a:spLocks noChangeArrowheads="1"/>
          </p:cNvSpPr>
          <p:nvPr/>
        </p:nvSpPr>
        <p:spPr bwMode="auto">
          <a:xfrm>
            <a:off x="1258888" y="5229225"/>
            <a:ext cx="288925" cy="576263"/>
          </a:xfrm>
          <a:prstGeom prst="downArrow">
            <a:avLst>
              <a:gd name="adj1" fmla="val 50000"/>
              <a:gd name="adj2" fmla="val 498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4" algn="ctr"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Пленочные покрытия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400" b="1" dirty="0" smtClean="0">
                <a:effectLst/>
                <a:latin typeface="Times New Roman" pitchFamily="18" charset="0"/>
              </a:rPr>
              <a:t>Равномерные и плотные покрытия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>
                <a:effectLst/>
                <a:latin typeface="Times New Roman" pitchFamily="18" charset="0"/>
              </a:rPr>
              <a:t>Малая масса по сравнению с исходным ядром (3-5%)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>
                <a:effectLst/>
                <a:latin typeface="Times New Roman" pitchFamily="18" charset="0"/>
              </a:rPr>
              <a:t>Прекрасный внешний вид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400" dirty="0" smtClean="0">
              <a:effectLst/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 dirty="0" smtClean="0">
                <a:effectLst/>
                <a:latin typeface="Times New Roman" pitchFamily="18" charset="0"/>
              </a:rPr>
              <a:t>Толщина </a:t>
            </a:r>
            <a:r>
              <a:rPr lang="ru-RU" sz="2400" dirty="0" smtClean="0">
                <a:effectLst/>
                <a:latin typeface="Times New Roman" pitchFamily="18" charset="0"/>
              </a:rPr>
              <a:t>от 5мкм до 50мкм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err="1" smtClean="0">
                <a:effectLst/>
              </a:rPr>
              <a:t>Controlled</a:t>
            </a:r>
            <a:r>
              <a:rPr lang="ru-RU" sz="2400" dirty="0" smtClean="0">
                <a:effectLst/>
              </a:rPr>
              <a:t> </a:t>
            </a:r>
            <a:r>
              <a:rPr lang="ru-RU" sz="2400" dirty="0" err="1" smtClean="0">
                <a:effectLst/>
              </a:rPr>
              <a:t>Release</a:t>
            </a:r>
            <a:endParaRPr lang="ru-RU" sz="2400" dirty="0" smtClean="0">
              <a:effectLst/>
              <a:latin typeface="Times New Roman" pitchFamily="18" charset="0"/>
            </a:endParaRPr>
          </a:p>
          <a:p>
            <a:pPr lvl="4" algn="ctr"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smtClean="0">
                <a:effectLst/>
              </a:rPr>
              <a:t>Классификация пленочных покрытий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88" y="1203325"/>
          <a:ext cx="8543955" cy="5426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7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7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7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2152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Характер растворимости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Групповые названия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примеры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736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Водорастворимые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baseline="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эфиры целлюлозы,</a:t>
                      </a:r>
                    </a:p>
                    <a:p>
                      <a:r>
                        <a:rPr lang="ru-RU" sz="2000" b="1" baseline="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ПВС, ПВП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МЦ, ОЭЦ, ОПМЦ, КМЦ и </a:t>
                      </a:r>
                      <a:r>
                        <a:rPr lang="en-US" sz="2000" b="1" dirty="0" err="1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NaKM</a:t>
                      </a:r>
                      <a:r>
                        <a:rPr lang="ru-RU" sz="20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Ц; </a:t>
                      </a:r>
                    </a:p>
                    <a:p>
                      <a:r>
                        <a:rPr lang="ru-RU" sz="20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ПВС</a:t>
                      </a:r>
                      <a:endParaRPr lang="ru-RU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2568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Растворимые в желудочном соке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b="1" kern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полимеры, имеющие в своем составе аминогруппу</a:t>
                      </a:r>
                      <a:r>
                        <a:rPr kumimoji="0" lang="ru-RU" sz="2000" b="1" kern="1200" baseline="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b="1" kern="1200" dirty="0" err="1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диэтиламинометилЦ</a:t>
                      </a:r>
                      <a:r>
                        <a:rPr kumimoji="0" lang="ru-RU" sz="2000" b="1" kern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000" b="1" kern="1200" dirty="0" err="1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бензиламиноЦ</a:t>
                      </a:r>
                      <a:endParaRPr kumimoji="0" lang="ru-RU" sz="2000" b="1" kern="1200" dirty="0" smtClean="0">
                        <a:solidFill>
                          <a:schemeClr val="tx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0238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Растворимые в кишечном соке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baseline="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ВМС</a:t>
                      </a:r>
                      <a:r>
                        <a:rPr lang="ru-RU" sz="20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 с большим числом карбоксильных групп</a:t>
                      </a:r>
                    </a:p>
                    <a:p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err="1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МФталил</a:t>
                      </a:r>
                      <a:r>
                        <a:rPr lang="ru-RU" sz="20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- и АФЦ шеллак,</a:t>
                      </a:r>
                      <a:r>
                        <a:rPr lang="ru-RU" sz="2000" b="1" baseline="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 производные</a:t>
                      </a:r>
                      <a:r>
                        <a:rPr lang="ru-RU" sz="20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 ПМАК</a:t>
                      </a:r>
                      <a:endParaRPr lang="ru-RU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3152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Нерастворимые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baseline="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эфиры целлюлозы 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0000"/>
                          </a:solidFill>
                        </a:rPr>
                        <a:t>ЭЦ, АЦ</a:t>
                      </a:r>
                      <a:endParaRPr lang="ru-RU" sz="2000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39825"/>
          </a:xfrm>
        </p:spPr>
        <p:txBody>
          <a:bodyPr/>
          <a:lstStyle/>
          <a:p>
            <a:r>
              <a:rPr lang="ru-RU" smtClean="0">
                <a:effectLst/>
              </a:rPr>
              <a:t>ВВ в составе оболочек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928670"/>
          <a:ext cx="8115328" cy="5446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16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3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841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Группа ВВ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Примеры</a:t>
                      </a:r>
                      <a:endParaRPr lang="ru-RU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5196">
                <a:tc>
                  <a:txBody>
                    <a:bodyPr/>
                    <a:lstStyle/>
                    <a:p>
                      <a:pPr eaLnBrk="1" fontAlgn="auto" hangingPunct="1">
                        <a:spcAft>
                          <a:spcPts val="0"/>
                        </a:spcAft>
                        <a:buFont typeface="Wingdings 2"/>
                        <a:buNone/>
                        <a:defRPr/>
                      </a:pPr>
                      <a:r>
                        <a:rPr lang="ru-RU" sz="2000" b="1" i="0" dirty="0" smtClean="0">
                          <a:solidFill>
                            <a:srgbClr val="000000"/>
                          </a:solidFill>
                        </a:rPr>
                        <a:t>Материалы оболочек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0000"/>
                          </a:solidFill>
                        </a:rPr>
                        <a:t>Полимеры фармацевтического качества</a:t>
                      </a:r>
                      <a:endParaRPr lang="ru-RU" sz="2000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4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dirty="0" smtClean="0">
                          <a:solidFill>
                            <a:srgbClr val="000000"/>
                          </a:solidFill>
                        </a:rPr>
                        <a:t>Растворители </a:t>
                      </a:r>
                      <a:endParaRPr lang="ru-RU" sz="2000" b="1" i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</a:rPr>
                        <a:t>вода</a:t>
                      </a:r>
                      <a:endParaRPr lang="ru-RU" sz="2000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4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dirty="0" smtClean="0">
                          <a:solidFill>
                            <a:srgbClr val="000000"/>
                          </a:solidFill>
                        </a:rPr>
                        <a:t>Пластификаторы </a:t>
                      </a:r>
                      <a:endParaRPr lang="ru-RU" sz="2000" b="1" i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0000"/>
                          </a:solidFill>
                        </a:rPr>
                        <a:t>глицерин, ПЭГ</a:t>
                      </a:r>
                      <a:endParaRPr lang="ru-RU" sz="2000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85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dirty="0" smtClean="0">
                          <a:solidFill>
                            <a:srgbClr val="000000"/>
                          </a:solidFill>
                        </a:rPr>
                        <a:t>Красители 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dirty="0" smtClean="0">
                          <a:solidFill>
                            <a:srgbClr val="000000"/>
                          </a:solidFill>
                        </a:rPr>
                        <a:t>а) неорганические 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dirty="0" smtClean="0">
                          <a:solidFill>
                            <a:srgbClr val="000000"/>
                          </a:solidFill>
                        </a:rPr>
                        <a:t>б) природные;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dirty="0" smtClean="0">
                          <a:solidFill>
                            <a:srgbClr val="000000"/>
                          </a:solidFill>
                        </a:rPr>
                        <a:t>в) синтетические </a:t>
                      </a:r>
                      <a:endParaRPr lang="ru-RU" sz="2000" b="1" i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 dirty="0" smtClean="0">
                        <a:solidFill>
                          <a:srgbClr val="000000"/>
                        </a:solidFill>
                      </a:endParaRPr>
                    </a:p>
                    <a:p>
                      <a:r>
                        <a:rPr lang="ru-RU" sz="2000" b="1" dirty="0" smtClean="0">
                          <a:solidFill>
                            <a:srgbClr val="000000"/>
                          </a:solidFill>
                        </a:rPr>
                        <a:t>железа оксид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000000"/>
                          </a:solidFill>
                        </a:rPr>
                        <a:t>антоцианы, </a:t>
                      </a:r>
                      <a:r>
                        <a:rPr lang="ru-RU" sz="2000" b="1" dirty="0" err="1" smtClean="0">
                          <a:solidFill>
                            <a:srgbClr val="000000"/>
                          </a:solidFill>
                        </a:rPr>
                        <a:t>каротиноиды</a:t>
                      </a:r>
                      <a:r>
                        <a:rPr lang="ru-RU" sz="2000" b="1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endParaRPr lang="ru-RU" sz="2000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85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dirty="0" smtClean="0">
                          <a:solidFill>
                            <a:srgbClr val="000000"/>
                          </a:solidFill>
                        </a:rPr>
                        <a:t>Вспомогательные вещества, обеспечивающие непрозрачный фон, препятствующие слипанию таблеток в процессе покрытия </a:t>
                      </a:r>
                      <a:endParaRPr lang="ru-RU" sz="2000" b="1" i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0000"/>
                          </a:solidFill>
                        </a:rPr>
                        <a:t>диоксид титана, тальк, магния карбонат, магния оксид, алюминия </a:t>
                      </a:r>
                      <a:r>
                        <a:rPr lang="ru-RU" sz="2000" b="1" dirty="0" err="1" smtClean="0">
                          <a:solidFill>
                            <a:srgbClr val="000000"/>
                          </a:solidFill>
                        </a:rPr>
                        <a:t>гидроксид</a:t>
                      </a:r>
                      <a:endParaRPr lang="ru-RU" sz="2000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18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dirty="0" err="1" smtClean="0">
                          <a:solidFill>
                            <a:srgbClr val="000000"/>
                          </a:solidFill>
                        </a:rPr>
                        <a:t>Ароматизаторы</a:t>
                      </a:r>
                      <a:r>
                        <a:rPr lang="ru-RU" sz="2000" b="1" i="0" dirty="0" smtClean="0">
                          <a:solidFill>
                            <a:srgbClr val="000000"/>
                          </a:solidFill>
                        </a:rPr>
                        <a:t>, </a:t>
                      </a:r>
                      <a:r>
                        <a:rPr lang="ru-RU" sz="2000" b="1" i="0" dirty="0" err="1" smtClean="0">
                          <a:solidFill>
                            <a:srgbClr val="000000"/>
                          </a:solidFill>
                        </a:rPr>
                        <a:t>подсластители</a:t>
                      </a:r>
                      <a:r>
                        <a:rPr lang="ru-RU" sz="2000" b="1" i="0" dirty="0" smtClean="0">
                          <a:solidFill>
                            <a:srgbClr val="000000"/>
                          </a:solidFill>
                        </a:rPr>
                        <a:t> , антиоксиданты</a:t>
                      </a:r>
                      <a:endParaRPr lang="ru-RU" sz="2000" b="1" i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436</Words>
  <Application>Microsoft Office PowerPoint</Application>
  <PresentationFormat>Экран (4:3)</PresentationFormat>
  <Paragraphs>142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Calibri</vt:lpstr>
      <vt:lpstr>Tahoma</vt:lpstr>
      <vt:lpstr>Times New Roman</vt:lpstr>
      <vt:lpstr>Wingdings</vt:lpstr>
      <vt:lpstr>Wingdings 2</vt:lpstr>
      <vt:lpstr>Тема Office</vt:lpstr>
      <vt:lpstr>Photoshop.Image.7</vt:lpstr>
      <vt:lpstr>Покрытие оболочками</vt:lpstr>
      <vt:lpstr>Цели покрытия оболочкой</vt:lpstr>
      <vt:lpstr>Способы покрытия таблеток оболочками </vt:lpstr>
      <vt:lpstr>Покрытие таблеток оболочками прессованием</vt:lpstr>
      <vt:lpstr>Покрытие таблеток оболочками методом дражирования</vt:lpstr>
      <vt:lpstr>Сахарно-мучное дражирование классический способ </vt:lpstr>
      <vt:lpstr>Пленочные покрытия </vt:lpstr>
      <vt:lpstr>Классификация пленочных покрытий</vt:lpstr>
      <vt:lpstr>ВВ в составе оболочек</vt:lpstr>
      <vt:lpstr>Нанесение пленочной оболочки на гранулы и таблетки</vt:lpstr>
      <vt:lpstr>Барабанные установки для нанесения покрытий</vt:lpstr>
      <vt:lpstr>Упаковка для твердых ЛФ</vt:lpstr>
    </vt:vector>
  </TitlesOfParts>
  <Company>Дом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НБ</dc:creator>
  <cp:lastModifiedBy>RePack by Diakov</cp:lastModifiedBy>
  <cp:revision>9</cp:revision>
  <dcterms:created xsi:type="dcterms:W3CDTF">2016-10-25T16:52:43Z</dcterms:created>
  <dcterms:modified xsi:type="dcterms:W3CDTF">2017-02-15T19:32:34Z</dcterms:modified>
</cp:coreProperties>
</file>