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3" r:id="rId6"/>
    <p:sldId id="264" r:id="rId7"/>
    <p:sldId id="267" r:id="rId8"/>
    <p:sldId id="299" r:id="rId9"/>
    <p:sldId id="269" r:id="rId10"/>
    <p:sldId id="271" r:id="rId11"/>
    <p:sldId id="272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B297E-2E8C-4B6D-89A2-2C54EF35E5B7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CF120-4B32-4BD9-B7AF-5AF2A867EF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5E35-3AD4-46C9-AFB3-E8A1C083F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D5E5-E431-42BB-BBBB-CA8AE08AD559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FA980-9EAD-4084-9243-E743B1D4BA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Покрытие оболочками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effectLst/>
              </a:rPr>
              <a:t>Нанесение пленочной оболочки на гранулы и таблетки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Псевдоожиженный слой (ограничения: бой таблеток, трудно поднять тяжелые таблетки)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</a:t>
            </a:r>
          </a:p>
          <a:p>
            <a:pPr eaLnBrk="1" hangingPunct="1">
              <a:defRPr/>
            </a:pPr>
            <a:r>
              <a:rPr lang="ru-RU" sz="2400" dirty="0" smtClean="0"/>
              <a:t>Аппараты со вставкой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Вурстера (распыление снизу)</a:t>
            </a:r>
          </a:p>
        </p:txBody>
      </p:sp>
      <p:pic>
        <p:nvPicPr>
          <p:cNvPr id="3077" name="Picture 4" descr="Грануляция/Агломерация в псевдоожиженном слое периодического действия: Распыление сниз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136862"/>
            <a:ext cx="2428892" cy="264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E:\мои документы\спасение\фото ФТ\таблетки\установка для грануляции - получение - таблеточной массы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3404" y="2857496"/>
            <a:ext cx="2858687" cy="3811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effectLst/>
              </a:rPr>
              <a:t>Барабанные установки для нанесения покрытий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9460" name="Picture 4" descr="GC_SMART_ret+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84313"/>
            <a:ext cx="74168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effectLst/>
              </a:rPr>
              <a:t>Упаковка для твердых ЛФ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effectLst/>
              </a:rPr>
              <a:t>Требования</a:t>
            </a:r>
            <a:r>
              <a:rPr lang="ru-RU" dirty="0" smtClean="0"/>
              <a:t>  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>
                <a:effectLst/>
              </a:rPr>
              <a:t>Виды упаковок и материалы</a:t>
            </a: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79388" y="2276475"/>
            <a:ext cx="2663825" cy="144145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Tahoma" charset="0"/>
              </a:rPr>
              <a:t>Индифферентность</a:t>
            </a:r>
          </a:p>
          <a:p>
            <a:pPr algn="ctr"/>
            <a:r>
              <a:rPr lang="ru-RU" sz="2000">
                <a:solidFill>
                  <a:srgbClr val="000000"/>
                </a:solidFill>
                <a:latin typeface="Tahoma" charset="0"/>
              </a:rPr>
              <a:t>химическая</a:t>
            </a:r>
          </a:p>
          <a:p>
            <a:pPr algn="ctr"/>
            <a:r>
              <a:rPr lang="ru-RU" sz="2000">
                <a:solidFill>
                  <a:srgbClr val="000000"/>
                </a:solidFill>
                <a:latin typeface="Tahoma" charset="0"/>
              </a:rPr>
              <a:t>биологическая</a:t>
            </a:r>
          </a:p>
        </p:txBody>
      </p:sp>
      <p:sp>
        <p:nvSpPr>
          <p:cNvPr id="23558" name="Oval 7"/>
          <p:cNvSpPr>
            <a:spLocks noChangeArrowheads="1"/>
          </p:cNvSpPr>
          <p:nvPr/>
        </p:nvSpPr>
        <p:spPr bwMode="auto">
          <a:xfrm>
            <a:off x="468313" y="4005263"/>
            <a:ext cx="3527425" cy="1584325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Tahoma" charset="0"/>
              </a:rPr>
              <a:t>Защита ЛВ от света,</a:t>
            </a:r>
          </a:p>
          <a:p>
            <a:pPr algn="ctr"/>
            <a:r>
              <a:rPr lang="ru-RU" sz="2000">
                <a:solidFill>
                  <a:srgbClr val="000000"/>
                </a:solidFill>
                <a:latin typeface="Tahoma" charset="0"/>
              </a:rPr>
              <a:t>влаги, кислорода, </a:t>
            </a:r>
          </a:p>
          <a:p>
            <a:pPr algn="ctr"/>
            <a:r>
              <a:rPr lang="ru-RU" sz="2000">
                <a:solidFill>
                  <a:srgbClr val="000000"/>
                </a:solidFill>
                <a:latin typeface="Tahoma" charset="0"/>
              </a:rPr>
              <a:t>микробной контаминации</a:t>
            </a:r>
          </a:p>
        </p:txBody>
      </p:sp>
      <p:sp>
        <p:nvSpPr>
          <p:cNvPr id="23559" name="AutoShape 8"/>
          <p:cNvSpPr>
            <a:spLocks noChangeArrowheads="1"/>
          </p:cNvSpPr>
          <p:nvPr/>
        </p:nvSpPr>
        <p:spPr bwMode="auto">
          <a:xfrm>
            <a:off x="3348038" y="2781300"/>
            <a:ext cx="1944687" cy="863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ahoma" charset="0"/>
              </a:rPr>
              <a:t>Металлические</a:t>
            </a:r>
          </a:p>
          <a:p>
            <a:pPr algn="ctr"/>
            <a:r>
              <a:rPr lang="ru-RU" sz="2000">
                <a:latin typeface="Tahoma" charset="0"/>
              </a:rPr>
              <a:t>пеналы</a:t>
            </a: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>
            <a:off x="4427538" y="3644900"/>
            <a:ext cx="1944687" cy="7191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ahoma" charset="0"/>
              </a:rPr>
              <a:t>Стеклянные</a:t>
            </a:r>
          </a:p>
          <a:p>
            <a:pPr algn="ctr"/>
            <a:r>
              <a:rPr lang="ru-RU" sz="2000">
                <a:latin typeface="Tahoma" charset="0"/>
              </a:rPr>
              <a:t>флаконы</a:t>
            </a:r>
          </a:p>
        </p:txBody>
      </p:sp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7019925" y="3141663"/>
            <a:ext cx="1944688" cy="7191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ahoma" charset="0"/>
              </a:rPr>
              <a:t>Пластиковые </a:t>
            </a:r>
          </a:p>
          <a:p>
            <a:pPr algn="ctr"/>
            <a:r>
              <a:rPr lang="ru-RU" sz="2000">
                <a:latin typeface="Tahoma" charset="0"/>
              </a:rPr>
              <a:t>контейнеры</a:t>
            </a:r>
          </a:p>
        </p:txBody>
      </p:sp>
      <p:sp>
        <p:nvSpPr>
          <p:cNvPr id="23562" name="AutoShape 11"/>
          <p:cNvSpPr>
            <a:spLocks noChangeArrowheads="1"/>
          </p:cNvSpPr>
          <p:nvPr/>
        </p:nvSpPr>
        <p:spPr bwMode="auto">
          <a:xfrm>
            <a:off x="6300788" y="4292600"/>
            <a:ext cx="1439862" cy="7207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ahoma" charset="0"/>
              </a:rPr>
              <a:t>контурные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924300" y="5013325"/>
            <a:ext cx="2808288" cy="18446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Безъячейковая</a:t>
            </a:r>
          </a:p>
          <a:p>
            <a:pPr algn="ctr"/>
            <a:r>
              <a:rPr lang="ru-RU" sz="2000">
                <a:latin typeface="Tahoma" charset="0"/>
              </a:rPr>
              <a:t>ламинированная </a:t>
            </a:r>
          </a:p>
          <a:p>
            <a:pPr algn="ctr"/>
            <a:r>
              <a:rPr lang="ru-RU" sz="2000">
                <a:latin typeface="Tahoma" charset="0"/>
              </a:rPr>
              <a:t>бумага</a:t>
            </a:r>
          </a:p>
          <a:p>
            <a:pPr algn="ctr"/>
            <a:r>
              <a:rPr lang="en-US" sz="2000">
                <a:latin typeface="Tahoma" charset="0"/>
              </a:rPr>
              <a:t>Al</a:t>
            </a:r>
            <a:r>
              <a:rPr lang="ru-RU" sz="2000">
                <a:latin typeface="Tahoma" charset="0"/>
              </a:rPr>
              <a:t> фольга</a:t>
            </a:r>
          </a:p>
        </p:txBody>
      </p:sp>
      <p:sp>
        <p:nvSpPr>
          <p:cNvPr id="23564" name="Oval 13"/>
          <p:cNvSpPr>
            <a:spLocks noChangeArrowheads="1"/>
          </p:cNvSpPr>
          <p:nvPr/>
        </p:nvSpPr>
        <p:spPr bwMode="auto">
          <a:xfrm>
            <a:off x="7019925" y="5516563"/>
            <a:ext cx="1873250" cy="10810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Ячейковые</a:t>
            </a:r>
            <a:r>
              <a:rPr lang="en-US" b="1"/>
              <a:t> </a:t>
            </a:r>
            <a:endParaRPr lang="ru-RU" b="1"/>
          </a:p>
          <a:p>
            <a:pPr algn="ctr"/>
            <a:r>
              <a:rPr lang="en-US" sz="2000">
                <a:latin typeface="Tahoma" charset="0"/>
              </a:rPr>
              <a:t>Al</a:t>
            </a:r>
            <a:r>
              <a:rPr lang="ru-RU" sz="2000">
                <a:latin typeface="Tahoma" charset="0"/>
              </a:rPr>
              <a:t> + ПВХ</a:t>
            </a:r>
          </a:p>
        </p:txBody>
      </p:sp>
      <p:sp>
        <p:nvSpPr>
          <p:cNvPr id="23565" name="AutoShape 14"/>
          <p:cNvSpPr>
            <a:spLocks noChangeArrowheads="1"/>
          </p:cNvSpPr>
          <p:nvPr/>
        </p:nvSpPr>
        <p:spPr bwMode="auto">
          <a:xfrm rot="1862979">
            <a:off x="5867400" y="4941888"/>
            <a:ext cx="5048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AutoShape 15"/>
          <p:cNvSpPr>
            <a:spLocks noChangeArrowheads="1"/>
          </p:cNvSpPr>
          <p:nvPr/>
        </p:nvSpPr>
        <p:spPr bwMode="auto">
          <a:xfrm rot="-1945953">
            <a:off x="7885113" y="4941888"/>
            <a:ext cx="431800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Цели покрытия оболочкой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- Модификация профиля высвобождения ЛВ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- защита от действия желудочного сока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effectLst/>
              </a:rPr>
              <a:t> устранение раздражающего действия ЛВ</a:t>
            </a:r>
          </a:p>
          <a:p>
            <a:pPr>
              <a:buNone/>
              <a:defRPr/>
            </a:pPr>
            <a:r>
              <a:rPr lang="ru-RU" dirty="0"/>
              <a:t>- увеличение прочности ЛФ</a:t>
            </a:r>
          </a:p>
          <a:p>
            <a:pPr marL="0" indent="0">
              <a:buNone/>
              <a:defRPr/>
            </a:pPr>
            <a:r>
              <a:rPr lang="ru-RU" dirty="0"/>
              <a:t>- стабилизация ЛВ к воздействию факторов внешней среды</a:t>
            </a:r>
          </a:p>
          <a:p>
            <a:pPr marL="0" indent="0">
              <a:buFontTx/>
              <a:buChar char="-"/>
              <a:defRPr/>
            </a:pPr>
            <a:r>
              <a:rPr lang="ru-RU" dirty="0"/>
              <a:t> преодоление несовместимости компонентов ЛФ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dirty="0" smtClean="0">
              <a:effectLst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effectLst/>
              </a:rPr>
              <a:t> маскировка вкуса, запаха и цвета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effectLst/>
              </a:rPr>
              <a:t>облегчение проглатывания</a:t>
            </a:r>
          </a:p>
          <a:p>
            <a:pPr marL="0" indent="0">
              <a:buFontTx/>
              <a:buChar char="-"/>
              <a:defRPr/>
            </a:pPr>
            <a:r>
              <a:rPr lang="ru-RU" dirty="0" smtClean="0"/>
              <a:t>придание </a:t>
            </a:r>
            <a:r>
              <a:rPr lang="ru-RU" dirty="0"/>
              <a:t>привлекательного цвета и фактуры поверхности</a:t>
            </a:r>
          </a:p>
          <a:p>
            <a:pPr marL="0" indent="0">
              <a:buFontTx/>
              <a:buChar char="-"/>
              <a:defRPr/>
            </a:pPr>
            <a:r>
              <a:rPr lang="ru-RU" dirty="0" smtClean="0"/>
              <a:t> </a:t>
            </a:r>
            <a:r>
              <a:rPr lang="ru-RU" dirty="0"/>
              <a:t>возможность идентификации продукта (цвет, нанесение надписи или рисунка)</a:t>
            </a:r>
          </a:p>
          <a:p>
            <a:pPr>
              <a:buNone/>
              <a:defRPr/>
            </a:pPr>
            <a:endParaRPr lang="ru-RU" b="1" dirty="0" smtClean="0"/>
          </a:p>
          <a:p>
            <a:pPr>
              <a:defRPr/>
            </a:pPr>
            <a:endParaRPr lang="ru-RU" b="1" dirty="0"/>
          </a:p>
          <a:p>
            <a:pPr>
              <a:defRPr/>
            </a:pPr>
            <a:endParaRPr lang="ru-RU" dirty="0">
              <a:effectLst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Autofit/>
          </a:bodyPr>
          <a:lstStyle/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effectLst/>
              </a:rPr>
              <a:t>Способы покрытия таблеток оболочками</a:t>
            </a:r>
            <a:br>
              <a:rPr lang="ru-RU" sz="4000" dirty="0" smtClean="0">
                <a:effectLst/>
              </a:rPr>
            </a:br>
            <a:endParaRPr lang="ru-RU" sz="4000" dirty="0" smtClean="0">
              <a:effectLst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sz="24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00562" y="1571612"/>
            <a:ext cx="4038600" cy="4525963"/>
          </a:xfrm>
        </p:spPr>
        <p:txBody>
          <a:bodyPr/>
          <a:lstStyle/>
          <a:p>
            <a:r>
              <a:rPr lang="ru-RU" dirty="0" smtClean="0"/>
              <a:t>Прессование</a:t>
            </a:r>
          </a:p>
          <a:p>
            <a:r>
              <a:rPr lang="ru-RU" dirty="0" smtClean="0"/>
              <a:t>Дражирование</a:t>
            </a:r>
          </a:p>
          <a:p>
            <a:r>
              <a:rPr lang="ru-RU" dirty="0"/>
              <a:t>П</a:t>
            </a:r>
            <a:r>
              <a:rPr lang="ru-RU" dirty="0" smtClean="0"/>
              <a:t>леночные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effectLst/>
              </a:rPr>
              <a:t>Покрытие таблеток оболочками прессованием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000" dirty="0" smtClean="0"/>
              <a:t>Материалы покрытия:</a:t>
            </a:r>
          </a:p>
          <a:p>
            <a:pPr>
              <a:defRPr/>
            </a:pPr>
            <a:r>
              <a:rPr lang="ru-RU" sz="2000" dirty="0" smtClean="0"/>
              <a:t>Полимеры (ЭЦ)</a:t>
            </a:r>
          </a:p>
          <a:p>
            <a:pPr>
              <a:defRPr/>
            </a:pPr>
            <a:r>
              <a:rPr lang="ru-RU" sz="2000" dirty="0" smtClean="0"/>
              <a:t>Крахмал, лактоза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u="sng" dirty="0" smtClean="0">
                <a:effectLst/>
                <a:latin typeface="Times New Roman" pitchFamily="18" charset="0"/>
              </a:rPr>
              <a:t>Преимущество способа: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Не используется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растворитель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u="sng" dirty="0" smtClean="0">
                <a:effectLst/>
                <a:latin typeface="Times New Roman" pitchFamily="18" charset="0"/>
              </a:rPr>
              <a:t>Недостатки: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увеличение массы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и размера таблеток,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неравномерность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покрытия по толщине,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пористость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сложность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наладки машины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b="1" dirty="0" smtClean="0">
              <a:effectLst/>
              <a:latin typeface="Times New Roman" pitchFamily="18" charset="0"/>
            </a:endParaRPr>
          </a:p>
        </p:txBody>
      </p:sp>
      <p:sp>
        <p:nvSpPr>
          <p:cNvPr id="14131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800" smtClean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714875" y="1571625"/>
          <a:ext cx="3571875" cy="447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3657600" imgH="4572000" progId="Photoshop.Image.7">
                  <p:embed/>
                </p:oleObj>
              </mc:Choice>
              <mc:Fallback>
                <p:oleObj r:id="rId3" imgW="3657600" imgH="4572000" progId="Photoshop.Image.7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571625"/>
                        <a:ext cx="3571875" cy="447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effectLst/>
              </a:rPr>
              <a:t>Покрытие таблеток оболочками методом дражирования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3890962" cy="42100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400" smtClean="0">
                <a:effectLst/>
                <a:latin typeface="Times New Roman" pitchFamily="18" charset="0"/>
              </a:rPr>
              <a:t>Сладкая (сахарная) оболочка для таблеток, гранул</a:t>
            </a:r>
          </a:p>
          <a:p>
            <a:pPr eaLnBrk="1" hangingPunct="1"/>
            <a:r>
              <a:rPr lang="ru-RU" sz="2000" b="1" smtClean="0">
                <a:effectLst/>
              </a:rPr>
              <a:t>Толщина слоя</a:t>
            </a:r>
            <a:r>
              <a:rPr lang="ru-RU" sz="2000" smtClean="0">
                <a:effectLst/>
              </a:rPr>
              <a:t>  от 0,5 мм до 2 мм</a:t>
            </a:r>
          </a:p>
          <a:p>
            <a:pPr eaLnBrk="1" hangingPunct="1"/>
            <a:r>
              <a:rPr lang="ru-RU" sz="2400" smtClean="0">
                <a:effectLst/>
              </a:rPr>
              <a:t>Высота таблеток по центру д.б. не менее 25% диаметра таблетки</a:t>
            </a:r>
          </a:p>
          <a:p>
            <a:pPr eaLnBrk="1" hangingPunct="1"/>
            <a:r>
              <a:rPr lang="ru-RU" sz="2400" smtClean="0">
                <a:effectLst/>
              </a:rPr>
              <a:t>Способ пригоден и для термолабильных ЛВ</a:t>
            </a:r>
          </a:p>
          <a:p>
            <a:pPr eaLnBrk="1" hangingPunct="1"/>
            <a:r>
              <a:rPr lang="ru-RU" sz="2400" smtClean="0">
                <a:effectLst/>
              </a:rPr>
              <a:t>Нанесение надписей невозможно</a:t>
            </a:r>
          </a:p>
          <a:p>
            <a:pPr eaLnBrk="1" hangingPunct="1"/>
            <a:endParaRPr lang="ru-RU" sz="2800" smtClean="0">
              <a:effectLst/>
              <a:latin typeface="Times New Roman" pitchFamily="18" charset="0"/>
            </a:endParaRPr>
          </a:p>
        </p:txBody>
      </p:sp>
      <p:sp>
        <p:nvSpPr>
          <p:cNvPr id="14336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800" dirty="0" smtClean="0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6084888" y="1773238"/>
          <a:ext cx="2840037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3657600" imgH="5486400" progId="Photoshop.Image.7">
                  <p:embed/>
                </p:oleObj>
              </mc:Choice>
              <mc:Fallback>
                <p:oleObj r:id="rId3" imgW="3657600" imgH="5486400" progId="Photoshop.Image.7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773238"/>
                        <a:ext cx="2840037" cy="426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0" y="2386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effectLst/>
              </a:rPr>
              <a:t>Сахарно-мучное дражирование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классический способ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graphicFrame>
        <p:nvGraphicFramePr>
          <p:cNvPr id="189485" name="Group 45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29600" cy="4824857"/>
        </p:xfrm>
        <a:graphic>
          <a:graphicData uri="http://schemas.openxmlformats.org/drawingml/2006/table">
            <a:tbl>
              <a:tblPr/>
              <a:tblGrid>
                <a:gridCol w="22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Технологические этапы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Ингредиенты покрытия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Недостатки: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Грунтовка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Наслаивание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Сглаживание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Глянцовка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сахар, крахмал,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магния карбонат основной, вода,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для глянцовки: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воск пчелиный,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масло вазелиновое,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тальк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трудоемкость,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длительность (до12 часов и более),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 химическая стабильность,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Char char="-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подверженность микробной контаминации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масса возрастает в 2 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05" name="AutoShape 34"/>
          <p:cNvSpPr>
            <a:spLocks noChangeArrowheads="1"/>
          </p:cNvSpPr>
          <p:nvPr/>
        </p:nvSpPr>
        <p:spPr bwMode="auto">
          <a:xfrm>
            <a:off x="1258888" y="3500438"/>
            <a:ext cx="360362" cy="504825"/>
          </a:xfrm>
          <a:prstGeom prst="downArrow">
            <a:avLst>
              <a:gd name="adj1" fmla="val 50000"/>
              <a:gd name="adj2" fmla="val 350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utoShape 35"/>
          <p:cNvSpPr>
            <a:spLocks noChangeArrowheads="1"/>
          </p:cNvSpPr>
          <p:nvPr/>
        </p:nvSpPr>
        <p:spPr bwMode="auto">
          <a:xfrm>
            <a:off x="1258888" y="4365625"/>
            <a:ext cx="288925" cy="576263"/>
          </a:xfrm>
          <a:prstGeom prst="down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AutoShape 36"/>
          <p:cNvSpPr>
            <a:spLocks noChangeArrowheads="1"/>
          </p:cNvSpPr>
          <p:nvPr/>
        </p:nvSpPr>
        <p:spPr bwMode="auto">
          <a:xfrm>
            <a:off x="1258888" y="5229225"/>
            <a:ext cx="288925" cy="576263"/>
          </a:xfrm>
          <a:prstGeom prst="down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4" algn="ctr"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Пленочные покрытия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effectLst/>
                <a:latin typeface="Times New Roman" pitchFamily="18" charset="0"/>
              </a:rPr>
              <a:t>Равномерные и плотные покрытия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Малая масса по сравнению с исходным ядром (3-5%)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effectLst/>
                <a:latin typeface="Times New Roman" pitchFamily="18" charset="0"/>
              </a:rPr>
              <a:t>Прекрасный внешний вид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effectLst/>
                <a:latin typeface="Times New Roman" pitchFamily="18" charset="0"/>
              </a:rPr>
              <a:t>Толщина </a:t>
            </a:r>
            <a:r>
              <a:rPr lang="ru-RU" sz="2400" dirty="0" smtClean="0">
                <a:effectLst/>
                <a:latin typeface="Times New Roman" pitchFamily="18" charset="0"/>
              </a:rPr>
              <a:t>от 5мкм до 50мкм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err="1" smtClean="0">
                <a:effectLst/>
              </a:rPr>
              <a:t>Controlled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 smtClean="0">
                <a:effectLst/>
              </a:rPr>
              <a:t>Release</a:t>
            </a:r>
            <a:endParaRPr lang="ru-RU" sz="2400" dirty="0" smtClean="0">
              <a:effectLst/>
              <a:latin typeface="Times New Roman" pitchFamily="18" charset="0"/>
            </a:endParaRPr>
          </a:p>
          <a:p>
            <a:pPr lvl="4"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effectLst/>
              </a:rPr>
              <a:t>Классификация пленочных покрытий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203325"/>
          <a:ext cx="8543955" cy="542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7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15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Характер растворимости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Групповые названия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36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Водорастворимые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эфиры целлюлозы,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ПВС, ПВП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МЦ, ОЭЦ, ОПМЦ, КМЦ и </a:t>
                      </a:r>
                      <a:r>
                        <a:rPr lang="en-US" sz="20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NaKM</a:t>
                      </a:r>
                      <a:r>
                        <a:rPr lang="ru-RU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Ц;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ПВС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56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Растворимые в желудочном соке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полимеры, имеющие в своем составе аминогруппу</a:t>
                      </a:r>
                      <a:r>
                        <a:rPr kumimoji="0" lang="ru-RU" sz="2000" b="1" kern="12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диэтиламинометилЦ</a:t>
                      </a:r>
                      <a:r>
                        <a:rPr kumimoji="0" lang="ru-RU" sz="2000" b="1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kern="12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бензиламиноЦ</a:t>
                      </a:r>
                      <a:endParaRPr kumimoji="0" lang="ru-RU" sz="2000" b="1" kern="12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23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Растворимые в кишечном соке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ВМС</a:t>
                      </a:r>
                      <a:r>
                        <a:rPr lang="ru-RU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с большим числом карбоксильных групп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МФталил</a:t>
                      </a:r>
                      <a:r>
                        <a:rPr lang="ru-RU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- и АФЦ шеллак,</a:t>
                      </a:r>
                      <a:r>
                        <a:rPr lang="ru-RU" sz="20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производные</a:t>
                      </a:r>
                      <a:r>
                        <a:rPr lang="ru-RU" sz="20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ПМАК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15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Нерастворимые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эфиры целлюлозы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ЭЦ, АЦ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39825"/>
          </a:xfrm>
        </p:spPr>
        <p:txBody>
          <a:bodyPr/>
          <a:lstStyle/>
          <a:p>
            <a:r>
              <a:rPr lang="ru-RU" smtClean="0">
                <a:effectLst/>
              </a:rPr>
              <a:t>ВВ в составе оболочек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115328" cy="544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4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Группа ВВ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Примеры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96"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Материалы оболочек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Полимеры фармацевтического качества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Растворители </a:t>
                      </a:r>
                      <a:endParaRPr lang="ru-RU" sz="2000" b="1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вода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Пластификаторы </a:t>
                      </a:r>
                      <a:endParaRPr lang="ru-RU" sz="2000" b="1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глицерин, ПЭГ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8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Красители 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а) неорганические 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б) природные;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в) синтетические </a:t>
                      </a:r>
                      <a:endParaRPr lang="ru-RU" sz="2000" b="1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железа оксид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антоцианы, </a:t>
                      </a:r>
                      <a:r>
                        <a:rPr lang="ru-RU" sz="2000" b="1" dirty="0" err="1" smtClean="0">
                          <a:solidFill>
                            <a:srgbClr val="000000"/>
                          </a:solidFill>
                        </a:rPr>
                        <a:t>каротиноиды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8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Вспомогательные вещества, обеспечивающие непрозрачный фон, препятствующие слипанию таблеток в процессе покрытия </a:t>
                      </a:r>
                      <a:endParaRPr lang="ru-RU" sz="2000" b="1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диоксид титана, тальк, магния карбонат, магния оксид, алюминия </a:t>
                      </a:r>
                      <a:r>
                        <a:rPr lang="ru-RU" sz="2000" b="1" dirty="0" err="1" smtClean="0">
                          <a:solidFill>
                            <a:srgbClr val="000000"/>
                          </a:solidFill>
                        </a:rPr>
                        <a:t>гидроксид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err="1" smtClean="0">
                          <a:solidFill>
                            <a:srgbClr val="000000"/>
                          </a:solidFill>
                        </a:rPr>
                        <a:t>Ароматизаторы</a:t>
                      </a: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ru-RU" sz="2000" b="1" i="0" dirty="0" err="1" smtClean="0">
                          <a:solidFill>
                            <a:srgbClr val="000000"/>
                          </a:solidFill>
                        </a:rPr>
                        <a:t>подсластители</a:t>
                      </a: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</a:rPr>
                        <a:t> , антиоксиданты</a:t>
                      </a:r>
                      <a:endParaRPr lang="ru-RU" sz="2000" b="1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436</Words>
  <Application>Microsoft Office PowerPoint</Application>
  <PresentationFormat>Экран (4:3)</PresentationFormat>
  <Paragraphs>142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Wingdings</vt:lpstr>
      <vt:lpstr>Wingdings 2</vt:lpstr>
      <vt:lpstr>Тема Office</vt:lpstr>
      <vt:lpstr>Photoshop.Image.7</vt:lpstr>
      <vt:lpstr>Покрытие оболочками</vt:lpstr>
      <vt:lpstr>Цели покрытия оболочкой</vt:lpstr>
      <vt:lpstr>Способы покрытия таблеток оболочками </vt:lpstr>
      <vt:lpstr>Покрытие таблеток оболочками прессованием</vt:lpstr>
      <vt:lpstr>Покрытие таблеток оболочками методом дражирования</vt:lpstr>
      <vt:lpstr>Сахарно-мучное дражирование классический способ </vt:lpstr>
      <vt:lpstr>Пленочные покрытия </vt:lpstr>
      <vt:lpstr>Классификация пленочных покрытий</vt:lpstr>
      <vt:lpstr>ВВ в составе оболочек</vt:lpstr>
      <vt:lpstr>Нанесение пленочной оболочки на гранулы и таблетки</vt:lpstr>
      <vt:lpstr>Барабанные установки для нанесения покрытий</vt:lpstr>
      <vt:lpstr>Упаковка для твердых ЛФ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НБ</dc:creator>
  <cp:lastModifiedBy>RePack by Diakov</cp:lastModifiedBy>
  <cp:revision>9</cp:revision>
  <dcterms:created xsi:type="dcterms:W3CDTF">2016-10-25T16:52:43Z</dcterms:created>
  <dcterms:modified xsi:type="dcterms:W3CDTF">2017-02-15T19:32:34Z</dcterms:modified>
</cp:coreProperties>
</file>