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themeOverride+xml" PartName="/ppt/theme/themeOverride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theme+xml" PartName="/ppt/theme/theme2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theme+xml" PartName="/ppt/theme/theme3.xml"/>
  <Override ContentType="application/vnd.openxmlformats-officedocument.themeOverride+xml" PartName="/ppt/theme/themeOverride2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theme+xml" PartName="/ppt/theme/theme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747" r:id="rId3"/>
    <p:sldMasterId id="2147483759" r:id="rId4"/>
  </p:sldMasterIdLst>
  <p:sldIdLst>
    <p:sldId id="300" r:id="rId5"/>
    <p:sldId id="301" r:id="rId6"/>
    <p:sldId id="302" r:id="rId7"/>
    <p:sldId id="303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0" r:id="rId29"/>
    <p:sldId id="281" r:id="rId30"/>
    <p:sldId id="282" r:id="rId31"/>
    <p:sldId id="283" r:id="rId32"/>
    <p:sldId id="285" r:id="rId33"/>
    <p:sldId id="286" r:id="rId34"/>
    <p:sldId id="287" r:id="rId35"/>
    <p:sldId id="288" r:id="rId36"/>
    <p:sldId id="291" r:id="rId37"/>
    <p:sldId id="299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7" r:id="rId51"/>
    <p:sldId id="318" r:id="rId52"/>
    <p:sldId id="320" r:id="rId53"/>
    <p:sldId id="321" r:id="rId5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0049D2-8D1F-434A-9BAD-21B6BD09FD7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95265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8A72D-3612-4899-BCFC-BDD405F28C4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5518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40A1201F-5073-4EBA-A1DA-8827E456DAD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69337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4619AF1-BB42-4726-9B06-1BFA8CCBFDD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57293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C4FE4-59EF-430A-B115-4ECB98A4584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3770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F3209-4651-4D16-A478-D999CA922A9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8030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EBB7B-0F32-4A64-B358-1B5320F39B4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4222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0ED4F-7653-4955-9447-AAE99B7F928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0290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E05C3-6911-4D83-824C-221C61C68D7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16860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31DAA-6B4D-40A2-B563-516617C17BF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35258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9B880-4784-4C33-8AA0-B4AD5687356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7571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C837B-9D1B-4018-B45C-561C348A6EF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93034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C8228-C75E-487E-9A0D-0BBE1817857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26161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207C6-1F6F-4620-A67E-3A392835996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49753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FE094-2EC0-4027-B92B-C29EA94A03E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49685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2A625-1625-49D3-B0FF-B9CC388B13E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41748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539A8E-036F-4227-9027-C51A225A47C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80943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D10A10-DBC0-40AD-8032-90A1C6AD021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38535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DAB0B-58FC-4266-9D10-7453A748A8E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30334256"/>
      </p:ext>
    </p:extLst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55F46FE2-CD7B-4038-95B8-50C8B6C235E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43269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76852-0D2D-4FC5-8506-2AD4DAF1184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45579563"/>
      </p:ext>
    </p:extLst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A6444-AE6B-48A1-BF89-56B5856E46C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86880399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82299578-6B6E-4499-838B-EEC44D45BF9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90101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73D58-2B72-4436-B64A-E26ACFAE7F7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010708"/>
      </p:ext>
    </p:extLst>
  </p:cSld>
  <p:clrMapOvr>
    <a:masterClrMapping/>
  </p:clrMapOvr>
  <p:transition spd="med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A9FC1-72F1-45F1-8C62-C805CD3F0F8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79861848"/>
      </p:ext>
    </p:extLst>
  </p:cSld>
  <p:clrMapOvr>
    <a:masterClrMapping/>
  </p:clrMapOvr>
  <p:transition spd="med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E9A12-C9F6-42CB-9DFD-9D1B931B681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21159553"/>
      </p:ext>
    </p:extLst>
  </p:cSld>
  <p:clrMapOvr>
    <a:masterClrMapping/>
  </p:clrMapOvr>
  <p:transition spd="med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9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</a:defRPr>
            </a:lvl1pPr>
          </a:lstStyle>
          <a:p>
            <a:fld id="{5B11EFB8-28A4-41A6-BB07-25B86D0EA9A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39984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6350B-ACC7-46DC-A7D0-6C1AF9C0AEE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39950904"/>
      </p:ext>
    </p:extLst>
  </p:cSld>
  <p:clrMapOvr>
    <a:masterClrMapping/>
  </p:clrMapOvr>
  <p:transition spd="med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C991E344-6F2B-4435-A3AB-6686BB708D7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84622120"/>
      </p:ext>
    </p:extLst>
  </p:cSld>
  <p:clrMapOvr>
    <a:masterClrMapping/>
  </p:clrMapOvr>
  <p:transition spd="med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958182"/>
      </p:ext>
    </p:extLst>
  </p:cSld>
  <p:clrMapOvr>
    <a:masterClrMapping/>
  </p:clrMapOvr>
  <p:transition spd="med" advClick="0" advTm="7000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350058"/>
      </p:ext>
    </p:extLst>
  </p:cSld>
  <p:clrMapOvr>
    <a:masterClrMapping/>
  </p:clrMapOvr>
  <p:transition spd="med" advClick="0" advTm="7000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487799"/>
      </p:ext>
    </p:extLst>
  </p:cSld>
  <p:clrMapOvr>
    <a:masterClrMapping/>
  </p:clrMapOvr>
  <p:transition spd="med" advClick="0" advTm="7000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261521"/>
      </p:ext>
    </p:extLst>
  </p:cSld>
  <p:clrMapOvr>
    <a:masterClrMapping/>
  </p:clrMapOvr>
  <p:transition spd="med" advClick="0" advTm="7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6B37D-80B4-43AD-AC94-39104FED189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454211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996084"/>
      </p:ext>
    </p:extLst>
  </p:cSld>
  <p:clrMapOvr>
    <a:masterClrMapping/>
  </p:clrMapOvr>
  <p:transition spd="med" advClick="0" advTm="7000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074701"/>
      </p:ext>
    </p:extLst>
  </p:cSld>
  <p:clrMapOvr>
    <a:masterClrMapping/>
  </p:clrMapOvr>
  <p:transition spd="med" advClick="0" advTm="7000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393769"/>
      </p:ext>
    </p:extLst>
  </p:cSld>
  <p:clrMapOvr>
    <a:masterClrMapping/>
  </p:clrMapOvr>
  <p:transition spd="med" advClick="0" advTm="7000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61199791"/>
      </p:ext>
    </p:extLst>
  </p:cSld>
  <p:clrMapOvr>
    <a:masterClrMapping/>
  </p:clrMapOvr>
  <p:transition spd="med" advClick="0" advTm="7000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79367545"/>
      </p:ext>
    </p:extLst>
  </p:cSld>
  <p:clrMapOvr>
    <a:masterClrMapping/>
  </p:clrMapOvr>
  <p:transition spd="med" advClick="0" advTm="7000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000049"/>
      </p:ext>
    </p:extLst>
  </p:cSld>
  <p:clrMapOvr>
    <a:masterClrMapping/>
  </p:clrMapOvr>
  <p:transition spd="med" advClick="0" advTm="7000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673543"/>
      </p:ext>
    </p:extLst>
  </p:cSld>
  <p:clrMapOvr>
    <a:masterClrMapping/>
  </p:clrMapOvr>
  <p:transition spd="med" advClick="0" advTm="7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78703-9E8D-455B-979B-F54CB1AD7D6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3020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C149C-333A-4895-8FF8-59D241A65E7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754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33BB5-7BEF-4A72-9000-DBFD9F1DC0C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8022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CA9D7-F546-48CC-AB5F-5EE4E1553AB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473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9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6D634-8454-4021-82A8-432C731BDB9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32377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3E2A4BF-92EF-4233-8694-D60A42E448E1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899" r:id="rId2"/>
    <p:sldLayoutId id="2147483930" r:id="rId3"/>
    <p:sldLayoutId id="2147483898" r:id="rId4"/>
    <p:sldLayoutId id="2147483897" r:id="rId5"/>
    <p:sldLayoutId id="2147483896" r:id="rId6"/>
    <p:sldLayoutId id="2147483895" r:id="rId7"/>
    <p:sldLayoutId id="2147483894" r:id="rId8"/>
    <p:sldLayoutId id="2147483931" r:id="rId9"/>
    <p:sldLayoutId id="2147483893" r:id="rId10"/>
    <p:sldLayoutId id="2147483932" r:id="rId11"/>
    <p:sldLayoutId id="2147483933" r:id="rId12"/>
  </p:sldLayoutIdLst>
  <p:transition spd="med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40E0E0D-51E0-4E2F-99CE-885AB98E4E17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09" r:id="rId2"/>
    <p:sldLayoutId id="2147483908" r:id="rId3"/>
    <p:sldLayoutId id="2147483907" r:id="rId4"/>
    <p:sldLayoutId id="2147483906" r:id="rId5"/>
    <p:sldLayoutId id="2147483905" r:id="rId6"/>
    <p:sldLayoutId id="2147483904" r:id="rId7"/>
    <p:sldLayoutId id="2147483903" r:id="rId8"/>
    <p:sldLayoutId id="2147483902" r:id="rId9"/>
    <p:sldLayoutId id="2147483901" r:id="rId10"/>
    <p:sldLayoutId id="2147483900" r:id="rId11"/>
    <p:sldLayoutId id="2147483934" r:id="rId12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8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rgbClr val="B13F9A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rgbClr val="B13F9A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B13F9A"/>
                </a:solidFill>
              </a:defRPr>
            </a:lvl1pPr>
          </a:lstStyle>
          <a:p>
            <a:fld id="{A61CBC70-DF3B-457D-BC4A-882FBBBD343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17" r:id="rId2"/>
    <p:sldLayoutId id="2147483936" r:id="rId3"/>
    <p:sldLayoutId id="2147483916" r:id="rId4"/>
    <p:sldLayoutId id="2147483915" r:id="rId5"/>
    <p:sldLayoutId id="2147483914" r:id="rId6"/>
    <p:sldLayoutId id="2147483913" r:id="rId7"/>
    <p:sldLayoutId id="2147483912" r:id="rId8"/>
    <p:sldLayoutId id="2147483937" r:id="rId9"/>
    <p:sldLayoutId id="2147483911" r:id="rId10"/>
    <p:sldLayoutId id="2147483938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/>
        </p:nvSpPr>
        <p:spPr bwMode="auto">
          <a:xfrm>
            <a:off x="762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7" r:id="rId2"/>
    <p:sldLayoutId id="2147483926" r:id="rId3"/>
    <p:sldLayoutId id="2147483925" r:id="rId4"/>
    <p:sldLayoutId id="2147483924" r:id="rId5"/>
    <p:sldLayoutId id="2147483923" r:id="rId6"/>
    <p:sldLayoutId id="2147483922" r:id="rId7"/>
    <p:sldLayoutId id="2147483921" r:id="rId8"/>
    <p:sldLayoutId id="2147483920" r:id="rId9"/>
    <p:sldLayoutId id="2147483919" r:id="rId10"/>
    <p:sldLayoutId id="2147483918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 ?><Relationships xmlns="http://schemas.openxmlformats.org/package/2006/relationships"><Relationship Id="rId3" Target="../media/image43.jpeg" Type="http://schemas.openxmlformats.org/officeDocument/2006/relationships/image"/><Relationship Id="rId2" Target="../media/image42.jpeg" Type="http://schemas.openxmlformats.org/officeDocument/2006/relationships/image"/><Relationship Id="rId1" Target="../slideLayouts/slideLayout14.xml" Type="http://schemas.openxmlformats.org/officeDocument/2006/relationships/slideLayout"/><Relationship Id="rId4" Target="../media/image44.jpeg" Type="http://schemas.openxmlformats.org/officeDocument/2006/relationships/image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 ?><Relationships xmlns="http://schemas.openxmlformats.org/package/2006/relationships"><Relationship Id="rId2" Target="../media/image55.jpeg" Type="http://schemas.openxmlformats.org/officeDocument/2006/relationships/image"/><Relationship Id="rId1" Target="../slideLayouts/slideLayout14.xml" Type="http://schemas.openxmlformats.org/officeDocument/2006/relationships/slideLayout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 ?><Relationships xmlns="http://schemas.openxmlformats.org/package/2006/relationships"><Relationship Id="rId3" Target="../slideLayouts/slideLayout42.xml" Type="http://schemas.openxmlformats.org/officeDocument/2006/relationships/slideLayout"/><Relationship Id="rId7" Target="../media/image60.jpeg" Type="http://schemas.openxmlformats.org/officeDocument/2006/relationships/image"/><Relationship Id="rId2" Target="file:///D:\&#1052;&#1072;&#1082;&#1077;&#1090;%20&#1044;&#1080;&#1089;&#1082;&#1072;\SLAJD\Video_02.avi" TargetMode="External" Type="http://schemas.openxmlformats.org/officeDocument/2006/relationships/video"/><Relationship Id="rId1" Target="file:///D:\&#1052;&#1072;&#1082;&#1077;&#1090;%20&#1044;&#1080;&#1089;&#1082;&#1072;\SLAJD\Video_01.avi" TargetMode="External" Type="http://schemas.openxmlformats.org/officeDocument/2006/relationships/video"/><Relationship Id="rId6" Target="../media/image59.jpeg" Type="http://schemas.openxmlformats.org/officeDocument/2006/relationships/image"/><Relationship Id="rId5" Target="../media/image58.jpeg" Type="http://schemas.openxmlformats.org/officeDocument/2006/relationships/image"/><Relationship Id="rId4" Target="../media/image57.jpe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2843213" y="260350"/>
            <a:ext cx="612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400">
                <a:solidFill>
                  <a:schemeClr val="bg1"/>
                </a:solidFill>
                <a:latin typeface="Trebuchet MS" panose="020B0603020202020204" pitchFamily="34" charset="0"/>
              </a:rPr>
              <a:t>ДЕПАРТАМЕНТ ПО ДЕЛАМ ГРАЖДАНСКОЙ ОБОРОНЫ, ЧРЕЗВЫЧАЙНЫМ </a:t>
            </a:r>
          </a:p>
          <a:p>
            <a:pPr algn="ctr" eaLnBrk="1" hangingPunct="1"/>
            <a:r>
              <a:rPr lang="ru-RU" altLang="en-US" sz="1400">
                <a:solidFill>
                  <a:schemeClr val="bg1"/>
                </a:solidFill>
                <a:latin typeface="Trebuchet MS" panose="020B0603020202020204" pitchFamily="34" charset="0"/>
              </a:rPr>
              <a:t>СИТУАЦИЯМ  И  ПОЖАРНОЙ  БЕЗОПАСНОСТИ  ГОРОДА  МОСКВЫ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843213" y="908050"/>
            <a:ext cx="60499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2771775" y="981075"/>
            <a:ext cx="62642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400">
                <a:solidFill>
                  <a:schemeClr val="bg1"/>
                </a:solidFill>
                <a:latin typeface="Trebuchet MS" panose="020B0603020202020204" pitchFamily="34" charset="0"/>
              </a:rPr>
              <a:t>ГОСУДАРСТВЕННОЕ КАЗЕННОЕ УЧРЕЖДЕНИЕ ДОПОЛНИТЕЛЬНОГО ПРОФЕССИОНАЛЬНОГО ОБРАЗОВАНИЯ «УЧЕБНО-МЕТОДИЧЕСКИЙ</a:t>
            </a:r>
          </a:p>
          <a:p>
            <a:pPr algn="ctr" eaLnBrk="1" hangingPunct="1"/>
            <a:r>
              <a:rPr lang="ru-RU" altLang="en-US" sz="1400">
                <a:solidFill>
                  <a:schemeClr val="bg1"/>
                </a:solidFill>
                <a:latin typeface="Trebuchet MS" panose="020B0603020202020204" pitchFamily="34" charset="0"/>
              </a:rPr>
              <a:t>ЦЕНТР ПО ГРАЖДАНСКОЙ ОБОРОНЕ  И ЧРЕЗВЫЧАЙНЫМ СИТУАЦИЯМ ГОРОДА МОСКВЫ»</a:t>
            </a:r>
          </a:p>
        </p:txBody>
      </p:sp>
      <p:pic>
        <p:nvPicPr>
          <p:cNvPr id="15365" name="Picture 4" descr="http://www.avazun.ru/images/2010/3/16/11/43/PhJfVCmvG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2205038"/>
            <a:ext cx="13684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843213" y="3624118"/>
            <a:ext cx="6120680" cy="2893100"/>
          </a:xfrm>
          <a:prstGeom prst="rect">
            <a:avLst/>
          </a:prstGeom>
        </p:spPr>
        <p:txBody>
          <a:bodyPr lIns="45720" tIns="0" rIns="45720" bIns="0" anchor="b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ТЕМА 5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ДЕЙСТВИЯ РАБОТНИКОВ ОРГАНИЗАЦИЙ  ПРИ УГРОЗЕ И ВОЗНИКНОВЕНИИ  ЧРЕЗВЫЧАЙНЫХ СИТУАЦИЙ, ВОЕННЫХ КОНФЛИКТОВ, УГРОЗЕ И СОВЕРШЕНИЯ ТЕРРОРИСТИЧЕСКИХ 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АКТОВ</a:t>
            </a:r>
            <a:endParaRPr lang="ru-RU" sz="24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79388" y="908050"/>
            <a:ext cx="8785225" cy="1008063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/>
              <a:t>Классификация ЧС</a:t>
            </a:r>
            <a:r>
              <a:rPr lang="ru-RU" altLang="en-US"/>
              <a:t>           </a:t>
            </a:r>
            <a:r>
              <a:rPr lang="ru-RU" altLang="en-US" b="1"/>
              <a:t>Колич.        Нарушен    Размер         ЗОНЫ ЧС</a:t>
            </a:r>
          </a:p>
          <a:p>
            <a:pPr eaLnBrk="1" hangingPunct="1"/>
            <a:r>
              <a:rPr lang="ru-RU" altLang="en-US" b="1"/>
              <a:t>                                            пострад.    условия          матер.        </a:t>
            </a:r>
            <a:r>
              <a:rPr lang="en-US" altLang="en-US" b="1"/>
              <a:t>           </a:t>
            </a:r>
            <a:endParaRPr lang="ru-RU" altLang="en-US" b="1"/>
          </a:p>
          <a:p>
            <a:pPr eaLnBrk="1" hangingPunct="1"/>
            <a:r>
              <a:rPr lang="ru-RU" altLang="en-US" b="1"/>
              <a:t>                                                               жизнеде        ущерба        </a:t>
            </a: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H="1">
            <a:off x="2916238" y="908050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4211638" y="908050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5580063" y="908050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5580063" y="1916113"/>
            <a:ext cx="1152525" cy="64928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400"/>
              <a:t>Не более</a:t>
            </a:r>
          </a:p>
          <a:p>
            <a:pPr algn="ctr" eaLnBrk="1" hangingPunct="1"/>
            <a:r>
              <a:rPr lang="ru-RU" altLang="en-US" sz="1400"/>
              <a:t>100 тыс.руб.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5580063" y="2492375"/>
            <a:ext cx="1152525" cy="7207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400"/>
              <a:t>Не более</a:t>
            </a:r>
          </a:p>
          <a:p>
            <a:pPr algn="ctr" eaLnBrk="1" hangingPunct="1"/>
            <a:r>
              <a:rPr lang="ru-RU" altLang="en-US" sz="1400"/>
              <a:t>5 млн.руб.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5580063" y="3213100"/>
            <a:ext cx="1152525" cy="576263"/>
          </a:xfrm>
          <a:prstGeom prst="rect">
            <a:avLst/>
          </a:prstGeom>
          <a:solidFill>
            <a:srgbClr val="DFAF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400"/>
              <a:t>Не более</a:t>
            </a:r>
          </a:p>
          <a:p>
            <a:pPr algn="ctr" eaLnBrk="1" hangingPunct="1"/>
            <a:r>
              <a:rPr lang="ru-RU" altLang="en-US" sz="1400"/>
              <a:t>5 млн.руб.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5580063" y="3716338"/>
            <a:ext cx="1152525" cy="576262"/>
          </a:xfrm>
          <a:prstGeom prst="rect">
            <a:avLst/>
          </a:prstGeom>
          <a:solidFill>
            <a:srgbClr val="FFF9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400"/>
              <a:t>Не более</a:t>
            </a:r>
          </a:p>
          <a:p>
            <a:pPr algn="ctr" eaLnBrk="1" hangingPunct="1"/>
            <a:r>
              <a:rPr lang="ru-RU" altLang="en-US" sz="1400"/>
              <a:t>500 млн.руб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5580063" y="4292600"/>
            <a:ext cx="1152525" cy="5048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400"/>
              <a:t>5 млн. -</a:t>
            </a:r>
          </a:p>
          <a:p>
            <a:pPr algn="ctr" eaLnBrk="1" hangingPunct="1"/>
            <a:r>
              <a:rPr lang="ru-RU" altLang="en-US" sz="1400"/>
              <a:t>500 млн.руб.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4643438" y="5876925"/>
            <a:ext cx="4176712" cy="5048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400"/>
              <a:t>Постановление Правительства РФ</a:t>
            </a:r>
          </a:p>
          <a:p>
            <a:pPr algn="ctr" eaLnBrk="1" hangingPunct="1"/>
            <a:r>
              <a:rPr lang="ru-RU" altLang="en-US" sz="1400"/>
              <a:t>От 21 мая 2007г. №304 г.Москва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179388" y="2492375"/>
            <a:ext cx="2736850" cy="7207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/>
              <a:t>Муниципальные</a:t>
            </a: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6732588" y="2492375"/>
            <a:ext cx="2232025" cy="7207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200" b="1"/>
              <a:t>Не выходит за пределы</a:t>
            </a:r>
          </a:p>
          <a:p>
            <a:pPr algn="ctr" eaLnBrk="1" hangingPunct="1"/>
            <a:r>
              <a:rPr lang="ru-RU" altLang="en-US" sz="1200" b="1"/>
              <a:t>одного поселения или </a:t>
            </a:r>
          </a:p>
          <a:p>
            <a:pPr algn="ctr" eaLnBrk="1" hangingPunct="1"/>
            <a:r>
              <a:rPr lang="ru-RU" altLang="en-US" sz="1200" b="1"/>
              <a:t>внутригородской тер.города</a:t>
            </a: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179388" y="1916113"/>
            <a:ext cx="2736850" cy="5762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/>
              <a:t>Локальные</a:t>
            </a: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179388" y="3213100"/>
            <a:ext cx="2736850" cy="503238"/>
          </a:xfrm>
          <a:prstGeom prst="rect">
            <a:avLst/>
          </a:prstGeom>
          <a:solidFill>
            <a:srgbClr val="DFAF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/>
              <a:t>Межмуниципальные</a:t>
            </a: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6732588" y="3213100"/>
            <a:ext cx="2232025" cy="503238"/>
          </a:xfrm>
          <a:prstGeom prst="rect">
            <a:avLst/>
          </a:prstGeom>
          <a:solidFill>
            <a:srgbClr val="DFAF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200" b="1"/>
              <a:t>Тер.двух и более поселений</a:t>
            </a:r>
          </a:p>
          <a:p>
            <a:pPr algn="ctr" eaLnBrk="1" hangingPunct="1"/>
            <a:r>
              <a:rPr lang="ru-RU" altLang="en-US" sz="1200" b="1"/>
              <a:t>внутригородских террит.или</a:t>
            </a:r>
          </a:p>
          <a:p>
            <a:pPr algn="ctr" eaLnBrk="1" hangingPunct="1"/>
            <a:r>
              <a:rPr lang="ru-RU" altLang="en-US" sz="1200" b="1"/>
              <a:t>межселенную террит.</a:t>
            </a: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2916238" y="3213100"/>
            <a:ext cx="1295400" cy="576263"/>
          </a:xfrm>
          <a:prstGeom prst="rect">
            <a:avLst/>
          </a:prstGeom>
          <a:solidFill>
            <a:srgbClr val="DFAF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400"/>
              <a:t>Не более 50</a:t>
            </a: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6732588" y="3716338"/>
            <a:ext cx="2232025" cy="576262"/>
          </a:xfrm>
          <a:prstGeom prst="rect">
            <a:avLst/>
          </a:prstGeom>
          <a:solidFill>
            <a:srgbClr val="FFF9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400"/>
              <a:t>1 субъект РФ</a:t>
            </a:r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 flipH="1">
            <a:off x="6732588" y="908050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179388" y="3716338"/>
            <a:ext cx="2736850" cy="577850"/>
          </a:xfrm>
          <a:prstGeom prst="rect">
            <a:avLst/>
          </a:prstGeom>
          <a:solidFill>
            <a:srgbClr val="FFF9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/>
              <a:t>Региональные</a:t>
            </a: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2916238" y="3716338"/>
            <a:ext cx="1295400" cy="576262"/>
          </a:xfrm>
          <a:prstGeom prst="rect">
            <a:avLst/>
          </a:prstGeom>
          <a:solidFill>
            <a:srgbClr val="FFF9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400"/>
              <a:t>50 - 500</a:t>
            </a: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179388" y="4292600"/>
            <a:ext cx="2736850" cy="5048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/>
              <a:t>Межрегиональные</a:t>
            </a: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6732588" y="4292600"/>
            <a:ext cx="2232025" cy="5048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400"/>
              <a:t>2 и более субъектов РФ</a:t>
            </a: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2916238" y="4292600"/>
            <a:ext cx="1295400" cy="5048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400"/>
              <a:t>  50- 500</a:t>
            </a: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179388" y="4797425"/>
            <a:ext cx="2736850" cy="576263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/>
              <a:t>Федеральные</a:t>
            </a: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2916238" y="4797425"/>
            <a:ext cx="1295400" cy="576263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400"/>
              <a:t>Свыше 500 чел.</a:t>
            </a:r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5580063" y="4797425"/>
            <a:ext cx="1152525" cy="576263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400"/>
              <a:t>Свыше </a:t>
            </a:r>
          </a:p>
          <a:p>
            <a:pPr algn="ctr" eaLnBrk="1" hangingPunct="1"/>
            <a:r>
              <a:rPr lang="ru-RU" altLang="en-US" sz="1400"/>
              <a:t>500млн.руб.</a:t>
            </a: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2916238" y="1916113"/>
            <a:ext cx="1295400" cy="5762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400"/>
              <a:t>До 10 чел.</a:t>
            </a:r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2916238" y="2492375"/>
            <a:ext cx="1295400" cy="7207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400"/>
              <a:t>10 -50 чел.</a:t>
            </a:r>
          </a:p>
        </p:txBody>
      </p:sp>
      <p:sp>
        <p:nvSpPr>
          <p:cNvPr id="24609" name="Rectangle 33"/>
          <p:cNvSpPr>
            <a:spLocks noChangeArrowheads="1"/>
          </p:cNvSpPr>
          <p:nvPr/>
        </p:nvSpPr>
        <p:spPr bwMode="auto">
          <a:xfrm>
            <a:off x="6732588" y="1916113"/>
            <a:ext cx="2232025" cy="5762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400"/>
              <a:t>В пределах объекта</a:t>
            </a: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4211638" y="1916113"/>
            <a:ext cx="1368425" cy="5762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4211638" y="2492375"/>
            <a:ext cx="1368425" cy="7207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12" name="Rectangle 36"/>
          <p:cNvSpPr>
            <a:spLocks noChangeArrowheads="1"/>
          </p:cNvSpPr>
          <p:nvPr/>
        </p:nvSpPr>
        <p:spPr bwMode="auto">
          <a:xfrm>
            <a:off x="4211638" y="3213100"/>
            <a:ext cx="1368425" cy="503238"/>
          </a:xfrm>
          <a:prstGeom prst="rect">
            <a:avLst/>
          </a:prstGeom>
          <a:solidFill>
            <a:srgbClr val="DFAF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4211638" y="3716338"/>
            <a:ext cx="1368425" cy="576262"/>
          </a:xfrm>
          <a:prstGeom prst="rect">
            <a:avLst/>
          </a:prstGeom>
          <a:solidFill>
            <a:srgbClr val="FFF9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4211638" y="4292600"/>
            <a:ext cx="1368425" cy="5048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15" name="Rectangle 39"/>
          <p:cNvSpPr>
            <a:spLocks noChangeArrowheads="1"/>
          </p:cNvSpPr>
          <p:nvPr/>
        </p:nvSpPr>
        <p:spPr bwMode="auto">
          <a:xfrm>
            <a:off x="4211638" y="4797425"/>
            <a:ext cx="1368425" cy="576263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6732588" y="4797425"/>
            <a:ext cx="2232025" cy="576263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4211638" y="908050"/>
            <a:ext cx="1368425" cy="1008063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Изображение 07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284663" cy="3213100"/>
          </a:xfrm>
          <a:noFill/>
        </p:spPr>
      </p:pic>
      <p:pic>
        <p:nvPicPr>
          <p:cNvPr id="25603" name="Picture 3" descr="Изображение 0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73685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Изображение 0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365625"/>
            <a:ext cx="558006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Изображение 1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100"/>
            <a:ext cx="419417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Изображение 1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3779837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>
            <a:off x="179388" y="0"/>
            <a:ext cx="8369300" cy="6921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классификация чрезвычайных ситуаций.</a:t>
            </a:r>
            <a:endParaRPr lang="en-US" sz="3600" kern="10">
              <a:solidFill>
                <a:srgbClr val="FF33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3132138" y="0"/>
            <a:ext cx="2449512" cy="908050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000" b="1"/>
              <a:t>ЧС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908050"/>
            <a:ext cx="2916238" cy="576263"/>
          </a:xfrm>
          <a:prstGeom prst="rect">
            <a:avLst/>
          </a:prstGeom>
          <a:solidFill>
            <a:srgbClr val="D04C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ЧС ВОЕННОГО ВРЕМЕНИ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2916238" y="908050"/>
            <a:ext cx="6048375" cy="576263"/>
          </a:xfrm>
          <a:prstGeom prst="rect">
            <a:avLst/>
          </a:prstGeom>
          <a:solidFill>
            <a:srgbClr val="67ACD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 b="1"/>
              <a:t>ЧС мирного времени</a:t>
            </a:r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179388" y="1700213"/>
            <a:ext cx="2089150" cy="936625"/>
          </a:xfrm>
          <a:prstGeom prst="roundRect">
            <a:avLst>
              <a:gd name="adj" fmla="val 16667"/>
            </a:avLst>
          </a:prstGeom>
          <a:solidFill>
            <a:srgbClr val="E3A7E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ЧС, возникшие </a:t>
            </a:r>
          </a:p>
          <a:p>
            <a:pPr algn="ctr">
              <a:defRPr/>
            </a:pPr>
            <a:r>
              <a:rPr lang="ru-RU" sz="16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после применения</a:t>
            </a:r>
          </a:p>
          <a:p>
            <a:pPr algn="ctr">
              <a:defRPr/>
            </a:pPr>
            <a:r>
              <a:rPr lang="ru-RU" sz="16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современных</a:t>
            </a:r>
          </a:p>
          <a:p>
            <a:pPr algn="ctr">
              <a:defRPr/>
            </a:pPr>
            <a:r>
              <a:rPr lang="ru-RU" sz="16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средств поражения</a:t>
            </a: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2339975" y="1700213"/>
            <a:ext cx="2016125" cy="792162"/>
          </a:xfrm>
          <a:prstGeom prst="roundRect">
            <a:avLst>
              <a:gd name="adj" fmla="val 16667"/>
            </a:avLst>
          </a:prstGeom>
          <a:solidFill>
            <a:srgbClr val="A4F0F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ЧС техногенного</a:t>
            </a:r>
          </a:p>
          <a:p>
            <a:pPr algn="ctr">
              <a:defRPr/>
            </a:pPr>
            <a:r>
              <a: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характера</a:t>
            </a:r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>
            <a:off x="4500563" y="1700213"/>
            <a:ext cx="2232025" cy="792162"/>
          </a:xfrm>
          <a:prstGeom prst="roundRect">
            <a:avLst>
              <a:gd name="adj" fmla="val 16667"/>
            </a:avLst>
          </a:prstGeom>
          <a:solidFill>
            <a:srgbClr val="E9FCA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000"/>
              <a:t>ЧС природного</a:t>
            </a:r>
          </a:p>
          <a:p>
            <a:pPr algn="ctr" eaLnBrk="1" hangingPunct="1"/>
            <a:r>
              <a:rPr lang="ru-RU" altLang="en-US" sz="2000"/>
              <a:t>характера</a:t>
            </a:r>
          </a:p>
        </p:txBody>
      </p:sp>
      <p:sp>
        <p:nvSpPr>
          <p:cNvPr id="25614" name="AutoShape 14"/>
          <p:cNvSpPr>
            <a:spLocks noChangeArrowheads="1"/>
          </p:cNvSpPr>
          <p:nvPr/>
        </p:nvSpPr>
        <p:spPr bwMode="auto">
          <a:xfrm>
            <a:off x="6877050" y="1700213"/>
            <a:ext cx="2087563" cy="792162"/>
          </a:xfrm>
          <a:prstGeom prst="roundRect">
            <a:avLst>
              <a:gd name="adj" fmla="val 16667"/>
            </a:avLst>
          </a:prstGeom>
          <a:solidFill>
            <a:srgbClr val="B3D86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/>
              <a:t>ЧС биолого-</a:t>
            </a:r>
          </a:p>
          <a:p>
            <a:pPr algn="ctr" eaLnBrk="1" hangingPunct="1"/>
            <a:r>
              <a:rPr lang="ru-RU" altLang="en-US"/>
              <a:t>социального</a:t>
            </a:r>
          </a:p>
          <a:p>
            <a:pPr algn="ctr" eaLnBrk="1" hangingPunct="1"/>
            <a:r>
              <a:rPr lang="ru-RU" altLang="en-US"/>
              <a:t>характера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1979613" y="2636838"/>
            <a:ext cx="2447925" cy="4221162"/>
          </a:xfrm>
          <a:prstGeom prst="rect">
            <a:avLst/>
          </a:prstGeom>
          <a:solidFill>
            <a:srgbClr val="A4F0F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400" b="1" u="sng">
                <a:solidFill>
                  <a:srgbClr val="FF3399"/>
                </a:solidFill>
              </a:rPr>
              <a:t>Транспортные</a:t>
            </a:r>
          </a:p>
          <a:p>
            <a:pPr algn="ctr" eaLnBrk="1" hangingPunct="1"/>
            <a:r>
              <a:rPr lang="ru-RU" altLang="en-US" sz="1400" b="1" u="sng">
                <a:solidFill>
                  <a:schemeClr val="hlink"/>
                </a:solidFill>
              </a:rPr>
              <a:t>Пожары и взрывы</a:t>
            </a:r>
          </a:p>
          <a:p>
            <a:pPr algn="ctr" eaLnBrk="1" hangingPunct="1"/>
            <a:r>
              <a:rPr lang="ru-RU" altLang="en-US" sz="1400" b="1" u="sng">
                <a:solidFill>
                  <a:srgbClr val="452FE5"/>
                </a:solidFill>
              </a:rPr>
              <a:t>Аварии с выбросом</a:t>
            </a:r>
          </a:p>
          <a:p>
            <a:pPr algn="ctr" eaLnBrk="1" hangingPunct="1"/>
            <a:r>
              <a:rPr lang="ru-RU" altLang="en-US" sz="1400" b="1" u="sng">
                <a:solidFill>
                  <a:srgbClr val="452FE5"/>
                </a:solidFill>
              </a:rPr>
              <a:t>хим. веществ</a:t>
            </a:r>
          </a:p>
          <a:p>
            <a:pPr algn="ctr" eaLnBrk="1" hangingPunct="1"/>
            <a:r>
              <a:rPr lang="ru-RU" altLang="en-US" sz="1400" b="1" u="sng">
                <a:solidFill>
                  <a:srgbClr val="00B050"/>
                </a:solidFill>
              </a:rPr>
              <a:t>Аварии с выбросом</a:t>
            </a:r>
          </a:p>
          <a:p>
            <a:pPr algn="ctr" eaLnBrk="1" hangingPunct="1"/>
            <a:r>
              <a:rPr lang="ru-RU" altLang="en-US" sz="1400" b="1" u="sng">
                <a:solidFill>
                  <a:srgbClr val="00B050"/>
                </a:solidFill>
              </a:rPr>
              <a:t>радиоактивных вещ</a:t>
            </a:r>
            <a:r>
              <a:rPr lang="ru-RU" altLang="en-US" sz="1400">
                <a:solidFill>
                  <a:srgbClr val="00B050"/>
                </a:solidFill>
              </a:rPr>
              <a:t>.</a:t>
            </a:r>
          </a:p>
          <a:p>
            <a:pPr algn="ctr" eaLnBrk="1" hangingPunct="1"/>
            <a:r>
              <a:rPr lang="ru-RU" altLang="en-US" sz="1400" b="1" u="sng">
                <a:solidFill>
                  <a:srgbClr val="DB67CA"/>
                </a:solidFill>
              </a:rPr>
              <a:t>Аварии с выбросом</a:t>
            </a:r>
          </a:p>
          <a:p>
            <a:pPr algn="ctr" eaLnBrk="1" hangingPunct="1"/>
            <a:r>
              <a:rPr lang="ru-RU" altLang="en-US" sz="1400" b="1" u="sng">
                <a:solidFill>
                  <a:srgbClr val="DB67CA"/>
                </a:solidFill>
              </a:rPr>
              <a:t>опасных био. вещ</a:t>
            </a:r>
            <a:r>
              <a:rPr lang="ru-RU" altLang="en-US" sz="1400"/>
              <a:t>.</a:t>
            </a:r>
          </a:p>
          <a:p>
            <a:pPr algn="ctr" eaLnBrk="1" hangingPunct="1"/>
            <a:r>
              <a:rPr lang="ru-RU" altLang="en-US" sz="1400" b="1" u="sng">
                <a:solidFill>
                  <a:schemeClr val="hlink"/>
                </a:solidFill>
              </a:rPr>
              <a:t>Внезапное </a:t>
            </a:r>
          </a:p>
          <a:p>
            <a:pPr algn="ctr" eaLnBrk="1" hangingPunct="1"/>
            <a:r>
              <a:rPr lang="ru-RU" altLang="en-US" sz="1400" b="1" u="sng">
                <a:solidFill>
                  <a:schemeClr val="hlink"/>
                </a:solidFill>
              </a:rPr>
              <a:t>обрушение зданий</a:t>
            </a:r>
          </a:p>
          <a:p>
            <a:pPr algn="ctr" eaLnBrk="1" hangingPunct="1"/>
            <a:r>
              <a:rPr lang="ru-RU" altLang="en-US" sz="1400" b="1" u="sng">
                <a:solidFill>
                  <a:srgbClr val="FF3300"/>
                </a:solidFill>
              </a:rPr>
              <a:t>Аварии на</a:t>
            </a:r>
          </a:p>
          <a:p>
            <a:pPr algn="ctr" eaLnBrk="1" hangingPunct="1"/>
            <a:r>
              <a:rPr lang="ru-RU" altLang="en-US" sz="1400" b="1" u="sng">
                <a:solidFill>
                  <a:srgbClr val="FF3300"/>
                </a:solidFill>
              </a:rPr>
              <a:t>электроэнерг. сист</a:t>
            </a:r>
            <a:r>
              <a:rPr lang="ru-RU" altLang="en-US" sz="1400"/>
              <a:t>.</a:t>
            </a:r>
          </a:p>
          <a:p>
            <a:pPr algn="ctr" eaLnBrk="1" hangingPunct="1"/>
            <a:r>
              <a:rPr lang="ru-RU" altLang="en-US" sz="1400" b="1" u="sng">
                <a:solidFill>
                  <a:srgbClr val="00B050"/>
                </a:solidFill>
              </a:rPr>
              <a:t>Аварии на </a:t>
            </a:r>
          </a:p>
          <a:p>
            <a:pPr algn="ctr" eaLnBrk="1" hangingPunct="1"/>
            <a:r>
              <a:rPr lang="ru-RU" altLang="en-US" sz="1400" b="1" u="sng">
                <a:solidFill>
                  <a:srgbClr val="00B050"/>
                </a:solidFill>
              </a:rPr>
              <a:t>коммунальных сист</a:t>
            </a:r>
            <a:r>
              <a:rPr lang="ru-RU" altLang="en-US" sz="1400">
                <a:solidFill>
                  <a:srgbClr val="00B050"/>
                </a:solidFill>
              </a:rPr>
              <a:t>.</a:t>
            </a:r>
          </a:p>
          <a:p>
            <a:pPr algn="ctr" eaLnBrk="1" hangingPunct="1"/>
            <a:r>
              <a:rPr lang="ru-RU" altLang="en-US" sz="1400" b="1" u="sng">
                <a:solidFill>
                  <a:srgbClr val="CC6600"/>
                </a:solidFill>
              </a:rPr>
              <a:t>Аварии на </a:t>
            </a:r>
          </a:p>
          <a:p>
            <a:pPr algn="ctr" eaLnBrk="1" hangingPunct="1"/>
            <a:r>
              <a:rPr lang="ru-RU" altLang="en-US" sz="1400" b="1" u="sng">
                <a:solidFill>
                  <a:srgbClr val="CC6600"/>
                </a:solidFill>
              </a:rPr>
              <a:t>очисных соор.</a:t>
            </a: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4572000" y="2636838"/>
            <a:ext cx="2232025" cy="4221162"/>
          </a:xfrm>
          <a:prstGeom prst="rect">
            <a:avLst/>
          </a:prstGeom>
          <a:solidFill>
            <a:srgbClr val="E9FC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 u="sng">
                <a:solidFill>
                  <a:srgbClr val="FF3300"/>
                </a:solidFill>
              </a:rPr>
              <a:t>Опасные геофиз.</a:t>
            </a:r>
          </a:p>
          <a:p>
            <a:pPr algn="ctr" eaLnBrk="1" hangingPunct="1"/>
            <a:r>
              <a:rPr lang="ru-RU" altLang="en-US" b="1" u="sng">
                <a:solidFill>
                  <a:srgbClr val="FF3300"/>
                </a:solidFill>
              </a:rPr>
              <a:t>явления</a:t>
            </a:r>
          </a:p>
          <a:p>
            <a:pPr algn="ctr" eaLnBrk="1" hangingPunct="1"/>
            <a:r>
              <a:rPr lang="ru-RU" altLang="en-US" b="1" u="sng">
                <a:solidFill>
                  <a:srgbClr val="452FE5"/>
                </a:solidFill>
              </a:rPr>
              <a:t>Опасные геологич.</a:t>
            </a:r>
          </a:p>
          <a:p>
            <a:pPr algn="ctr" eaLnBrk="1" hangingPunct="1"/>
            <a:r>
              <a:rPr lang="ru-RU" altLang="en-US" b="1" u="sng">
                <a:solidFill>
                  <a:srgbClr val="452FE5"/>
                </a:solidFill>
              </a:rPr>
              <a:t>явления</a:t>
            </a:r>
          </a:p>
          <a:p>
            <a:pPr algn="ctr" eaLnBrk="1" hangingPunct="1"/>
            <a:r>
              <a:rPr lang="ru-RU" altLang="en-US" b="1" u="sng">
                <a:solidFill>
                  <a:schemeClr val="hlink"/>
                </a:solidFill>
              </a:rPr>
              <a:t>Опасные метеорол.</a:t>
            </a:r>
          </a:p>
          <a:p>
            <a:pPr algn="ctr" eaLnBrk="1" hangingPunct="1"/>
            <a:r>
              <a:rPr lang="ru-RU" altLang="en-US" b="1" u="sng">
                <a:solidFill>
                  <a:schemeClr val="hlink"/>
                </a:solidFill>
              </a:rPr>
              <a:t>явления</a:t>
            </a:r>
          </a:p>
          <a:p>
            <a:pPr algn="ctr" eaLnBrk="1" hangingPunct="1"/>
            <a:r>
              <a:rPr lang="ru-RU" altLang="en-US" b="1" u="sng">
                <a:solidFill>
                  <a:srgbClr val="FF6600"/>
                </a:solidFill>
              </a:rPr>
              <a:t>Опасные гидролог.</a:t>
            </a:r>
          </a:p>
          <a:p>
            <a:pPr algn="ctr" eaLnBrk="1" hangingPunct="1"/>
            <a:r>
              <a:rPr lang="ru-RU" altLang="en-US" b="1" u="sng">
                <a:solidFill>
                  <a:srgbClr val="FF6600"/>
                </a:solidFill>
              </a:rPr>
              <a:t>явления</a:t>
            </a:r>
          </a:p>
          <a:p>
            <a:pPr algn="ctr" eaLnBrk="1" hangingPunct="1"/>
            <a:r>
              <a:rPr lang="ru-RU" altLang="en-US" b="1" u="sng">
                <a:solidFill>
                  <a:srgbClr val="DB67CA"/>
                </a:solidFill>
              </a:rPr>
              <a:t>Природные</a:t>
            </a:r>
          </a:p>
          <a:p>
            <a:pPr algn="ctr" eaLnBrk="1" hangingPunct="1"/>
            <a:r>
              <a:rPr lang="ru-RU" altLang="en-US" b="1" u="sng">
                <a:solidFill>
                  <a:srgbClr val="DB67CA"/>
                </a:solidFill>
              </a:rPr>
              <a:t>пожары.</a:t>
            </a:r>
          </a:p>
          <a:p>
            <a:pPr algn="ctr" eaLnBrk="1" hangingPunct="1"/>
            <a:endParaRPr lang="ru-RU" altLang="en-US" b="1" u="sng">
              <a:solidFill>
                <a:srgbClr val="DB67CA"/>
              </a:solidFill>
            </a:endParaRPr>
          </a:p>
          <a:p>
            <a:pPr algn="ctr" eaLnBrk="1" hangingPunct="1"/>
            <a:endParaRPr lang="ru-RU" altLang="en-US" b="1" u="sng">
              <a:solidFill>
                <a:srgbClr val="DB67CA"/>
              </a:solidFill>
            </a:endParaRPr>
          </a:p>
          <a:p>
            <a:pPr algn="ctr" eaLnBrk="1" hangingPunct="1"/>
            <a:endParaRPr lang="ru-RU" altLang="en-US"/>
          </a:p>
          <a:p>
            <a:pPr algn="ctr" eaLnBrk="1" hangingPunct="1"/>
            <a:endParaRPr lang="ru-RU" altLang="en-US"/>
          </a:p>
          <a:p>
            <a:pPr algn="ctr" eaLnBrk="1" hangingPunct="1"/>
            <a:endParaRPr lang="ru-RU" altLang="en-US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6948488" y="2636838"/>
            <a:ext cx="2016125" cy="4221162"/>
          </a:xfrm>
          <a:prstGeom prst="rect">
            <a:avLst/>
          </a:prstGeom>
          <a:solidFill>
            <a:srgbClr val="B3D86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 u="sng">
                <a:solidFill>
                  <a:srgbClr val="DB67CA"/>
                </a:solidFill>
              </a:rPr>
              <a:t>Инфекционная</a:t>
            </a:r>
          </a:p>
          <a:p>
            <a:pPr algn="ctr" eaLnBrk="1" hangingPunct="1"/>
            <a:r>
              <a:rPr lang="ru-RU" altLang="en-US" b="1" u="sng">
                <a:solidFill>
                  <a:srgbClr val="DB67CA"/>
                </a:solidFill>
              </a:rPr>
              <a:t>заболеваемость</a:t>
            </a:r>
          </a:p>
          <a:p>
            <a:pPr algn="ctr" eaLnBrk="1" hangingPunct="1"/>
            <a:r>
              <a:rPr lang="ru-RU" altLang="en-US" b="1" u="sng">
                <a:solidFill>
                  <a:srgbClr val="DB67CA"/>
                </a:solidFill>
              </a:rPr>
              <a:t>людей</a:t>
            </a:r>
          </a:p>
          <a:p>
            <a:pPr algn="ctr" eaLnBrk="1" hangingPunct="1"/>
            <a:endParaRPr lang="ru-RU" altLang="en-US" b="1" u="sng">
              <a:solidFill>
                <a:srgbClr val="DB67CA"/>
              </a:solidFill>
            </a:endParaRPr>
          </a:p>
          <a:p>
            <a:pPr algn="ctr" eaLnBrk="1" hangingPunct="1"/>
            <a:r>
              <a:rPr lang="ru-RU" altLang="en-US" b="1" u="sng">
                <a:solidFill>
                  <a:schemeClr val="accent2"/>
                </a:solidFill>
              </a:rPr>
              <a:t>Инфекционная</a:t>
            </a:r>
          </a:p>
          <a:p>
            <a:pPr algn="ctr" eaLnBrk="1" hangingPunct="1"/>
            <a:r>
              <a:rPr lang="ru-RU" altLang="en-US" b="1" u="sng">
                <a:solidFill>
                  <a:schemeClr val="accent2"/>
                </a:solidFill>
              </a:rPr>
              <a:t>заболеваемость</a:t>
            </a:r>
          </a:p>
          <a:p>
            <a:pPr algn="ctr" eaLnBrk="1" hangingPunct="1"/>
            <a:r>
              <a:rPr lang="ru-RU" altLang="en-US" b="1" u="sng">
                <a:solidFill>
                  <a:schemeClr val="accent2"/>
                </a:solidFill>
              </a:rPr>
              <a:t>сельхоз.</a:t>
            </a:r>
          </a:p>
          <a:p>
            <a:pPr algn="ctr" eaLnBrk="1" hangingPunct="1"/>
            <a:r>
              <a:rPr lang="ru-RU" altLang="en-US" b="1" u="sng">
                <a:solidFill>
                  <a:schemeClr val="accent2"/>
                </a:solidFill>
              </a:rPr>
              <a:t>животных</a:t>
            </a:r>
          </a:p>
          <a:p>
            <a:pPr algn="ctr" eaLnBrk="1" hangingPunct="1"/>
            <a:endParaRPr lang="ru-RU" altLang="en-US" b="1" u="sng">
              <a:solidFill>
                <a:schemeClr val="accent2"/>
              </a:solidFill>
            </a:endParaRPr>
          </a:p>
          <a:p>
            <a:pPr algn="ctr" eaLnBrk="1" hangingPunct="1"/>
            <a:r>
              <a:rPr lang="ru-RU" altLang="en-US" b="1" u="sng">
                <a:solidFill>
                  <a:schemeClr val="hlink"/>
                </a:solidFill>
              </a:rPr>
              <a:t>Поражение </a:t>
            </a:r>
          </a:p>
          <a:p>
            <a:pPr algn="ctr" eaLnBrk="1" hangingPunct="1"/>
            <a:r>
              <a:rPr lang="ru-RU" altLang="en-US" b="1" u="sng">
                <a:solidFill>
                  <a:schemeClr val="hlink"/>
                </a:solidFill>
              </a:rPr>
              <a:t>растений </a:t>
            </a:r>
          </a:p>
          <a:p>
            <a:pPr algn="ctr" eaLnBrk="1" hangingPunct="1"/>
            <a:r>
              <a:rPr lang="ru-RU" altLang="en-US" b="1" u="sng">
                <a:solidFill>
                  <a:schemeClr val="hlink"/>
                </a:solidFill>
              </a:rPr>
              <a:t>болезнями</a:t>
            </a:r>
          </a:p>
          <a:p>
            <a:pPr algn="ctr" eaLnBrk="1" hangingPunct="1"/>
            <a:r>
              <a:rPr lang="ru-RU" altLang="en-US" b="1" u="sng">
                <a:solidFill>
                  <a:schemeClr val="hlink"/>
                </a:solidFill>
              </a:rPr>
              <a:t>и вредителями.</a:t>
            </a: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250825" y="2708275"/>
            <a:ext cx="1441450" cy="4149725"/>
          </a:xfrm>
          <a:prstGeom prst="rect">
            <a:avLst/>
          </a:prstGeom>
          <a:gradFill rotWithShape="1">
            <a:gsLst>
              <a:gs pos="0">
                <a:srgbClr val="DB67CA"/>
              </a:gs>
              <a:gs pos="100000">
                <a:srgbClr val="65305D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 flipH="1">
            <a:off x="4284663" y="7677150"/>
            <a:ext cx="71437" cy="73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/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 flipV="1">
            <a:off x="3851275" y="7461250"/>
            <a:ext cx="73025" cy="69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4284663" y="7173913"/>
            <a:ext cx="7143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4500563" y="7389813"/>
            <a:ext cx="7143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2484438" y="7678738"/>
            <a:ext cx="142875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24" name="AutoShape 24"/>
          <p:cNvSpPr>
            <a:spLocks noChangeArrowheads="1"/>
          </p:cNvSpPr>
          <p:nvPr/>
        </p:nvSpPr>
        <p:spPr bwMode="auto">
          <a:xfrm>
            <a:off x="2843213" y="2420938"/>
            <a:ext cx="919162" cy="2873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25" name="AutoShape 25"/>
          <p:cNvSpPr>
            <a:spLocks noChangeArrowheads="1"/>
          </p:cNvSpPr>
          <p:nvPr/>
        </p:nvSpPr>
        <p:spPr bwMode="auto">
          <a:xfrm>
            <a:off x="5219700" y="2420938"/>
            <a:ext cx="720725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26" name="AutoShape 26"/>
          <p:cNvSpPr>
            <a:spLocks noChangeArrowheads="1"/>
          </p:cNvSpPr>
          <p:nvPr/>
        </p:nvSpPr>
        <p:spPr bwMode="auto">
          <a:xfrm>
            <a:off x="7596188" y="2420938"/>
            <a:ext cx="720725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27" name="AutoShape 27"/>
          <p:cNvSpPr>
            <a:spLocks noChangeArrowheads="1"/>
          </p:cNvSpPr>
          <p:nvPr/>
        </p:nvSpPr>
        <p:spPr bwMode="auto">
          <a:xfrm>
            <a:off x="1547813" y="4365625"/>
            <a:ext cx="503237" cy="12239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  <p:bldP spid="11279" grpId="0" animBg="1"/>
      <p:bldP spid="11280" grpId="0" animBg="1"/>
      <p:bldP spid="112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Изображение 11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2550" y="1639888"/>
            <a:ext cx="6438900" cy="3121025"/>
          </a:xfrm>
          <a:noFill/>
        </p:spPr>
      </p:pic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8424863" cy="2374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ЧС природного характера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на территории г. Москвы.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250825" y="3141663"/>
            <a:ext cx="4176713" cy="8620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Ураганы (бури)</a:t>
            </a:r>
            <a:endParaRPr lang="en-US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4787900" y="3143250"/>
            <a:ext cx="3887788" cy="933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Наводнения.</a:t>
            </a:r>
            <a:endParaRPr lang="en-US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323850" y="4581525"/>
            <a:ext cx="3887788" cy="14398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Снежные</a:t>
            </a:r>
          </a:p>
          <a:p>
            <a:pPr algn="ctr"/>
            <a:r>
              <a:rPr lang="az-Cyrl-AZ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заносы.</a:t>
            </a:r>
            <a:endParaRPr lang="en-US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4716463" y="4581525"/>
            <a:ext cx="4248150" cy="1511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Природные</a:t>
            </a:r>
          </a:p>
          <a:p>
            <a:pPr algn="ctr"/>
            <a:r>
              <a:rPr lang="az-Cyrl-AZ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пожары.</a:t>
            </a:r>
            <a:endParaRPr lang="en-US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ристалл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13" y="274638"/>
            <a:ext cx="7800975" cy="5851525"/>
          </a:xfrm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68313" y="1844675"/>
            <a:ext cx="8280400" cy="3600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3600">
                <a:solidFill>
                  <a:srgbClr val="FF3300"/>
                </a:solidFill>
              </a:rPr>
              <a:t>УРАГАНОМ НАЗЫВАЕТСЯ</a:t>
            </a:r>
          </a:p>
          <a:p>
            <a:pPr algn="ctr" eaLnBrk="1" hangingPunct="1"/>
            <a:r>
              <a:rPr lang="ru-RU" altLang="en-US" sz="2400" b="1"/>
              <a:t>МЕТЕОРОЛОГИЧЕСКОЕ ЯВЛЕНИЕ, ПРИ КОТОРОМ</a:t>
            </a:r>
          </a:p>
          <a:p>
            <a:pPr algn="ctr" eaLnBrk="1" hangingPunct="1"/>
            <a:r>
              <a:rPr lang="ru-RU" altLang="en-US" sz="2400" b="1"/>
              <a:t>СКОРОСТЬ ВЕТРА ПРЕВЫШАЕТ 32 м/с.</a:t>
            </a:r>
          </a:p>
          <a:p>
            <a:pPr algn="ctr" eaLnBrk="1" hangingPunct="1"/>
            <a:r>
              <a:rPr lang="ru-RU" altLang="en-US" sz="2400" b="1"/>
              <a:t>ДЛЯ ПОНЯТИЯ </a:t>
            </a:r>
            <a:r>
              <a:rPr lang="en-US" altLang="en-US" sz="2400" b="1"/>
              <a:t>“</a:t>
            </a:r>
            <a:r>
              <a:rPr lang="ru-RU" altLang="en-US" sz="2400" b="1"/>
              <a:t>БУРЯ</a:t>
            </a:r>
            <a:r>
              <a:rPr lang="en-US" altLang="en-US" sz="2400" b="1"/>
              <a:t>”</a:t>
            </a:r>
            <a:r>
              <a:rPr lang="ru-RU" altLang="en-US" sz="2400" b="1"/>
              <a:t> ПРИНЯТ ДИАПАЗОН </a:t>
            </a:r>
          </a:p>
          <a:p>
            <a:pPr algn="ctr" eaLnBrk="1" hangingPunct="1"/>
            <a:r>
              <a:rPr lang="ru-RU" altLang="en-US" sz="2400" b="1"/>
              <a:t>СКОРОСТИ ВЕТРА 15-20 м/с.</a:t>
            </a:r>
          </a:p>
        </p:txBody>
      </p:sp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489743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33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УРАГАНЫ</a:t>
            </a:r>
            <a:endParaRPr 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33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3317" name="Picture 5" descr="Изображение 1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424863" cy="647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Изображение 1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Изображение 1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ристалл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13" y="274638"/>
            <a:ext cx="7800975" cy="5851525"/>
          </a:xfrm>
        </p:spPr>
      </p:pic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611188" y="188913"/>
            <a:ext cx="770572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33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НАВОДНЕНИЯ</a:t>
            </a:r>
            <a:endParaRPr 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33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11188" y="1484313"/>
            <a:ext cx="8064500" cy="5184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 b="1"/>
              <a:t>ЭТО ЗАТОПЛЕНИЕ ВОДОЙ </a:t>
            </a:r>
          </a:p>
          <a:p>
            <a:pPr algn="ctr" eaLnBrk="1" hangingPunct="1"/>
            <a:r>
              <a:rPr lang="ru-RU" altLang="en-US" sz="2400" b="1"/>
              <a:t>ПРИЛЕГАЮЩЕЙ К РЕКЕ, ОЗЕРУ ИЛИ </a:t>
            </a:r>
          </a:p>
          <a:p>
            <a:pPr algn="ctr" eaLnBrk="1" hangingPunct="1"/>
            <a:r>
              <a:rPr lang="ru-RU" altLang="en-US" sz="2400" b="1"/>
              <a:t>ВОДОХРАНИЛИЩУ МЕСТНОСТИ, КОТОРОЕ</a:t>
            </a:r>
          </a:p>
          <a:p>
            <a:pPr algn="ctr" eaLnBrk="1" hangingPunct="1"/>
            <a:r>
              <a:rPr lang="ru-RU" altLang="en-US" sz="2400" b="1"/>
              <a:t>ПРИЧИНЯЕТ МАТЕРИАЛЬНЫЙ УЩЕРБ, </a:t>
            </a:r>
          </a:p>
          <a:p>
            <a:pPr algn="ctr" eaLnBrk="1" hangingPunct="1"/>
            <a:r>
              <a:rPr lang="ru-RU" altLang="en-US" sz="2400" b="1"/>
              <a:t>НАНОСИТ УРОН ЗДОРОВЬЮ НАСЕЛЕНИЯ</a:t>
            </a:r>
          </a:p>
          <a:p>
            <a:pPr algn="ctr" eaLnBrk="1" hangingPunct="1"/>
            <a:r>
              <a:rPr lang="ru-RU" altLang="en-US" sz="2400" b="1"/>
              <a:t>ИЛИ ПРИВОДИТ К ГИБЕЛИ ЛЮДЕЙ.</a:t>
            </a:r>
          </a:p>
          <a:p>
            <a:pPr algn="ctr" eaLnBrk="1" hangingPunct="1"/>
            <a:r>
              <a:rPr lang="ru-RU" altLang="en-US" sz="2400" b="1">
                <a:solidFill>
                  <a:schemeClr val="accent2"/>
                </a:solidFill>
              </a:rPr>
              <a:t>ЕСЛИ ЗАТОПЛЕНИЕ НЕ СОПРОВОЖДАЕТСЯ</a:t>
            </a:r>
          </a:p>
          <a:p>
            <a:pPr algn="ctr" eaLnBrk="1" hangingPunct="1"/>
            <a:r>
              <a:rPr lang="ru-RU" altLang="en-US" sz="2400" b="1">
                <a:solidFill>
                  <a:schemeClr val="accent2"/>
                </a:solidFill>
              </a:rPr>
              <a:t>УЩЕРБОМ, ЭТО НАЗЫВАЕТСЯ</a:t>
            </a:r>
          </a:p>
          <a:p>
            <a:pPr algn="ctr" eaLnBrk="1" hangingPunct="1"/>
            <a:r>
              <a:rPr lang="ru-RU" altLang="en-US" sz="3200" b="1">
                <a:solidFill>
                  <a:srgbClr val="FF3300"/>
                </a:solidFill>
              </a:rPr>
              <a:t>РАЗЛИВОМ.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555875" y="1628775"/>
            <a:ext cx="61928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4000" b="1">
                <a:solidFill>
                  <a:srgbClr val="FF3300"/>
                </a:solidFill>
              </a:rPr>
              <a:t>НАВОДНЕНИЕ-</a:t>
            </a:r>
          </a:p>
        </p:txBody>
      </p:sp>
      <p:pic>
        <p:nvPicPr>
          <p:cNvPr id="14342" name="Picture 6" descr="Изображение 1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116632"/>
            <a:chExt cx="9144000" cy="6624736"/>
          </a:xfrm>
        </p:grpSpPr>
        <p:pic>
          <p:nvPicPr>
            <p:cNvPr id="28680" name="Picture 7" descr="Изображение 15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0" b="3149"/>
            <a:stretch>
              <a:fillRect/>
            </a:stretch>
          </p:blipFill>
          <p:spPr bwMode="auto">
            <a:xfrm>
              <a:off x="0" y="116632"/>
              <a:ext cx="4643438" cy="6624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1" name="Picture 8" descr="Изображение 15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30"/>
            <a:stretch>
              <a:fillRect/>
            </a:stretch>
          </p:blipFill>
          <p:spPr bwMode="auto">
            <a:xfrm>
              <a:off x="4643438" y="116633"/>
              <a:ext cx="4500562" cy="6624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Рябь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0975" y="0"/>
            <a:ext cx="9324975" cy="7029450"/>
          </a:xfrm>
        </p:spPr>
      </p:pic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755650" y="333375"/>
            <a:ext cx="7777163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33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СНЕЖНЫЕ ЗАНОСЫ</a:t>
            </a:r>
            <a:endParaRPr 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33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68313" y="2205038"/>
            <a:ext cx="8135937" cy="3600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 b="1"/>
              <a:t>ЭТИ ЯВЛЕНИЯ МОГУТ ПРОИЗОЙТИ ЛИБО</a:t>
            </a:r>
          </a:p>
          <a:p>
            <a:pPr algn="ctr" eaLnBrk="1" hangingPunct="1"/>
            <a:r>
              <a:rPr lang="ru-RU" altLang="en-US" sz="2400" b="1"/>
              <a:t>ВСЛЕДСТВИЕ ОБИЛЬНОГО ПРОДОЛЖИТЕЛЬНОГО</a:t>
            </a:r>
          </a:p>
          <a:p>
            <a:pPr algn="ctr" eaLnBrk="1" hangingPunct="1"/>
            <a:r>
              <a:rPr lang="ru-RU" altLang="en-US" sz="2400" b="1"/>
              <a:t>СНЕГОПАДА, ИЛИ ВСЛЕДСТВИЕ СНЕЖНОЙ БУРИ.  </a:t>
            </a:r>
          </a:p>
          <a:p>
            <a:pPr algn="ctr" eaLnBrk="1" hangingPunct="1"/>
            <a:r>
              <a:rPr lang="ru-RU" altLang="en-US" sz="2400" b="1"/>
              <a:t>ПОСЛЕДНЯЯ ХАРАКТЕРИЗУЕТСЯ ЗНАЧИТЕЛЬНЫМИ</a:t>
            </a:r>
          </a:p>
          <a:p>
            <a:pPr algn="ctr" eaLnBrk="1" hangingPunct="1"/>
            <a:r>
              <a:rPr lang="ru-RU" altLang="en-US" sz="2400" b="1"/>
              <a:t>СКОРОСТЯМИ ВЕТРА, ЧТО СПОСОБСТВУЕТ</a:t>
            </a:r>
          </a:p>
          <a:p>
            <a:pPr algn="ctr" eaLnBrk="1" hangingPunct="1"/>
            <a:r>
              <a:rPr lang="ru-RU" altLang="en-US" sz="2400" b="1"/>
              <a:t>ПЕРЕМЕЩЕНИЮ ПО ВОЗДУХУ ОГРОМНЫХ</a:t>
            </a:r>
          </a:p>
          <a:p>
            <a:pPr algn="ctr" eaLnBrk="1" hangingPunct="1"/>
            <a:r>
              <a:rPr lang="ru-RU" altLang="en-US" sz="2400" b="1"/>
              <a:t>МАСС СНЕГА.</a:t>
            </a:r>
          </a:p>
        </p:txBody>
      </p:sp>
      <p:pic>
        <p:nvPicPr>
          <p:cNvPr id="15365" name="Picture 5" descr="Изображение 1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324975" cy="70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-180975" y="0"/>
            <a:ext cx="9324975" cy="6858000"/>
            <a:chOff x="-180975" y="0"/>
            <a:chExt cx="9324975" cy="7029450"/>
          </a:xfrm>
        </p:grpSpPr>
        <p:pic>
          <p:nvPicPr>
            <p:cNvPr id="29704" name="Picture 6" descr="Изображение 1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975" y="0"/>
              <a:ext cx="4681538" cy="7029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5" name="Picture 7" descr="Изображение 15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07"/>
            <a:stretch>
              <a:fillRect/>
            </a:stretch>
          </p:blipFill>
          <p:spPr bwMode="auto">
            <a:xfrm>
              <a:off x="4427538" y="0"/>
              <a:ext cx="4716462" cy="702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8" name="Picture 8" descr="Изображение 1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324975" cy="700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Рябь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13" y="274638"/>
            <a:ext cx="7800975" cy="5851525"/>
          </a:xfrm>
        </p:spPr>
      </p:pic>
      <p:sp>
        <p:nvSpPr>
          <p:cNvPr id="30723" name="WordArt 3"/>
          <p:cNvSpPr>
            <a:spLocks noChangeArrowheads="1" noChangeShapeType="1" noTextEdit="1"/>
          </p:cNvSpPr>
          <p:nvPr/>
        </p:nvSpPr>
        <p:spPr bwMode="auto">
          <a:xfrm>
            <a:off x="827088" y="333375"/>
            <a:ext cx="7705725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33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ПРИРОДНЫЕ ПОЖАРЫ</a:t>
            </a:r>
            <a:endParaRPr 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33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84213" y="2060575"/>
            <a:ext cx="7993062" cy="3600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 b="1"/>
              <a:t>В ЭТО ПОНЯТИЕ ВХОДЯТ ЛЕСНЫЕ ПОЖАРЫ,</a:t>
            </a:r>
          </a:p>
          <a:p>
            <a:pPr algn="ctr" eaLnBrk="1" hangingPunct="1"/>
            <a:r>
              <a:rPr lang="ru-RU" altLang="en-US" sz="2400" b="1"/>
              <a:t>ПОЖАРЫ СТЕПНЫХ И ХЛЕБНЫХ МАССИВОВ.</a:t>
            </a:r>
          </a:p>
          <a:p>
            <a:pPr algn="ctr" eaLnBrk="1" hangingPunct="1"/>
            <a:r>
              <a:rPr lang="ru-RU" altLang="en-US" sz="2400" b="1"/>
              <a:t>ТОРФЯНЫЕ ПОЖАРЫ.</a:t>
            </a:r>
          </a:p>
          <a:p>
            <a:pPr algn="ctr" eaLnBrk="1" hangingPunct="1"/>
            <a:r>
              <a:rPr lang="ru-RU" altLang="en-US" sz="2400" b="1"/>
              <a:t>НАЙБОЛЕЕ РАСПРОСТРАНЁННЫМИ ЯВЛЯЮТСЯ</a:t>
            </a:r>
          </a:p>
          <a:p>
            <a:pPr algn="ctr" eaLnBrk="1" hangingPunct="1"/>
            <a:r>
              <a:rPr lang="ru-RU" altLang="en-US" sz="2400" b="1"/>
              <a:t>ЛЕСНЫЕ ПОЖАРЫ.</a:t>
            </a:r>
          </a:p>
        </p:txBody>
      </p:sp>
      <p:pic>
        <p:nvPicPr>
          <p:cNvPr id="16389" name="Picture 5" descr="Изображение 1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Изображение 1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Изображение 1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5"/>
          <a:stretch>
            <a:fillRect/>
          </a:stretch>
        </p:blipFill>
        <p:spPr bwMode="auto">
          <a:xfrm>
            <a:off x="0" y="0"/>
            <a:ext cx="9396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Изображение 11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2550" y="1689100"/>
            <a:ext cx="6438900" cy="3022600"/>
          </a:xfrm>
          <a:noFill/>
        </p:spPr>
      </p:pic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 rot="183127">
            <a:off x="177800" y="-14288"/>
            <a:ext cx="8569325" cy="258445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6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ЧС техногенного характера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6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на территории г. Москвы.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6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323850" y="2349500"/>
            <a:ext cx="8424863" cy="1511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Аварии на химически-, радиационно-,</a:t>
            </a:r>
          </a:p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пожаровзрыво-опасных объектах.</a:t>
            </a:r>
            <a:endParaRPr lang="en-US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395288" y="6092825"/>
            <a:ext cx="8497887" cy="576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Аварии на транспорте.</a:t>
            </a:r>
            <a:endParaRPr lang="en-US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179388" y="4076700"/>
            <a:ext cx="8785225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гидродинамическиопасных объектах</a:t>
            </a:r>
            <a:endParaRPr lang="en-US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323850" y="5084763"/>
            <a:ext cx="8640763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коммунально-энергетических сетях.</a:t>
            </a:r>
            <a:endParaRPr lang="en-US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4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Изображение 46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7025" y="1639888"/>
            <a:ext cx="5949950" cy="3121025"/>
          </a:xfr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476250"/>
            <a:ext cx="9144000" cy="6003925"/>
          </a:xfrm>
          <a:prstGeom prst="rect">
            <a:avLst/>
          </a:prstGeom>
          <a:solidFill>
            <a:srgbClr val="E3E81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i="1">
                <a:solidFill>
                  <a:srgbClr val="0000FF"/>
                </a:solidFill>
              </a:rPr>
              <a:t>В г.Москве находятся более 30% всех научных,</a:t>
            </a:r>
          </a:p>
          <a:p>
            <a:pPr algn="ctr" eaLnBrk="1" hangingPunct="1"/>
            <a:r>
              <a:rPr lang="ru-RU" altLang="en-US" sz="2800" i="1">
                <a:solidFill>
                  <a:srgbClr val="0000FF"/>
                </a:solidFill>
              </a:rPr>
              <a:t>научно-исследовательских организаций страны,</a:t>
            </a:r>
          </a:p>
          <a:p>
            <a:pPr algn="ctr" eaLnBrk="1" hangingPunct="1"/>
            <a:r>
              <a:rPr lang="ru-RU" altLang="en-US" sz="2800" i="1">
                <a:solidFill>
                  <a:srgbClr val="0000FF"/>
                </a:solidFill>
              </a:rPr>
              <a:t>свыше 195 тыс. различных предприятий,</a:t>
            </a:r>
          </a:p>
          <a:p>
            <a:pPr algn="ctr" eaLnBrk="1" hangingPunct="1"/>
            <a:r>
              <a:rPr lang="ru-RU" altLang="en-US" sz="2800" i="1">
                <a:solidFill>
                  <a:srgbClr val="0000FF"/>
                </a:solidFill>
              </a:rPr>
              <a:t>производящих до 6% промышленной продукции,</a:t>
            </a:r>
          </a:p>
          <a:p>
            <a:pPr algn="ctr" eaLnBrk="1" hangingPunct="1"/>
            <a:r>
              <a:rPr lang="ru-RU" altLang="en-US" sz="2800" i="1">
                <a:solidFill>
                  <a:srgbClr val="0000FF"/>
                </a:solidFill>
              </a:rPr>
              <a:t>9 железнодорожных вокзалов,</a:t>
            </a:r>
          </a:p>
          <a:p>
            <a:pPr algn="ctr" eaLnBrk="1" hangingPunct="1"/>
            <a:r>
              <a:rPr lang="ru-RU" altLang="en-US" sz="2800" i="1">
                <a:solidFill>
                  <a:srgbClr val="0000FF"/>
                </a:solidFill>
              </a:rPr>
              <a:t>57 грузовых и сортировочных ж</a:t>
            </a:r>
            <a:r>
              <a:rPr lang="en-US" altLang="en-US" sz="2800" i="1">
                <a:solidFill>
                  <a:srgbClr val="0000FF"/>
                </a:solidFill>
              </a:rPr>
              <a:t>/</a:t>
            </a:r>
            <a:r>
              <a:rPr lang="ru-RU" altLang="en-US" sz="2800" i="1">
                <a:solidFill>
                  <a:srgbClr val="0000FF"/>
                </a:solidFill>
              </a:rPr>
              <a:t>д станций, </a:t>
            </a:r>
          </a:p>
          <a:p>
            <a:pPr algn="ctr" eaLnBrk="1" hangingPunct="1"/>
            <a:r>
              <a:rPr lang="ru-RU" altLang="en-US" sz="2800" i="1">
                <a:solidFill>
                  <a:srgbClr val="0000FF"/>
                </a:solidFill>
              </a:rPr>
              <a:t>2 речных порта.     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Изображение 38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188" y="1200150"/>
            <a:ext cx="6143625" cy="4000500"/>
          </a:xfr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5288" y="1052513"/>
            <a:ext cx="8137525" cy="5400675"/>
          </a:xfrm>
          <a:prstGeom prst="rect">
            <a:avLst/>
          </a:prstGeom>
          <a:solidFill>
            <a:srgbClr val="B7EE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/>
              <a:t>Город Москва – крупнейший политический,</a:t>
            </a:r>
          </a:p>
          <a:p>
            <a:pPr algn="ctr" eaLnBrk="1" hangingPunct="1"/>
            <a:r>
              <a:rPr lang="ru-RU" altLang="en-US" sz="2800"/>
              <a:t>научный и промышленный центр страны,</a:t>
            </a:r>
          </a:p>
          <a:p>
            <a:pPr algn="ctr" eaLnBrk="1" hangingPunct="1"/>
            <a:r>
              <a:rPr lang="ru-RU" altLang="en-US" sz="2800"/>
              <a:t>важнейший транспортный узел, речной порт</a:t>
            </a:r>
          </a:p>
          <a:p>
            <a:pPr algn="ctr" eaLnBrk="1" hangingPunct="1"/>
            <a:r>
              <a:rPr lang="ru-RU" altLang="en-US" sz="2800"/>
              <a:t>и центр воздушных перевозок.</a:t>
            </a:r>
          </a:p>
          <a:p>
            <a:pPr algn="ctr" eaLnBrk="1" hangingPunct="1"/>
            <a:r>
              <a:rPr lang="ru-RU" altLang="en-US" sz="2800"/>
              <a:t>Площадь города – 1061,0 кв.км.</a:t>
            </a:r>
          </a:p>
          <a:p>
            <a:pPr algn="ctr" eaLnBrk="1" hangingPunct="1"/>
            <a:r>
              <a:rPr lang="ru-RU" altLang="en-US" sz="2800"/>
              <a:t>население – 9,6 млн. человек плюс</a:t>
            </a:r>
          </a:p>
          <a:p>
            <a:pPr algn="ctr" eaLnBrk="1" hangingPunct="1"/>
            <a:r>
              <a:rPr lang="ru-RU" altLang="en-US" sz="2800"/>
              <a:t>3,9 млн. транзитных пассажиров ежедневно.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95288" y="1557338"/>
            <a:ext cx="8137525" cy="4895850"/>
          </a:xfrm>
          <a:prstGeom prst="rect">
            <a:avLst/>
          </a:prstGeom>
          <a:solidFill>
            <a:srgbClr val="82DA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3200"/>
              <a:t>Опасность города для его жителей </a:t>
            </a:r>
          </a:p>
          <a:p>
            <a:pPr algn="ctr" eaLnBrk="1" hangingPunct="1"/>
            <a:r>
              <a:rPr lang="ru-RU" altLang="en-US" sz="3200"/>
              <a:t>определяется наличием в нем и на</a:t>
            </a:r>
          </a:p>
          <a:p>
            <a:pPr algn="ctr" eaLnBrk="1" hangingPunct="1"/>
            <a:r>
              <a:rPr lang="ru-RU" altLang="en-US" sz="3200"/>
              <a:t>прилегающих территориях</a:t>
            </a:r>
          </a:p>
          <a:p>
            <a:pPr algn="ctr" eaLnBrk="1" hangingPunct="1"/>
            <a:r>
              <a:rPr lang="ru-RU" altLang="en-US" sz="3200"/>
              <a:t>потенциально опасных объектов,</a:t>
            </a:r>
          </a:p>
          <a:p>
            <a:pPr algn="ctr" eaLnBrk="1" hangingPunct="1"/>
            <a:r>
              <a:rPr lang="ru-RU" altLang="en-US" sz="3200"/>
              <a:t>состоянием ландшафта, геологической</a:t>
            </a:r>
          </a:p>
          <a:p>
            <a:pPr algn="ctr" eaLnBrk="1" hangingPunct="1"/>
            <a:r>
              <a:rPr lang="ru-RU" altLang="en-US" sz="3200"/>
              <a:t>среды, растительного и животного мира,</a:t>
            </a:r>
          </a:p>
          <a:p>
            <a:pPr algn="ctr" eaLnBrk="1" hangingPunct="1"/>
            <a:r>
              <a:rPr lang="ru-RU" altLang="en-US" sz="3200"/>
              <a:t>экологической обстановкой.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88" y="268288"/>
            <a:ext cx="7777162" cy="6616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Учебные вопросы</a:t>
            </a:r>
          </a:p>
          <a:p>
            <a:pPr algn="just" hangingPunct="0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1. Мероприятия, которые необходимо выполнить при угрозе возникновения ЧС. Практическая отработка действий по сигналу «Внимание всем» и информационным сообщениям, с учетом особенностей ЧС производственной (трудовой) деятельности организации (объекта )  и стихийных бедствиях во время их возникновения и после окончания</a:t>
            </a:r>
          </a:p>
          <a:p>
            <a:pPr algn="just" hangingPunct="0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2. Повышение защитных свойств помещений от проникновения радиоактивных, отравляющих и химически опасных веществ при ЧС техногенного характера.</a:t>
            </a:r>
          </a:p>
          <a:p>
            <a:pPr algn="just" hangingPunct="0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3. Эвакуация и рассредоточение. Защита населения путем эвакуации. Принципы и способы эвакуации. Порядок проведения эвакуации. Что необходимо иметь с собой при объявлении эвакуации. </a:t>
            </a:r>
          </a:p>
          <a:p>
            <a:pPr algn="just" hangingPunct="0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4. Действия работников, оказавшихся в местах ЧС биолого-социального характера , а также связанных с физическим насилием(разбой, погромы, бандитизм, драки) и большим скоплением людей (массовые беспорядки и др.).</a:t>
            </a:r>
          </a:p>
          <a:p>
            <a:pPr>
              <a:defRPr/>
            </a:pPr>
            <a:endParaRPr lang="ru-RU" sz="2200" dirty="0">
              <a:latin typeface="Arial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Изображение 36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2273300"/>
            <a:ext cx="2438400" cy="1854200"/>
          </a:xfrm>
          <a:noFill/>
        </p:spPr>
      </p:pic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250825" y="1196975"/>
            <a:ext cx="8642350" cy="39608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Потенциально-опасные объекты</a:t>
            </a:r>
          </a:p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на территории г. Москва</a:t>
            </a:r>
            <a:endParaRPr lang="en-US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D8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en-US" sz="3200" b="1" u="sng"/>
          </a:p>
          <a:p>
            <a:pPr algn="ctr" eaLnBrk="1" hangingPunct="1"/>
            <a:r>
              <a:rPr lang="ru-RU" altLang="en-US" sz="3200" b="1" u="sng"/>
              <a:t>Потенциально опасными являются</a:t>
            </a:r>
          </a:p>
          <a:p>
            <a:pPr algn="ctr" eaLnBrk="1" hangingPunct="1"/>
            <a:r>
              <a:rPr lang="ru-RU" altLang="en-US" sz="3200" i="1">
                <a:solidFill>
                  <a:srgbClr val="0033CC"/>
                </a:solidFill>
              </a:rPr>
              <a:t>такие объекты, на которых используются,</a:t>
            </a:r>
          </a:p>
          <a:p>
            <a:pPr algn="ctr" eaLnBrk="1" hangingPunct="1"/>
            <a:r>
              <a:rPr lang="ru-RU" altLang="en-US" sz="3200" i="1">
                <a:solidFill>
                  <a:srgbClr val="0033CC"/>
                </a:solidFill>
              </a:rPr>
              <a:t>производятся, перерабатываются, хранятся</a:t>
            </a:r>
          </a:p>
          <a:p>
            <a:pPr algn="ctr" eaLnBrk="1" hangingPunct="1"/>
            <a:r>
              <a:rPr lang="ru-RU" altLang="en-US" sz="3200" i="1">
                <a:solidFill>
                  <a:srgbClr val="0033CC"/>
                </a:solidFill>
              </a:rPr>
              <a:t>или транспортируются радиоактивные,</a:t>
            </a:r>
          </a:p>
          <a:p>
            <a:pPr algn="ctr" eaLnBrk="1" hangingPunct="1"/>
            <a:r>
              <a:rPr lang="ru-RU" altLang="en-US" sz="3200" i="1">
                <a:solidFill>
                  <a:srgbClr val="0033CC"/>
                </a:solidFill>
              </a:rPr>
              <a:t>пожаро-, взрывоопасные, химические и </a:t>
            </a:r>
          </a:p>
          <a:p>
            <a:pPr algn="ctr" eaLnBrk="1" hangingPunct="1"/>
            <a:r>
              <a:rPr lang="ru-RU" altLang="en-US" sz="3200" i="1">
                <a:solidFill>
                  <a:srgbClr val="0033CC"/>
                </a:solidFill>
              </a:rPr>
              <a:t>биологические опасные вещества, создающие</a:t>
            </a:r>
          </a:p>
          <a:p>
            <a:pPr algn="ctr" eaLnBrk="1" hangingPunct="1"/>
            <a:r>
              <a:rPr lang="ru-RU" altLang="en-US" sz="3200" i="1">
                <a:solidFill>
                  <a:srgbClr val="0033CC"/>
                </a:solidFill>
              </a:rPr>
              <a:t>реальную угрозу возникновения источника ЧС,</a:t>
            </a:r>
          </a:p>
          <a:p>
            <a:pPr algn="ctr" eaLnBrk="1" hangingPunct="1"/>
            <a:r>
              <a:rPr lang="ru-RU" altLang="en-US" sz="3200" i="1">
                <a:solidFill>
                  <a:srgbClr val="0033CC"/>
                </a:solidFill>
              </a:rPr>
              <a:t>с поражающими факторами,</a:t>
            </a:r>
          </a:p>
          <a:p>
            <a:pPr algn="ctr" eaLnBrk="1" hangingPunct="1"/>
            <a:r>
              <a:rPr lang="ru-RU" altLang="en-US" sz="3200" i="1">
                <a:solidFill>
                  <a:srgbClr val="0033CC"/>
                </a:solidFill>
              </a:rPr>
              <a:t>выплескивающимися за территорию объекта.</a:t>
            </a:r>
          </a:p>
          <a:p>
            <a:pPr algn="ctr" eaLnBrk="1" hangingPunct="1"/>
            <a:r>
              <a:rPr lang="ru-RU" altLang="en-US" sz="3200" u="sng">
                <a:solidFill>
                  <a:srgbClr val="FF3300"/>
                </a:solidFill>
              </a:rPr>
              <a:t>В настоящее время на территории г. Москвы</a:t>
            </a:r>
          </a:p>
          <a:p>
            <a:pPr algn="ctr" eaLnBrk="1" hangingPunct="1"/>
            <a:r>
              <a:rPr lang="ru-RU" altLang="en-US" sz="3200" u="sng">
                <a:solidFill>
                  <a:srgbClr val="FF3300"/>
                </a:solidFill>
              </a:rPr>
              <a:t>расположены следующие потенциально</a:t>
            </a:r>
          </a:p>
          <a:p>
            <a:pPr algn="ctr" eaLnBrk="1" hangingPunct="1"/>
            <a:r>
              <a:rPr lang="ru-RU" altLang="en-US" sz="3200" u="sng">
                <a:solidFill>
                  <a:srgbClr val="FF3300"/>
                </a:solidFill>
              </a:rPr>
              <a:t>опасные объекты:</a:t>
            </a:r>
          </a:p>
          <a:p>
            <a:pPr algn="ctr" eaLnBrk="1" hangingPunct="1"/>
            <a:endParaRPr lang="ru-RU" altLang="en-US" sz="3200" u="sng">
              <a:solidFill>
                <a:srgbClr val="FF3300"/>
              </a:solidFill>
            </a:endParaRPr>
          </a:p>
          <a:p>
            <a:pPr algn="ctr" eaLnBrk="1" hangingPunct="1"/>
            <a:endParaRPr lang="ru-RU" altLang="en-US" sz="3200" b="1" u="sng">
              <a:solidFill>
                <a:srgbClr val="FF3300"/>
              </a:solidFill>
            </a:endParaRPr>
          </a:p>
          <a:p>
            <a:pPr algn="ctr" eaLnBrk="1" hangingPunct="1"/>
            <a:endParaRPr lang="ru-RU" altLang="en-US" sz="320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Изображение 05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3588" y="1689100"/>
            <a:ext cx="2536825" cy="3022600"/>
          </a:xfrm>
          <a:solidFill>
            <a:srgbClr val="FF3300"/>
          </a:solidFill>
        </p:spPr>
      </p:pic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8785225" cy="18716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ВЫБРОС  АХОВ</a:t>
            </a:r>
          </a:p>
          <a:p>
            <a:pPr algn="ctr"/>
            <a:r>
              <a:rPr lang="ru-RU" sz="3600" kern="10"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(аварийно-химически опасного вещества)</a:t>
            </a:r>
            <a:endParaRPr lang="en-US" sz="3600" kern="10">
              <a:solidFill>
                <a:srgbClr val="FF33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971550" y="2276475"/>
            <a:ext cx="7416800" cy="3744913"/>
          </a:xfrm>
          <a:prstGeom prst="rect">
            <a:avLst/>
          </a:prstGeom>
          <a:solidFill>
            <a:srgbClr val="EFAFE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 b="1"/>
              <a:t>Это химические вещества, используемые в</a:t>
            </a:r>
          </a:p>
          <a:p>
            <a:pPr algn="ctr" eaLnBrk="1" hangingPunct="1"/>
            <a:r>
              <a:rPr lang="ru-RU" altLang="en-US" sz="2400" b="1"/>
              <a:t>промышленном производстве и обладающие</a:t>
            </a:r>
          </a:p>
          <a:p>
            <a:pPr algn="ctr" eaLnBrk="1" hangingPunct="1"/>
            <a:r>
              <a:rPr lang="ru-RU" altLang="en-US" sz="2400" b="1"/>
              <a:t>токсичностью, способной вызвать поражение</a:t>
            </a:r>
          </a:p>
          <a:p>
            <a:pPr algn="ctr" eaLnBrk="1" hangingPunct="1"/>
            <a:r>
              <a:rPr lang="ru-RU" altLang="en-US" sz="2400" b="1"/>
              <a:t>людей и животных.</a:t>
            </a:r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179388" y="2565400"/>
            <a:ext cx="8713787" cy="14398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Химически опасные объекты.</a:t>
            </a:r>
            <a:endParaRPr lang="en-US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Изображение 27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014413"/>
            <a:ext cx="8229600" cy="4371975"/>
          </a:xfrm>
          <a:noFill/>
        </p:spPr>
      </p:pic>
      <p:pic>
        <p:nvPicPr>
          <p:cNvPr id="22531" name="Picture 3" descr="Изображение 2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81075"/>
            <a:ext cx="7561262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Изображение 2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365625"/>
            <a:ext cx="4291013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Изображение 2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84963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Изображение 2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8785225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Изображение 02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9638" y="2468563"/>
            <a:ext cx="2244725" cy="1463675"/>
          </a:xfrm>
          <a:solidFill>
            <a:srgbClr val="E3E816"/>
          </a:solidFill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50825" y="765175"/>
            <a:ext cx="8353425" cy="3743325"/>
          </a:xfrm>
          <a:prstGeom prst="rect">
            <a:avLst/>
          </a:prstGeom>
          <a:solidFill>
            <a:srgbClr val="E3E81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800" b="1" i="1" u="sng">
                <a:solidFill>
                  <a:srgbClr val="FF3300"/>
                </a:solidFill>
              </a:rPr>
              <a:t>Радиационная авария</a:t>
            </a:r>
            <a:r>
              <a:rPr lang="ru-RU" altLang="en-US" sz="2800"/>
              <a:t> </a:t>
            </a:r>
            <a:r>
              <a:rPr lang="ru-RU" altLang="en-US" sz="2800">
                <a:solidFill>
                  <a:srgbClr val="0000FF"/>
                </a:solidFill>
              </a:rPr>
              <a:t>– происшествие,</a:t>
            </a:r>
          </a:p>
          <a:p>
            <a:pPr eaLnBrk="1" hangingPunct="1"/>
            <a:r>
              <a:rPr lang="ru-RU" altLang="en-US" sz="2800">
                <a:solidFill>
                  <a:srgbClr val="0000FF"/>
                </a:solidFill>
              </a:rPr>
              <a:t>приведшее к выходу (выбросу) радио-</a:t>
            </a:r>
          </a:p>
          <a:p>
            <a:pPr eaLnBrk="1" hangingPunct="1"/>
            <a:r>
              <a:rPr lang="ru-RU" altLang="en-US" sz="2800">
                <a:solidFill>
                  <a:srgbClr val="0000FF"/>
                </a:solidFill>
              </a:rPr>
              <a:t>активных продуктов и ионизирующих </a:t>
            </a:r>
          </a:p>
          <a:p>
            <a:pPr eaLnBrk="1" hangingPunct="1"/>
            <a:r>
              <a:rPr lang="ru-RU" altLang="en-US" sz="2800">
                <a:solidFill>
                  <a:srgbClr val="0000FF"/>
                </a:solidFill>
              </a:rPr>
              <a:t>излучений за предусмотренные проектом</a:t>
            </a:r>
          </a:p>
          <a:p>
            <a:pPr eaLnBrk="1" hangingPunct="1"/>
            <a:r>
              <a:rPr lang="ru-RU" altLang="en-US" sz="2800">
                <a:solidFill>
                  <a:srgbClr val="0000FF"/>
                </a:solidFill>
              </a:rPr>
              <a:t>пределы в количествах, превышающих</a:t>
            </a:r>
          </a:p>
          <a:p>
            <a:pPr eaLnBrk="1" hangingPunct="1"/>
            <a:r>
              <a:rPr lang="ru-RU" altLang="en-US" sz="2800">
                <a:solidFill>
                  <a:srgbClr val="0000FF"/>
                </a:solidFill>
              </a:rPr>
              <a:t>установленные нормы безопасности.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50825" y="765175"/>
            <a:ext cx="8569325" cy="4537075"/>
          </a:xfrm>
          <a:prstGeom prst="rect">
            <a:avLst/>
          </a:prstGeom>
          <a:solidFill>
            <a:srgbClr val="E3E81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3200" b="1" i="1" u="sng">
                <a:solidFill>
                  <a:srgbClr val="FF3300"/>
                </a:solidFill>
              </a:rPr>
              <a:t>Под радиационно-опасным объектом</a:t>
            </a:r>
          </a:p>
          <a:p>
            <a:pPr eaLnBrk="1" hangingPunct="1"/>
            <a:r>
              <a:rPr lang="ru-RU" altLang="en-US" sz="2800">
                <a:solidFill>
                  <a:srgbClr val="0000FF"/>
                </a:solidFill>
              </a:rPr>
              <a:t>понимается любой объект, в том числе</a:t>
            </a:r>
          </a:p>
          <a:p>
            <a:pPr eaLnBrk="1" hangingPunct="1"/>
            <a:r>
              <a:rPr lang="ru-RU" altLang="en-US" sz="2800">
                <a:solidFill>
                  <a:srgbClr val="0000FF"/>
                </a:solidFill>
              </a:rPr>
              <a:t>ядерный реактор, предприятие, использующее</a:t>
            </a:r>
          </a:p>
          <a:p>
            <a:pPr eaLnBrk="1" hangingPunct="1"/>
            <a:r>
              <a:rPr lang="ru-RU" altLang="en-US" sz="2800">
                <a:solidFill>
                  <a:srgbClr val="0000FF"/>
                </a:solidFill>
              </a:rPr>
              <a:t>ядерное топливо, или перерабатывающее</a:t>
            </a:r>
          </a:p>
          <a:p>
            <a:pPr eaLnBrk="1" hangingPunct="1"/>
            <a:r>
              <a:rPr lang="ru-RU" altLang="en-US" sz="2800">
                <a:solidFill>
                  <a:srgbClr val="0000FF"/>
                </a:solidFill>
              </a:rPr>
              <a:t>ядерный материал, а так же место хранения</a:t>
            </a:r>
          </a:p>
          <a:p>
            <a:pPr eaLnBrk="1" hangingPunct="1"/>
            <a:r>
              <a:rPr lang="ru-RU" altLang="en-US" sz="2800">
                <a:solidFill>
                  <a:srgbClr val="0000FF"/>
                </a:solidFill>
              </a:rPr>
              <a:t>ядерного материала и транспортное средство,</a:t>
            </a:r>
          </a:p>
          <a:p>
            <a:pPr eaLnBrk="1" hangingPunct="1"/>
            <a:r>
              <a:rPr lang="ru-RU" altLang="en-US" sz="2800">
                <a:solidFill>
                  <a:srgbClr val="0000FF"/>
                </a:solidFill>
              </a:rPr>
              <a:t>перевозящее ядерный материал или источник</a:t>
            </a:r>
          </a:p>
          <a:p>
            <a:pPr eaLnBrk="1" hangingPunct="1"/>
            <a:r>
              <a:rPr lang="ru-RU" altLang="en-US" sz="2800">
                <a:solidFill>
                  <a:srgbClr val="0000FF"/>
                </a:solidFill>
              </a:rPr>
              <a:t>ионизирующего излучения, при авариях на</a:t>
            </a:r>
          </a:p>
          <a:p>
            <a:pPr eaLnBrk="1" hangingPunct="1"/>
            <a:r>
              <a:rPr lang="ru-RU" altLang="en-US" sz="2800">
                <a:solidFill>
                  <a:srgbClr val="0000FF"/>
                </a:solidFill>
              </a:rPr>
              <a:t>которых может произойти облучение населения</a:t>
            </a:r>
          </a:p>
          <a:p>
            <a:pPr eaLnBrk="1" hangingPunct="1"/>
            <a:r>
              <a:rPr lang="ru-RU" altLang="en-US" sz="2800">
                <a:solidFill>
                  <a:srgbClr val="0000FF"/>
                </a:solidFill>
              </a:rPr>
              <a:t>или радиоактивное загрязнение территорий. </a:t>
            </a: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250825" y="692150"/>
            <a:ext cx="8569325" cy="17287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Радиационно-опасные объекты.</a:t>
            </a:r>
            <a:endParaRPr lang="en-US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Изображение 02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9638" y="2468563"/>
            <a:ext cx="2244725" cy="1463675"/>
          </a:xfrm>
          <a:noFill/>
        </p:spPr>
      </p:pic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3563938" y="404813"/>
            <a:ext cx="1871662" cy="1439862"/>
          </a:xfrm>
          <a:prstGeom prst="roundRect">
            <a:avLst>
              <a:gd name="adj" fmla="val 16667"/>
            </a:avLst>
          </a:prstGeom>
          <a:solidFill>
            <a:srgbClr val="E0EB4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000" b="1">
                <a:solidFill>
                  <a:srgbClr val="FF3300"/>
                </a:solidFill>
              </a:rPr>
              <a:t>АЭС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50825" y="404813"/>
            <a:ext cx="3241675" cy="2663825"/>
          </a:xfrm>
          <a:prstGeom prst="rect">
            <a:avLst/>
          </a:prstGeom>
          <a:solidFill>
            <a:srgbClr val="FBF27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/>
              <a:t>Предприятия</a:t>
            </a:r>
          </a:p>
          <a:p>
            <a:pPr algn="ctr" eaLnBrk="1" hangingPunct="1"/>
            <a:r>
              <a:rPr lang="ru-RU" altLang="en-US" sz="2400"/>
              <a:t>по изготовлению</a:t>
            </a:r>
          </a:p>
          <a:p>
            <a:pPr algn="ctr" eaLnBrk="1" hangingPunct="1"/>
            <a:r>
              <a:rPr lang="ru-RU" altLang="en-US" sz="2400"/>
              <a:t>ядерного топлива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508625" y="404813"/>
            <a:ext cx="3433763" cy="2663825"/>
          </a:xfrm>
          <a:prstGeom prst="rect">
            <a:avLst/>
          </a:prstGeom>
          <a:solidFill>
            <a:srgbClr val="FBF27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/>
              <a:t>Предприятия по</a:t>
            </a:r>
          </a:p>
          <a:p>
            <a:pPr algn="ctr" eaLnBrk="1" hangingPunct="1"/>
            <a:r>
              <a:rPr lang="ru-RU" altLang="en-US" sz="2400"/>
              <a:t>переработке</a:t>
            </a:r>
          </a:p>
          <a:p>
            <a:pPr algn="ctr" eaLnBrk="1" hangingPunct="1"/>
            <a:r>
              <a:rPr lang="ru-RU" altLang="en-US" sz="2400"/>
              <a:t>отработ. топлива</a:t>
            </a:r>
          </a:p>
          <a:p>
            <a:pPr algn="ctr" eaLnBrk="1" hangingPunct="1"/>
            <a:r>
              <a:rPr lang="ru-RU" altLang="en-US" sz="2400"/>
              <a:t>и захоронению</a:t>
            </a:r>
          </a:p>
          <a:p>
            <a:pPr algn="ctr" eaLnBrk="1" hangingPunct="1"/>
            <a:r>
              <a:rPr lang="ru-RU" altLang="en-US" sz="2400"/>
              <a:t>радиоактивных отходов.</a:t>
            </a: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2771775" y="2924175"/>
            <a:ext cx="3529013" cy="15636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3200" b="1"/>
              <a:t>ТИПОВЫЕ</a:t>
            </a:r>
          </a:p>
          <a:p>
            <a:pPr algn="ctr" eaLnBrk="1" hangingPunct="1"/>
            <a:r>
              <a:rPr lang="ru-RU" altLang="en-US" sz="3200" b="1"/>
              <a:t>РОО</a:t>
            </a:r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0" y="4292600"/>
            <a:ext cx="3419475" cy="2354263"/>
          </a:xfrm>
          <a:prstGeom prst="octagon">
            <a:avLst>
              <a:gd name="adj" fmla="val 29287"/>
            </a:avLst>
          </a:prstGeom>
          <a:solidFill>
            <a:srgbClr val="FBF27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/>
              <a:t>Научно-</a:t>
            </a:r>
          </a:p>
          <a:p>
            <a:pPr algn="ctr" eaLnBrk="1" hangingPunct="1"/>
            <a:r>
              <a:rPr lang="ru-RU" altLang="en-US" sz="2400"/>
              <a:t>исследовательские</a:t>
            </a:r>
          </a:p>
          <a:p>
            <a:pPr algn="ctr" eaLnBrk="1" hangingPunct="1"/>
            <a:r>
              <a:rPr lang="ru-RU" altLang="en-US" sz="2400"/>
              <a:t>и проектные организа-</a:t>
            </a:r>
          </a:p>
          <a:p>
            <a:pPr algn="ctr" eaLnBrk="1" hangingPunct="1"/>
            <a:r>
              <a:rPr lang="ru-RU" altLang="en-US" sz="2400"/>
              <a:t>ции, имеющие</a:t>
            </a:r>
          </a:p>
          <a:p>
            <a:pPr algn="ctr" eaLnBrk="1" hangingPunct="1"/>
            <a:r>
              <a:rPr lang="ru-RU" altLang="en-US" sz="2400"/>
              <a:t>ядерные реакторы.</a:t>
            </a:r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5795963" y="4221163"/>
            <a:ext cx="3348037" cy="2447925"/>
          </a:xfrm>
          <a:prstGeom prst="octagon">
            <a:avLst>
              <a:gd name="adj" fmla="val 29287"/>
            </a:avLst>
          </a:prstGeom>
          <a:solidFill>
            <a:srgbClr val="FBF27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/>
              <a:t>Ядерные </a:t>
            </a:r>
          </a:p>
          <a:p>
            <a:pPr algn="ctr" eaLnBrk="1" hangingPunct="1"/>
            <a:r>
              <a:rPr lang="ru-RU" altLang="en-US" sz="2400"/>
              <a:t>энергетические</a:t>
            </a:r>
          </a:p>
          <a:p>
            <a:pPr algn="ctr" eaLnBrk="1" hangingPunct="1"/>
            <a:r>
              <a:rPr lang="ru-RU" altLang="en-US" sz="2400"/>
              <a:t>установки на </a:t>
            </a:r>
          </a:p>
          <a:p>
            <a:pPr algn="ctr" eaLnBrk="1" hangingPunct="1"/>
            <a:r>
              <a:rPr lang="ru-RU" altLang="en-US" sz="2400"/>
              <a:t>транспорте.</a:t>
            </a: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3995738" y="1844675"/>
            <a:ext cx="990600" cy="1079500"/>
          </a:xfrm>
          <a:prstGeom prst="upArrow">
            <a:avLst>
              <a:gd name="adj1" fmla="val 50000"/>
              <a:gd name="adj2" fmla="val 2724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 rot="-268730">
            <a:off x="3059113" y="4365625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 rot="280583">
            <a:off x="5003800" y="4365625"/>
            <a:ext cx="1081088" cy="503238"/>
          </a:xfrm>
          <a:prstGeom prst="rightArrow">
            <a:avLst>
              <a:gd name="adj1" fmla="val 50000"/>
              <a:gd name="adj2" fmla="val 5370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 rot="1072061">
            <a:off x="3348038" y="2565400"/>
            <a:ext cx="647700" cy="503238"/>
          </a:xfrm>
          <a:prstGeom prst="leftArrow">
            <a:avLst>
              <a:gd name="adj1" fmla="val 50000"/>
              <a:gd name="adj2" fmla="val 3217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9" name="AutoShape 13"/>
          <p:cNvSpPr>
            <a:spLocks noChangeArrowheads="1"/>
          </p:cNvSpPr>
          <p:nvPr/>
        </p:nvSpPr>
        <p:spPr bwMode="auto">
          <a:xfrm rot="-607835">
            <a:off x="5076825" y="2565400"/>
            <a:ext cx="619125" cy="522288"/>
          </a:xfrm>
          <a:prstGeom prst="rightArrow">
            <a:avLst>
              <a:gd name="adj1" fmla="val 50000"/>
              <a:gd name="adj2" fmla="val 2963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24580" grpId="0" animBg="1"/>
      <p:bldP spid="24581" grpId="0" animBg="1"/>
      <p:bldP spid="24583" grpId="0" animBg="1"/>
      <p:bldP spid="24584" grpId="0" animBg="1"/>
      <p:bldP spid="24585" grpId="0" animBg="1"/>
      <p:bldP spid="24586" grpId="0" animBg="1"/>
      <p:bldP spid="24587" grpId="0" animBg="1"/>
      <p:bldP spid="24588" grpId="0" animBg="1"/>
      <p:bldP spid="2458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Изображение 2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12875"/>
            <a:ext cx="67691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Изображение 2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6842125" cy="724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Изображение 05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0700" y="1543050"/>
            <a:ext cx="3022600" cy="3314700"/>
          </a:xfrm>
          <a:noFill/>
        </p:spPr>
      </p:pic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8496300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пожары и взрывы</a:t>
            </a:r>
            <a:endParaRPr lang="en-US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1916113"/>
            <a:ext cx="9144000" cy="4941887"/>
          </a:xfrm>
          <a:prstGeom prst="rect">
            <a:avLst/>
          </a:prstGeom>
          <a:solidFill>
            <a:srgbClr val="EFAFE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800" b="1">
                <a:solidFill>
                  <a:srgbClr val="FF3300"/>
                </a:solidFill>
              </a:rPr>
              <a:t>Пожаро-, взрыво-опасный объект(ПВОО) –</a:t>
            </a:r>
            <a:r>
              <a:rPr lang="ru-RU" altLang="en-US" sz="2000" b="1">
                <a:solidFill>
                  <a:srgbClr val="FF3300"/>
                </a:solidFill>
              </a:rPr>
              <a:t> </a:t>
            </a:r>
          </a:p>
          <a:p>
            <a:pPr eaLnBrk="1" hangingPunct="1"/>
            <a:r>
              <a:rPr lang="ru-RU" altLang="en-US" sz="2000" b="1">
                <a:solidFill>
                  <a:srgbClr val="FF3300"/>
                </a:solidFill>
              </a:rPr>
              <a:t>предприятие, на котором производятся, хранятся,</a:t>
            </a:r>
          </a:p>
          <a:p>
            <a:pPr eaLnBrk="1" hangingPunct="1"/>
            <a:r>
              <a:rPr lang="ru-RU" altLang="en-US" sz="2000" b="1">
                <a:solidFill>
                  <a:srgbClr val="FF3300"/>
                </a:solidFill>
              </a:rPr>
              <a:t>транспортируются взрывчатые продукты или продукты, </a:t>
            </a:r>
          </a:p>
          <a:p>
            <a:pPr eaLnBrk="1" hangingPunct="1"/>
            <a:r>
              <a:rPr lang="ru-RU" altLang="en-US" sz="2000" b="1">
                <a:solidFill>
                  <a:srgbClr val="FF3300"/>
                </a:solidFill>
              </a:rPr>
              <a:t>приобретающие при определённых условиях способность</a:t>
            </a:r>
          </a:p>
          <a:p>
            <a:pPr eaLnBrk="1" hangingPunct="1"/>
            <a:r>
              <a:rPr lang="ru-RU" altLang="en-US" sz="2000" b="1">
                <a:solidFill>
                  <a:srgbClr val="FF3300"/>
                </a:solidFill>
              </a:rPr>
              <a:t>к возгоранию или взрыву</a:t>
            </a:r>
            <a:r>
              <a:rPr lang="ru-RU" altLang="en-US" sz="2000" b="1"/>
              <a:t>. </a:t>
            </a:r>
          </a:p>
          <a:p>
            <a:pPr eaLnBrk="1" hangingPunct="1"/>
            <a:r>
              <a:rPr lang="ru-RU" altLang="en-US" sz="2000" b="1"/>
              <a:t>К этим предприятиям относятся производства, где используются</a:t>
            </a:r>
          </a:p>
          <a:p>
            <a:pPr eaLnBrk="1" hangingPunct="1"/>
            <a:r>
              <a:rPr lang="ru-RU" altLang="en-US" sz="2000" b="1"/>
              <a:t>взрывчатые и имеющие высокую степень возгораемости вещества,</a:t>
            </a:r>
          </a:p>
          <a:p>
            <a:pPr eaLnBrk="1" hangingPunct="1"/>
            <a:r>
              <a:rPr lang="ru-RU" altLang="en-US" sz="2000" b="1"/>
              <a:t>а также железнодорожный и трубопроводный транспорт,</a:t>
            </a:r>
          </a:p>
          <a:p>
            <a:pPr eaLnBrk="1" hangingPunct="1"/>
            <a:r>
              <a:rPr lang="ru-RU" altLang="en-US" sz="2000" b="1"/>
              <a:t>как несущий основную нагрузку при доставке жидких и</a:t>
            </a:r>
          </a:p>
          <a:p>
            <a:pPr eaLnBrk="1" hangingPunct="1"/>
            <a:r>
              <a:rPr lang="ru-RU" altLang="en-US" sz="2000" b="1"/>
              <a:t>газообразных пожароопасных грузов.</a:t>
            </a:r>
          </a:p>
          <a:p>
            <a:pPr eaLnBrk="1" hangingPunct="1"/>
            <a:r>
              <a:rPr lang="ru-RU" altLang="en-US" sz="2000" b="1">
                <a:solidFill>
                  <a:srgbClr val="3333FF"/>
                </a:solidFill>
              </a:rPr>
              <a:t>Аварии на ПВОО, связанные с сильными взрывами и </a:t>
            </a:r>
          </a:p>
          <a:p>
            <a:pPr eaLnBrk="1" hangingPunct="1"/>
            <a:r>
              <a:rPr lang="ru-RU" altLang="en-US" sz="2000" b="1">
                <a:solidFill>
                  <a:srgbClr val="3333FF"/>
                </a:solidFill>
              </a:rPr>
              <a:t>пожарами, могут привести к тяжёлым социальным и</a:t>
            </a:r>
          </a:p>
          <a:p>
            <a:pPr eaLnBrk="1" hangingPunct="1"/>
            <a:r>
              <a:rPr lang="ru-RU" altLang="en-US" sz="2000" b="1">
                <a:solidFill>
                  <a:srgbClr val="3333FF"/>
                </a:solidFill>
              </a:rPr>
              <a:t>экологическим последствиям. </a:t>
            </a:r>
            <a:endParaRPr lang="ru-RU" altLang="en-US" sz="2000" b="1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3E81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2627313" y="1628775"/>
            <a:ext cx="4176712" cy="2952750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b="1" i="1" u="sng">
                <a:solidFill>
                  <a:srgbClr val="FF3300"/>
                </a:solidFill>
              </a:rPr>
              <a:t>Причины</a:t>
            </a:r>
          </a:p>
          <a:p>
            <a:pPr algn="ctr" eaLnBrk="1" hangingPunct="1"/>
            <a:r>
              <a:rPr lang="ru-RU" altLang="en-US" sz="2800" b="1" i="1" u="sng">
                <a:solidFill>
                  <a:srgbClr val="FF3300"/>
                </a:solidFill>
              </a:rPr>
              <a:t>возникновения</a:t>
            </a:r>
          </a:p>
          <a:p>
            <a:pPr algn="ctr" eaLnBrk="1" hangingPunct="1"/>
            <a:r>
              <a:rPr lang="ru-RU" altLang="en-US" sz="2800" b="1" i="1" u="sng">
                <a:solidFill>
                  <a:srgbClr val="FF3300"/>
                </a:solidFill>
              </a:rPr>
              <a:t>пожара на</a:t>
            </a:r>
          </a:p>
          <a:p>
            <a:pPr algn="ctr" eaLnBrk="1" hangingPunct="1"/>
            <a:r>
              <a:rPr lang="ru-RU" altLang="en-US" sz="2800" b="1" i="1" u="sng">
                <a:solidFill>
                  <a:srgbClr val="FF3300"/>
                </a:solidFill>
              </a:rPr>
              <a:t>пожаро-</a:t>
            </a:r>
          </a:p>
          <a:p>
            <a:pPr algn="ctr" eaLnBrk="1" hangingPunct="1"/>
            <a:r>
              <a:rPr lang="ru-RU" altLang="en-US" sz="2800" b="1" i="1" u="sng">
                <a:solidFill>
                  <a:srgbClr val="FF3300"/>
                </a:solidFill>
              </a:rPr>
              <a:t>взрывоопасных</a:t>
            </a:r>
          </a:p>
          <a:p>
            <a:pPr algn="ctr" eaLnBrk="1" hangingPunct="1"/>
            <a:r>
              <a:rPr lang="ru-RU" altLang="en-US" sz="2800" b="1" i="1" u="sng">
                <a:solidFill>
                  <a:srgbClr val="FF3300"/>
                </a:solidFill>
              </a:rPr>
              <a:t>объектах.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79388" y="260350"/>
            <a:ext cx="4176712" cy="1368425"/>
          </a:xfrm>
          <a:prstGeom prst="rect">
            <a:avLst/>
          </a:prstGeom>
          <a:solidFill>
            <a:srgbClr val="ACF0F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>
                <a:solidFill>
                  <a:srgbClr val="3333FF"/>
                </a:solidFill>
              </a:rPr>
              <a:t>Замыкание электропроводки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572000" y="260350"/>
            <a:ext cx="4392613" cy="1368425"/>
          </a:xfrm>
          <a:prstGeom prst="rect">
            <a:avLst/>
          </a:prstGeom>
          <a:solidFill>
            <a:srgbClr val="ACF0F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>
                <a:solidFill>
                  <a:srgbClr val="3333FF"/>
                </a:solidFill>
              </a:rPr>
              <a:t>Неисправность отопительных </a:t>
            </a:r>
          </a:p>
          <a:p>
            <a:pPr algn="ctr" eaLnBrk="1" hangingPunct="1"/>
            <a:r>
              <a:rPr lang="ru-RU" altLang="en-US" sz="2400">
                <a:solidFill>
                  <a:srgbClr val="3333FF"/>
                </a:solidFill>
              </a:rPr>
              <a:t>систем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2349500"/>
            <a:ext cx="2484438" cy="1800225"/>
          </a:xfrm>
          <a:prstGeom prst="rect">
            <a:avLst/>
          </a:prstGeom>
          <a:solidFill>
            <a:srgbClr val="ACF0F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>
                <a:solidFill>
                  <a:srgbClr val="3333FF"/>
                </a:solidFill>
              </a:rPr>
              <a:t>Утечка газа</a:t>
            </a:r>
          </a:p>
          <a:p>
            <a:pPr algn="ctr" eaLnBrk="1" hangingPunct="1"/>
            <a:r>
              <a:rPr lang="ru-RU" altLang="en-US" sz="2400">
                <a:solidFill>
                  <a:srgbClr val="3333FF"/>
                </a:solidFill>
              </a:rPr>
              <a:t>или</a:t>
            </a:r>
          </a:p>
          <a:p>
            <a:pPr algn="ctr" eaLnBrk="1" hangingPunct="1"/>
            <a:r>
              <a:rPr lang="ru-RU" altLang="en-US" sz="2400">
                <a:solidFill>
                  <a:srgbClr val="3333FF"/>
                </a:solidFill>
              </a:rPr>
              <a:t>его взрыв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6877050" y="2420938"/>
            <a:ext cx="2266950" cy="1800225"/>
          </a:xfrm>
          <a:prstGeom prst="rect">
            <a:avLst/>
          </a:prstGeom>
          <a:solidFill>
            <a:srgbClr val="ACF0F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>
                <a:solidFill>
                  <a:srgbClr val="3333FF"/>
                </a:solidFill>
              </a:rPr>
              <a:t>Взрывы и</a:t>
            </a:r>
          </a:p>
          <a:p>
            <a:pPr algn="ctr" eaLnBrk="1" hangingPunct="1"/>
            <a:r>
              <a:rPr lang="ru-RU" altLang="en-US" sz="2400">
                <a:solidFill>
                  <a:srgbClr val="3333FF"/>
                </a:solidFill>
              </a:rPr>
              <a:t>возгорания</a:t>
            </a:r>
          </a:p>
          <a:p>
            <a:pPr algn="ctr" eaLnBrk="1" hangingPunct="1"/>
            <a:r>
              <a:rPr lang="ru-RU" altLang="en-US" sz="2400">
                <a:solidFill>
                  <a:srgbClr val="3333FF"/>
                </a:solidFill>
              </a:rPr>
              <a:t>веществ и </a:t>
            </a:r>
          </a:p>
          <a:p>
            <a:pPr algn="ctr" eaLnBrk="1" hangingPunct="1"/>
            <a:r>
              <a:rPr lang="ru-RU" altLang="en-US" sz="2400">
                <a:solidFill>
                  <a:srgbClr val="3333FF"/>
                </a:solidFill>
              </a:rPr>
              <a:t>материалов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395288" y="4437063"/>
            <a:ext cx="8280400" cy="2016125"/>
          </a:xfrm>
          <a:prstGeom prst="rect">
            <a:avLst/>
          </a:prstGeom>
          <a:solidFill>
            <a:srgbClr val="ACF0F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>
                <a:solidFill>
                  <a:srgbClr val="3333FF"/>
                </a:solidFill>
              </a:rPr>
              <a:t>Разрушение ёмкостей с легковоспламеняющимися</a:t>
            </a:r>
          </a:p>
          <a:p>
            <a:pPr algn="ctr" eaLnBrk="1" hangingPunct="1"/>
            <a:r>
              <a:rPr lang="ru-RU" altLang="en-US" sz="2400">
                <a:solidFill>
                  <a:srgbClr val="3333FF"/>
                </a:solidFill>
              </a:rPr>
              <a:t>и взрывоопасными жидкостями и газами</a:t>
            </a:r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>
            <a:off x="3059113" y="1628775"/>
            <a:ext cx="576262" cy="431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6" name="AutoShape 12"/>
          <p:cNvSpPr>
            <a:spLocks noChangeArrowheads="1"/>
          </p:cNvSpPr>
          <p:nvPr/>
        </p:nvSpPr>
        <p:spPr bwMode="auto">
          <a:xfrm>
            <a:off x="5580063" y="1557338"/>
            <a:ext cx="576262" cy="431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7" name="AutoShape 13"/>
          <p:cNvSpPr>
            <a:spLocks noChangeArrowheads="1"/>
          </p:cNvSpPr>
          <p:nvPr/>
        </p:nvSpPr>
        <p:spPr bwMode="auto">
          <a:xfrm>
            <a:off x="2411413" y="3068638"/>
            <a:ext cx="576262" cy="630237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8" name="AutoShape 14"/>
          <p:cNvSpPr>
            <a:spLocks noChangeArrowheads="1"/>
          </p:cNvSpPr>
          <p:nvPr/>
        </p:nvSpPr>
        <p:spPr bwMode="auto">
          <a:xfrm>
            <a:off x="6443663" y="3068638"/>
            <a:ext cx="504825" cy="63023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9" name="AutoShape 15"/>
          <p:cNvSpPr>
            <a:spLocks noChangeArrowheads="1"/>
          </p:cNvSpPr>
          <p:nvPr/>
        </p:nvSpPr>
        <p:spPr bwMode="auto">
          <a:xfrm>
            <a:off x="4284663" y="4437063"/>
            <a:ext cx="1008062" cy="5032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8" grpId="0" animBg="1"/>
      <p:bldP spid="28679" grpId="0" animBg="1"/>
      <p:bldP spid="28680" grpId="0" animBg="1"/>
      <p:bldP spid="28681" grpId="0" animBg="1"/>
      <p:bldP spid="2868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Изображение 04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787900" cy="6858000"/>
          </a:xfrm>
          <a:noFill/>
        </p:spPr>
      </p:pic>
      <p:pic>
        <p:nvPicPr>
          <p:cNvPr id="43011" name="Picture 3" descr="Изображение 1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0"/>
            <a:ext cx="5184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BF27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</a:t>
            </a:r>
            <a:r>
              <a:rPr lang="ru-RU" sz="2800" b="1" u="sng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ПОЖАРО-ВЗРЫВООПАСНЫЕ ЯВЛЕНИЯ</a:t>
            </a:r>
          </a:p>
          <a:p>
            <a:pPr algn="ctr">
              <a:defRPr/>
            </a:pPr>
            <a:r>
              <a:rPr lang="ru-RU" sz="2800" b="1" u="sng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ХАРАКТЕРИЗУЮТСЯ СЛЕДУЮЩИМИ</a:t>
            </a:r>
          </a:p>
          <a:p>
            <a:pPr algn="ctr">
              <a:defRPr/>
            </a:pPr>
            <a:r>
              <a:rPr lang="ru-RU" sz="4000" b="1" u="sng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поражающими факторами:</a:t>
            </a:r>
            <a:endParaRPr lang="ru-RU" sz="2800" u="sng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2800" i="1">
                <a:solidFill>
                  <a:srgbClr val="008000"/>
                </a:solidFill>
                <a:latin typeface="Arial" charset="0"/>
              </a:rPr>
              <a:t>-воздушной ударной волной, возникающей при</a:t>
            </a:r>
          </a:p>
          <a:p>
            <a:pPr algn="ctr">
              <a:defRPr/>
            </a:pPr>
            <a:r>
              <a:rPr lang="ru-RU" sz="2800" i="1">
                <a:solidFill>
                  <a:srgbClr val="008000"/>
                </a:solidFill>
                <a:latin typeface="Arial" charset="0"/>
              </a:rPr>
              <a:t>разного рода взрывах газо-воздушных смесей,</a:t>
            </a:r>
          </a:p>
          <a:p>
            <a:pPr algn="ctr">
              <a:defRPr/>
            </a:pPr>
            <a:r>
              <a:rPr lang="ru-RU" sz="2800" i="1">
                <a:solidFill>
                  <a:srgbClr val="008000"/>
                </a:solidFill>
                <a:latin typeface="Arial" charset="0"/>
              </a:rPr>
              <a:t>резервуаров с перегретой жидкостью и резервуаров</a:t>
            </a:r>
          </a:p>
          <a:p>
            <a:pPr algn="ctr">
              <a:defRPr/>
            </a:pPr>
            <a:r>
              <a:rPr lang="ru-RU" sz="2800" i="1">
                <a:solidFill>
                  <a:srgbClr val="008000"/>
                </a:solidFill>
                <a:latin typeface="Arial" charset="0"/>
              </a:rPr>
              <a:t>под давлением;</a:t>
            </a:r>
          </a:p>
          <a:p>
            <a:pPr algn="ctr">
              <a:defRPr/>
            </a:pPr>
            <a:endParaRPr lang="ru-RU" sz="2800" i="1">
              <a:solidFill>
                <a:srgbClr val="008000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2800" i="1">
                <a:solidFill>
                  <a:schemeClr val="accent2"/>
                </a:solidFill>
                <a:latin typeface="Arial" charset="0"/>
              </a:rPr>
              <a:t>-тепловым излучением пожаров и разлетающимися</a:t>
            </a:r>
          </a:p>
          <a:p>
            <a:pPr algn="ctr">
              <a:defRPr/>
            </a:pPr>
            <a:r>
              <a:rPr lang="ru-RU" sz="2800" i="1">
                <a:solidFill>
                  <a:schemeClr val="accent2"/>
                </a:solidFill>
                <a:latin typeface="Arial" charset="0"/>
              </a:rPr>
              <a:t>осколками;</a:t>
            </a:r>
          </a:p>
          <a:p>
            <a:pPr algn="ctr">
              <a:defRPr/>
            </a:pPr>
            <a:endParaRPr lang="ru-RU" sz="2800" i="1">
              <a:solidFill>
                <a:schemeClr val="accent2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2800" i="1">
                <a:solidFill>
                  <a:srgbClr val="008000"/>
                </a:solidFill>
                <a:latin typeface="Arial" charset="0"/>
              </a:rPr>
              <a:t>-действиями токсичных веществ, которые приме-</a:t>
            </a:r>
          </a:p>
          <a:p>
            <a:pPr algn="ctr">
              <a:defRPr/>
            </a:pPr>
            <a:r>
              <a:rPr lang="ru-RU" sz="2800" i="1">
                <a:solidFill>
                  <a:srgbClr val="008000"/>
                </a:solidFill>
                <a:latin typeface="Arial" charset="0"/>
              </a:rPr>
              <a:t>няются в технологическом процессе или образова-</a:t>
            </a:r>
          </a:p>
          <a:p>
            <a:pPr algn="ctr">
              <a:defRPr/>
            </a:pPr>
            <a:r>
              <a:rPr lang="ru-RU" sz="2800" i="1">
                <a:solidFill>
                  <a:srgbClr val="008000"/>
                </a:solidFill>
                <a:latin typeface="Arial" charset="0"/>
              </a:rPr>
              <a:t>лись в ходе пожара.</a:t>
            </a:r>
          </a:p>
        </p:txBody>
      </p:sp>
      <p:pic>
        <p:nvPicPr>
          <p:cNvPr id="29701" name="Picture 5" descr="Изображение 2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8913"/>
            <a:ext cx="7273925" cy="633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Изображение 23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1500" y="566738"/>
            <a:ext cx="5461000" cy="5267325"/>
          </a:xfrm>
          <a:noFill/>
        </p:spPr>
      </p:pic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>
            <a:off x="179388" y="2205038"/>
            <a:ext cx="8713787" cy="15097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Биологически опасные объекты.</a:t>
            </a:r>
            <a:endParaRPr lang="en-US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79388" y="115888"/>
            <a:ext cx="7848600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altLang="en-US" sz="2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законодательные и нормативно-</a:t>
            </a:r>
          </a:p>
          <a:p>
            <a:pPr algn="ctr" eaLnBrk="1" hangingPunct="1">
              <a:lnSpc>
                <a:spcPct val="75000"/>
              </a:lnSpc>
            </a:pPr>
            <a:r>
              <a:rPr lang="ru-RU" altLang="en-US" sz="2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документы</a:t>
            </a:r>
          </a:p>
          <a:p>
            <a:pPr eaLnBrk="1" hangingPunct="1">
              <a:lnSpc>
                <a:spcPct val="75000"/>
              </a:lnSpc>
            </a:pPr>
            <a:endParaRPr lang="ru-RU" altLang="en-US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21.12.1994 г. № 68-ФЗ «О защите населения и территорий от чрезвычайных ситуаций природного и техногенного характера».</a:t>
            </a:r>
          </a:p>
          <a:p>
            <a:pPr>
              <a:buFontTx/>
              <a:buChar char="•"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12.02. 1998 г. № 28-ФЗ «О гражданской обороне».</a:t>
            </a:r>
          </a:p>
          <a:p>
            <a:pPr>
              <a:buFontTx/>
              <a:buChar char="•"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21.12.1994 г. № 69-ФЗ «О пожарной безопасности».</a:t>
            </a:r>
          </a:p>
          <a:p>
            <a:pPr>
              <a:buFontTx/>
              <a:buChar char="•"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22.07. 2008 г. № 123-Ф3 «Технический регламент о требованиях пожарной безопасности».</a:t>
            </a:r>
          </a:p>
          <a:p>
            <a:pPr>
              <a:buFontTx/>
              <a:buChar char="•"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9.01. 1996 г. № З-ФЗ «О радиационной безопасности населения».</a:t>
            </a:r>
          </a:p>
          <a:p>
            <a:pPr>
              <a:buFontTx/>
              <a:buChar char="•"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21.05. 2007 г. № 304 «О классификации чрезвычайных ситуаций природного и техногенного характера».</a:t>
            </a:r>
          </a:p>
          <a:p>
            <a:pPr>
              <a:buFontTx/>
              <a:buChar char="•"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4.09. 2003 г. № 547 «О порядке подготовки населения в области защиты. от чрезвычайных ситуаций природного и техногенного характера».</a:t>
            </a:r>
          </a:p>
          <a:p>
            <a:pPr>
              <a:buFontTx/>
              <a:buChar char="•"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«Положение об организации обучения населения в области гражданской обороны», утвержденное постановлением Правительства Российской Федерации 2.11. 2000 г.  № 841.</a:t>
            </a:r>
          </a:p>
          <a:p>
            <a:pPr>
              <a:buFontTx/>
              <a:buChar char="•"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г. Москвы от 5.11.1997 г. n 46 «О защите населения и территорий города от чрезвычайных ситуаций природного и техногенного характера»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Изображение 10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0950" y="2517775"/>
            <a:ext cx="1562100" cy="1365250"/>
          </a:xfr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50825" y="188913"/>
            <a:ext cx="8713788" cy="6408737"/>
          </a:xfrm>
          <a:prstGeom prst="rect">
            <a:avLst/>
          </a:prstGeom>
          <a:solidFill>
            <a:srgbClr val="FFF9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i="1">
                <a:solidFill>
                  <a:srgbClr val="000099"/>
                </a:solidFill>
              </a:rPr>
              <a:t>Большое количество исследовательских</a:t>
            </a:r>
          </a:p>
          <a:p>
            <a:pPr algn="ctr" eaLnBrk="1" hangingPunct="1"/>
            <a:r>
              <a:rPr lang="ru-RU" altLang="en-US" sz="2800" i="1">
                <a:solidFill>
                  <a:srgbClr val="000099"/>
                </a:solidFill>
              </a:rPr>
              <a:t>институтов и лабораторий Москвы,</a:t>
            </a:r>
          </a:p>
          <a:p>
            <a:pPr algn="ctr" eaLnBrk="1" hangingPunct="1"/>
            <a:r>
              <a:rPr lang="ru-RU" altLang="en-US" sz="2800" i="1">
                <a:solidFill>
                  <a:srgbClr val="000099"/>
                </a:solidFill>
              </a:rPr>
              <a:t>работающих с возбудителями 1 - 2 групп</a:t>
            </a:r>
          </a:p>
          <a:p>
            <a:pPr algn="ctr" eaLnBrk="1" hangingPunct="1"/>
            <a:r>
              <a:rPr lang="ru-RU" altLang="en-US" sz="2800" i="1">
                <a:solidFill>
                  <a:srgbClr val="000099"/>
                </a:solidFill>
              </a:rPr>
              <a:t>патогенности и с биологическим материалом,</a:t>
            </a:r>
          </a:p>
          <a:p>
            <a:pPr algn="ctr" eaLnBrk="1" hangingPunct="1"/>
            <a:r>
              <a:rPr lang="ru-RU" altLang="en-US" sz="2800" i="1">
                <a:solidFill>
                  <a:srgbClr val="000099"/>
                </a:solidFill>
              </a:rPr>
              <a:t>может вызвать поражение персонала и</a:t>
            </a:r>
          </a:p>
          <a:p>
            <a:pPr algn="ctr" eaLnBrk="1" hangingPunct="1"/>
            <a:r>
              <a:rPr lang="ru-RU" altLang="en-US" sz="2800" i="1">
                <a:solidFill>
                  <a:srgbClr val="000099"/>
                </a:solidFill>
              </a:rPr>
              <a:t>заражение населения на территории нескольких</a:t>
            </a:r>
          </a:p>
          <a:p>
            <a:pPr algn="ctr" eaLnBrk="1" hangingPunct="1"/>
            <a:r>
              <a:rPr lang="ru-RU" altLang="en-US" sz="2800" i="1">
                <a:solidFill>
                  <a:srgbClr val="000099"/>
                </a:solidFill>
              </a:rPr>
              <a:t>кв. км.</a:t>
            </a:r>
            <a:r>
              <a:rPr lang="ru-RU" altLang="en-US" sz="2800" i="1">
                <a:solidFill>
                  <a:srgbClr val="CC0099"/>
                </a:solidFill>
              </a:rPr>
              <a:t> </a:t>
            </a:r>
            <a:r>
              <a:rPr lang="ru-RU" altLang="en-US" sz="2800" i="1" u="sng">
                <a:solidFill>
                  <a:srgbClr val="FF0066"/>
                </a:solidFill>
              </a:rPr>
              <a:t>Максимальное количество</a:t>
            </a:r>
          </a:p>
          <a:p>
            <a:pPr algn="ctr" eaLnBrk="1" hangingPunct="1"/>
            <a:r>
              <a:rPr lang="ru-RU" altLang="en-US" sz="2800" i="1" u="sng">
                <a:solidFill>
                  <a:srgbClr val="FF0066"/>
                </a:solidFill>
              </a:rPr>
              <a:t>прогнозируемых санитарных потерь может</a:t>
            </a:r>
          </a:p>
          <a:p>
            <a:pPr algn="ctr" eaLnBrk="1" hangingPunct="1"/>
            <a:r>
              <a:rPr lang="ru-RU" altLang="en-US" sz="2800" i="1" u="sng">
                <a:solidFill>
                  <a:srgbClr val="FF0066"/>
                </a:solidFill>
              </a:rPr>
              <a:t>составить до 12 тыс. человек, из них до 50%</a:t>
            </a:r>
          </a:p>
          <a:p>
            <a:pPr algn="ctr" eaLnBrk="1" hangingPunct="1"/>
            <a:r>
              <a:rPr lang="ru-RU" altLang="en-US" sz="2800" i="1" u="sng">
                <a:solidFill>
                  <a:srgbClr val="FF0066"/>
                </a:solidFill>
              </a:rPr>
              <a:t>будут нуждаться в госпитализации.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50825" y="836613"/>
            <a:ext cx="8713788" cy="57610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3200" i="1">
                <a:solidFill>
                  <a:srgbClr val="FF0066"/>
                </a:solidFill>
              </a:rPr>
              <a:t>Биологически опасные объекты</a:t>
            </a:r>
          </a:p>
          <a:p>
            <a:pPr algn="ctr" eaLnBrk="1" hangingPunct="1"/>
            <a:r>
              <a:rPr lang="ru-RU" altLang="en-US" sz="3200" i="1">
                <a:solidFill>
                  <a:srgbClr val="FF0066"/>
                </a:solidFill>
              </a:rPr>
              <a:t>таят в себе большую угрозу для людей.</a:t>
            </a:r>
          </a:p>
          <a:p>
            <a:pPr algn="ctr" eaLnBrk="1" hangingPunct="1"/>
            <a:r>
              <a:rPr lang="ru-RU" altLang="en-US" sz="3200" i="1">
                <a:solidFill>
                  <a:srgbClr val="FF0066"/>
                </a:solidFill>
              </a:rPr>
              <a:t>Однако эта угроза может быть </a:t>
            </a:r>
          </a:p>
          <a:p>
            <a:pPr algn="ctr" eaLnBrk="1" hangingPunct="1"/>
            <a:r>
              <a:rPr lang="ru-RU" altLang="en-US" sz="3200" i="1">
                <a:solidFill>
                  <a:srgbClr val="FF0066"/>
                </a:solidFill>
              </a:rPr>
              <a:t>реализована только в случае </a:t>
            </a:r>
          </a:p>
          <a:p>
            <a:pPr algn="ctr" eaLnBrk="1" hangingPunct="1"/>
            <a:r>
              <a:rPr lang="ru-RU" altLang="en-US" sz="3200" i="1">
                <a:solidFill>
                  <a:srgbClr val="FF0066"/>
                </a:solidFill>
              </a:rPr>
              <a:t>возникновения каких-либо</a:t>
            </a:r>
          </a:p>
          <a:p>
            <a:pPr algn="ctr" eaLnBrk="1" hangingPunct="1"/>
            <a:r>
              <a:rPr lang="ru-RU" altLang="en-US" sz="3200" i="1">
                <a:solidFill>
                  <a:srgbClr val="FF0066"/>
                </a:solidFill>
              </a:rPr>
              <a:t>Чрезвычайных Ситуаций, т.к.</a:t>
            </a:r>
          </a:p>
          <a:p>
            <a:pPr algn="ctr" eaLnBrk="1" hangingPunct="1"/>
            <a:r>
              <a:rPr lang="ru-RU" altLang="en-US" sz="3200" i="1">
                <a:solidFill>
                  <a:srgbClr val="FF0066"/>
                </a:solidFill>
              </a:rPr>
              <a:t>в обычное время на этих объектах</a:t>
            </a:r>
          </a:p>
          <a:p>
            <a:pPr algn="ctr" eaLnBrk="1" hangingPunct="1"/>
            <a:r>
              <a:rPr lang="ru-RU" altLang="en-US" sz="3200" i="1">
                <a:solidFill>
                  <a:srgbClr val="FF0066"/>
                </a:solidFill>
              </a:rPr>
              <a:t>соблюдаются строжайшие меры</a:t>
            </a:r>
          </a:p>
          <a:p>
            <a:pPr algn="ctr" eaLnBrk="1" hangingPunct="1"/>
            <a:r>
              <a:rPr lang="ru-RU" altLang="en-US" sz="3200" i="1">
                <a:solidFill>
                  <a:srgbClr val="FF0066"/>
                </a:solidFill>
              </a:rPr>
              <a:t>безопасности.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  <p:bldP spid="3277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Изображение 29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0975" y="1835150"/>
            <a:ext cx="6242050" cy="2730500"/>
          </a:xfrm>
          <a:noFill/>
        </p:spPr>
      </p:pic>
      <p:pic>
        <p:nvPicPr>
          <p:cNvPr id="33795" name="Picture 3" descr="Изображение 2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4859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Изображение 2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Изображение 2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Изображение 42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3" y="469900"/>
            <a:ext cx="6924675" cy="5461000"/>
          </a:xfrm>
          <a:noFill/>
        </p:spPr>
      </p:pic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0" y="2636838"/>
            <a:ext cx="9144000" cy="15128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Гидродинамическиопасные объекты.</a:t>
            </a:r>
            <a:endParaRPr lang="en-US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D8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b="1">
                <a:solidFill>
                  <a:srgbClr val="FF0066"/>
                </a:solidFill>
              </a:rPr>
              <a:t>Опасность катастрофического затопления исходит</a:t>
            </a:r>
          </a:p>
          <a:p>
            <a:pPr algn="ctr" eaLnBrk="1" hangingPunct="1"/>
            <a:r>
              <a:rPr lang="ru-RU" altLang="en-US" sz="2800" b="1">
                <a:solidFill>
                  <a:srgbClr val="FF0066"/>
                </a:solidFill>
              </a:rPr>
              <a:t>от серии водохранилищ, расположенных вдоль</a:t>
            </a:r>
          </a:p>
          <a:p>
            <a:pPr algn="ctr" eaLnBrk="1" hangingPunct="1"/>
            <a:r>
              <a:rPr lang="ru-RU" altLang="en-US" sz="2800" b="1">
                <a:solidFill>
                  <a:srgbClr val="FF0066"/>
                </a:solidFill>
              </a:rPr>
              <a:t>канала им. Москвы, по которым москвичи</a:t>
            </a:r>
          </a:p>
          <a:p>
            <a:pPr algn="ctr" eaLnBrk="1" hangingPunct="1"/>
            <a:r>
              <a:rPr lang="ru-RU" altLang="en-US" sz="2800" b="1">
                <a:solidFill>
                  <a:srgbClr val="FF0066"/>
                </a:solidFill>
              </a:rPr>
              <a:t>получают питьевую воду.</a:t>
            </a:r>
          </a:p>
          <a:p>
            <a:pPr algn="ctr" eaLnBrk="1" hangingPunct="1"/>
            <a:r>
              <a:rPr lang="ru-RU" altLang="en-US" sz="2800">
                <a:solidFill>
                  <a:schemeClr val="accent2"/>
                </a:solidFill>
              </a:rPr>
              <a:t>При разрушениях или прорыве плотин этих </a:t>
            </a:r>
          </a:p>
          <a:p>
            <a:pPr algn="ctr" eaLnBrk="1" hangingPunct="1"/>
            <a:r>
              <a:rPr lang="ru-RU" altLang="en-US" sz="2800">
                <a:solidFill>
                  <a:schemeClr val="accent2"/>
                </a:solidFill>
              </a:rPr>
              <a:t>водохранилищ может образоваться волна прорыва,</a:t>
            </a:r>
          </a:p>
          <a:p>
            <a:pPr algn="ctr" eaLnBrk="1" hangingPunct="1"/>
            <a:r>
              <a:rPr lang="ru-RU" altLang="en-US" sz="2800">
                <a:solidFill>
                  <a:schemeClr val="accent2"/>
                </a:solidFill>
              </a:rPr>
              <a:t>которая сметёт все остальные гидросооружения,</a:t>
            </a:r>
          </a:p>
          <a:p>
            <a:pPr algn="ctr" eaLnBrk="1" hangingPunct="1"/>
            <a:r>
              <a:rPr lang="ru-RU" altLang="en-US" sz="2800">
                <a:solidFill>
                  <a:schemeClr val="accent2"/>
                </a:solidFill>
              </a:rPr>
              <a:t>регулирующие сток.</a:t>
            </a:r>
          </a:p>
          <a:p>
            <a:pPr algn="ctr" eaLnBrk="1" hangingPunct="1"/>
            <a:r>
              <a:rPr lang="ru-RU" altLang="en-US" sz="2800">
                <a:solidFill>
                  <a:schemeClr val="accent2"/>
                </a:solidFill>
              </a:rPr>
              <a:t>В результате часть территорий, низко расположенных</a:t>
            </a:r>
          </a:p>
          <a:p>
            <a:pPr algn="ctr" eaLnBrk="1" hangingPunct="1"/>
            <a:r>
              <a:rPr lang="ru-RU" altLang="en-US" sz="2800">
                <a:solidFill>
                  <a:schemeClr val="accent2"/>
                </a:solidFill>
              </a:rPr>
              <a:t>вдоль реки, окажутся в зоне затопления общей</a:t>
            </a:r>
          </a:p>
          <a:p>
            <a:pPr algn="ctr" eaLnBrk="1" hangingPunct="1"/>
            <a:r>
              <a:rPr lang="ru-RU" altLang="en-US" sz="2800">
                <a:solidFill>
                  <a:schemeClr val="accent2"/>
                </a:solidFill>
              </a:rPr>
              <a:t>площадью до 73 кв.км., на которой проживают </a:t>
            </a:r>
          </a:p>
          <a:p>
            <a:pPr algn="ctr" eaLnBrk="1" hangingPunct="1"/>
            <a:r>
              <a:rPr lang="ru-RU" altLang="en-US" sz="2800">
                <a:solidFill>
                  <a:schemeClr val="accent2"/>
                </a:solidFill>
              </a:rPr>
              <a:t>около 250 тыс. москвичей.</a:t>
            </a:r>
          </a:p>
          <a:p>
            <a:pPr algn="ctr" eaLnBrk="1" hangingPunct="1"/>
            <a:endParaRPr lang="ru-RU" altLang="en-US" sz="2800">
              <a:solidFill>
                <a:schemeClr val="accent2"/>
              </a:solidFill>
            </a:endParaRPr>
          </a:p>
          <a:p>
            <a:pPr algn="ctr" eaLnBrk="1" hangingPunct="1"/>
            <a:r>
              <a:rPr lang="ru-RU" altLang="en-US" sz="2800"/>
              <a:t>Скорость движения волны прорыва – до 25 км.</a:t>
            </a:r>
            <a:r>
              <a:rPr lang="en-US" altLang="en-US" sz="2800"/>
              <a:t>/</a:t>
            </a:r>
            <a:r>
              <a:rPr lang="ru-RU" altLang="en-US" sz="2800"/>
              <a:t>ч.</a:t>
            </a:r>
          </a:p>
          <a:p>
            <a:pPr algn="ctr" eaLnBrk="1" hangingPunct="1"/>
            <a:endParaRPr lang="ru-RU" altLang="en-US" sz="2800"/>
          </a:p>
          <a:p>
            <a:pPr algn="ctr" eaLnBrk="1" hangingPunct="1"/>
            <a:endParaRPr lang="ru-RU" altLang="en-US" sz="280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48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Изображение 46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5"/>
          <a:stretch>
            <a:fillRect/>
          </a:stretch>
        </p:blipFill>
        <p:spPr>
          <a:xfrm>
            <a:off x="1244600" y="927100"/>
            <a:ext cx="6711950" cy="3078163"/>
          </a:xfrm>
          <a:noFill/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611188" y="4221163"/>
            <a:ext cx="8137525" cy="24479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b="1">
                <a:solidFill>
                  <a:schemeClr val="bg1"/>
                </a:solidFill>
              </a:rPr>
              <a:t>Только заблаговременное планирование</a:t>
            </a:r>
          </a:p>
          <a:p>
            <a:pPr algn="ctr" eaLnBrk="1" hangingPunct="1"/>
            <a:r>
              <a:rPr lang="ru-RU" altLang="en-US" sz="2800" b="1">
                <a:solidFill>
                  <a:schemeClr val="bg1"/>
                </a:solidFill>
              </a:rPr>
              <a:t>и чёткое выполнение мероприятий </a:t>
            </a:r>
          </a:p>
          <a:p>
            <a:pPr algn="ctr" eaLnBrk="1" hangingPunct="1"/>
            <a:r>
              <a:rPr lang="ru-RU" altLang="en-US" sz="2800" b="1">
                <a:solidFill>
                  <a:schemeClr val="bg1"/>
                </a:solidFill>
              </a:rPr>
              <a:t>по предупреждению ЧС сведёт до минимума</a:t>
            </a:r>
          </a:p>
          <a:p>
            <a:pPr algn="ctr" eaLnBrk="1" hangingPunct="1"/>
            <a:r>
              <a:rPr lang="ru-RU" altLang="en-US" sz="2800" b="1">
                <a:solidFill>
                  <a:schemeClr val="bg1"/>
                </a:solidFill>
              </a:rPr>
              <a:t>ущерб от ЧС и обеспечит надёжную защиту.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980728"/>
            <a:ext cx="6552728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Действия работников организаций при угрозе террористического акта на территории организации и в случае его совершения.</a:t>
            </a:r>
          </a:p>
        </p:txBody>
      </p:sp>
    </p:spTree>
  </p:cSld>
  <p:clrMapOvr>
    <a:masterClrMapping/>
  </p:clrMapOvr>
  <p:transition spd="med"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188" y="765175"/>
            <a:ext cx="7345362" cy="538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Учебные вопросы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ru-RU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1. Мероприятия, проводимые по противодействию терроризму.</a:t>
            </a:r>
          </a:p>
          <a:p>
            <a:pPr>
              <a:defRPr/>
            </a:pP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 Действия работников при захвате в заложники и при освобождении.</a:t>
            </a:r>
          </a:p>
          <a:p>
            <a:pPr>
              <a:defRPr/>
            </a:pP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3. Правила и порядок поведения работников при угрозе или совершении террористического акта. </a:t>
            </a:r>
          </a:p>
          <a:p>
            <a:pPr>
              <a:defRPr/>
            </a:pPr>
            <a:endParaRPr lang="ru-RU" sz="2200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"/>
          <p:cNvSpPr txBox="1">
            <a:spLocks noChangeArrowheads="1"/>
          </p:cNvSpPr>
          <p:nvPr/>
        </p:nvSpPr>
        <p:spPr bwMode="auto">
          <a:xfrm>
            <a:off x="179388" y="115888"/>
            <a:ext cx="784860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ru-RU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законодательные и нормативно-</a:t>
            </a:r>
          </a:p>
          <a:p>
            <a:pPr eaLnBrk="1" hangingPunct="1">
              <a:lnSpc>
                <a:spcPct val="75000"/>
              </a:lnSpc>
            </a:pPr>
            <a:r>
              <a:rPr lang="ru-RU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документы</a:t>
            </a:r>
          </a:p>
          <a:p>
            <a:pPr eaLnBrk="1" hangingPunct="1">
              <a:lnSpc>
                <a:spcPct val="75000"/>
              </a:lnSpc>
            </a:pPr>
            <a:endParaRPr lang="ru-RU" altLang="en-US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/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1.Федеральный закон РФ от 12.02.1998 г. №28-ФЗ «О гражданской обороне»</a:t>
            </a:r>
          </a:p>
          <a:p>
            <a:pPr eaLnBrk="1" hangingPunct="1"/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2.​ Федеральный закон № 68-ФЗ от 21.12.1994 г. «О защите населения и территорий от чрезвычайных ситуаций природного и техногенного характе​ра».</a:t>
            </a:r>
          </a:p>
          <a:p>
            <a:pPr eaLnBrk="1" hangingPunct="1"/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3.​ Федеральный закон от 6 марта 2006 г. № 35-ФЗ «О противодействии терроризму».</a:t>
            </a:r>
          </a:p>
          <a:p>
            <a:pPr eaLnBrk="1" hangingPunct="1"/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Закон г. Москвы № 46 от 05.11.1997 г. «О защите населения и тер​риторий города от чрезвычайных ситуаций природного и техногенного  ха​рактера».</a:t>
            </a:r>
          </a:p>
          <a:p>
            <a:pPr eaLnBrk="1" hangingPunct="1"/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Постановление Правительства Российской Федерации от 21.02. 2008 года №105 «О возмещении вреда, причиненного жизни и здоровью лиц в связи их участием в борьбе с терроризмом.</a:t>
            </a:r>
          </a:p>
          <a:p>
            <a:pPr eaLnBrk="1" hangingPunct="1"/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Постановление Правительства Российской Федерации от 13.03. 2008 года №   167 «О возмещении лицу, принимавшему участие в осуществлении мероприятий по борьбе с терроризмом, стоимости  утраченного или поврежденного  имущества»</a:t>
            </a:r>
          </a:p>
          <a:p>
            <a:pPr eaLnBrk="1" hangingPunct="1"/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Постановление Правительства Российской Федерации от 4. 3. 2008 года «О    компетенции Федеральных органов исполнительной власти, руководство Деятельностью которых осуществляет Правительство Российской Федерации в области противодействия терроризму»</a:t>
            </a:r>
          </a:p>
          <a:p>
            <a:pPr eaLnBrk="1" hangingPunct="1"/>
            <a:endParaRPr lang="ru-RU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0" y="2205038"/>
            <a:ext cx="81724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учебный вопрос:</a:t>
            </a:r>
          </a:p>
          <a:p>
            <a:pPr algn="ctr" eaLnBrk="1" hangingPunct="1"/>
            <a:endParaRPr lang="ru-RU" altLang="en-US" sz="28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en-US" sz="28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проводимые </a:t>
            </a:r>
          </a:p>
          <a:p>
            <a:pPr algn="ctr" eaLnBrk="1" hangingPunct="1"/>
            <a:r>
              <a:rPr lang="ru-RU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противодействию терроризму.</a:t>
            </a:r>
          </a:p>
        </p:txBody>
      </p:sp>
    </p:spTree>
  </p:cSld>
  <p:clrMapOvr>
    <a:masterClrMapping/>
  </p:clrMapOvr>
  <p:transition spd="med"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Video_01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44925"/>
            <a:ext cx="3505200" cy="2628900"/>
          </a:xfrm>
          <a:prstGeom prst="rect">
            <a:avLst/>
          </a:prstGeom>
          <a:noFill/>
          <a:ln>
            <a:noFill/>
          </a:ln>
          <a:effectLst>
            <a:outerShdw dist="161645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Video_02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29050"/>
            <a:ext cx="3548063" cy="2660650"/>
          </a:xfrm>
          <a:prstGeom prst="rect">
            <a:avLst/>
          </a:prstGeom>
          <a:noFill/>
          <a:ln>
            <a:noFill/>
          </a:ln>
          <a:effectLst>
            <a:outerShdw dist="143684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Gl-terror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CB"/>
              </a:clrFrom>
              <a:clrTo>
                <a:srgbClr val="FFFF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9040">
            <a:off x="0" y="0"/>
            <a:ext cx="943292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376" fill="hold"/>
                                        <p:tgtEl>
                                          <p:spTgt spid="6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376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084" fill="hold"/>
                                        <p:tgtEl>
                                          <p:spTgt spid="6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146"/>
                </p:tgtEl>
              </p:cMediaNode>
            </p:video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14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79388" y="284163"/>
            <a:ext cx="7848600" cy="602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altLang="en-US" sz="2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законодательные и нормативно-</a:t>
            </a:r>
          </a:p>
          <a:p>
            <a:pPr algn="ctr" eaLnBrk="1" hangingPunct="1">
              <a:lnSpc>
                <a:spcPct val="75000"/>
              </a:lnSpc>
            </a:pPr>
            <a:r>
              <a:rPr lang="ru-RU" altLang="en-US" sz="2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документы</a:t>
            </a:r>
          </a:p>
          <a:p>
            <a:pPr eaLnBrk="1" hangingPunct="1">
              <a:lnSpc>
                <a:spcPct val="75000"/>
              </a:lnSpc>
            </a:pPr>
            <a:endParaRPr lang="ru-RU" altLang="en-US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Москвы от 22.09.2005 г. № 715 пп «Об утверждении   Положения  о Московской городской территориальной подсистеме единой государственной системы  предупреждения и ликвидации чрезвычайных ситуаций».</a:t>
            </a:r>
          </a:p>
          <a:p>
            <a:pPr>
              <a:buFontTx/>
              <a:buChar char="•"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«Положение о системах оповещения населения», утвержденйое приказом МЧС России, Министерства информационных технологий и связи |РФ и Министерства культуры и массовых коммуникаций РФ от 25.07</a:t>
            </a:r>
            <a:r>
              <a:rPr lang="ru-RU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2006 г. № 422/90/376.</a:t>
            </a:r>
          </a:p>
          <a:p>
            <a:pPr>
              <a:buFontTx/>
              <a:buChar char="•"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Нормы пожарной безопасности. Обучение мерам пожарной безопасности работников организаций. Утверждены приказом МЧС России от 12. 12.2007 г. № 645.</a:t>
            </a:r>
          </a:p>
          <a:p>
            <a:pPr>
              <a:buFontTx/>
              <a:buChar char="•"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Перевощиков В.Я. и др. Обучение работников организаций! и других групп населения в области ГО и защиты от ЧС. - М.: ИРБ, 2011. — 471 с.</a:t>
            </a:r>
          </a:p>
          <a:p>
            <a:pPr>
              <a:buFontTx/>
              <a:buChar char="•"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жизнедеятельности. Безопасность в чрезвычайных ситуациях природного и техногенного характера: Учебное пособие/В .А. Акимов, Ю.Л. Воробьев, М.И. Фалеев и др. Издание 2-е, переработанное. - М.: Высшая школа, 2007.</a:t>
            </a:r>
          </a:p>
          <a:p>
            <a:pPr>
              <a:buFontTx/>
              <a:buChar char="•"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Эвакуация населения. Планирование, организация и проведение.     С.В. Кульпинов. - М.: Институт риска и безопасности, 2012. - 144 с.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762125" y="1700213"/>
            <a:ext cx="5618163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4000" b="1">
                <a:solidFill>
                  <a:srgbClr val="A50021"/>
                </a:solidFill>
                <a:latin typeface="Arial Black" panose="020B0A04020102020204" pitchFamily="34" charset="0"/>
              </a:rPr>
              <a:t>Т Е Р Р О Р И З М -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611188" y="0"/>
            <a:ext cx="7921625" cy="1435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</a:pPr>
            <a:r>
              <a:rPr lang="ru-RU" altLang="en-US" sz="2400">
                <a:solidFill>
                  <a:srgbClr val="FFCC00"/>
                </a:solidFill>
                <a:latin typeface="Impact" panose="020B0806030902050204" pitchFamily="34" charset="0"/>
              </a:rPr>
              <a:t>ФЕДЕРАЛЬНЫЙ ЗАКОН    от6 марта 2006 г. № 35-ФЗ</a:t>
            </a:r>
            <a:r>
              <a:rPr lang="ru-RU" altLang="en-US" sz="2800">
                <a:solidFill>
                  <a:srgbClr val="FFCC00"/>
                </a:solidFill>
                <a:latin typeface="Impact" panose="020B0806030902050204" pitchFamily="34" charset="0"/>
              </a:rPr>
              <a:t> </a:t>
            </a:r>
          </a:p>
          <a:p>
            <a:pPr algn="ctr" eaLnBrk="1" hangingPunct="1">
              <a:lnSpc>
                <a:spcPct val="105000"/>
              </a:lnSpc>
            </a:pPr>
            <a:r>
              <a:rPr lang="ru-RU" altLang="en-US" sz="2800">
                <a:solidFill>
                  <a:srgbClr val="FFCC00"/>
                </a:solidFill>
                <a:latin typeface="Impact" panose="020B0806030902050204" pitchFamily="34" charset="0"/>
              </a:rPr>
              <a:t> «</a:t>
            </a:r>
            <a:r>
              <a:rPr lang="ru-RU" altLang="en-US" sz="3200">
                <a:solidFill>
                  <a:srgbClr val="FFCC00"/>
                </a:solidFill>
                <a:latin typeface="Impact" panose="020B0806030902050204" pitchFamily="34" charset="0"/>
              </a:rPr>
              <a:t>О ПРОТИВОДЕЙСТВИИ ТЕРРОРИЗМУ</a:t>
            </a:r>
            <a:r>
              <a:rPr lang="ru-RU" altLang="en-US" sz="2800">
                <a:solidFill>
                  <a:srgbClr val="FFCC00"/>
                </a:solidFill>
                <a:latin typeface="Impact" panose="020B0806030902050204" pitchFamily="34" charset="0"/>
              </a:rPr>
              <a:t>»</a:t>
            </a:r>
          </a:p>
          <a:p>
            <a:pPr algn="ctr" eaLnBrk="1" hangingPunct="1">
              <a:lnSpc>
                <a:spcPct val="105000"/>
              </a:lnSpc>
            </a:pPr>
            <a:r>
              <a:rPr lang="ru-RU" altLang="en-US" sz="2400">
                <a:solidFill>
                  <a:srgbClr val="FFCC00"/>
                </a:solidFill>
                <a:latin typeface="Impact" panose="020B0806030902050204" pitchFamily="34" charset="0"/>
              </a:rPr>
              <a:t>Принят Государственной Думой  26 февраля 2006 года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2420938"/>
            <a:ext cx="9144000" cy="3743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>
                <a:solidFill>
                  <a:srgbClr val="EFEFEF"/>
                </a:solidFill>
                <a:latin typeface="Arial Black" panose="020B0A04020102020204" pitchFamily="34" charset="0"/>
              </a:rPr>
              <a:t>идеология насилия и практика воздействия</a:t>
            </a:r>
            <a:br>
              <a:rPr lang="ru-RU" altLang="en-US" sz="2400">
                <a:solidFill>
                  <a:srgbClr val="EFEFEF"/>
                </a:solidFill>
                <a:latin typeface="Arial Black" panose="020B0A04020102020204" pitchFamily="34" charset="0"/>
              </a:rPr>
            </a:br>
            <a:r>
              <a:rPr lang="ru-RU" altLang="en-US" sz="2400">
                <a:solidFill>
                  <a:srgbClr val="EFEFEF"/>
                </a:solidFill>
                <a:latin typeface="Arial Black" panose="020B0A04020102020204" pitchFamily="34" charset="0"/>
              </a:rPr>
              <a:t>на принятие решения органами государственной власти, органами местного самоуправления или международными организациями, связанные с устрашением населения и (или) иными формами противоправных насильственных действий.</a:t>
            </a:r>
          </a:p>
          <a:p>
            <a:pPr algn="ctr" eaLnBrk="1" hangingPunct="1"/>
            <a:endParaRPr lang="ru-RU" altLang="en-US" sz="2400">
              <a:solidFill>
                <a:srgbClr val="EFEFEF"/>
              </a:solidFill>
              <a:latin typeface="Arial Black" panose="020B0A04020102020204" pitchFamily="34" charset="0"/>
            </a:endParaRPr>
          </a:p>
          <a:p>
            <a:pPr algn="ctr" eaLnBrk="1" hangingPunct="1"/>
            <a:r>
              <a:rPr lang="ru-RU" altLang="en-US" sz="2400">
                <a:solidFill>
                  <a:srgbClr val="EFEFEF"/>
                </a:solidFill>
                <a:latin typeface="Arial Black" panose="020B0A04020102020204" pitchFamily="34" charset="0"/>
              </a:rPr>
              <a:t>  </a:t>
            </a:r>
            <a:r>
              <a:rPr lang="ru-RU" altLang="en-US" sz="2400">
                <a:solidFill>
                  <a:srgbClr val="FFFF03"/>
                </a:solidFill>
                <a:latin typeface="Arial Black" panose="020B0A04020102020204" pitchFamily="34" charset="0"/>
              </a:rPr>
              <a:t>Для нагнетания обстановки применяются</a:t>
            </a:r>
          </a:p>
          <a:p>
            <a:pPr algn="ctr" eaLnBrk="1" hangingPunct="1"/>
            <a:r>
              <a:rPr lang="ru-RU" altLang="en-US" sz="2400">
                <a:solidFill>
                  <a:srgbClr val="FFFF03"/>
                </a:solidFill>
                <a:latin typeface="Arial Black" panose="020B0A04020102020204" pitchFamily="34" charset="0"/>
              </a:rPr>
              <a:t> взрывы, поджоги магазинов , вокзалов, жилых домов, захват заложников, угоны самолетов и др.</a:t>
            </a:r>
          </a:p>
        </p:txBody>
      </p:sp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123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" t="3275" r="4713" b="7770"/>
          <a:stretch>
            <a:fillRect/>
          </a:stretch>
        </p:blipFill>
        <p:spPr bwMode="auto">
          <a:xfrm>
            <a:off x="0" y="0"/>
            <a:ext cx="9144000" cy="6884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71438"/>
            <a:ext cx="5699125" cy="765175"/>
          </a:xfr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en-US" sz="3600" smtClean="0">
                <a:solidFill>
                  <a:srgbClr val="FF9900"/>
                </a:solidFill>
                <a:latin typeface="Impact" panose="020B0806030902050204" pitchFamily="34" charset="0"/>
              </a:rPr>
              <a:t>ВИДЫ  ТЕРРОРИЗМА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55650" y="908050"/>
            <a:ext cx="8353425" cy="2520950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 sz="2000" b="1">
                <a:solidFill>
                  <a:srgbClr val="FFFFFF"/>
                </a:solidFill>
              </a:rPr>
              <a:t>                                           ПОЛИТИЧЕСКИЙ-</a:t>
            </a:r>
          </a:p>
          <a:p>
            <a:pPr algn="just" eaLnBrk="1" hangingPunct="1"/>
            <a:r>
              <a:rPr lang="ru-RU" altLang="en-US" sz="1600" b="1">
                <a:solidFill>
                  <a:srgbClr val="FFFFFF"/>
                </a:solidFill>
              </a:rPr>
              <a:t>  Акции, осуществляемые подпольными группами против государственных </a:t>
            </a:r>
          </a:p>
          <a:p>
            <a:pPr algn="just" eaLnBrk="1" hangingPunct="1"/>
            <a:r>
              <a:rPr lang="ru-RU" altLang="en-US" sz="1600" b="1">
                <a:solidFill>
                  <a:srgbClr val="FFFFFF"/>
                </a:solidFill>
              </a:rPr>
              <a:t>органов и высших должностных лиц.</a:t>
            </a:r>
          </a:p>
          <a:p>
            <a:pPr algn="just" eaLnBrk="1" hangingPunct="1"/>
            <a:r>
              <a:rPr lang="ru-RU" altLang="en-US" sz="1600" b="1">
                <a:solidFill>
                  <a:srgbClr val="FFFFFF"/>
                </a:solidFill>
              </a:rPr>
              <a:t>   Во времена Великой французской революции террор широко применялся </a:t>
            </a:r>
          </a:p>
          <a:p>
            <a:pPr algn="just" eaLnBrk="1" hangingPunct="1"/>
            <a:r>
              <a:rPr lang="ru-RU" altLang="en-US" sz="1600" b="1">
                <a:solidFill>
                  <a:srgbClr val="FFFFFF"/>
                </a:solidFill>
              </a:rPr>
              <a:t>якобинцами для репрессий против своих политических оппонентов. </a:t>
            </a:r>
          </a:p>
          <a:p>
            <a:pPr algn="just" eaLnBrk="1" hangingPunct="1"/>
            <a:r>
              <a:rPr lang="ru-RU" altLang="en-US" sz="1600" b="1">
                <a:solidFill>
                  <a:srgbClr val="FFFFFF"/>
                </a:solidFill>
              </a:rPr>
              <a:t>   С тех пор понятие «якобинский террор» стало нарицательным, обозначая </a:t>
            </a:r>
          </a:p>
          <a:p>
            <a:pPr algn="just" eaLnBrk="1" hangingPunct="1"/>
            <a:r>
              <a:rPr lang="ru-RU" altLang="en-US" sz="1600" b="1">
                <a:solidFill>
                  <a:srgbClr val="FFFFFF"/>
                </a:solidFill>
              </a:rPr>
              <a:t>организованное насилие власти по отношению к политической оппозиции. </a:t>
            </a:r>
          </a:p>
          <a:p>
            <a:pPr algn="just" eaLnBrk="1" hangingPunct="1"/>
            <a:r>
              <a:rPr lang="ru-RU" altLang="en-US" sz="1600" b="1">
                <a:solidFill>
                  <a:srgbClr val="FFFFFF"/>
                </a:solidFill>
              </a:rPr>
              <a:t>   В Советской России традиции якобинцев продолжили большевики, которые </a:t>
            </a:r>
          </a:p>
          <a:p>
            <a:pPr algn="just" eaLnBrk="1" hangingPunct="1"/>
            <a:r>
              <a:rPr lang="ru-RU" altLang="en-US" sz="1600" b="1">
                <a:solidFill>
                  <a:srgbClr val="FFFFFF"/>
                </a:solidFill>
              </a:rPr>
              <a:t>объявили «красный террор» высшим проявлением классовой борьбы.</a:t>
            </a:r>
            <a:r>
              <a:rPr lang="ru-RU" altLang="en-US" sz="16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12775" y="1412875"/>
            <a:ext cx="8353425" cy="27368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 sz="2000" b="1">
                <a:solidFill>
                  <a:srgbClr val="000000"/>
                </a:solidFill>
              </a:rPr>
              <a:t>                                           ЭТНИЧЕСКИЙ-</a:t>
            </a:r>
          </a:p>
          <a:p>
            <a:pPr algn="just" eaLnBrk="1" hangingPunct="1"/>
            <a:r>
              <a:rPr lang="ru-RU" altLang="en-US" sz="1600" b="1">
                <a:solidFill>
                  <a:srgbClr val="000000"/>
                </a:solidFill>
              </a:rPr>
              <a:t>       </a:t>
            </a:r>
            <a:r>
              <a:rPr lang="ru-RU" altLang="en-US" b="1">
                <a:solidFill>
                  <a:srgbClr val="000000"/>
                </a:solidFill>
              </a:rPr>
              <a:t>К террору как способу борьбы за государственную независимость</a:t>
            </a:r>
          </a:p>
          <a:p>
            <a:pPr algn="just" eaLnBrk="1" hangingPunct="1"/>
            <a:r>
              <a:rPr lang="ru-RU" altLang="en-US" b="1">
                <a:solidFill>
                  <a:srgbClr val="000000"/>
                </a:solidFill>
              </a:rPr>
              <a:t>или предоставление широкой автономии иногда прибегают предста-</a:t>
            </a:r>
          </a:p>
          <a:p>
            <a:pPr algn="just" eaLnBrk="1" hangingPunct="1"/>
            <a:r>
              <a:rPr lang="ru-RU" altLang="en-US" b="1">
                <a:solidFill>
                  <a:srgbClr val="000000"/>
                </a:solidFill>
              </a:rPr>
              <a:t>вители этнических меньшинств.</a:t>
            </a:r>
          </a:p>
          <a:p>
            <a:pPr algn="just" eaLnBrk="1" hangingPunct="1"/>
            <a:r>
              <a:rPr lang="ru-RU" altLang="en-US" b="1">
                <a:solidFill>
                  <a:srgbClr val="000000"/>
                </a:solidFill>
              </a:rPr>
              <a:t>     Акции устрашения  осуществляют национально-освободительные </a:t>
            </a:r>
          </a:p>
          <a:p>
            <a:pPr algn="just" eaLnBrk="1" hangingPunct="1"/>
            <a:r>
              <a:rPr lang="ru-RU" altLang="en-US" b="1">
                <a:solidFill>
                  <a:srgbClr val="000000"/>
                </a:solidFill>
              </a:rPr>
              <a:t>движения, ведущие войну с колонизаторами и странами-агрессорами. </a:t>
            </a:r>
          </a:p>
          <a:p>
            <a:pPr algn="just" eaLnBrk="1" hangingPunct="1"/>
            <a:r>
              <a:rPr lang="ru-RU" altLang="en-US" b="1">
                <a:solidFill>
                  <a:srgbClr val="000000"/>
                </a:solidFill>
              </a:rPr>
              <a:t>    Старейшие и наиболее известные организации этого типа: </a:t>
            </a:r>
          </a:p>
          <a:p>
            <a:pPr algn="just" eaLnBrk="1" hangingPunct="1"/>
            <a:r>
              <a:rPr lang="ru-RU" altLang="en-US" b="1">
                <a:solidFill>
                  <a:srgbClr val="000000"/>
                </a:solidFill>
              </a:rPr>
              <a:t>Ирландская республиканская армия (ИРА), «Исламское движение </a:t>
            </a:r>
          </a:p>
          <a:p>
            <a:pPr algn="just" eaLnBrk="1" hangingPunct="1"/>
            <a:r>
              <a:rPr lang="ru-RU" altLang="en-US" b="1">
                <a:solidFill>
                  <a:srgbClr val="000000"/>
                </a:solidFill>
              </a:rPr>
              <a:t>сопротивления», или ХАМАС (Палестина)  и т.п.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68313" y="1844675"/>
            <a:ext cx="8281987" cy="3313113"/>
          </a:xfrm>
          <a:prstGeom prst="rect">
            <a:avLst/>
          </a:prstGeom>
          <a:solidFill>
            <a:srgbClr val="33CC33"/>
          </a:solidFill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 sz="2000" b="1">
                <a:solidFill>
                  <a:srgbClr val="0000CC"/>
                </a:solidFill>
              </a:rPr>
              <a:t>                                           РЕЛИГИОЗНЫЙ-</a:t>
            </a:r>
          </a:p>
          <a:p>
            <a:pPr algn="just" eaLnBrk="1" hangingPunct="1"/>
            <a:r>
              <a:rPr lang="ru-RU" altLang="en-US" sz="1600" b="1">
                <a:solidFill>
                  <a:srgbClr val="0000CC"/>
                </a:solidFill>
              </a:rPr>
              <a:t>Напрямую</a:t>
            </a:r>
            <a:r>
              <a:rPr lang="ru-RU" altLang="en-US" b="1">
                <a:solidFill>
                  <a:srgbClr val="0000CC"/>
                </a:solidFill>
              </a:rPr>
              <a:t> связан с этническим терроризмом и очень трудно понять, </a:t>
            </a:r>
          </a:p>
          <a:p>
            <a:pPr algn="just" eaLnBrk="1" hangingPunct="1"/>
            <a:r>
              <a:rPr lang="ru-RU" altLang="en-US" b="1">
                <a:solidFill>
                  <a:srgbClr val="0000CC"/>
                </a:solidFill>
              </a:rPr>
              <a:t>где заканчивается один и начинается другой.  Но если этнические тер-</a:t>
            </a:r>
          </a:p>
          <a:p>
            <a:pPr algn="just" eaLnBrk="1" hangingPunct="1"/>
            <a:r>
              <a:rPr lang="ru-RU" altLang="en-US" b="1">
                <a:solidFill>
                  <a:srgbClr val="0000CC"/>
                </a:solidFill>
              </a:rPr>
              <a:t>рористы ведут войну за свою историческую территорию, то религиоз-</a:t>
            </a:r>
          </a:p>
          <a:p>
            <a:pPr algn="just" eaLnBrk="1" hangingPunct="1"/>
            <a:r>
              <a:rPr lang="ru-RU" altLang="en-US" b="1">
                <a:solidFill>
                  <a:srgbClr val="0000CC"/>
                </a:solidFill>
              </a:rPr>
              <a:t>ные фанатики объявляют врагом все другие культуры. </a:t>
            </a:r>
          </a:p>
          <a:p>
            <a:pPr algn="just" eaLnBrk="1" hangingPunct="1"/>
            <a:r>
              <a:rPr lang="ru-RU" altLang="en-US" b="1">
                <a:solidFill>
                  <a:srgbClr val="0000CC"/>
                </a:solidFill>
              </a:rPr>
              <a:t>    Наиболышее распространение в </a:t>
            </a:r>
            <a:r>
              <a:rPr lang="en-US" altLang="en-US" b="1">
                <a:solidFill>
                  <a:srgbClr val="0000CC"/>
                </a:solidFill>
              </a:rPr>
              <a:t>XX</a:t>
            </a:r>
            <a:r>
              <a:rPr lang="ru-RU" altLang="en-US" b="1">
                <a:solidFill>
                  <a:srgbClr val="0000CC"/>
                </a:solidFill>
              </a:rPr>
              <a:t> в. получил  исламский терроризм. </a:t>
            </a:r>
          </a:p>
          <a:p>
            <a:pPr algn="just" eaLnBrk="1" hangingPunct="1"/>
            <a:r>
              <a:rPr lang="ru-RU" altLang="en-US" b="1">
                <a:solidFill>
                  <a:srgbClr val="0000CC"/>
                </a:solidFill>
              </a:rPr>
              <a:t>Его идейные лидеры присвоили право выступать от имени «чистого» </a:t>
            </a:r>
          </a:p>
          <a:p>
            <a:pPr algn="just" eaLnBrk="1" hangingPunct="1"/>
            <a:r>
              <a:rPr lang="ru-RU" altLang="en-US" b="1">
                <a:solidFill>
                  <a:srgbClr val="0000CC"/>
                </a:solidFill>
              </a:rPr>
              <a:t>ислама. Свою ненависть к миру они прикрывают зелёным знаменем </a:t>
            </a:r>
          </a:p>
          <a:p>
            <a:pPr algn="just" eaLnBrk="1" hangingPunct="1"/>
            <a:r>
              <a:rPr lang="ru-RU" altLang="en-US" b="1">
                <a:solidFill>
                  <a:srgbClr val="0000CC"/>
                </a:solidFill>
              </a:rPr>
              <a:t>Пророка. Основные противники — Запад с его культурой </a:t>
            </a:r>
            <a:r>
              <a:rPr lang="ru-RU" altLang="en-US" b="1" i="1">
                <a:solidFill>
                  <a:srgbClr val="0000CC"/>
                </a:solidFill>
              </a:rPr>
              <a:t> </a:t>
            </a:r>
            <a:r>
              <a:rPr lang="ru-RU" altLang="en-US" b="1">
                <a:solidFill>
                  <a:srgbClr val="0000CC"/>
                </a:solidFill>
              </a:rPr>
              <a:t>и традицион-</a:t>
            </a:r>
          </a:p>
          <a:p>
            <a:pPr algn="just" eaLnBrk="1" hangingPunct="1"/>
            <a:r>
              <a:rPr lang="ru-RU" altLang="en-US" b="1">
                <a:solidFill>
                  <a:srgbClr val="0000CC"/>
                </a:solidFill>
              </a:rPr>
              <a:t>ный ислам. Для «священной борьбы» используется весь арсенал </a:t>
            </a:r>
          </a:p>
          <a:p>
            <a:pPr algn="just" eaLnBrk="1" hangingPunct="1"/>
            <a:r>
              <a:rPr lang="ru-RU" altLang="en-US" b="1">
                <a:solidFill>
                  <a:srgbClr val="0000CC"/>
                </a:solidFill>
              </a:rPr>
              <a:t>средств борьбы, ибо  против «неверных» любые методы хороши.</a:t>
            </a:r>
            <a:endParaRPr lang="ru-RU" altLang="en-US">
              <a:solidFill>
                <a:srgbClr val="0000CC"/>
              </a:solidFill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23850" y="2349500"/>
            <a:ext cx="8280400" cy="3240088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 sz="2000" b="1">
                <a:solidFill>
                  <a:srgbClr val="FF3300"/>
                </a:solidFill>
              </a:rPr>
              <a:t>                                           ИНДИВИДУАЛЬНЫЙ –</a:t>
            </a:r>
          </a:p>
          <a:p>
            <a:pPr algn="just" eaLnBrk="1" hangingPunct="1"/>
            <a:r>
              <a:rPr lang="ru-RU" altLang="en-US" b="1">
                <a:solidFill>
                  <a:srgbClr val="FF3300"/>
                </a:solidFill>
              </a:rPr>
              <a:t>      Одиночки, идущие на совершение террористического акта,</a:t>
            </a:r>
          </a:p>
          <a:p>
            <a:pPr algn="just" eaLnBrk="1" hangingPunct="1"/>
            <a:r>
              <a:rPr lang="ru-RU" altLang="en-US" b="1">
                <a:solidFill>
                  <a:srgbClr val="FF3300"/>
                </a:solidFill>
              </a:rPr>
              <a:t>руководствуются самыми разными мотивами — политического, </a:t>
            </a:r>
          </a:p>
          <a:p>
            <a:pPr algn="just" eaLnBrk="1" hangingPunct="1"/>
            <a:r>
              <a:rPr lang="ru-RU" altLang="en-US" b="1">
                <a:solidFill>
                  <a:srgbClr val="FF3300"/>
                </a:solidFill>
              </a:rPr>
              <a:t>этнического, религиозного и иного характера. </a:t>
            </a:r>
          </a:p>
          <a:p>
            <a:pPr algn="just" eaLnBrk="1" hangingPunct="1"/>
            <a:r>
              <a:rPr lang="ru-RU" altLang="en-US" b="1">
                <a:solidFill>
                  <a:srgbClr val="FF3300"/>
                </a:solidFill>
              </a:rPr>
              <a:t>Нередко истинными заказчиками преступления являются тайные </a:t>
            </a:r>
          </a:p>
          <a:p>
            <a:pPr algn="just" eaLnBrk="1" hangingPunct="1"/>
            <a:r>
              <a:rPr lang="ru-RU" altLang="en-US" b="1">
                <a:solidFill>
                  <a:srgbClr val="FF3300"/>
                </a:solidFill>
              </a:rPr>
              <a:t>организации, которым выгодно, чтобы ответственность за акт </a:t>
            </a:r>
          </a:p>
          <a:p>
            <a:pPr algn="just" eaLnBrk="1" hangingPunct="1"/>
            <a:r>
              <a:rPr lang="ru-RU" altLang="en-US" b="1">
                <a:solidFill>
                  <a:srgbClr val="FF3300"/>
                </a:solidFill>
              </a:rPr>
              <a:t>террора легла на одного человека.</a:t>
            </a:r>
          </a:p>
          <a:p>
            <a:pPr algn="just" eaLnBrk="1" hangingPunct="1"/>
            <a:endParaRPr lang="ru-RU" altLang="en-US" b="1">
              <a:solidFill>
                <a:srgbClr val="FF3300"/>
              </a:solidFill>
            </a:endParaRPr>
          </a:p>
          <a:p>
            <a:pPr algn="just" eaLnBrk="1" hangingPunct="1"/>
            <a:endParaRPr lang="ru-RU" altLang="en-US" b="1">
              <a:solidFill>
                <a:srgbClr val="FF3300"/>
              </a:solidFill>
            </a:endParaRPr>
          </a:p>
          <a:p>
            <a:pPr algn="just" eaLnBrk="1" hangingPunct="1"/>
            <a:endParaRPr lang="ru-RU" altLang="en-US" sz="2000" b="1">
              <a:solidFill>
                <a:srgbClr val="FF3300"/>
              </a:solidFill>
            </a:endParaRPr>
          </a:p>
          <a:p>
            <a:pPr algn="just" eaLnBrk="1" hangingPunct="1"/>
            <a:endParaRPr lang="ru-RU" altLang="en-US">
              <a:solidFill>
                <a:srgbClr val="FF3300"/>
              </a:solidFill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07950" y="2781300"/>
            <a:ext cx="8280400" cy="3455988"/>
          </a:xfrm>
          <a:prstGeom prst="rect">
            <a:avLst/>
          </a:prstGeom>
          <a:solidFill>
            <a:schemeClr val="folHlink"/>
          </a:solidFill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 sz="2000" b="1">
                <a:solidFill>
                  <a:srgbClr val="000000"/>
                </a:solidFill>
              </a:rPr>
              <a:t>                                           КРИМИНАЛЬНЫЙ-</a:t>
            </a:r>
          </a:p>
          <a:p>
            <a:pPr algn="just" eaLnBrk="1" hangingPunct="1"/>
            <a:r>
              <a:rPr lang="ru-RU" altLang="en-US" b="1">
                <a:solidFill>
                  <a:srgbClr val="000000"/>
                </a:solidFill>
              </a:rPr>
              <a:t>Имеет чисто экономические причины. Бандиты стремятся запугать </a:t>
            </a:r>
          </a:p>
          <a:p>
            <a:pPr algn="just" eaLnBrk="1" hangingPunct="1"/>
            <a:r>
              <a:rPr lang="ru-RU" altLang="en-US" b="1">
                <a:solidFill>
                  <a:srgbClr val="000000"/>
                </a:solidFill>
              </a:rPr>
              <a:t>чиновников, отдельных коммерсантов или даже целые организации, </a:t>
            </a:r>
          </a:p>
          <a:p>
            <a:pPr algn="just" eaLnBrk="1" hangingPunct="1"/>
            <a:r>
              <a:rPr lang="ru-RU" altLang="en-US" b="1">
                <a:solidFill>
                  <a:srgbClr val="000000"/>
                </a:solidFill>
              </a:rPr>
              <a:t>чтобы заставить их принять свои требования — выплачивать </a:t>
            </a:r>
          </a:p>
          <a:p>
            <a:pPr algn="just" eaLnBrk="1" hangingPunct="1"/>
            <a:r>
              <a:rPr lang="ru-RU" altLang="en-US" b="1">
                <a:solidFill>
                  <a:srgbClr val="000000"/>
                </a:solidFill>
              </a:rPr>
              <a:t>«криминальный налог», передать бизнес под контроль той или иной </a:t>
            </a:r>
          </a:p>
          <a:p>
            <a:pPr algn="just" eaLnBrk="1" hangingPunct="1"/>
            <a:r>
              <a:rPr lang="ru-RU" altLang="en-US" b="1">
                <a:solidFill>
                  <a:srgbClr val="000000"/>
                </a:solidFill>
              </a:rPr>
              <a:t>преступной группировки и др. </a:t>
            </a:r>
          </a:p>
          <a:p>
            <a:pPr algn="just" eaLnBrk="1" hangingPunct="1"/>
            <a:r>
              <a:rPr lang="ru-RU" altLang="en-US" b="1">
                <a:solidFill>
                  <a:srgbClr val="000000"/>
                </a:solidFill>
              </a:rPr>
              <a:t>    Силовые акции устраиваются также против тех представителей </a:t>
            </a:r>
          </a:p>
          <a:p>
            <a:pPr algn="just" eaLnBrk="1" hangingPunct="1"/>
            <a:r>
              <a:rPr lang="ru-RU" altLang="en-US" b="1">
                <a:solidFill>
                  <a:srgbClr val="000000"/>
                </a:solidFill>
              </a:rPr>
              <a:t>власти и закона, которые мешают организованной преступности. </a:t>
            </a:r>
          </a:p>
          <a:p>
            <a:pPr algn="just" eaLnBrk="1" hangingPunct="1"/>
            <a:r>
              <a:rPr lang="ru-RU" altLang="en-US" b="1">
                <a:solidFill>
                  <a:srgbClr val="000000"/>
                </a:solidFill>
              </a:rPr>
              <a:t>Бандиты идут на убийства, проводят диверсии на предприятиях, </a:t>
            </a:r>
          </a:p>
          <a:p>
            <a:pPr algn="just" eaLnBrk="1" hangingPunct="1"/>
            <a:r>
              <a:rPr lang="ru-RU" altLang="en-US" b="1">
                <a:solidFill>
                  <a:srgbClr val="000000"/>
                </a:solidFill>
              </a:rPr>
              <a:t>устраивают взрывы на многолюдных рынках, в ресторанах, кафе и </a:t>
            </a:r>
          </a:p>
          <a:p>
            <a:pPr algn="just" eaLnBrk="1" hangingPunct="1"/>
            <a:r>
              <a:rPr lang="ru-RU" altLang="en-US" b="1">
                <a:solidFill>
                  <a:srgbClr val="000000"/>
                </a:solidFill>
              </a:rPr>
              <a:t>торговых центрах.   С целью выкупа захватывают заложников.</a:t>
            </a:r>
            <a:endParaRPr lang="ru-RU" altLang="en-US" sz="2000" b="1">
              <a:solidFill>
                <a:srgbClr val="000000"/>
              </a:solidFill>
            </a:endParaRPr>
          </a:p>
          <a:p>
            <a:pPr algn="just" eaLnBrk="1" hangingPunct="1"/>
            <a:endParaRPr lang="ru-RU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  <p:bldP spid="16390" grpId="0" animBg="1"/>
      <p:bldP spid="16391" grpId="0" animBg="1"/>
      <p:bldP spid="1639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en-US" sz="4000" smtClean="0"/>
              <a:t>Особенности проявления </a:t>
            </a:r>
            <a:br>
              <a:rPr lang="ru-RU" altLang="en-US" sz="4000" smtClean="0"/>
            </a:br>
            <a:r>
              <a:rPr lang="ru-RU" altLang="en-US" sz="4000" smtClean="0"/>
              <a:t>террористической деятельности</a:t>
            </a:r>
            <a:br>
              <a:rPr lang="ru-RU" altLang="en-US" sz="4000" smtClean="0"/>
            </a:br>
            <a:r>
              <a:rPr lang="ru-RU" altLang="en-US" sz="4000" smtClean="0"/>
              <a:t>в г.Москве.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9144000" cy="6858000"/>
          </a:xfrm>
          <a:solidFill>
            <a:srgbClr val="FFFF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n-US" altLang="en-US" b="1" smtClean="0"/>
          </a:p>
        </p:txBody>
      </p:sp>
      <p:sp>
        <p:nvSpPr>
          <p:cNvPr id="57348" name="WordArt 5"/>
          <p:cNvSpPr>
            <a:spLocks noChangeArrowheads="1" noChangeShapeType="1" noTextEdit="1"/>
          </p:cNvSpPr>
          <p:nvPr/>
        </p:nvSpPr>
        <p:spPr bwMode="auto">
          <a:xfrm>
            <a:off x="1258888" y="188913"/>
            <a:ext cx="6715125" cy="1714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Особенности проявления</a:t>
            </a:r>
          </a:p>
          <a:p>
            <a:pPr algn="ctr"/>
            <a:r>
              <a:rPr lang="ru-RU" sz="3600" kern="10"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террористической деятельности</a:t>
            </a:r>
          </a:p>
          <a:p>
            <a:pPr algn="ctr"/>
            <a:r>
              <a:rPr lang="ru-RU" sz="3600" kern="10"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в г.Москве.</a:t>
            </a:r>
            <a:endParaRPr lang="en-US" sz="3600" kern="10">
              <a:solidFill>
                <a:srgbClr val="8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755650" y="2060575"/>
            <a:ext cx="6769100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en-US" sz="1600" b="1" i="1">
              <a:solidFill>
                <a:srgbClr val="00000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en-US" sz="1600" b="1" i="1">
                <a:solidFill>
                  <a:srgbClr val="000000"/>
                </a:solidFill>
              </a:rPr>
              <a:t>Москва самый благополучный в экономическом отношении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en-US" sz="1600" b="1" i="1">
                <a:solidFill>
                  <a:srgbClr val="000000"/>
                </a:solidFill>
              </a:rPr>
              <a:t>  город бывшего СССР.</a:t>
            </a:r>
          </a:p>
          <a:p>
            <a:pPr algn="ctr" eaLnBrk="1" hangingPunct="1"/>
            <a:endParaRPr lang="ru-RU" altLang="en-US" sz="1600" b="1" i="1">
              <a:solidFill>
                <a:srgbClr val="000000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132138" y="2997200"/>
            <a:ext cx="5327650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600" b="1" i="1">
                <a:solidFill>
                  <a:srgbClr val="000000"/>
                </a:solidFill>
              </a:rPr>
              <a:t>В Москве принимаются большинство важных</a:t>
            </a:r>
          </a:p>
          <a:p>
            <a:pPr algn="ctr" eaLnBrk="1" hangingPunct="1"/>
            <a:r>
              <a:rPr lang="ru-RU" altLang="en-US" sz="1600" b="1" i="1">
                <a:solidFill>
                  <a:srgbClr val="000000"/>
                </a:solidFill>
              </a:rPr>
              <a:t>политических и экономических решений.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 flipV="1">
            <a:off x="323850" y="3933825"/>
            <a:ext cx="6553200" cy="790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600" b="1" i="1">
                <a:solidFill>
                  <a:srgbClr val="000000"/>
                </a:solidFill>
              </a:rPr>
              <a:t>В Москву за лучшей жизнью хлынули</a:t>
            </a:r>
          </a:p>
          <a:p>
            <a:pPr algn="ctr" eaLnBrk="1" hangingPunct="1"/>
            <a:r>
              <a:rPr lang="ru-RU" altLang="en-US" sz="1600" b="1" i="1">
                <a:solidFill>
                  <a:srgbClr val="000000"/>
                </a:solidFill>
              </a:rPr>
              <a:t> огромные массы людей из ближнего и дальнего зарубежья.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2195513" y="4868863"/>
            <a:ext cx="6121400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en-US" sz="1600" b="1" i="1">
                <a:solidFill>
                  <a:srgbClr val="000000"/>
                </a:solidFill>
              </a:rPr>
              <a:t>В Москве огромное скопление людей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en-US" sz="1600" b="1" i="1">
                <a:solidFill>
                  <a:srgbClr val="000000"/>
                </a:solidFill>
              </a:rPr>
              <a:t>( метро, торговые центры, вокзалы, аэровокзалы и т.д.)</a:t>
            </a:r>
          </a:p>
          <a:p>
            <a:pPr algn="ctr" eaLnBrk="1" hangingPunct="1"/>
            <a:endParaRPr lang="ru-RU" altLang="en-US" sz="1600" b="1" i="1">
              <a:solidFill>
                <a:srgbClr val="000000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107950" y="5943600"/>
            <a:ext cx="6985000" cy="7985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en-US" sz="1600" b="1" i="1">
                <a:solidFill>
                  <a:srgbClr val="000000"/>
                </a:solidFill>
              </a:rPr>
              <a:t>В Москве «большие деньги» и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en-US" sz="1600" b="1" i="1">
                <a:solidFill>
                  <a:srgbClr val="000000"/>
                </a:solidFill>
              </a:rPr>
              <a:t> в связи с этим - сложная криминогенная обстановка.</a:t>
            </a:r>
          </a:p>
          <a:p>
            <a:pPr algn="ctr" eaLnBrk="1" hangingPunct="1"/>
            <a:endParaRPr lang="ru-RU" altLang="en-US" sz="1600" b="1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86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55" decel="100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155" decel="100000"/>
                                        <p:tgtEl>
                                          <p:spTgt spid="286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155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155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155" decel="100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155" decel="100000"/>
                                        <p:tgtEl>
                                          <p:spTgt spid="286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155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155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155" decel="100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155" decel="100000"/>
                                        <p:tgtEl>
                                          <p:spTgt spid="286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1155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155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155" decel="100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155" decel="100000"/>
                                        <p:tgtEl>
                                          <p:spTgt spid="28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1155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155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79" grpId="0" animBg="1"/>
      <p:bldP spid="28680" grpId="0" animBg="1"/>
      <p:bldP spid="28681" grpId="0" animBg="1"/>
      <p:bldP spid="2868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 flipH="1">
            <a:off x="9144000" y="1916113"/>
            <a:ext cx="69850" cy="677862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</a:pPr>
            <a:endParaRPr lang="ru-RU" altLang="en-US" sz="3200" b="1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ru-RU" altLang="en-US" sz="3200" b="1">
                <a:solidFill>
                  <a:srgbClr val="FFFFFF"/>
                </a:solidFill>
                <a:latin typeface="Arial Black" panose="020B0A04020102020204" pitchFamily="34" charset="0"/>
              </a:rPr>
              <a:t>     </a:t>
            </a:r>
            <a:endParaRPr lang="ru-RU" altLang="en-US" sz="3600" b="1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-139700" y="2867025"/>
            <a:ext cx="69850" cy="530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en-US" sz="3200" b="1">
                <a:solidFill>
                  <a:srgbClr val="FFFFFF"/>
                </a:solidFill>
                <a:latin typeface="Arial Black" panose="020B0A04020102020204" pitchFamily="34" charset="0"/>
              </a:rPr>
              <a:t>      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692275" y="2349500"/>
            <a:ext cx="6013450" cy="1168400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dist="35921" dir="2700000" algn="ctr" rotWithShape="0">
              <a:srgbClr val="FF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</a:pPr>
            <a:endParaRPr lang="ru-RU" altLang="en-US" sz="2800" b="1" u="sng">
              <a:solidFill>
                <a:srgbClr val="CC0000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50000"/>
              </a:lnSpc>
            </a:pPr>
            <a:r>
              <a:rPr lang="ru-RU" altLang="en-US" sz="2800" b="1" u="sng">
                <a:solidFill>
                  <a:srgbClr val="CC0000"/>
                </a:solidFill>
                <a:latin typeface="Arial Black" panose="020B0A04020102020204" pitchFamily="34" charset="0"/>
              </a:rPr>
              <a:t>МОСКВА, </a:t>
            </a:r>
            <a:r>
              <a:rPr lang="ru-RU" altLang="en-US" sz="2000" b="1" u="sng">
                <a:solidFill>
                  <a:srgbClr val="CC0000"/>
                </a:solidFill>
                <a:latin typeface="Arial Black" panose="020B0A04020102020204" pitchFamily="34" charset="0"/>
              </a:rPr>
              <a:t>Пушкинская пл.</a:t>
            </a:r>
          </a:p>
          <a:p>
            <a:pPr eaLnBrk="1" hangingPunct="1">
              <a:lnSpc>
                <a:spcPct val="50000"/>
              </a:lnSpc>
            </a:pPr>
            <a:endParaRPr lang="ru-RU" altLang="en-US" sz="2000" b="1" u="sng">
              <a:solidFill>
                <a:srgbClr val="CC0000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ru-RU" altLang="en-US" sz="3600" b="1">
                <a:solidFill>
                  <a:srgbClr val="CC0000"/>
                </a:solidFill>
                <a:latin typeface="Arial Black" panose="020B0A04020102020204" pitchFamily="34" charset="0"/>
              </a:rPr>
              <a:t>         </a:t>
            </a:r>
            <a:r>
              <a:rPr lang="ru-RU" altLang="en-US" b="1">
                <a:solidFill>
                  <a:srgbClr val="CC0000"/>
                </a:solidFill>
                <a:latin typeface="Arial Black" panose="020B0A04020102020204" pitchFamily="34" charset="0"/>
              </a:rPr>
              <a:t>погибли       - 13</a:t>
            </a:r>
          </a:p>
          <a:p>
            <a:pPr eaLnBrk="1" hangingPunct="1">
              <a:lnSpc>
                <a:spcPct val="60000"/>
              </a:lnSpc>
            </a:pPr>
            <a:r>
              <a:rPr lang="ru-RU" altLang="en-US" b="1">
                <a:solidFill>
                  <a:srgbClr val="CC0000"/>
                </a:solidFill>
                <a:latin typeface="Arial Black" panose="020B0A04020102020204" pitchFamily="34" charset="0"/>
              </a:rPr>
              <a:t>                  пострадали     - 150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19063" y="6211888"/>
            <a:ext cx="871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 flipV="1">
            <a:off x="107950" y="6859588"/>
            <a:ext cx="9144000" cy="519112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rgbClr val="FF505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476375" y="2060575"/>
            <a:ext cx="6300788" cy="2198688"/>
          </a:xfrm>
          <a:prstGeom prst="rect">
            <a:avLst/>
          </a:prstGeom>
          <a:solidFill>
            <a:srgbClr val="FF9900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2800" b="1">
                <a:solidFill>
                  <a:srgbClr val="FFCC00"/>
                </a:solidFill>
              </a:rPr>
              <a:t> </a:t>
            </a:r>
            <a:r>
              <a:rPr lang="ru-RU" altLang="en-US" sz="2800" b="1">
                <a:solidFill>
                  <a:srgbClr val="CC0000"/>
                </a:solidFill>
              </a:rPr>
              <a:t>Террористический акт в Тушино.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en-US" b="1">
                <a:solidFill>
                  <a:srgbClr val="CC0000"/>
                </a:solidFill>
              </a:rPr>
              <a:t>На месте трагедии сразу погибло 12 человек.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en-US" b="1">
                <a:solidFill>
                  <a:srgbClr val="CC0000"/>
                </a:solidFill>
              </a:rPr>
              <a:t>В больницы  доставлено 59 человек.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en-US" b="1">
              <a:solidFill>
                <a:srgbClr val="CC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altLang="en-US" b="1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1547813" y="2205038"/>
            <a:ext cx="6192837" cy="15843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 b="1">
                <a:solidFill>
                  <a:srgbClr val="990033"/>
                </a:solidFill>
              </a:rPr>
              <a:t>Взрыв дома на </a:t>
            </a:r>
            <a:r>
              <a:rPr lang="en-US" altLang="en-US" sz="2400" b="1">
                <a:solidFill>
                  <a:srgbClr val="990033"/>
                </a:solidFill>
              </a:rPr>
              <a:t>‘‘</a:t>
            </a:r>
            <a:r>
              <a:rPr lang="ru-RU" altLang="en-US" sz="2400" b="1">
                <a:solidFill>
                  <a:srgbClr val="990033"/>
                </a:solidFill>
              </a:rPr>
              <a:t>Каширке</a:t>
            </a:r>
            <a:r>
              <a:rPr lang="en-US" altLang="en-US" sz="2400" b="1">
                <a:solidFill>
                  <a:srgbClr val="990033"/>
                </a:solidFill>
              </a:rPr>
              <a:t>”</a:t>
            </a:r>
            <a:r>
              <a:rPr lang="ru-RU" altLang="en-US" sz="2400" b="1">
                <a:solidFill>
                  <a:srgbClr val="990033"/>
                </a:solidFill>
              </a:rPr>
              <a:t>.</a:t>
            </a:r>
          </a:p>
          <a:p>
            <a:pPr algn="ctr" eaLnBrk="1" hangingPunct="1"/>
            <a:r>
              <a:rPr lang="ru-RU" altLang="en-US" b="1">
                <a:solidFill>
                  <a:srgbClr val="990033"/>
                </a:solidFill>
              </a:rPr>
              <a:t>Погибло более 100 человек.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4437063"/>
            <a:ext cx="9144000" cy="914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 b="1">
                <a:solidFill>
                  <a:srgbClr val="990033"/>
                </a:solidFill>
              </a:rPr>
              <a:t>Захват заложников в ДК ГПЗ метро Дубровка.</a:t>
            </a:r>
          </a:p>
          <a:p>
            <a:pPr algn="ctr" eaLnBrk="1" hangingPunct="1"/>
            <a:r>
              <a:rPr lang="ru-RU" altLang="en-US" b="1">
                <a:solidFill>
                  <a:srgbClr val="990033"/>
                </a:solidFill>
              </a:rPr>
              <a:t>Освобождено: более 750 человек;</a:t>
            </a:r>
          </a:p>
          <a:p>
            <a:pPr algn="ctr" eaLnBrk="1" hangingPunct="1"/>
            <a:r>
              <a:rPr lang="ru-RU" altLang="en-US" b="1">
                <a:solidFill>
                  <a:srgbClr val="990033"/>
                </a:solidFill>
              </a:rPr>
              <a:t>Погибло: около 130 человек.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0" y="5373688"/>
            <a:ext cx="9144000" cy="719137"/>
          </a:xfrm>
          <a:prstGeom prst="rect">
            <a:avLst/>
          </a:prstGeom>
          <a:solidFill>
            <a:srgbClr val="FFFF0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000" b="1">
                <a:solidFill>
                  <a:srgbClr val="CC0000"/>
                </a:solidFill>
              </a:rPr>
              <a:t>Взрыв в метро между станциями </a:t>
            </a:r>
            <a:r>
              <a:rPr lang="en-US" altLang="en-US" sz="2000" b="1">
                <a:solidFill>
                  <a:srgbClr val="CC0000"/>
                </a:solidFill>
              </a:rPr>
              <a:t>“</a:t>
            </a:r>
            <a:r>
              <a:rPr lang="ru-RU" altLang="en-US" sz="2000" b="1">
                <a:solidFill>
                  <a:srgbClr val="CC0000"/>
                </a:solidFill>
              </a:rPr>
              <a:t>Автозаводская</a:t>
            </a:r>
            <a:r>
              <a:rPr lang="en-US" altLang="en-US" sz="2000" b="1">
                <a:solidFill>
                  <a:srgbClr val="CC0000"/>
                </a:solidFill>
              </a:rPr>
              <a:t>”</a:t>
            </a:r>
            <a:r>
              <a:rPr lang="ru-RU" altLang="en-US" sz="2000" b="1">
                <a:solidFill>
                  <a:srgbClr val="CC0000"/>
                </a:solidFill>
              </a:rPr>
              <a:t> и </a:t>
            </a:r>
            <a:r>
              <a:rPr lang="en-US" altLang="en-US" sz="2000" b="1">
                <a:solidFill>
                  <a:srgbClr val="CC0000"/>
                </a:solidFill>
              </a:rPr>
              <a:t>“</a:t>
            </a:r>
            <a:r>
              <a:rPr lang="ru-RU" altLang="en-US" sz="2000" b="1">
                <a:solidFill>
                  <a:srgbClr val="CC0000"/>
                </a:solidFill>
              </a:rPr>
              <a:t>Повелецкая</a:t>
            </a:r>
            <a:r>
              <a:rPr lang="en-US" altLang="en-US" sz="2000" b="1">
                <a:solidFill>
                  <a:srgbClr val="CC0000"/>
                </a:solidFill>
              </a:rPr>
              <a:t>”</a:t>
            </a:r>
            <a:r>
              <a:rPr lang="ru-RU" altLang="en-US" sz="2000" b="1">
                <a:solidFill>
                  <a:srgbClr val="CC0000"/>
                </a:solidFill>
              </a:rPr>
              <a:t>.</a:t>
            </a:r>
          </a:p>
          <a:p>
            <a:pPr algn="ctr" eaLnBrk="1" hangingPunct="1"/>
            <a:r>
              <a:rPr lang="ru-RU" altLang="en-US" sz="2000" b="1">
                <a:solidFill>
                  <a:srgbClr val="CC0000"/>
                </a:solidFill>
              </a:rPr>
              <a:t>Погибло 41 человек.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000" b="1">
                <a:solidFill>
                  <a:srgbClr val="A50021"/>
                </a:solidFill>
              </a:rPr>
              <a:t>Взрыв в метро </a:t>
            </a:r>
            <a:r>
              <a:rPr lang="en-US" altLang="en-US" sz="2000" b="1">
                <a:solidFill>
                  <a:srgbClr val="A50021"/>
                </a:solidFill>
              </a:rPr>
              <a:t>“</a:t>
            </a:r>
            <a:r>
              <a:rPr lang="ru-RU" altLang="en-US" sz="2000" b="1">
                <a:solidFill>
                  <a:srgbClr val="A50021"/>
                </a:solidFill>
              </a:rPr>
              <a:t>Лубянка</a:t>
            </a:r>
            <a:r>
              <a:rPr lang="en-US" altLang="en-US" sz="2000" b="1">
                <a:solidFill>
                  <a:srgbClr val="A50021"/>
                </a:solidFill>
              </a:rPr>
              <a:t>”</a:t>
            </a:r>
            <a:r>
              <a:rPr lang="ru-RU" altLang="en-US" sz="2000" b="1">
                <a:solidFill>
                  <a:srgbClr val="A50021"/>
                </a:solidFill>
              </a:rPr>
              <a:t> и </a:t>
            </a:r>
            <a:r>
              <a:rPr lang="en-US" altLang="en-US" sz="2000" b="1">
                <a:solidFill>
                  <a:srgbClr val="A50021"/>
                </a:solidFill>
              </a:rPr>
              <a:t>“</a:t>
            </a:r>
            <a:r>
              <a:rPr lang="ru-RU" altLang="en-US" sz="2000" b="1">
                <a:solidFill>
                  <a:srgbClr val="A50021"/>
                </a:solidFill>
              </a:rPr>
              <a:t>Парк культуры</a:t>
            </a:r>
            <a:r>
              <a:rPr lang="en-US" altLang="en-US" sz="2000" b="1">
                <a:solidFill>
                  <a:srgbClr val="A50021"/>
                </a:solidFill>
              </a:rPr>
              <a:t>”</a:t>
            </a:r>
            <a:r>
              <a:rPr lang="ru-RU" altLang="en-US" sz="2000" b="1">
                <a:solidFill>
                  <a:srgbClr val="A50021"/>
                </a:solidFill>
              </a:rPr>
              <a:t>. 2010г.</a:t>
            </a:r>
          </a:p>
          <a:p>
            <a:pPr algn="ctr" eaLnBrk="1" hangingPunct="1"/>
            <a:r>
              <a:rPr lang="ru-RU" altLang="en-US" sz="2000" b="1">
                <a:solidFill>
                  <a:srgbClr val="A50021"/>
                </a:solidFill>
              </a:rPr>
              <a:t>Погибло 40 человек.</a:t>
            </a:r>
          </a:p>
        </p:txBody>
      </p:sp>
      <p:sp>
        <p:nvSpPr>
          <p:cNvPr id="7183" name="WordArt 15"/>
          <p:cNvSpPr>
            <a:spLocks noChangeArrowheads="1" noChangeShapeType="1" noTextEdit="1"/>
          </p:cNvSpPr>
          <p:nvPr/>
        </p:nvSpPr>
        <p:spPr bwMode="auto">
          <a:xfrm rot="575412">
            <a:off x="2266950" y="-315913"/>
            <a:ext cx="4886325" cy="257175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az-Cyrl-AZ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8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Террористические акты</a:t>
            </a:r>
          </a:p>
          <a:p>
            <a:pPr algn="ctr"/>
            <a:r>
              <a:rPr lang="az-Cyrl-AZ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8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в г.Москве.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8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  <p:bldP spid="7179" grpId="0" animBg="1"/>
      <p:bldP spid="7180" grpId="0" animBg="1"/>
      <p:bldP spid="7181" grpId="0" animBg="1"/>
      <p:bldP spid="718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 rot="-818618">
            <a:off x="-180975" y="195263"/>
            <a:ext cx="8885238" cy="3665537"/>
          </a:xfrm>
          <a:prstGeom prst="irregularSeal1">
            <a:avLst/>
          </a:prstGeom>
          <a:gradFill rotWithShape="0">
            <a:gsLst>
              <a:gs pos="0">
                <a:srgbClr val="FFFF8D">
                  <a:alpha val="82001"/>
                </a:srgbClr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Повышенный интерес посторонних лиц к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техническому состоянию, планировке здания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(объекта), его коммуникациям и охране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0" y="115888"/>
            <a:ext cx="9144000" cy="774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en-US" sz="2800">
                <a:solidFill>
                  <a:srgbClr val="FFFF00"/>
                </a:solidFill>
                <a:latin typeface="Arial Black" panose="020B0A04020102020204" pitchFamily="34" charset="0"/>
              </a:rPr>
              <a:t>ХАРАКТЕРНЫЕ ПРИЗНАКИ ПОДГОТОВКИ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en-US" sz="2800">
                <a:solidFill>
                  <a:srgbClr val="FFFF00"/>
                </a:solidFill>
                <a:latin typeface="Arial Black" panose="020B0A04020102020204" pitchFamily="34" charset="0"/>
              </a:rPr>
              <a:t> ТЕРРОРИСТИЧЕСКИХ АКТОВ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 rot="720868">
            <a:off x="1290638" y="2127250"/>
            <a:ext cx="8537575" cy="3962400"/>
          </a:xfrm>
          <a:prstGeom prst="irregularSeal1">
            <a:avLst/>
          </a:prstGeom>
          <a:gradFill rotWithShape="0">
            <a:gsLst>
              <a:gs pos="0">
                <a:srgbClr val="881B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4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Активные попытки посторонних лиц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проникнуть в место расположения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газотрубопроводов, подвальные помещения,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в здания (на объект)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 rot="16210593">
            <a:off x="2086769" y="1142206"/>
            <a:ext cx="2516187" cy="8921751"/>
          </a:xfrm>
          <a:prstGeom prst="irregularSeal1">
            <a:avLst/>
          </a:prstGeom>
          <a:gradFill rotWithShape="0">
            <a:gsLst>
              <a:gs pos="0">
                <a:schemeClr val="accent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defRPr/>
            </a:pPr>
            <a:r>
              <a:rPr lang="ru-RU" sz="24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Парковка возле дома</a:t>
            </a:r>
          </a:p>
          <a:p>
            <a:pPr algn="ctr">
              <a:defRPr/>
            </a:pPr>
            <a:r>
              <a:rPr lang="ru-RU" sz="24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загруженных автомобилей</a:t>
            </a:r>
          </a:p>
          <a:p>
            <a:pPr algn="ctr">
              <a:defRPr/>
            </a:pPr>
            <a:r>
              <a:rPr lang="ru-RU" sz="24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 длительный срок</a:t>
            </a:r>
          </a:p>
        </p:txBody>
      </p:sp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 autoUpdateAnimBg="0"/>
      <p:bldP spid="9220" grpId="0" animBg="1" autoUpdateAnimBg="0"/>
      <p:bldP spid="9221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ВУ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08275"/>
            <a:ext cx="4876800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4450"/>
            <a:ext cx="8077200" cy="914400"/>
          </a:xfrm>
          <a:solidFill>
            <a:srgbClr val="FFCC00"/>
          </a:solidFill>
          <a:effectLst>
            <a:outerShdw dist="35921" dir="2700000" algn="ctr" rotWithShape="0">
              <a:srgbClr val="FFFF8D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en-US" sz="2400" smtClean="0">
                <a:solidFill>
                  <a:srgbClr val="FF0000"/>
                </a:solidFill>
                <a:latin typeface="Arial Black" panose="020B0A04020102020204" pitchFamily="34" charset="0"/>
              </a:rPr>
              <a:t>ПРИЗНАКИ,  КОТОРЫЕ МОГУТ УКАЗЫВАТЬ НА НАЛИЧИЕ ВЗРЫВНОГО УСТРОЙСТВА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-107950" y="2738438"/>
            <a:ext cx="6096000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ru-RU" altLang="en-US" sz="2000" b="1">
                <a:solidFill>
                  <a:srgbClr val="CC0066"/>
                </a:solidFill>
              </a:rPr>
              <a:t> </a:t>
            </a:r>
            <a:r>
              <a:rPr lang="ru-RU" altLang="en-US" sz="2000" b="1">
                <a:solidFill>
                  <a:srgbClr val="CC0000"/>
                </a:solidFill>
              </a:rPr>
              <a:t>НАЛИЧИЕ НА ОБНАРУЖЕННОМ ПРЕДМЕТЕ ПРОВОДОВ, ИЗОЛЕНТЫ, ВЕРЕВОК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276600" y="4005263"/>
            <a:ext cx="4876800" cy="10064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ru-RU" altLang="en-US" sz="2000" b="1">
                <a:solidFill>
                  <a:srgbClr val="66FF33"/>
                </a:solidFill>
              </a:rPr>
              <a:t> </a:t>
            </a:r>
            <a:r>
              <a:rPr lang="ru-RU" altLang="en-US" sz="2000" b="1">
                <a:solidFill>
                  <a:srgbClr val="CC0000"/>
                </a:solidFill>
              </a:rPr>
              <a:t>ПОДОЗРИТЕЛЬНЫЕ ЗВУКИ (ЩЕЛЧКИ, ТИКАНЬЕ ЧАСОВ И Т.П.) ИЗДАВАЕМЫЕ ПРЕДМЕТОМ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79388" y="5661025"/>
            <a:ext cx="6629400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ru-RU" altLang="en-US" sz="2000" b="1">
                <a:solidFill>
                  <a:srgbClr val="CCECFF"/>
                </a:solidFill>
              </a:rPr>
              <a:t> </a:t>
            </a:r>
            <a:r>
              <a:rPr lang="ru-RU" altLang="en-US" sz="2000" b="1">
                <a:solidFill>
                  <a:srgbClr val="CC0000"/>
                </a:solidFill>
              </a:rPr>
              <a:t>ОТ ПРЕДМЕТА ИСХОДИТ  НЕОБЫЧНЫЙ ЗАПАХ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331913" y="1341438"/>
            <a:ext cx="6454775" cy="10064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ru-RU" altLang="en-US" sz="2000" b="1">
                <a:solidFill>
                  <a:srgbClr val="CCCCFF"/>
                </a:solidFill>
              </a:rPr>
              <a:t> </a:t>
            </a:r>
            <a:r>
              <a:rPr lang="ru-RU" altLang="en-US" sz="2000" b="1">
                <a:solidFill>
                  <a:srgbClr val="CC0000"/>
                </a:solidFill>
              </a:rPr>
              <a:t>ОБНАРУЖЕНИЕ  ПРЕДМЕТОВ ДОМАШНЕГО ОБИХОДА (ЧАЩЕ ДОРОГОСТОЯЩИХ), ЯКОБЫ УТЕРЯННЫХ ИЛИ ЗАБЫТЫХ</a:t>
            </a:r>
          </a:p>
        </p:txBody>
      </p:sp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 autoUpdateAnimBg="0"/>
      <p:bldP spid="10245" grpId="0" animBg="1" autoUpdateAnimBg="0"/>
      <p:bldP spid="10246" grpId="0" animBg="1" autoUpdateAnimBg="0"/>
      <p:bldP spid="10247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15888"/>
            <a:ext cx="8229600" cy="850900"/>
          </a:xfrm>
          <a:solidFill>
            <a:srgbClr val="FFFF00"/>
          </a:solidFill>
          <a:effectLst>
            <a:outerShdw dist="17961" dir="2700000" algn="ctr" rotWithShape="0">
              <a:srgbClr val="F4F939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en-US" sz="2400" smtClean="0">
                <a:solidFill>
                  <a:srgbClr val="CC6600"/>
                </a:solidFill>
                <a:latin typeface="Arial Black" panose="020B0A04020102020204" pitchFamily="34" charset="0"/>
              </a:rPr>
              <a:t>МЕРЫ ПРЕДУПРЕДИТЕЛЬНОГО ХАРАКТЕРА  ПРИ УГРОЗЕ ТЕРРОРИСТИЧЕСКИХ АКТОВ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7950" y="1179513"/>
            <a:ext cx="8839200" cy="5057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28398" dir="1593903" algn="ctr" rotWithShape="0">
              <a:srgbClr val="F4F939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altLang="en-US" sz="2400" b="1">
                <a:solidFill>
                  <a:srgbClr val="FF0000"/>
                </a:solidFill>
              </a:rPr>
              <a:t>Ужесточение пропускного режима на территорию объекта.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altLang="en-US" sz="2400" b="1">
                <a:solidFill>
                  <a:srgbClr val="FF0000"/>
                </a:solidFill>
              </a:rPr>
              <a:t>Ежедневные осмотры объекта и обходы территории с целью выявления ВУ и подозрительных предметов.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altLang="en-US" sz="2400" b="1">
                <a:solidFill>
                  <a:srgbClr val="FF0000"/>
                </a:solidFill>
              </a:rPr>
              <a:t>Периодическая комиссионная проверка складских помещений.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altLang="en-US" sz="2400" b="1">
                <a:solidFill>
                  <a:srgbClr val="FF0000"/>
                </a:solidFill>
              </a:rPr>
              <a:t>Более тщательный подбор и проверка кадров.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altLang="en-US" sz="2400" b="1">
                <a:solidFill>
                  <a:srgbClr val="FF0000"/>
                </a:solidFill>
              </a:rPr>
              <a:t>Организация и проведение совместно с сотрудниками правоохранительных органов инструктажей и прак-тических занятий по предупреждению террористических актов и действиям при их угрозе.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altLang="en-US" sz="2400" b="1">
                <a:solidFill>
                  <a:srgbClr val="FF0000"/>
                </a:solidFill>
              </a:rPr>
              <a:t>При заключении договоров аренды включать пункт, дающие право администрации проверять сдаваемые помещения по своему усмотрению.</a:t>
            </a:r>
          </a:p>
        </p:txBody>
      </p:sp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15888"/>
            <a:ext cx="7772400" cy="1143000"/>
          </a:xfrm>
          <a:solidFill>
            <a:srgbClr val="FFFF00"/>
          </a:solidFill>
          <a:effectLst>
            <a:outerShdw dist="28398" dir="3806097" algn="ctr" rotWithShape="0">
              <a:srgbClr val="FF33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en-US" sz="2400" smtClean="0">
                <a:solidFill>
                  <a:srgbClr val="CC0000"/>
                </a:solidFill>
                <a:latin typeface="Arial Black" panose="020B0A04020102020204" pitchFamily="34" charset="0"/>
              </a:rPr>
              <a:t>ДЕЙСТВИЯ  ДОЛЖНОСТНЫХ ЛИЦ ПРИ ПОЛУЧЕНИИ ИНФОРМАЦИИ ОБ УГРОЗЕ ВЗРЫВА ИЛИ ОБНАРУЖЕНИИ ВУ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62150"/>
            <a:ext cx="8686800" cy="4419600"/>
          </a:xfrm>
          <a:solidFill>
            <a:srgbClr val="FF9900"/>
          </a:solidFill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90000"/>
              </a:lnSpc>
              <a:spcBef>
                <a:spcPct val="40000"/>
              </a:spcBef>
            </a:pPr>
            <a:r>
              <a:rPr lang="ru-RU" altLang="en-US" sz="2400" b="1" smtClean="0">
                <a:solidFill>
                  <a:srgbClr val="CC0000"/>
                </a:solidFill>
                <a:latin typeface="Arial Cyr" panose="020B0604020202020204" pitchFamily="34" charset="0"/>
              </a:rPr>
              <a:t>Немедленно сообщить об обнаружении подозри-тельного предмета правоохранительным органам.</a:t>
            </a:r>
          </a:p>
          <a:p>
            <a:pPr algn="just" eaLnBrk="1" hangingPunct="1">
              <a:lnSpc>
                <a:spcPct val="90000"/>
              </a:lnSpc>
              <a:spcBef>
                <a:spcPct val="40000"/>
              </a:spcBef>
            </a:pPr>
            <a:r>
              <a:rPr lang="ru-RU" altLang="en-US" sz="2400" b="1" smtClean="0">
                <a:solidFill>
                  <a:srgbClr val="CC0000"/>
                </a:solidFill>
                <a:latin typeface="Arial Cyr" panose="020B0604020202020204" pitchFamily="34" charset="0"/>
              </a:rPr>
              <a:t>Удалить сотрудников на безопасное расстояние (при необходимости приступить к эвакуации).</a:t>
            </a:r>
          </a:p>
          <a:p>
            <a:pPr algn="just" eaLnBrk="1" hangingPunct="1">
              <a:lnSpc>
                <a:spcPct val="90000"/>
              </a:lnSpc>
              <a:spcBef>
                <a:spcPct val="40000"/>
              </a:spcBef>
            </a:pPr>
            <a:r>
              <a:rPr lang="ru-RU" altLang="en-US" sz="2400" b="1" smtClean="0">
                <a:solidFill>
                  <a:srgbClr val="CC0000"/>
                </a:solidFill>
                <a:latin typeface="Arial Cyr" panose="020B0604020202020204" pitchFamily="34" charset="0"/>
              </a:rPr>
              <a:t>Обеспечить возможность подъезда к месту обнаружения ВУ машин МВД, ФСБ, «СКОРОЙ ПОМОЩИ», ПОЖАРНОЙ СЛУЖБЫ, МЧС.</a:t>
            </a:r>
          </a:p>
          <a:p>
            <a:pPr algn="just" eaLnBrk="1" hangingPunct="1">
              <a:lnSpc>
                <a:spcPct val="90000"/>
              </a:lnSpc>
              <a:spcBef>
                <a:spcPct val="40000"/>
              </a:spcBef>
            </a:pPr>
            <a:r>
              <a:rPr lang="ru-RU" altLang="en-US" sz="2400" b="1" smtClean="0">
                <a:solidFill>
                  <a:srgbClr val="CC0000"/>
                </a:solidFill>
                <a:latin typeface="Arial Cyr" panose="020B0604020202020204" pitchFamily="34" charset="0"/>
              </a:rPr>
              <a:t>Обеспечить присутствие лиц, обнаруживших ВУ,  зафиксировать их установочные данные.</a:t>
            </a:r>
          </a:p>
          <a:p>
            <a:pPr algn="just" eaLnBrk="1" hangingPunct="1">
              <a:lnSpc>
                <a:spcPct val="90000"/>
              </a:lnSpc>
              <a:spcBef>
                <a:spcPct val="40000"/>
              </a:spcBef>
            </a:pPr>
            <a:r>
              <a:rPr lang="ru-RU" altLang="en-US" sz="2400" b="1" smtClean="0">
                <a:solidFill>
                  <a:srgbClr val="CC0000"/>
                </a:solidFill>
                <a:latin typeface="Arial Cyr" panose="020B0604020202020204" pitchFamily="34" charset="0"/>
              </a:rPr>
              <a:t>Во всех случаях </a:t>
            </a:r>
            <a:r>
              <a:rPr lang="ru-RU" altLang="en-US" sz="2400" b="1" i="1" u="sng" smtClean="0">
                <a:solidFill>
                  <a:srgbClr val="CC0000"/>
                </a:solidFill>
                <a:latin typeface="Arial Cyr" panose="020B0604020202020204" pitchFamily="34" charset="0"/>
              </a:rPr>
              <a:t>НЕ ПРИБЛИЖАТЬСЯ</a:t>
            </a:r>
            <a:r>
              <a:rPr lang="ru-RU" altLang="en-US" sz="2400" b="1" smtClean="0">
                <a:solidFill>
                  <a:srgbClr val="CC0000"/>
                </a:solidFill>
                <a:latin typeface="Arial Cyr" panose="020B0604020202020204" pitchFamily="34" charset="0"/>
              </a:rPr>
              <a:t>, НЕ ТРОГАТЬ, НЕ ПЕРЕМЕЩАТЬ и НЕ ВСКРЫВАТЬ находку.</a:t>
            </a:r>
          </a:p>
        </p:txBody>
      </p:sp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0" decel="100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0" decel="100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800" decel="100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966788" y="1484313"/>
            <a:ext cx="8142287" cy="3000375"/>
          </a:xfrm>
          <a:prstGeom prst="roundRect">
            <a:avLst>
              <a:gd name="adj" fmla="val 16667"/>
            </a:avLst>
          </a:prstGeom>
          <a:solidFill>
            <a:srgbClr val="FF66CC">
              <a:alpha val="5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b="1">
                <a:solidFill>
                  <a:srgbClr val="FFFF00"/>
                </a:solidFill>
                <a:latin typeface="Arial Black" panose="020B0A04020102020204" pitchFamily="34" charset="0"/>
              </a:rPr>
              <a:t>Если Вы обнаружили предмет, </a:t>
            </a:r>
          </a:p>
          <a:p>
            <a:pPr algn="ctr" eaLnBrk="1" hangingPunct="1"/>
            <a:r>
              <a:rPr lang="ru-RU" altLang="en-US" sz="2800" b="1">
                <a:solidFill>
                  <a:srgbClr val="FFFF00"/>
                </a:solidFill>
                <a:latin typeface="Arial Black" panose="020B0A04020102020204" pitchFamily="34" charset="0"/>
              </a:rPr>
              <a:t>который по Вашему мнению </a:t>
            </a:r>
          </a:p>
          <a:p>
            <a:pPr algn="ctr" eaLnBrk="1" hangingPunct="1"/>
            <a:r>
              <a:rPr lang="ru-RU" altLang="en-US" sz="2800" b="1">
                <a:solidFill>
                  <a:srgbClr val="FFFF00"/>
                </a:solidFill>
                <a:latin typeface="Arial Black" panose="020B0A04020102020204" pitchFamily="34" charset="0"/>
              </a:rPr>
              <a:t>не должен находиться </a:t>
            </a:r>
          </a:p>
          <a:p>
            <a:pPr algn="ctr" eaLnBrk="1" hangingPunct="1"/>
            <a:r>
              <a:rPr lang="ru-RU" altLang="en-US" sz="3200" b="1" i="1" u="sng">
                <a:solidFill>
                  <a:srgbClr val="FFFF00"/>
                </a:solidFill>
              </a:rPr>
              <a:t>«в этом месте и в это время»,</a:t>
            </a:r>
            <a:r>
              <a:rPr lang="ru-RU" altLang="en-US" sz="2800" b="1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</a:p>
          <a:p>
            <a:pPr algn="ctr" eaLnBrk="1" hangingPunct="1"/>
            <a:r>
              <a:rPr lang="ru-RU" altLang="en-US" sz="2800" b="1">
                <a:solidFill>
                  <a:srgbClr val="FFFF00"/>
                </a:solidFill>
                <a:latin typeface="Arial Black" panose="020B0A04020102020204" pitchFamily="34" charset="0"/>
              </a:rPr>
              <a:t>не оставляйте этот факт </a:t>
            </a:r>
          </a:p>
          <a:p>
            <a:pPr algn="ctr" eaLnBrk="1" hangingPunct="1"/>
            <a:r>
              <a:rPr lang="ru-RU" altLang="en-US" sz="2800" b="1">
                <a:solidFill>
                  <a:srgbClr val="FFFF00"/>
                </a:solidFill>
                <a:latin typeface="Arial Black" panose="020B0A04020102020204" pitchFamily="34" charset="0"/>
              </a:rPr>
              <a:t>без внимания!!!</a:t>
            </a: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576263" y="1752600"/>
            <a:ext cx="8296275" cy="3352800"/>
          </a:xfrm>
          <a:prstGeom prst="roundRect">
            <a:avLst>
              <a:gd name="adj" fmla="val 16667"/>
            </a:avLst>
          </a:prstGeom>
          <a:solidFill>
            <a:srgbClr val="99CCFF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>
                <a:solidFill>
                  <a:srgbClr val="3333CC"/>
                </a:solidFill>
                <a:latin typeface="Arial Black" panose="020B0A04020102020204" pitchFamily="34" charset="0"/>
              </a:rPr>
              <a:t>Бесхозная или забытая вещь</a:t>
            </a:r>
          </a:p>
          <a:p>
            <a:pPr algn="ctr" eaLnBrk="1" hangingPunct="1"/>
            <a:r>
              <a:rPr lang="ru-RU" altLang="en-US" sz="2800">
                <a:solidFill>
                  <a:srgbClr val="3333CC"/>
                </a:solidFill>
                <a:latin typeface="Arial Black" panose="020B0A04020102020204" pitchFamily="34" charset="0"/>
              </a:rPr>
              <a:t> обнаружена Вами в транспорте:</a:t>
            </a:r>
          </a:p>
          <a:p>
            <a:pPr algn="ctr" eaLnBrk="1" hangingPunct="1"/>
            <a:r>
              <a:rPr lang="ru-RU" altLang="en-US" sz="2800">
                <a:solidFill>
                  <a:srgbClr val="3333CC"/>
                </a:solidFill>
                <a:latin typeface="Arial Black" panose="020B0A04020102020204" pitchFamily="34" charset="0"/>
              </a:rPr>
              <a:t>опросите находящихся рядом людей и, </a:t>
            </a:r>
          </a:p>
          <a:p>
            <a:pPr algn="ctr" eaLnBrk="1" hangingPunct="1"/>
            <a:r>
              <a:rPr lang="ru-RU" altLang="en-US" sz="2800">
                <a:solidFill>
                  <a:srgbClr val="3333CC"/>
                </a:solidFill>
                <a:latin typeface="Arial Black" panose="020B0A04020102020204" pitchFamily="34" charset="0"/>
              </a:rPr>
              <a:t>если хозяин не установлен,</a:t>
            </a:r>
          </a:p>
          <a:p>
            <a:pPr algn="ctr" eaLnBrk="1" hangingPunct="1"/>
            <a:r>
              <a:rPr lang="ru-RU" altLang="en-US" sz="2800">
                <a:solidFill>
                  <a:srgbClr val="3333CC"/>
                </a:solidFill>
                <a:latin typeface="Arial Black" panose="020B0A04020102020204" pitchFamily="34" charset="0"/>
              </a:rPr>
              <a:t>НЕМЕДЛЕННО </a:t>
            </a:r>
          </a:p>
          <a:p>
            <a:pPr algn="ctr" eaLnBrk="1" hangingPunct="1"/>
            <a:r>
              <a:rPr lang="ru-RU" altLang="en-US" sz="2800">
                <a:solidFill>
                  <a:srgbClr val="3333CC"/>
                </a:solidFill>
                <a:latin typeface="Arial Black" panose="020B0A04020102020204" pitchFamily="34" charset="0"/>
              </a:rPr>
              <a:t>сообщите водителю (машинисту)! 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252413" y="2060575"/>
            <a:ext cx="8324850" cy="3352800"/>
          </a:xfrm>
          <a:prstGeom prst="roundRect">
            <a:avLst>
              <a:gd name="adj" fmla="val 16667"/>
            </a:avLst>
          </a:prstGeom>
          <a:solidFill>
            <a:srgbClr val="AEDEB6">
              <a:alpha val="8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ru-RU" altLang="en-US" sz="2800">
                <a:solidFill>
                  <a:srgbClr val="006600"/>
                </a:solidFill>
                <a:latin typeface="Arial Black" panose="020B0A04020102020204" pitchFamily="34" charset="0"/>
              </a:rPr>
              <a:t>Подозрительный предмет обнаружен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en-US" sz="2800">
                <a:solidFill>
                  <a:srgbClr val="006600"/>
                </a:solidFill>
                <a:latin typeface="Arial Black" panose="020B0A04020102020204" pitchFamily="34" charset="0"/>
              </a:rPr>
              <a:t> в подъезде Вашего дома. 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en-US" sz="2800">
                <a:solidFill>
                  <a:srgbClr val="006600"/>
                </a:solidFill>
                <a:latin typeface="Arial Black" panose="020B0A04020102020204" pitchFamily="34" charset="0"/>
              </a:rPr>
              <a:t>Опросите соседей, возможно, 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en-US" sz="2800">
                <a:solidFill>
                  <a:srgbClr val="006600"/>
                </a:solidFill>
                <a:latin typeface="Arial Black" panose="020B0A04020102020204" pitchFamily="34" charset="0"/>
              </a:rPr>
              <a:t>он принадлежит им.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en-US" sz="2800">
                <a:solidFill>
                  <a:srgbClr val="006600"/>
                </a:solidFill>
                <a:latin typeface="Arial Black" panose="020B0A04020102020204" pitchFamily="34" charset="0"/>
              </a:rPr>
              <a:t>Если владелец не установлен – 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en-US" sz="2800">
                <a:solidFill>
                  <a:srgbClr val="006600"/>
                </a:solidFill>
                <a:latin typeface="Arial Black" panose="020B0A04020102020204" pitchFamily="34" charset="0"/>
              </a:rPr>
              <a:t>НЕМЕДЛЕННО 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en-US" sz="2800">
                <a:solidFill>
                  <a:srgbClr val="006600"/>
                </a:solidFill>
                <a:latin typeface="Arial Black" panose="020B0A04020102020204" pitchFamily="34" charset="0"/>
              </a:rPr>
              <a:t>сообщите в отделение милиции!!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34925" y="2420938"/>
            <a:ext cx="8237538" cy="3352800"/>
          </a:xfrm>
          <a:prstGeom prst="roundRect">
            <a:avLst>
              <a:gd name="adj" fmla="val 16667"/>
            </a:avLst>
          </a:prstGeom>
          <a:solidFill>
            <a:srgbClr val="66FF33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>
                <a:solidFill>
                  <a:srgbClr val="FF3300"/>
                </a:solidFill>
                <a:latin typeface="Arial Black" panose="020B0A04020102020204" pitchFamily="34" charset="0"/>
              </a:rPr>
              <a:t> Если подозрительный предмет</a:t>
            </a:r>
          </a:p>
          <a:p>
            <a:pPr algn="ctr" eaLnBrk="1" hangingPunct="1"/>
            <a:r>
              <a:rPr lang="ru-RU" altLang="en-US" sz="2800">
                <a:solidFill>
                  <a:srgbClr val="FF3300"/>
                </a:solidFill>
                <a:latin typeface="Arial Black" panose="020B0A04020102020204" pitchFamily="34" charset="0"/>
              </a:rPr>
              <a:t>обнаружен в учреждении,</a:t>
            </a:r>
          </a:p>
          <a:p>
            <a:pPr algn="ctr" eaLnBrk="1" hangingPunct="1"/>
            <a:r>
              <a:rPr lang="ru-RU" altLang="en-US" sz="2800">
                <a:solidFill>
                  <a:srgbClr val="FF3300"/>
                </a:solidFill>
                <a:latin typeface="Arial Black" panose="020B0A04020102020204" pitchFamily="34" charset="0"/>
              </a:rPr>
              <a:t>НЕМЕДЛЕННО</a:t>
            </a:r>
          </a:p>
          <a:p>
            <a:pPr algn="ctr" eaLnBrk="1" hangingPunct="1"/>
            <a:r>
              <a:rPr lang="ru-RU" altLang="en-US" sz="2800">
                <a:solidFill>
                  <a:srgbClr val="FF3300"/>
                </a:solidFill>
                <a:latin typeface="Arial Black" panose="020B0A04020102020204" pitchFamily="34" charset="0"/>
              </a:rPr>
              <a:t>сообщите о находке</a:t>
            </a:r>
          </a:p>
          <a:p>
            <a:pPr algn="ctr" eaLnBrk="1" hangingPunct="1"/>
            <a:r>
              <a:rPr lang="ru-RU" altLang="en-US" sz="2800">
                <a:solidFill>
                  <a:srgbClr val="FF3300"/>
                </a:solidFill>
                <a:latin typeface="Arial Black" panose="020B0A04020102020204" pitchFamily="34" charset="0"/>
              </a:rPr>
              <a:t> администрации!!!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1295400" y="258763"/>
            <a:ext cx="6516688" cy="1225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4F93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600">
                <a:solidFill>
                  <a:srgbClr val="FF0000"/>
                </a:solidFill>
                <a:latin typeface="Arial Black" panose="020B0A04020102020204" pitchFamily="34" charset="0"/>
              </a:rPr>
              <a:t>ДЕЙСТВИЯ НАСЕЛЕНИЯ</a:t>
            </a:r>
          </a:p>
          <a:p>
            <a:pPr algn="ctr" eaLnBrk="1" hangingPunct="1"/>
            <a:r>
              <a:rPr lang="ru-RU" altLang="en-US" sz="2600">
                <a:solidFill>
                  <a:srgbClr val="FF0000"/>
                </a:solidFill>
                <a:latin typeface="Arial Black" panose="020B0A04020102020204" pitchFamily="34" charset="0"/>
              </a:rPr>
              <a:t> ПРИ ОБНАРУЖЕНИИ </a:t>
            </a:r>
          </a:p>
          <a:p>
            <a:pPr algn="ctr" eaLnBrk="1" hangingPunct="1"/>
            <a:r>
              <a:rPr lang="ru-RU" altLang="en-US" sz="2600">
                <a:solidFill>
                  <a:srgbClr val="FF0000"/>
                </a:solidFill>
                <a:latin typeface="Arial Black" panose="020B0A04020102020204" pitchFamily="34" charset="0"/>
              </a:rPr>
              <a:t>ПОДОЗРИТЕЛЬНОГО ПРЕДМЕТА</a:t>
            </a:r>
          </a:p>
        </p:txBody>
      </p:sp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animBg="1"/>
      <p:bldP spid="13316" grpId="0" animBg="1"/>
      <p:bldP spid="133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0001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0"/>
            <a:ext cx="3635375" cy="2686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651875" cy="13112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 sz="2000" b="1">
                <a:solidFill>
                  <a:srgbClr val="FFFF03"/>
                </a:solidFill>
                <a:latin typeface="Arial Cyr" panose="020B0604020202020204" pitchFamily="34" charset="0"/>
              </a:rPr>
              <a:t> - Не ведите себя вызывающе,  молча переносите лишения, оскорбления и унижения, не смотрите в глаза преступникам, </a:t>
            </a:r>
          </a:p>
          <a:p>
            <a:pPr algn="just" eaLnBrk="1" hangingPunct="1"/>
            <a:r>
              <a:rPr lang="ru-RU" altLang="en-US" sz="2000" b="1">
                <a:solidFill>
                  <a:srgbClr val="FFFF03"/>
                </a:solidFill>
                <a:latin typeface="Arial Cyr" panose="020B0604020202020204" pitchFamily="34" charset="0"/>
              </a:rPr>
              <a:t>-Выполняйте требования преступников, не спорьте с ними, не рискуйте своей   жизнью и жизнями окружающих;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4581525"/>
            <a:ext cx="9144000" cy="2295525"/>
          </a:xfrm>
          <a:prstGeom prst="rect">
            <a:avLst/>
          </a:prstGeom>
          <a:solidFill>
            <a:srgbClr val="FFFF03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 sz="2000" b="1">
                <a:solidFill>
                  <a:srgbClr val="FFFF8D"/>
                </a:solidFill>
                <a:latin typeface="Arial Cyr" panose="020B0604020202020204" pitchFamily="34" charset="0"/>
              </a:rPr>
              <a:t>- </a:t>
            </a:r>
            <a:r>
              <a:rPr lang="ru-RU" altLang="en-US" sz="2400" b="1">
                <a:solidFill>
                  <a:srgbClr val="CC0000"/>
                </a:solidFill>
                <a:latin typeface="Arial Cyr" panose="020B0604020202020204" pitchFamily="34" charset="0"/>
              </a:rPr>
              <a:t>Помните</a:t>
            </a:r>
            <a:r>
              <a:rPr lang="ru-RU" altLang="en-US" sz="2000" b="1">
                <a:solidFill>
                  <a:srgbClr val="CC0000"/>
                </a:solidFill>
                <a:latin typeface="Arial Cyr" panose="020B0604020202020204" pitchFamily="34" charset="0"/>
              </a:rPr>
              <a:t> - спецслужбы уже  действуют и предпримут все не-обходимое для вашего освобождения.  </a:t>
            </a:r>
          </a:p>
          <a:p>
            <a:pPr algn="just" eaLnBrk="1" hangingPunct="1"/>
            <a:r>
              <a:rPr lang="ru-RU" altLang="en-US" sz="2000" b="1">
                <a:solidFill>
                  <a:srgbClr val="CC0000"/>
                </a:solidFill>
                <a:latin typeface="Arial Cyr" panose="020B0604020202020204" pitchFamily="34" charset="0"/>
              </a:rPr>
              <a:t>- Во время проведения операции по освобождению лежите на полу лицом вниз, закройте голову руками и не двигайтесь, держитесь подальше от  дверей и окон.</a:t>
            </a:r>
          </a:p>
          <a:p>
            <a:pPr algn="just" eaLnBrk="1" hangingPunct="1"/>
            <a:r>
              <a:rPr lang="ru-RU" altLang="en-US" sz="2000" b="1">
                <a:solidFill>
                  <a:srgbClr val="CC0000"/>
                </a:solidFill>
                <a:latin typeface="Arial Cyr" panose="020B0604020202020204" pitchFamily="34" charset="0"/>
              </a:rPr>
              <a:t>-  Не бегите навстречу сотрудникам спецслужб  - вас могут принять  за преступника; 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0" y="91900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0" y="2708275"/>
            <a:ext cx="9144000" cy="1920875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 sz="2000" b="1">
                <a:solidFill>
                  <a:srgbClr val="4315EB"/>
                </a:solidFill>
                <a:latin typeface="Arial Cyr" panose="020B0604020202020204" pitchFamily="34" charset="0"/>
              </a:rPr>
              <a:t>-</a:t>
            </a:r>
            <a:r>
              <a:rPr lang="ru-RU" altLang="en-US" sz="2000" b="1">
                <a:solidFill>
                  <a:srgbClr val="FFFF8D"/>
                </a:solidFill>
                <a:latin typeface="Arial Cyr" panose="020B0604020202020204" pitchFamily="34" charset="0"/>
              </a:rPr>
              <a:t> </a:t>
            </a:r>
            <a:r>
              <a:rPr lang="ru-RU" altLang="en-US" sz="2000" b="1">
                <a:solidFill>
                  <a:srgbClr val="4315EB"/>
                </a:solidFill>
                <a:latin typeface="Arial Cyr" panose="020B0604020202020204" pitchFamily="34" charset="0"/>
              </a:rPr>
              <a:t>На совершение любых действий (встать, попить, сходить в туалет) спрашивайте разрешение, демонстрируйте полную покорность;</a:t>
            </a:r>
          </a:p>
          <a:p>
            <a:pPr eaLnBrk="1" hangingPunct="1"/>
            <a:r>
              <a:rPr lang="ru-RU" altLang="en-US" sz="2000" b="1">
                <a:solidFill>
                  <a:srgbClr val="4315EB"/>
                </a:solidFill>
                <a:latin typeface="Arial Cyr" panose="020B0604020202020204" pitchFamily="34" charset="0"/>
              </a:rPr>
              <a:t>-  Если вы ранены,  поменьше двигайтесь – это  сохранит ваши силы;</a:t>
            </a:r>
          </a:p>
          <a:p>
            <a:pPr algn="just" eaLnBrk="1" hangingPunct="1"/>
            <a:r>
              <a:rPr lang="ru-RU" altLang="en-US" sz="2000" b="1">
                <a:solidFill>
                  <a:srgbClr val="4315EB"/>
                </a:solidFill>
                <a:latin typeface="Arial Cyr" panose="020B0604020202020204" pitchFamily="34" charset="0"/>
              </a:rPr>
              <a:t> - Постарайтесь запомнить приметы преступников, их одежду, темы  разговоров, упоминаемые  имена и клички, манеру разговора и поведения.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0"/>
            <a:ext cx="6408738" cy="692150"/>
          </a:xfrm>
          <a:solidFill>
            <a:srgbClr val="FFFF03"/>
          </a:solidFill>
          <a:effectLst>
            <a:outerShdw dist="35921" dir="2700000" algn="ctr" rotWithShape="0">
              <a:srgbClr val="DEFE76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en-US" sz="3600" smtClean="0">
                <a:solidFill>
                  <a:srgbClr val="FF0000"/>
                </a:solidFill>
                <a:latin typeface="Impact" panose="020B0806030902050204" pitchFamily="34" charset="0"/>
              </a:rPr>
              <a:t>ЗАХВАТ  ЗАЛОЖНИКОВ</a:t>
            </a:r>
          </a:p>
        </p:txBody>
      </p:sp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 animBg="1"/>
      <p:bldP spid="15366" grpId="0" animBg="1"/>
      <p:bldP spid="153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Изображение 39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4913" y="1981200"/>
            <a:ext cx="4194175" cy="2438400"/>
          </a:xfrm>
          <a:noFill/>
        </p:spPr>
      </p:pic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539750" y="404813"/>
            <a:ext cx="7993063" cy="6119812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dirty="0">
                <a:solidFill>
                  <a:srgbClr val="0033CC"/>
                </a:solidFill>
                <a:latin typeface="Arial" charset="0"/>
              </a:rPr>
              <a:t>В результате ЧС ежегодно в мире погибает</a:t>
            </a:r>
          </a:p>
          <a:p>
            <a:pPr algn="ctr">
              <a:defRPr/>
            </a:pPr>
            <a:r>
              <a:rPr lang="ru-RU" sz="2800" dirty="0">
                <a:solidFill>
                  <a:srgbClr val="0033CC"/>
                </a:solidFill>
                <a:latin typeface="Arial" charset="0"/>
              </a:rPr>
              <a:t>около 3-х миллионов человек.</a:t>
            </a:r>
          </a:p>
          <a:p>
            <a:pPr algn="ctr">
              <a:defRPr/>
            </a:pPr>
            <a:r>
              <a:rPr lang="ru-RU" sz="2800" dirty="0">
                <a:solidFill>
                  <a:srgbClr val="0033CC"/>
                </a:solidFill>
                <a:latin typeface="Arial" charset="0"/>
              </a:rPr>
              <a:t>В мире установилась устойчивая тенденция</a:t>
            </a:r>
          </a:p>
          <a:p>
            <a:pPr algn="ctr">
              <a:defRPr/>
            </a:pPr>
            <a:r>
              <a:rPr lang="ru-RU" sz="2800" dirty="0">
                <a:solidFill>
                  <a:srgbClr val="0033CC"/>
                </a:solidFill>
                <a:latin typeface="Arial" charset="0"/>
              </a:rPr>
              <a:t>роста числа пострадавших на 8,6% и  </a:t>
            </a:r>
          </a:p>
          <a:p>
            <a:pPr algn="ctr">
              <a:defRPr/>
            </a:pPr>
            <a:r>
              <a:rPr lang="ru-RU" sz="2800" dirty="0">
                <a:solidFill>
                  <a:srgbClr val="0033CC"/>
                </a:solidFill>
                <a:latin typeface="Arial" charset="0"/>
              </a:rPr>
              <a:t>материальных потерь на 10,4% от ЧС </a:t>
            </a:r>
          </a:p>
          <a:p>
            <a:pPr algn="ctr">
              <a:defRPr/>
            </a:pPr>
            <a:endParaRPr lang="ru-RU" sz="2800" dirty="0">
              <a:solidFill>
                <a:srgbClr val="0033CC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2800" dirty="0">
                <a:solidFill>
                  <a:srgbClr val="0033CC"/>
                </a:solidFill>
                <a:latin typeface="Arial" charset="0"/>
              </a:rPr>
              <a:t>В России число погибших в результате ЧС</a:t>
            </a:r>
          </a:p>
          <a:p>
            <a:pPr algn="ctr">
              <a:defRPr/>
            </a:pPr>
            <a:r>
              <a:rPr lang="ru-RU" sz="2800" dirty="0">
                <a:solidFill>
                  <a:srgbClr val="0033CC"/>
                </a:solidFill>
                <a:latin typeface="Arial" charset="0"/>
              </a:rPr>
              <a:t>природного и техногенного характера</a:t>
            </a:r>
          </a:p>
          <a:p>
            <a:pPr algn="ctr">
              <a:defRPr/>
            </a:pPr>
            <a:r>
              <a:rPr lang="ru-RU" sz="2800" dirty="0">
                <a:solidFill>
                  <a:srgbClr val="0033CC"/>
                </a:solidFill>
                <a:latin typeface="Arial" charset="0"/>
              </a:rPr>
              <a:t>каждый год увеличивается в среднем на 4%,</a:t>
            </a:r>
          </a:p>
          <a:p>
            <a:pPr algn="ctr">
              <a:defRPr/>
            </a:pPr>
            <a:r>
              <a:rPr lang="ru-RU" sz="2800" dirty="0">
                <a:solidFill>
                  <a:srgbClr val="0033CC"/>
                </a:solidFill>
                <a:latin typeface="Arial" charset="0"/>
              </a:rPr>
              <a:t>а материальный ущерб на 10%.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5175"/>
            <a:ext cx="7772400" cy="650875"/>
          </a:xfrm>
          <a:noFill/>
          <a:effectLst>
            <a:outerShdw dist="35921" dir="2700000" algn="ctr" rotWithShape="0">
              <a:srgbClr val="F4F93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en-US" sz="3000" smtClean="0">
                <a:solidFill>
                  <a:srgbClr val="FF3300"/>
                </a:solidFill>
                <a:latin typeface="Arial Black" panose="020B0A04020102020204" pitchFamily="34" charset="0"/>
              </a:rPr>
              <a:t>ТЕЛЕФОН для сообщений  </a:t>
            </a:r>
            <a:br>
              <a:rPr lang="ru-RU" altLang="en-US" sz="3000" smtClean="0">
                <a:solidFill>
                  <a:srgbClr val="FF3300"/>
                </a:solidFill>
                <a:latin typeface="Arial Black" panose="020B0A04020102020204" pitchFamily="34" charset="0"/>
              </a:rPr>
            </a:br>
            <a:endParaRPr lang="ru-RU" altLang="en-US" sz="3000" smtClean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67587" name="TextBox 1"/>
          <p:cNvSpPr txBox="1">
            <a:spLocks noChangeArrowheads="1"/>
          </p:cNvSpPr>
          <p:nvPr/>
        </p:nvSpPr>
        <p:spPr bwMode="auto">
          <a:xfrm>
            <a:off x="2051050" y="2492375"/>
            <a:ext cx="4968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9600" b="1">
                <a:solidFill>
                  <a:srgbClr val="FF0000"/>
                </a:solidFill>
              </a:rPr>
              <a:t>102</a:t>
            </a:r>
          </a:p>
        </p:txBody>
      </p:sp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0EF8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000" b="1"/>
              <a:t>ЧРЕЗВЫЧАЙНОЙ СИТУАЦИЕЙ (ЧС)</a:t>
            </a:r>
          </a:p>
          <a:p>
            <a:pPr algn="ctr" eaLnBrk="1" hangingPunct="1"/>
            <a:endParaRPr lang="ru-RU" altLang="en-US" sz="2800"/>
          </a:p>
          <a:p>
            <a:pPr algn="ctr" eaLnBrk="1" hangingPunct="1"/>
            <a:r>
              <a:rPr lang="ru-RU" altLang="en-US" sz="2800" b="1">
                <a:solidFill>
                  <a:srgbClr val="FF3300"/>
                </a:solidFill>
              </a:rPr>
              <a:t>называется обстановка на определенной</a:t>
            </a:r>
          </a:p>
          <a:p>
            <a:pPr algn="ctr" eaLnBrk="1" hangingPunct="1"/>
            <a:r>
              <a:rPr lang="ru-RU" altLang="en-US" sz="2800" b="1">
                <a:solidFill>
                  <a:srgbClr val="FF3300"/>
                </a:solidFill>
              </a:rPr>
              <a:t>территории, сложившаяся в результате аварии,</a:t>
            </a:r>
          </a:p>
          <a:p>
            <a:pPr algn="ctr" eaLnBrk="1" hangingPunct="1"/>
            <a:r>
              <a:rPr lang="ru-RU" altLang="en-US" sz="2800" b="1">
                <a:solidFill>
                  <a:srgbClr val="FF3300"/>
                </a:solidFill>
              </a:rPr>
              <a:t>опасного природного явления, катастрофы,</a:t>
            </a:r>
          </a:p>
          <a:p>
            <a:pPr algn="ctr" eaLnBrk="1" hangingPunct="1"/>
            <a:r>
              <a:rPr lang="ru-RU" altLang="en-US" sz="2800" b="1">
                <a:solidFill>
                  <a:srgbClr val="FF3300"/>
                </a:solidFill>
              </a:rPr>
              <a:t>стихийного или иного бедствия,</a:t>
            </a:r>
          </a:p>
          <a:p>
            <a:pPr algn="ctr" eaLnBrk="1" hangingPunct="1"/>
            <a:r>
              <a:rPr lang="ru-RU" altLang="en-US" sz="2800" b="1">
                <a:solidFill>
                  <a:srgbClr val="FF3300"/>
                </a:solidFill>
              </a:rPr>
              <a:t>которые могут повлечь за собой человеческие </a:t>
            </a:r>
          </a:p>
          <a:p>
            <a:pPr algn="ctr" eaLnBrk="1" hangingPunct="1"/>
            <a:r>
              <a:rPr lang="ru-RU" altLang="en-US" sz="2800" b="1">
                <a:solidFill>
                  <a:srgbClr val="FF3300"/>
                </a:solidFill>
              </a:rPr>
              <a:t>жертвы, ущерб здоровью людей или</a:t>
            </a:r>
          </a:p>
          <a:p>
            <a:pPr algn="ctr" eaLnBrk="1" hangingPunct="1"/>
            <a:r>
              <a:rPr lang="ru-RU" altLang="en-US" sz="2800" b="1">
                <a:solidFill>
                  <a:srgbClr val="FF3300"/>
                </a:solidFill>
              </a:rPr>
              <a:t>окружающей природной среде,</a:t>
            </a:r>
          </a:p>
          <a:p>
            <a:pPr algn="ctr" eaLnBrk="1" hangingPunct="1"/>
            <a:r>
              <a:rPr lang="ru-RU" altLang="en-US" sz="2800" b="1">
                <a:solidFill>
                  <a:srgbClr val="FF3300"/>
                </a:solidFill>
              </a:rPr>
              <a:t>значительные материальные потери</a:t>
            </a:r>
          </a:p>
          <a:p>
            <a:pPr algn="ctr" eaLnBrk="1" hangingPunct="1"/>
            <a:r>
              <a:rPr lang="ru-RU" altLang="en-US" sz="2800" b="1">
                <a:solidFill>
                  <a:srgbClr val="FF3300"/>
                </a:solidFill>
              </a:rPr>
              <a:t>и нарушение условий жизнедеятельности людей</a:t>
            </a:r>
            <a:r>
              <a:rPr lang="ru-RU" altLang="en-US" sz="280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628775"/>
            <a:ext cx="9144000" cy="46799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3200" b="1">
                <a:solidFill>
                  <a:srgbClr val="FF3300"/>
                </a:solidFill>
              </a:rPr>
              <a:t>  Зона ЧС</a:t>
            </a:r>
            <a:r>
              <a:rPr lang="ru-RU" altLang="en-US" sz="3200">
                <a:solidFill>
                  <a:srgbClr val="FF3300"/>
                </a:solidFill>
              </a:rPr>
              <a:t> </a:t>
            </a:r>
            <a:r>
              <a:rPr lang="ru-RU" altLang="en-US" sz="3200">
                <a:solidFill>
                  <a:srgbClr val="0033CC"/>
                </a:solidFill>
              </a:rPr>
              <a:t>– территория, на которой сложилась</a:t>
            </a:r>
          </a:p>
          <a:p>
            <a:pPr algn="ctr" eaLnBrk="1" hangingPunct="1"/>
            <a:r>
              <a:rPr lang="ru-RU" altLang="en-US" sz="3200">
                <a:solidFill>
                  <a:srgbClr val="0033CC"/>
                </a:solidFill>
              </a:rPr>
              <a:t>Чрезвычайная Ситуация.</a:t>
            </a:r>
          </a:p>
          <a:p>
            <a:pPr algn="ctr" eaLnBrk="1" hangingPunct="1"/>
            <a:r>
              <a:rPr lang="ru-RU" altLang="en-US" sz="3200" b="1">
                <a:solidFill>
                  <a:srgbClr val="FF3300"/>
                </a:solidFill>
              </a:rPr>
              <a:t>Предупреждение ЧС</a:t>
            </a:r>
            <a:r>
              <a:rPr lang="ru-RU" altLang="en-US" sz="3200"/>
              <a:t> – </a:t>
            </a:r>
            <a:r>
              <a:rPr lang="ru-RU" altLang="en-US" sz="2800">
                <a:solidFill>
                  <a:srgbClr val="0033CC"/>
                </a:solidFill>
              </a:rPr>
              <a:t>комплекс мероприятий,</a:t>
            </a:r>
          </a:p>
          <a:p>
            <a:pPr algn="ctr" eaLnBrk="1" hangingPunct="1"/>
            <a:r>
              <a:rPr lang="ru-RU" altLang="en-US" sz="2800">
                <a:solidFill>
                  <a:srgbClr val="0033CC"/>
                </a:solidFill>
              </a:rPr>
              <a:t>проводимых заблаговременно и направленных</a:t>
            </a:r>
          </a:p>
          <a:p>
            <a:pPr algn="ctr" eaLnBrk="1" hangingPunct="1"/>
            <a:r>
              <a:rPr lang="ru-RU" altLang="en-US" sz="2800">
                <a:solidFill>
                  <a:srgbClr val="0033CC"/>
                </a:solidFill>
              </a:rPr>
              <a:t>на максимальное уменьшение риска </a:t>
            </a:r>
          </a:p>
          <a:p>
            <a:pPr algn="ctr" eaLnBrk="1" hangingPunct="1"/>
            <a:r>
              <a:rPr lang="ru-RU" altLang="en-US" sz="2800">
                <a:solidFill>
                  <a:srgbClr val="0033CC"/>
                </a:solidFill>
              </a:rPr>
              <a:t>возникновения ЧС, а также на сохранение </a:t>
            </a:r>
          </a:p>
          <a:p>
            <a:pPr algn="ctr" eaLnBrk="1" hangingPunct="1"/>
            <a:r>
              <a:rPr lang="ru-RU" altLang="en-US" sz="2800">
                <a:solidFill>
                  <a:srgbClr val="0033CC"/>
                </a:solidFill>
              </a:rPr>
              <a:t>здоровья людей, снижение размеров ущерба</a:t>
            </a:r>
          </a:p>
          <a:p>
            <a:pPr algn="ctr" eaLnBrk="1" hangingPunct="1"/>
            <a:r>
              <a:rPr lang="ru-RU" altLang="en-US" sz="2800">
                <a:solidFill>
                  <a:srgbClr val="0033CC"/>
                </a:solidFill>
              </a:rPr>
              <a:t>окружающей природной среде и</a:t>
            </a:r>
          </a:p>
          <a:p>
            <a:pPr algn="ctr" eaLnBrk="1" hangingPunct="1"/>
            <a:r>
              <a:rPr lang="ru-RU" altLang="en-US" sz="2800">
                <a:solidFill>
                  <a:srgbClr val="0033CC"/>
                </a:solidFill>
              </a:rPr>
              <a:t>материальных потерь в случае их возникновения</a:t>
            </a:r>
            <a:r>
              <a:rPr lang="ru-RU" altLang="en-US" sz="3200"/>
              <a:t>.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1628775"/>
            <a:ext cx="9144000" cy="46799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3200" b="1">
                <a:solidFill>
                  <a:srgbClr val="FF3300"/>
                </a:solidFill>
              </a:rPr>
              <a:t>Ликвидация ЧС</a:t>
            </a:r>
            <a:r>
              <a:rPr lang="ru-RU" altLang="en-US" sz="3200"/>
              <a:t> </a:t>
            </a:r>
            <a:r>
              <a:rPr lang="ru-RU" altLang="en-US" sz="3200">
                <a:solidFill>
                  <a:srgbClr val="0033CC"/>
                </a:solidFill>
              </a:rPr>
              <a:t>– проводимые </a:t>
            </a:r>
          </a:p>
          <a:p>
            <a:pPr algn="ctr" eaLnBrk="1" hangingPunct="1"/>
            <a:r>
              <a:rPr lang="ru-RU" altLang="en-US" sz="3200">
                <a:solidFill>
                  <a:srgbClr val="0033CC"/>
                </a:solidFill>
              </a:rPr>
              <a:t>при возникновении ЧС аварийно-спасательные</a:t>
            </a:r>
          </a:p>
          <a:p>
            <a:pPr algn="ctr" eaLnBrk="1" hangingPunct="1"/>
            <a:r>
              <a:rPr lang="ru-RU" altLang="en-US" sz="3200">
                <a:solidFill>
                  <a:srgbClr val="0033CC"/>
                </a:solidFill>
              </a:rPr>
              <a:t>и другие неотложные работы, направленные</a:t>
            </a:r>
          </a:p>
          <a:p>
            <a:pPr algn="ctr" eaLnBrk="1" hangingPunct="1"/>
            <a:r>
              <a:rPr lang="ru-RU" altLang="en-US" sz="3200">
                <a:solidFill>
                  <a:srgbClr val="0033CC"/>
                </a:solidFill>
              </a:rPr>
              <a:t>на спасение жизни и  сохранение здоровья </a:t>
            </a:r>
          </a:p>
          <a:p>
            <a:pPr algn="ctr" eaLnBrk="1" hangingPunct="1"/>
            <a:r>
              <a:rPr lang="ru-RU" altLang="en-US" sz="3200">
                <a:solidFill>
                  <a:srgbClr val="0033CC"/>
                </a:solidFill>
              </a:rPr>
              <a:t>людей, снижение размеров ущерба окружающей</a:t>
            </a:r>
          </a:p>
          <a:p>
            <a:pPr algn="ctr" eaLnBrk="1" hangingPunct="1"/>
            <a:r>
              <a:rPr lang="ru-RU" altLang="en-US" sz="3200">
                <a:solidFill>
                  <a:srgbClr val="0033CC"/>
                </a:solidFill>
              </a:rPr>
              <a:t>природной среде и материальных потерь,</a:t>
            </a:r>
          </a:p>
          <a:p>
            <a:pPr algn="ctr" eaLnBrk="1" hangingPunct="1"/>
            <a:r>
              <a:rPr lang="ru-RU" altLang="en-US" sz="3200">
                <a:solidFill>
                  <a:srgbClr val="0033CC"/>
                </a:solidFill>
              </a:rPr>
              <a:t>локализацию зон ЧС, </a:t>
            </a:r>
          </a:p>
          <a:p>
            <a:pPr algn="ctr" eaLnBrk="1" hangingPunct="1"/>
            <a:r>
              <a:rPr lang="ru-RU" altLang="en-US" sz="3200">
                <a:solidFill>
                  <a:srgbClr val="0033CC"/>
                </a:solidFill>
              </a:rPr>
              <a:t>прекращение действия характерных для</a:t>
            </a:r>
          </a:p>
          <a:p>
            <a:pPr algn="ctr" eaLnBrk="1" hangingPunct="1"/>
            <a:r>
              <a:rPr lang="ru-RU" altLang="en-US" sz="3200">
                <a:solidFill>
                  <a:srgbClr val="0033CC"/>
                </a:solidFill>
              </a:rPr>
              <a:t>них опасных факторов.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Изображение 12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06388"/>
            <a:ext cx="8229600" cy="5788025"/>
          </a:xfrm>
          <a:noFill/>
        </p:spPr>
      </p:pic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0" y="0"/>
            <a:ext cx="9144000" cy="2852738"/>
          </a:xfrm>
          <a:prstGeom prst="roundRect">
            <a:avLst>
              <a:gd name="adj" fmla="val 16667"/>
            </a:avLst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 b="1" u="sng">
                <a:solidFill>
                  <a:srgbClr val="FF3300"/>
                </a:solidFill>
              </a:rPr>
              <a:t>АВАРИЯ</a:t>
            </a:r>
            <a:r>
              <a:rPr lang="ru-RU" altLang="en-US" sz="2400">
                <a:solidFill>
                  <a:srgbClr val="FF3300"/>
                </a:solidFill>
              </a:rPr>
              <a:t> </a:t>
            </a:r>
            <a:r>
              <a:rPr lang="ru-RU" altLang="en-US" sz="2400" i="1"/>
              <a:t>– это опасное техногенное происшествие,</a:t>
            </a:r>
          </a:p>
          <a:p>
            <a:pPr algn="ctr" eaLnBrk="1" hangingPunct="1"/>
            <a:r>
              <a:rPr lang="ru-RU" altLang="en-US" sz="2400" i="1"/>
              <a:t>содержащее угрозу жизни и здоровью людей и     </a:t>
            </a:r>
          </a:p>
          <a:p>
            <a:pPr algn="ctr" eaLnBrk="1" hangingPunct="1"/>
            <a:r>
              <a:rPr lang="ru-RU" altLang="en-US" sz="2400" i="1"/>
              <a:t>приводящее к разрушению зданий, сооружений,</a:t>
            </a:r>
          </a:p>
          <a:p>
            <a:pPr algn="ctr" eaLnBrk="1" hangingPunct="1"/>
            <a:r>
              <a:rPr lang="ru-RU" altLang="en-US" sz="2400" i="1"/>
              <a:t>оборудования и транспортных средств,</a:t>
            </a:r>
          </a:p>
          <a:p>
            <a:pPr algn="ctr" eaLnBrk="1" hangingPunct="1"/>
            <a:r>
              <a:rPr lang="ru-RU" altLang="en-US" sz="2400" i="1"/>
              <a:t>нарушению производственного и транспортного</a:t>
            </a:r>
          </a:p>
          <a:p>
            <a:pPr algn="ctr" eaLnBrk="1" hangingPunct="1"/>
            <a:r>
              <a:rPr lang="ru-RU" altLang="en-US" sz="2400" i="1"/>
              <a:t>процесса, а также к нанесению ущерба окружающей </a:t>
            </a:r>
          </a:p>
          <a:p>
            <a:pPr algn="ctr" eaLnBrk="1" hangingPunct="1"/>
            <a:r>
              <a:rPr lang="ru-RU" altLang="en-US" sz="2400" i="1"/>
              <a:t>природной среде.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395288" y="3068638"/>
            <a:ext cx="8424862" cy="865187"/>
          </a:xfrm>
          <a:prstGeom prst="roundRect">
            <a:avLst>
              <a:gd name="adj" fmla="val 16667"/>
            </a:avLst>
          </a:prstGeom>
          <a:solidFill>
            <a:srgbClr val="0DD6F1"/>
          </a:solidFill>
          <a:ln w="9525">
            <a:solidFill>
              <a:srgbClr val="99FF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 b="1" u="sng">
                <a:solidFill>
                  <a:srgbClr val="FF3300"/>
                </a:solidFill>
              </a:rPr>
              <a:t>КАТАСТРОФА – ЭТО КРУПНАЯ АВАРИЯ</a:t>
            </a:r>
            <a:r>
              <a:rPr lang="ru-RU" altLang="en-US" sz="2400" u="sng"/>
              <a:t>,</a:t>
            </a:r>
            <a:r>
              <a:rPr lang="ru-RU" altLang="en-US" sz="2400"/>
              <a:t> </a:t>
            </a:r>
            <a:r>
              <a:rPr lang="ru-RU" altLang="en-US" sz="2400" i="1"/>
              <a:t>повлекшая</a:t>
            </a:r>
          </a:p>
          <a:p>
            <a:pPr algn="ctr" eaLnBrk="1" hangingPunct="1"/>
            <a:r>
              <a:rPr lang="ru-RU" altLang="en-US" sz="2400" i="1"/>
              <a:t>за собой человеческие жертвы.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0" y="4221163"/>
            <a:ext cx="9144000" cy="2636837"/>
          </a:xfrm>
          <a:prstGeom prst="roundRect">
            <a:avLst>
              <a:gd name="adj" fmla="val 16667"/>
            </a:avLst>
          </a:prstGeom>
          <a:solidFill>
            <a:srgbClr val="DEFB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 b="1" u="sng">
                <a:solidFill>
                  <a:srgbClr val="FF3300"/>
                </a:solidFill>
              </a:rPr>
              <a:t>СТИХИЙНОЕ БЕДСТВИЕ</a:t>
            </a:r>
            <a:r>
              <a:rPr lang="ru-RU" altLang="en-US" sz="2400"/>
              <a:t> – </a:t>
            </a:r>
            <a:r>
              <a:rPr lang="ru-RU" altLang="en-US" sz="2400" i="1"/>
              <a:t>это разрушительное природное</a:t>
            </a:r>
          </a:p>
          <a:p>
            <a:pPr algn="ctr" eaLnBrk="1" hangingPunct="1"/>
            <a:r>
              <a:rPr lang="ru-RU" altLang="en-US" sz="2400" i="1"/>
              <a:t>явление, в результате которого может возникнуть угроза</a:t>
            </a:r>
          </a:p>
          <a:p>
            <a:pPr algn="ctr" eaLnBrk="1" hangingPunct="1"/>
            <a:r>
              <a:rPr lang="ru-RU" altLang="en-US" sz="2400" i="1"/>
              <a:t>жизни и здоровью людей, происходит разрушение или</a:t>
            </a:r>
          </a:p>
          <a:p>
            <a:pPr algn="ctr" eaLnBrk="1" hangingPunct="1"/>
            <a:r>
              <a:rPr lang="ru-RU" altLang="en-US" sz="2400" i="1"/>
              <a:t>уничтожение материальных ценностей и элементов </a:t>
            </a:r>
          </a:p>
          <a:p>
            <a:pPr algn="ctr" eaLnBrk="1" hangingPunct="1"/>
            <a:r>
              <a:rPr lang="ru-RU" altLang="en-US" sz="2400" i="1"/>
              <a:t>окружающей природной среды.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nimBg="1"/>
      <p:bldP spid="71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Изображение 08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1750" y="2030413"/>
            <a:ext cx="4000500" cy="2339975"/>
          </a:xfr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827088" y="476250"/>
            <a:ext cx="7129462" cy="792163"/>
          </a:xfrm>
          <a:prstGeom prst="rect">
            <a:avLst/>
          </a:prstGeom>
          <a:solidFill>
            <a:srgbClr val="FBF27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000" b="1"/>
              <a:t>ЧС природного характера</a:t>
            </a: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250825" y="1700213"/>
            <a:ext cx="3816350" cy="1368425"/>
          </a:xfrm>
          <a:prstGeom prst="ellipse">
            <a:avLst/>
          </a:prstGeom>
          <a:solidFill>
            <a:srgbClr val="34CFE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/>
              <a:t>ГЕОЛОГИЧЕСКИЕ</a:t>
            </a: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4284663" y="1700213"/>
            <a:ext cx="4464050" cy="1368425"/>
          </a:xfrm>
          <a:prstGeom prst="ellipse">
            <a:avLst/>
          </a:prstGeom>
          <a:solidFill>
            <a:srgbClr val="34CFE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/>
              <a:t>МЕТЕОРОЛОГИЧЕСКИЕ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0" y="3716338"/>
            <a:ext cx="4356100" cy="1152525"/>
          </a:xfrm>
          <a:prstGeom prst="roundRect">
            <a:avLst>
              <a:gd name="adj" fmla="val 16667"/>
            </a:avLst>
          </a:prstGeom>
          <a:solidFill>
            <a:srgbClr val="EFAFE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/>
              <a:t>ГИДРОЛОГИЧЕСКИЕ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4716463" y="3716338"/>
            <a:ext cx="4427537" cy="1152525"/>
          </a:xfrm>
          <a:prstGeom prst="roundRect">
            <a:avLst>
              <a:gd name="adj" fmla="val 16667"/>
            </a:avLst>
          </a:prstGeom>
          <a:solidFill>
            <a:srgbClr val="EFAFE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/>
              <a:t>ПРИРОДНЫЕ ПОЖАРЫ</a:t>
            </a: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1331913" y="5013325"/>
            <a:ext cx="6119812" cy="1706563"/>
          </a:xfrm>
          <a:prstGeom prst="octagon">
            <a:avLst>
              <a:gd name="adj" fmla="val 2928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/>
              <a:t>МАССОВЫЕ ЗАБОЛЕВАНИЯ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  <p:bldP spid="8198" grpId="0" animBg="1"/>
      <p:bldP spid="8199" grpId="0" animBg="1"/>
      <p:bldP spid="82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Изображение 10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3" y="858838"/>
            <a:ext cx="6924675" cy="4683125"/>
          </a:xfr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39750" y="188913"/>
            <a:ext cx="8135938" cy="1079500"/>
          </a:xfrm>
          <a:prstGeom prst="rect">
            <a:avLst/>
          </a:prstGeom>
          <a:solidFill>
            <a:srgbClr val="FBF27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000" b="1"/>
              <a:t>ЧС техногенного характера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0" y="1700213"/>
            <a:ext cx="4500563" cy="1223962"/>
          </a:xfrm>
          <a:prstGeom prst="ellipse">
            <a:avLst/>
          </a:prstGeom>
          <a:solidFill>
            <a:srgbClr val="34CFE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/>
              <a:t>ХИМИЧЕСКИОПАСНЫЕ</a:t>
            </a: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4500563" y="1700213"/>
            <a:ext cx="4643437" cy="1223962"/>
          </a:xfrm>
          <a:prstGeom prst="ellipse">
            <a:avLst/>
          </a:prstGeom>
          <a:solidFill>
            <a:srgbClr val="34CFE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/>
              <a:t>РАДИАЦИОННООПАСНЫЕ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468313" y="3357563"/>
            <a:ext cx="8207375" cy="792162"/>
          </a:xfrm>
          <a:prstGeom prst="roundRect">
            <a:avLst>
              <a:gd name="adj" fmla="val 16667"/>
            </a:avLst>
          </a:prstGeom>
          <a:solidFill>
            <a:srgbClr val="EFAFE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/>
              <a:t>ПОЖАРО-ВЗРЫВООПАСНЫЕ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468313" y="4292600"/>
            <a:ext cx="8207375" cy="865188"/>
          </a:xfrm>
          <a:prstGeom prst="roundRect">
            <a:avLst>
              <a:gd name="adj" fmla="val 16667"/>
            </a:avLst>
          </a:prstGeom>
          <a:solidFill>
            <a:srgbClr val="EFAFE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/>
              <a:t>ГИДРОДИНАМИЧЕСКИОПАСНЫЕ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0" y="5300663"/>
            <a:ext cx="4500563" cy="144145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/>
              <a:t>ТРАНСПОРТНЫЕ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4500563" y="5300663"/>
            <a:ext cx="4643437" cy="144145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/>
              <a:t>НА КОММУНАЛЬНО-</a:t>
            </a:r>
          </a:p>
          <a:p>
            <a:pPr algn="ctr" eaLnBrk="1" hangingPunct="1"/>
            <a:r>
              <a:rPr lang="ru-RU" altLang="en-US" sz="2800"/>
              <a:t>ЭНЕРГЕТИЧЕСКИХ</a:t>
            </a:r>
          </a:p>
          <a:p>
            <a:pPr algn="ctr" eaLnBrk="1" hangingPunct="1"/>
            <a:r>
              <a:rPr lang="ru-RU" altLang="en-US" sz="2800"/>
              <a:t>СЕТЯХ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  <p:bldP spid="9223" grpId="0" animBg="1"/>
      <p:bldP spid="9224" grpId="0" animBg="1"/>
      <p:bldP spid="922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Шаблон">
  <a:themeElements>
    <a:clrScheme name="Шаблон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Шабло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90</TotalTime>
  <Words>3457</Words>
  <Application>Microsoft Office PowerPoint</Application>
  <PresentationFormat>On-screen Show (4:3)</PresentationFormat>
  <Paragraphs>594</Paragraphs>
  <Slides>50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50</vt:i4>
      </vt:variant>
    </vt:vector>
  </HeadingPairs>
  <TitlesOfParts>
    <vt:vector size="63" baseType="lpstr">
      <vt:lpstr>Arial</vt:lpstr>
      <vt:lpstr>Trebuchet MS</vt:lpstr>
      <vt:lpstr>Wingdings 2</vt:lpstr>
      <vt:lpstr>Wingdings</vt:lpstr>
      <vt:lpstr>Calibri</vt:lpstr>
      <vt:lpstr>Times New Roman</vt:lpstr>
      <vt:lpstr>Arial Black</vt:lpstr>
      <vt:lpstr>Impact</vt:lpstr>
      <vt:lpstr>Arial Cyr</vt:lpstr>
      <vt:lpstr>Изящная</vt:lpstr>
      <vt:lpstr>Тема Office</vt:lpstr>
      <vt:lpstr>1_Изящная</vt:lpstr>
      <vt:lpstr>Шаблон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ВИДЫ  ТЕРРОРИЗМА</vt:lpstr>
      <vt:lpstr>Особенности проявления  террористической деятельности в г.Москве.</vt:lpstr>
      <vt:lpstr>PowerPoint Presentation</vt:lpstr>
      <vt:lpstr>PowerPoint Presentation</vt:lpstr>
      <vt:lpstr>ПРИЗНАКИ,  КОТОРЫЕ МОГУТ УКАЗЫВАТЬ НА НАЛИЧИЕ ВЗРЫВНОГО УСТРОЙСТВА</vt:lpstr>
      <vt:lpstr>МЕРЫ ПРЕДУПРЕДИТЕЛЬНОГО ХАРАКТЕРА  ПРИ УГРОЗЕ ТЕРРОРИСТИЧЕСКИХ АКТОВ</vt:lpstr>
      <vt:lpstr>ДЕЙСТВИЯ  ДОЛЖНОСТНЫХ ЛИЦ ПРИ ПОЛУЧЕНИИ ИНФОРМАЦИИ ОБ УГРОЗЕ ВЗРЫВА ИЛИ ОБНАРУЖЕНИИ ВУ</vt:lpstr>
      <vt:lpstr>PowerPoint Presentation</vt:lpstr>
      <vt:lpstr>ЗАХВАТ  ЗАЛОЖНИКОВ</vt:lpstr>
      <vt:lpstr>ТЕЛЕФОН для сообщений   </vt:lpstr>
    </vt:vector>
  </TitlesOfParts>
  <Company>***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PC-P4</dc:creator>
  <cp:lastModifiedBy>word</cp:lastModifiedBy>
  <cp:revision>13</cp:revision>
  <dcterms:created xsi:type="dcterms:W3CDTF">2014-06-23T07:30:43Z</dcterms:created>
  <dcterms:modified xsi:type="dcterms:W3CDTF">2021-02-16T09:33:10Z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3769193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