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9" r:id="rId3"/>
    <p:sldId id="264" r:id="rId4"/>
    <p:sldId id="266" r:id="rId5"/>
    <p:sldId id="258" r:id="rId6"/>
    <p:sldId id="268" r:id="rId7"/>
    <p:sldId id="269" r:id="rId8"/>
    <p:sldId id="270" r:id="rId9"/>
    <p:sldId id="265" r:id="rId10"/>
  </p:sldIdLst>
  <p:sldSz cx="18288000" cy="10287000"/>
  <p:notesSz cx="10287000" cy="18288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IBM Plex Sans" panose="020B0503050203000203" pitchFamily="34" charset="0"/>
      <p:regular r:id="rId16"/>
      <p:bold r:id="rId17"/>
      <p:italic r:id="rId18"/>
      <p:boldItalic r:id="rId19"/>
    </p:embeddedFont>
    <p:embeddedFont>
      <p:font typeface="IBM Plex Sans Medium" panose="020B0603050203000203" pitchFamily="34" charset="0"/>
      <p:regular r:id="rId20"/>
      <p:italic r:id="rId21"/>
    </p:embeddedFont>
    <p:embeddedFont>
      <p:font typeface="Montserrat" panose="00000500000000000000" pitchFamily="2" charset="-52"/>
      <p:regular r:id="rId22"/>
      <p:bold r:id="rId23"/>
      <p:italic r:id="rId24"/>
      <p:boldItalic r:id="rId25"/>
    </p:embeddedFont>
    <p:embeddedFont>
      <p:font typeface="Montserrat Regular" panose="00000500000000000000" charset="-52"/>
      <p:regular r:id="rId26"/>
    </p:embeddedFont>
    <p:embeddedFont>
      <p:font typeface="Montserrat SemiBold" panose="00000700000000000000" pitchFamily="2" charset="-52"/>
      <p:bold r:id="rId27"/>
      <p:boldItalic r:id="rId28"/>
    </p:embeddedFont>
    <p:embeddedFont>
      <p:font typeface="PT Sans" panose="020B0503020203020204" pitchFamily="34" charset="-52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1" userDrawn="1">
          <p15:clr>
            <a:srgbClr val="A4A3A4"/>
          </p15:clr>
        </p15:guide>
        <p15:guide id="2" pos="10908" userDrawn="1">
          <p15:clr>
            <a:srgbClr val="A4A3A4"/>
          </p15:clr>
        </p15:guide>
        <p15:guide id="3" orient="horz" pos="99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7" d="100"/>
          <a:sy n="47" d="100"/>
        </p:scale>
        <p:origin x="60" y="720"/>
      </p:cViewPr>
      <p:guideLst>
        <p:guide pos="521"/>
        <p:guide pos="10908"/>
        <p:guide orient="horz" pos="99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25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2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80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953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86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8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image" Target="../media/image11.svg"/><Relationship Id="rId9" Type="http://schemas.openxmlformats.org/officeDocument/2006/relationships/image" Target="../media/image16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6.png"/><Relationship Id="rId4" Type="http://schemas.openxmlformats.org/officeDocument/2006/relationships/image" Target="../media/image8.svg"/><Relationship Id="rId9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81100" y="6515100"/>
            <a:ext cx="7150100" cy="838200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1076325" y="4886325"/>
            <a:ext cx="16297275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9075"/>
              </a:lnSpc>
            </a:pPr>
            <a:r>
              <a:rPr lang="ru-RU" sz="82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Сеченовский Университет</a:t>
            </a:r>
            <a:endParaRPr lang="en-US" sz="8250" dirty="0"/>
          </a:p>
        </p:txBody>
      </p:sp>
      <p:sp>
        <p:nvSpPr>
          <p:cNvPr id="9" name="Text 1"/>
          <p:cNvSpPr/>
          <p:nvPr/>
        </p:nvSpPr>
        <p:spPr>
          <a:xfrm>
            <a:off x="1085850" y="8543925"/>
            <a:ext cx="6410325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150"/>
              </a:lnSpc>
            </a:pPr>
            <a:r>
              <a:rPr lang="ru-RU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Кошечкин Константин </a:t>
            </a:r>
            <a:r>
              <a:rPr lang="en-US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
</a:t>
            </a:r>
            <a:r>
              <a:rPr lang="ru-RU" sz="1875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Руководитель «Цифровой кафедры» </a:t>
            </a:r>
          </a:p>
        </p:txBody>
      </p:sp>
      <p:sp>
        <p:nvSpPr>
          <p:cNvPr id="10" name="Text 2"/>
          <p:cNvSpPr/>
          <p:nvPr/>
        </p:nvSpPr>
        <p:spPr>
          <a:xfrm>
            <a:off x="1352550" y="6581775"/>
            <a:ext cx="636905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4950"/>
              </a:lnSpc>
            </a:pPr>
            <a:r>
              <a:rPr lang="ru-RU" sz="4500" b="0" i="0" dirty="0">
                <a:solidFill>
                  <a:srgbClr val="FFFFFF"/>
                </a:solidFill>
                <a:latin typeface="Montserrat Regular" pitchFamily="34" charset="0"/>
                <a:ea typeface="Montserrat Regular" pitchFamily="34" charset="-122"/>
                <a:cs typeface="Montserrat Regular" pitchFamily="34" charset="-120"/>
              </a:rPr>
              <a:t>Цифровая кафедра</a:t>
            </a:r>
            <a:endParaRPr lang="en-US" sz="45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9D6123-85BA-CCD9-8760-E3C60A95F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5850" y="1009650"/>
            <a:ext cx="8829675" cy="14001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F641A94-3453-470F-8F32-E2974972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8762" y="635374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9149" y="876300"/>
            <a:ext cx="146136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Руководитель «цифровой кафедры»</a:t>
            </a:r>
            <a:endParaRPr lang="en-US" sz="5400" dirty="0"/>
          </a:p>
        </p:txBody>
      </p:sp>
      <p:sp>
        <p:nvSpPr>
          <p:cNvPr id="4" name="Text 1"/>
          <p:cNvSpPr/>
          <p:nvPr/>
        </p:nvSpPr>
        <p:spPr>
          <a:xfrm>
            <a:off x="819150" y="2867025"/>
            <a:ext cx="6760210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4875"/>
              </a:lnSpc>
            </a:pPr>
            <a:r>
              <a:rPr lang="ru-RU" sz="3750" b="0" i="0" dirty="0">
                <a:solidFill>
                  <a:srgbClr val="C5313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Кошечкин Константин </a:t>
            </a:r>
            <a:endParaRPr lang="en-US" sz="3750" dirty="0"/>
          </a:p>
        </p:txBody>
      </p:sp>
      <p:sp>
        <p:nvSpPr>
          <p:cNvPr id="5" name="Text 2"/>
          <p:cNvSpPr/>
          <p:nvPr/>
        </p:nvSpPr>
        <p:spPr>
          <a:xfrm>
            <a:off x="4199254" y="3768366"/>
            <a:ext cx="1059370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900"/>
              </a:lnSpc>
            </a:pPr>
            <a:r>
              <a:rPr lang="ru-RU" sz="3000" b="0" i="0" dirty="0">
                <a:solidFill>
                  <a:srgbClr val="333333"/>
                </a:solidFill>
                <a:latin typeface="IBM Plex Sans" panose="020B0503050203000203" pitchFamily="34" charset="0"/>
                <a:ea typeface="IBM Plex Sans Regular" pitchFamily="34" charset="-122"/>
                <a:cs typeface="IBM Plex Sans Regular" pitchFamily="34" charset="-120"/>
              </a:rPr>
              <a:t>Кошечкин Константин Александрович, </a:t>
            </a:r>
            <a:r>
              <a:rPr lang="ru-RU" sz="3000" b="0" i="0" dirty="0" err="1">
                <a:solidFill>
                  <a:srgbClr val="333333"/>
                </a:solidFill>
                <a:latin typeface="IBM Plex Sans" panose="020B0503050203000203" pitchFamily="34" charset="0"/>
                <a:ea typeface="IBM Plex Sans Regular" pitchFamily="34" charset="-122"/>
                <a:cs typeface="IBM Plex Sans Regular" pitchFamily="34" charset="-120"/>
              </a:rPr>
              <a:t>д.фарм.н</a:t>
            </a:r>
            <a:r>
              <a:rPr lang="ru-RU" sz="3000" b="0" i="0" dirty="0">
                <a:solidFill>
                  <a:srgbClr val="333333"/>
                </a:solidFill>
                <a:latin typeface="IBM Plex Sans" panose="020B0503050203000203" pitchFamily="34" charset="0"/>
                <a:ea typeface="IBM Plex Sans Regular" pitchFamily="34" charset="-122"/>
                <a:cs typeface="IBM Plex Sans Regular" pitchFamily="34" charset="-120"/>
              </a:rPr>
              <a:t>. профессор кафедры информационных и интернет технологий. </a:t>
            </a:r>
          </a:p>
          <a:p>
            <a:pPr algn="l">
              <a:lnSpc>
                <a:spcPts val="3900"/>
              </a:lnSpc>
            </a:pPr>
            <a:r>
              <a:rPr lang="ru-RU" sz="3000" b="0" i="0" dirty="0">
                <a:solidFill>
                  <a:srgbClr val="333333"/>
                </a:solidFill>
                <a:latin typeface="IBM Plex Sans" panose="020B0503050203000203" pitchFamily="34" charset="0"/>
                <a:ea typeface="IBM Plex Sans Regular" pitchFamily="34" charset="-122"/>
                <a:cs typeface="IBM Plex Sans Regular" pitchFamily="34" charset="-120"/>
              </a:rPr>
              <a:t>Имеет опыт управления ИТ службой экспертного учреждения в сфере здравоохранения более 10 лет, стаж преподавательской работы 5 лет, в 2020 году прошел подготовку по программе CDO/CDTO в Иннополис.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6" name="Picture 1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5EE5DA77-3D3F-4D03-A0F1-EA4B231A40EA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50" y="3768366"/>
            <a:ext cx="2675891" cy="303248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61F5C15-D1C4-47C4-8339-F2EF810B0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159374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108802" y="3453473"/>
            <a:ext cx="5487591" cy="3305026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23605" y="3228975"/>
            <a:ext cx="1284595" cy="128459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823146" y="3465947"/>
            <a:ext cx="885498" cy="81066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471752" y="3453473"/>
            <a:ext cx="5487591" cy="3305026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986555" y="3228975"/>
            <a:ext cx="1284595" cy="128459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5249525" y="3486150"/>
            <a:ext cx="762000" cy="762000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819150" y="876300"/>
            <a:ext cx="14928850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dirty="0"/>
              <a:t>Перечень программ университета реализуемых </a:t>
            </a:r>
            <a:br>
              <a:rPr lang="ru-RU" sz="5400" dirty="0"/>
            </a:br>
            <a:r>
              <a:rPr lang="ru-RU" sz="5400" dirty="0"/>
              <a:t>в рамках проекта «Цифровые кафедры»</a:t>
            </a:r>
            <a:endParaRPr lang="en-US" sz="5400" dirty="0"/>
          </a:p>
        </p:txBody>
      </p:sp>
      <p:sp>
        <p:nvSpPr>
          <p:cNvPr id="11" name="Text 1"/>
          <p:cNvSpPr/>
          <p:nvPr/>
        </p:nvSpPr>
        <p:spPr>
          <a:xfrm>
            <a:off x="2771775" y="3902450"/>
            <a:ext cx="3652274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3830"/>
              </a:lnSpc>
            </a:pPr>
            <a:r>
              <a:rPr lang="ru-RU" sz="2946" b="0" i="0" dirty="0">
                <a:solidFill>
                  <a:srgbClr val="C5313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Программа для студентов ИТ-профиля</a:t>
            </a:r>
            <a:endParaRPr lang="en-US" sz="2946" dirty="0"/>
          </a:p>
        </p:txBody>
      </p:sp>
      <p:sp>
        <p:nvSpPr>
          <p:cNvPr id="12" name="Text 2"/>
          <p:cNvSpPr/>
          <p:nvPr/>
        </p:nvSpPr>
        <p:spPr>
          <a:xfrm>
            <a:off x="2395999" y="5561743"/>
            <a:ext cx="4340225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92"/>
              </a:lnSpc>
              <a:buFont typeface="Arial" panose="020B0604020202020204" pitchFamily="34" charset="0"/>
              <a:buChar char="•"/>
            </a:pPr>
            <a:r>
              <a:rPr lang="ru-RU" sz="2800" i="1" dirty="0">
                <a:latin typeface="Montserrat" panose="00000500000000000000" pitchFamily="2" charset="-52"/>
              </a:rPr>
              <a:t>Специалист по большим данным</a:t>
            </a:r>
            <a:endParaRPr lang="en-US" sz="2455" dirty="0">
              <a:latin typeface="IBM Plex Sans" panose="020B0503050203000203" pitchFamily="34" charset="0"/>
            </a:endParaRPr>
          </a:p>
        </p:txBody>
      </p:sp>
      <p:sp>
        <p:nvSpPr>
          <p:cNvPr id="13" name="Text 3"/>
          <p:cNvSpPr/>
          <p:nvPr/>
        </p:nvSpPr>
        <p:spPr>
          <a:xfrm>
            <a:off x="11134725" y="3902450"/>
            <a:ext cx="3652274" cy="485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830"/>
              </a:lnSpc>
            </a:pPr>
            <a:r>
              <a:rPr lang="ru-RU" sz="2946" b="0" i="0" dirty="0">
                <a:solidFill>
                  <a:srgbClr val="C5313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Программа для студентов  не </a:t>
            </a:r>
            <a:br>
              <a:rPr lang="ru-RU" sz="2946" b="0" i="0" dirty="0">
                <a:solidFill>
                  <a:srgbClr val="C5313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</a:br>
            <a:r>
              <a:rPr lang="ru-RU" sz="2946" b="0" i="0" dirty="0">
                <a:solidFill>
                  <a:srgbClr val="C53131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ИТ-профиля</a:t>
            </a:r>
            <a:endParaRPr lang="en-US" sz="2946" dirty="0"/>
          </a:p>
          <a:p>
            <a:pPr algn="l">
              <a:lnSpc>
                <a:spcPts val="3830"/>
              </a:lnSpc>
            </a:pPr>
            <a:endParaRPr lang="en-US" sz="2946" dirty="0"/>
          </a:p>
        </p:txBody>
      </p:sp>
      <p:sp>
        <p:nvSpPr>
          <p:cNvPr id="14" name="Text 4"/>
          <p:cNvSpPr/>
          <p:nvPr/>
        </p:nvSpPr>
        <p:spPr>
          <a:xfrm>
            <a:off x="10804369" y="5562451"/>
            <a:ext cx="5310878" cy="1228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92"/>
              </a:lnSpc>
              <a:buFont typeface="Arial" panose="020B0604020202020204" pitchFamily="34" charset="0"/>
              <a:buChar char="•"/>
            </a:pPr>
            <a:r>
              <a:rPr lang="ru-RU" sz="2800" i="1" dirty="0">
                <a:latin typeface="Montserrat" panose="00000500000000000000" pitchFamily="2" charset="-52"/>
              </a:rPr>
              <a:t>Средства программной разработки</a:t>
            </a:r>
            <a:endParaRPr lang="en-US" sz="2455" dirty="0">
              <a:latin typeface="IBM Plex Sans" panose="020B0503050203000203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901EC6-7522-EFF2-2E4F-99BDEFCBF6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97F30B5-F044-42B2-AC87-5814AC599A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8220075"/>
            <a:ext cx="18288000" cy="20669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C6F5775-6BEB-4F74-89FF-69C94B75D3C3}"/>
              </a:ext>
            </a:extLst>
          </p:cNvPr>
          <p:cNvSpPr txBox="1"/>
          <p:nvPr/>
        </p:nvSpPr>
        <p:spPr>
          <a:xfrm>
            <a:off x="9144000" y="7469552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ahoma" panose="020B0604030504040204" pitchFamily="34" charset="0"/>
                <a:ea typeface="Arial" panose="020B0604020202020204" pitchFamily="34" charset="0"/>
              </a:rPr>
              <a:t>- </a:t>
            </a:r>
            <a:r>
              <a:rPr lang="ru-RU" sz="2800" dirty="0">
                <a:effectLst/>
                <a:latin typeface="Tahoma" panose="020B0604030504040204" pitchFamily="34" charset="0"/>
                <a:ea typeface="Arial" panose="020B0604020202020204" pitchFamily="34" charset="0"/>
              </a:rPr>
              <a:t>отраслевая принадлежность: здравоохранение</a:t>
            </a:r>
            <a:endParaRPr lang="ru-RU" sz="2800" dirty="0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7FC68C1-BC42-4E1F-A81E-6B81045BD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8000" y="181162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19149" y="876300"/>
            <a:ext cx="14613631" cy="895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>
              <a:lnSpc>
                <a:spcPts val="7020"/>
              </a:lnSpc>
            </a:pPr>
            <a:r>
              <a:rPr lang="ru-RU" sz="540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Коллектив, реализующий программы «цифровой кафедры» </a:t>
            </a:r>
            <a:endParaRPr lang="en-US" sz="5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848CC90-5E9E-418A-8670-3874D70F2C35}"/>
              </a:ext>
            </a:extLst>
          </p:cNvPr>
          <p:cNvSpPr/>
          <p:nvPr/>
        </p:nvSpPr>
        <p:spPr>
          <a:xfrm>
            <a:off x="1111545" y="2781822"/>
            <a:ext cx="1357745" cy="14431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tx1"/>
                </a:solidFill>
              </a:rPr>
              <a:t>ФОТО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A062BA5-0F83-4060-AA7C-E722EEA7DFD9}"/>
              </a:ext>
            </a:extLst>
          </p:cNvPr>
          <p:cNvSpPr/>
          <p:nvPr/>
        </p:nvSpPr>
        <p:spPr>
          <a:xfrm>
            <a:off x="3150165" y="2781822"/>
            <a:ext cx="1357745" cy="14431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tx1"/>
                </a:solidFill>
              </a:rPr>
              <a:t>ФОТО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CF6DE4-0B7E-4163-9795-4EE8AA0DE4EF}"/>
              </a:ext>
            </a:extLst>
          </p:cNvPr>
          <p:cNvSpPr/>
          <p:nvPr/>
        </p:nvSpPr>
        <p:spPr>
          <a:xfrm>
            <a:off x="5156559" y="2787843"/>
            <a:ext cx="1357745" cy="14431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tx1"/>
                </a:solidFill>
              </a:rPr>
              <a:t>ФОТО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2FDFC04-E3AA-4B5E-BBA4-0D039A2A3E87}"/>
              </a:ext>
            </a:extLst>
          </p:cNvPr>
          <p:cNvSpPr/>
          <p:nvPr/>
        </p:nvSpPr>
        <p:spPr>
          <a:xfrm>
            <a:off x="7195179" y="2791312"/>
            <a:ext cx="1357745" cy="14431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tx1"/>
                </a:solidFill>
              </a:rPr>
              <a:t>ФОТО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2337FBE-933A-4CBF-8AFD-34BC8763D0D4}"/>
              </a:ext>
            </a:extLst>
          </p:cNvPr>
          <p:cNvSpPr/>
          <p:nvPr/>
        </p:nvSpPr>
        <p:spPr>
          <a:xfrm>
            <a:off x="9273001" y="2774267"/>
            <a:ext cx="1357745" cy="14431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>
                <a:solidFill>
                  <a:schemeClr val="tx1"/>
                </a:solidFill>
              </a:rPr>
              <a:t>ФОТО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6BDCA-F53D-4B3F-AC36-1F449B7B82FF}"/>
              </a:ext>
            </a:extLst>
          </p:cNvPr>
          <p:cNvSpPr txBox="1"/>
          <p:nvPr/>
        </p:nvSpPr>
        <p:spPr>
          <a:xfrm>
            <a:off x="3150165" y="4456845"/>
            <a:ext cx="18621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Montserrat" panose="00000500000000000000" pitchFamily="2" charset="-52"/>
              </a:rPr>
              <a:t>Нурматова</a:t>
            </a:r>
            <a:r>
              <a:rPr lang="ru-RU" sz="1400" dirty="0">
                <a:latin typeface="Montserrat" panose="00000500000000000000" pitchFamily="2" charset="-52"/>
              </a:rPr>
              <a:t> Елена Вячеславовна канд. техн. Наук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Преподаватель</a:t>
            </a:r>
          </a:p>
          <a:p>
            <a:r>
              <a:rPr lang="ru-RU" sz="1400" dirty="0" err="1">
                <a:latin typeface="Montserrat" panose="00000500000000000000" pitchFamily="2" charset="-52"/>
              </a:rPr>
              <a:t>ктн</a:t>
            </a:r>
            <a:r>
              <a:rPr lang="ru-RU" sz="1400" dirty="0">
                <a:latin typeface="Montserrat" panose="00000500000000000000" pitchFamily="2" charset="-52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84EBB7-A1B7-497E-BAB2-ED9700765235}"/>
              </a:ext>
            </a:extLst>
          </p:cNvPr>
          <p:cNvSpPr txBox="1"/>
          <p:nvPr/>
        </p:nvSpPr>
        <p:spPr>
          <a:xfrm>
            <a:off x="5164701" y="4456845"/>
            <a:ext cx="1862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Montserrat" panose="00000500000000000000" pitchFamily="2" charset="-52"/>
              </a:rPr>
              <a:t>Лисненко</a:t>
            </a:r>
            <a:r>
              <a:rPr lang="ru-RU" sz="1400" dirty="0">
                <a:latin typeface="Montserrat" panose="00000500000000000000" pitchFamily="2" charset="-52"/>
              </a:rPr>
              <a:t> Александр Алексеевич,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Преподаватель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D4AB1E-A59E-460D-96A2-3F7D928B4745}"/>
              </a:ext>
            </a:extLst>
          </p:cNvPr>
          <p:cNvSpPr txBox="1"/>
          <p:nvPr/>
        </p:nvSpPr>
        <p:spPr>
          <a:xfrm>
            <a:off x="7195179" y="4405388"/>
            <a:ext cx="1357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err="1">
                <a:latin typeface="Montserrat" panose="00000500000000000000" pitchFamily="2" charset="-52"/>
              </a:rPr>
              <a:t>Фартушный</a:t>
            </a:r>
            <a:r>
              <a:rPr lang="ru-RU" sz="1400" dirty="0">
                <a:latin typeface="Montserrat" panose="00000500000000000000" pitchFamily="2" charset="-52"/>
              </a:rPr>
              <a:t> Эдуард Николаевич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эксперт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51C402-5C58-48CB-A70A-6E91368FD420}"/>
              </a:ext>
            </a:extLst>
          </p:cNvPr>
          <p:cNvSpPr txBox="1"/>
          <p:nvPr/>
        </p:nvSpPr>
        <p:spPr>
          <a:xfrm>
            <a:off x="9272319" y="4405388"/>
            <a:ext cx="1862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Montserrat" panose="00000500000000000000" pitchFamily="2" charset="-52"/>
              </a:rPr>
              <a:t>Владимиров Сергей Константинович, к.м.н., </a:t>
            </a:r>
            <a:r>
              <a:rPr lang="ru-RU" sz="1200" dirty="0">
                <a:latin typeface="Montserrat" panose="00000500000000000000" pitchFamily="2" charset="-52"/>
              </a:rPr>
              <a:t>доцент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598F17E-6AF0-4275-90A7-86D38A4B1317}"/>
              </a:ext>
            </a:extLst>
          </p:cNvPr>
          <p:cNvSpPr/>
          <p:nvPr/>
        </p:nvSpPr>
        <p:spPr>
          <a:xfrm>
            <a:off x="935057" y="5811331"/>
            <a:ext cx="15788303" cy="375938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/>
                </a:solidFill>
                <a:latin typeface="Montserrat" panose="00000500000000000000" pitchFamily="2" charset="-52"/>
              </a:rPr>
              <a:t>Краткая справка о привлечённых специалистах к реализации программы:</a:t>
            </a:r>
            <a:endParaRPr lang="ru-RU" sz="2800" dirty="0">
              <a:solidFill>
                <a:schemeClr val="tx1"/>
              </a:solidFill>
            </a:endParaRPr>
          </a:p>
          <a:p>
            <a:pPr algn="just">
              <a:tabLst>
                <a:tab pos="85725" algn="l"/>
              </a:tabLst>
            </a:pPr>
            <a:r>
              <a:rPr lang="ru-RU" sz="16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Лебедев Георгий Станиславович</a:t>
            </a: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, д.т.н. Директор института цифровой медицины, Заведующий кафедрой информационных и интернет-технологий</a:t>
            </a:r>
          </a:p>
          <a:p>
            <a:pPr algn="just">
              <a:tabLst>
                <a:tab pos="85725" algn="l"/>
              </a:tabLst>
            </a:pPr>
            <a:r>
              <a:rPr lang="ru-RU" sz="1600" i="1" dirty="0" err="1">
                <a:solidFill>
                  <a:schemeClr val="tx1"/>
                </a:solidFill>
                <a:latin typeface="Montserrat" panose="00000500000000000000" pitchFamily="2" charset="-52"/>
              </a:rPr>
              <a:t>Нурматова</a:t>
            </a: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 Елена Вячеславовна канд. техн. наук, зав. кафедрой «Приборы и информационные технологии», доцент, Филиал МИРЭА</a:t>
            </a:r>
          </a:p>
          <a:p>
            <a:pPr algn="just">
              <a:tabLst>
                <a:tab pos="85725" algn="l"/>
              </a:tabLst>
            </a:pPr>
            <a:r>
              <a:rPr lang="ru-RU" sz="1600" i="1" dirty="0" err="1">
                <a:solidFill>
                  <a:schemeClr val="tx1"/>
                </a:solidFill>
                <a:latin typeface="Montserrat" panose="00000500000000000000" pitchFamily="2" charset="-52"/>
              </a:rPr>
              <a:t>Лисненко</a:t>
            </a: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 Александр Алексеевич, Преподаватель кафедры информационных и интернет технологий, инженер-математик, руководитель направления разработки программного обеспечения </a:t>
            </a:r>
            <a:r>
              <a:rPr lang="ru-RU" sz="1600" b="0" i="0" u="none" strike="noStrike" dirty="0">
                <a:solidFill>
                  <a:srgbClr val="333333"/>
                </a:solidFill>
                <a:effectLst/>
                <a:latin typeface="PT Sans" panose="020B0503020203020204" pitchFamily="34" charset="77"/>
              </a:rPr>
              <a:t>ФГБУ «ЦНИИОИЗ» Минздрава России</a:t>
            </a:r>
            <a:endParaRPr lang="ru-RU" sz="1600" i="1" dirty="0">
              <a:solidFill>
                <a:schemeClr val="tx1"/>
              </a:solidFill>
              <a:latin typeface="Montserrat" panose="00000500000000000000" pitchFamily="2" charset="-52"/>
            </a:endParaRPr>
          </a:p>
          <a:p>
            <a:pPr algn="just">
              <a:tabLst>
                <a:tab pos="85725" algn="l"/>
              </a:tabLst>
            </a:pPr>
            <a:r>
              <a:rPr lang="ru-RU" sz="1600" i="1" dirty="0" err="1">
                <a:solidFill>
                  <a:schemeClr val="tx1"/>
                </a:solidFill>
                <a:latin typeface="Montserrat" panose="00000500000000000000" pitchFamily="2" charset="-52"/>
              </a:rPr>
              <a:t>Фартушный</a:t>
            </a: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 Эдуард Николаевич, заместитель директора Института цифровой медицины ПМГМУ им. </a:t>
            </a:r>
            <a:r>
              <a:rPr lang="ru-RU" sz="1600" i="1" dirty="0" err="1">
                <a:solidFill>
                  <a:schemeClr val="tx1"/>
                </a:solidFill>
                <a:latin typeface="Montserrat" panose="00000500000000000000" pitchFamily="2" charset="-52"/>
              </a:rPr>
              <a:t>И.М.Сеченова</a:t>
            </a: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, </a:t>
            </a:r>
            <a:r>
              <a:rPr lang="ru-RU" sz="1600" i="1" dirty="0" err="1">
                <a:solidFill>
                  <a:schemeClr val="tx1"/>
                </a:solidFill>
                <a:latin typeface="Montserrat" panose="00000500000000000000" pitchFamily="2" charset="-52"/>
              </a:rPr>
              <a:t>иммет</a:t>
            </a: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 многолетний опыт реализации коммерческих и научных проектов связанных с анализом данных и искусственным интеллектом</a:t>
            </a:r>
          </a:p>
          <a:p>
            <a:pPr algn="just">
              <a:tabLst>
                <a:tab pos="85725" algn="l"/>
              </a:tabLst>
            </a:pPr>
            <a:r>
              <a:rPr lang="ru-RU" sz="1600" i="1" dirty="0">
                <a:solidFill>
                  <a:schemeClr val="tx1"/>
                </a:solidFill>
                <a:latin typeface="Montserrat" panose="00000500000000000000" pitchFamily="2" charset="-52"/>
              </a:rPr>
              <a:t>Владимиров Сергей Константинович, к.м.н., доцент, работал по направлению математического моделирования в здравоохранении, специализируется на анализе медицинских данных. Стаж преподавательской работы 5 лет, </a:t>
            </a:r>
          </a:p>
          <a:p>
            <a:pPr algn="just">
              <a:tabLst>
                <a:tab pos="85725" algn="l"/>
              </a:tabLst>
            </a:pPr>
            <a:endParaRPr lang="ru-RU" sz="1600" i="1" dirty="0">
              <a:solidFill>
                <a:schemeClr val="tx1"/>
              </a:solidFill>
              <a:latin typeface="Montserrat" panose="00000500000000000000" pitchFamily="2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A427CC-B3C9-4E11-96C3-772B0C217133}"/>
              </a:ext>
            </a:extLst>
          </p:cNvPr>
          <p:cNvSpPr txBox="1"/>
          <p:nvPr/>
        </p:nvSpPr>
        <p:spPr>
          <a:xfrm>
            <a:off x="1057083" y="4405388"/>
            <a:ext cx="1862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22272F"/>
                </a:solidFill>
                <a:effectLst/>
                <a:latin typeface="Montserrat" panose="00000500000000000000" pitchFamily="2" charset="-52"/>
                <a:ea typeface="Times New Roman" panose="02020603050405020304" pitchFamily="18" charset="0"/>
              </a:rPr>
              <a:t>Лебедев Георгий Станиславович</a:t>
            </a:r>
          </a:p>
          <a:p>
            <a:r>
              <a:rPr lang="ru-RU" sz="1400" dirty="0">
                <a:latin typeface="Montserrat" panose="00000500000000000000" pitchFamily="2" charset="-52"/>
              </a:rPr>
              <a:t>Директор, Заведующий кафедрой, </a:t>
            </a:r>
            <a:r>
              <a:rPr lang="ru-RU" sz="1400" dirty="0" err="1">
                <a:latin typeface="Montserrat" panose="00000500000000000000" pitchFamily="2" charset="-52"/>
              </a:rPr>
              <a:t>дтн</a:t>
            </a:r>
            <a:r>
              <a:rPr lang="ru-RU" sz="1400" dirty="0">
                <a:latin typeface="Montserrat" panose="00000500000000000000" pitchFamily="2" charset="-52"/>
              </a:rPr>
              <a:t>, доцент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E3C82573-3B6C-4960-BB4B-4BE4B8080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6780" y="2851927"/>
            <a:ext cx="1193241" cy="119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Главная страница — БОЛЬШИЕ ДАННЫЕ В МЕДИЦИНЕ">
            <a:extLst>
              <a:ext uri="{FF2B5EF4-FFF2-40B4-BE49-F238E27FC236}">
                <a16:creationId xmlns:a16="http://schemas.microsoft.com/office/drawing/2014/main" id="{8F7D8BDD-8F62-4D84-A991-0A5F1C18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4341" y="2889735"/>
            <a:ext cx="1190341" cy="128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3A952970-7127-4654-80A6-6DE6D5612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22911" y="2894130"/>
            <a:ext cx="1057924" cy="125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5CC8A76-8A96-4148-9268-B328566D40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665" y="2894130"/>
            <a:ext cx="1181197" cy="1283568"/>
          </a:xfrm>
          <a:prstGeom prst="rect">
            <a:avLst/>
          </a:prstGeom>
        </p:spPr>
      </p:pic>
      <p:pic>
        <p:nvPicPr>
          <p:cNvPr id="1026" name="Picture 2" descr="ПРИРОДА. ОБЩЕСТВО. ЧЕЛОВЕК - DubnaConference">
            <a:extLst>
              <a:ext uri="{FF2B5EF4-FFF2-40B4-BE49-F238E27FC236}">
                <a16:creationId xmlns:a16="http://schemas.microsoft.com/office/drawing/2014/main" id="{3B6208C7-DC26-4E0A-A98B-41DE84492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910" y="2845203"/>
            <a:ext cx="1140572" cy="133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9E405A7-A927-4B24-8EFC-4156344F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735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049125" y="0"/>
            <a:ext cx="6238875" cy="10287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382500" y="257175"/>
            <a:ext cx="1604782" cy="1466850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085850" y="5505450"/>
            <a:ext cx="7570470" cy="22288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8775"/>
              </a:lnSpc>
            </a:pPr>
            <a:r>
              <a:rPr lang="ru-RU" sz="6750" b="0" i="0" dirty="0">
                <a:solidFill>
                  <a:srgbClr val="333333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Реализованные проекты</a:t>
            </a:r>
            <a:endParaRPr lang="en-US" sz="6750" dirty="0"/>
          </a:p>
        </p:txBody>
      </p:sp>
      <p:sp>
        <p:nvSpPr>
          <p:cNvPr id="6" name="Text 1"/>
          <p:cNvSpPr/>
          <p:nvPr/>
        </p:nvSpPr>
        <p:spPr>
          <a:xfrm>
            <a:off x="1085850" y="7981950"/>
            <a:ext cx="3526790" cy="15811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6240"/>
              </a:lnSpc>
            </a:pPr>
            <a:r>
              <a:rPr lang="ru-RU" sz="4800" dirty="0">
                <a:solidFill>
                  <a:srgbClr val="C53131"/>
                </a:solidFill>
                <a:latin typeface="IBM Plex Sans Medium" pitchFamily="34" charset="0"/>
              </a:rPr>
              <a:t>2022/2023</a:t>
            </a:r>
            <a:endParaRPr lang="en-US" sz="48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CE80B6-7C64-7A32-B040-F4432E4E2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27718" y="1162050"/>
            <a:ext cx="9058275" cy="139065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2DF54F1-91D0-47C1-9109-D0BAFB88D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9368" y="1193987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9E405A7-A927-4B24-8EFC-4156344F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203AB3B5-F8A1-437B-A463-F325437F99D0}"/>
              </a:ext>
            </a:extLst>
          </p:cNvPr>
          <p:cNvSpPr txBox="1">
            <a:spLocks/>
          </p:cNvSpPr>
          <p:nvPr/>
        </p:nvSpPr>
        <p:spPr>
          <a:xfrm>
            <a:off x="877658" y="3649260"/>
            <a:ext cx="2823148" cy="15519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573">
              <a:spcBef>
                <a:spcPts val="1150"/>
              </a:spcBef>
              <a:buFont typeface="Arial" pitchFamily="34" charset="0"/>
              <a:buNone/>
              <a:defRPr sz="19008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7200" dirty="0">
                <a:sym typeface="Helvetica"/>
              </a:rPr>
              <a:t>60</a:t>
            </a:r>
            <a:r>
              <a:rPr lang="ru-RU" sz="2000" dirty="0">
                <a:sym typeface="Helvetica"/>
              </a:rPr>
              <a:t> МЛН</a:t>
            </a:r>
          </a:p>
        </p:txBody>
      </p:sp>
      <p:sp>
        <p:nvSpPr>
          <p:cNvPr id="29" name="TextBox 63">
            <a:extLst>
              <a:ext uri="{FF2B5EF4-FFF2-40B4-BE49-F238E27FC236}">
                <a16:creationId xmlns:a16="http://schemas.microsoft.com/office/drawing/2014/main" id="{4B158AAA-024A-48C1-90C6-E2071930C31D}"/>
              </a:ext>
            </a:extLst>
          </p:cNvPr>
          <p:cNvSpPr txBox="1">
            <a:spLocks/>
          </p:cNvSpPr>
          <p:nvPr/>
        </p:nvSpPr>
        <p:spPr>
          <a:xfrm>
            <a:off x="586488" y="799685"/>
            <a:ext cx="14165831" cy="79121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dirty="0">
                <a:sym typeface="Helvetica"/>
              </a:rPr>
              <a:t>Применение алгоритмов искусственного интеллекта и машинного обучения для определения тяжести и прогнозирования летальности пациентов с ЧМТ</a:t>
            </a:r>
          </a:p>
        </p:txBody>
      </p:sp>
      <p:sp>
        <p:nvSpPr>
          <p:cNvPr id="30" name="TextBox 18">
            <a:extLst>
              <a:ext uri="{FF2B5EF4-FFF2-40B4-BE49-F238E27FC236}">
                <a16:creationId xmlns:a16="http://schemas.microsoft.com/office/drawing/2014/main" id="{ECA14B6C-D2EA-485E-8C51-8B798BC52091}"/>
              </a:ext>
            </a:extLst>
          </p:cNvPr>
          <p:cNvSpPr txBox="1">
            <a:spLocks/>
          </p:cNvSpPr>
          <p:nvPr/>
        </p:nvSpPr>
        <p:spPr>
          <a:xfrm>
            <a:off x="992816" y="4532230"/>
            <a:ext cx="3567811" cy="8534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0" indent="0" algn="l" defTabSz="24638" rtl="0" eaLnBrk="1" latinLnBrk="0" hangingPunct="1">
              <a:lnSpc>
                <a:spcPct val="100000"/>
              </a:lnSpc>
              <a:spcBef>
                <a:spcPts val="2300"/>
              </a:spcBef>
              <a:buSzTx/>
              <a:buFontTx/>
              <a:buNone/>
              <a:defRPr sz="1940" kern="1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/>
              <a:t>Людей ежегодно получают ЧМТ</a:t>
            </a:r>
          </a:p>
        </p:txBody>
      </p:sp>
      <p:sp>
        <p:nvSpPr>
          <p:cNvPr id="33" name="TextBox 44">
            <a:extLst>
              <a:ext uri="{FF2B5EF4-FFF2-40B4-BE49-F238E27FC236}">
                <a16:creationId xmlns:a16="http://schemas.microsoft.com/office/drawing/2014/main" id="{83A248A2-407A-443E-B5E1-374E876925BA}"/>
              </a:ext>
            </a:extLst>
          </p:cNvPr>
          <p:cNvSpPr txBox="1">
            <a:spLocks/>
          </p:cNvSpPr>
          <p:nvPr/>
        </p:nvSpPr>
        <p:spPr>
          <a:xfrm>
            <a:off x="877657" y="5576241"/>
            <a:ext cx="3682969" cy="3997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numCol="1">
            <a:noAutofit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554478" marR="0" indent="-64007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b="1" dirty="0">
                <a:latin typeface="+mn-lt"/>
                <a:ea typeface="+mn-ea"/>
                <a:cs typeface="+mn-cs"/>
                <a:sym typeface="Helvetica"/>
              </a:rPr>
              <a:t>Актуальность</a:t>
            </a:r>
            <a:endParaRPr lang="ru-RU" sz="1400" dirty="0">
              <a:latin typeface="+mn-lt"/>
              <a:ea typeface="+mn-ea"/>
              <a:cs typeface="+mn-cs"/>
              <a:sym typeface="Helvetica"/>
            </a:endParaRP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+mn-lt"/>
                <a:ea typeface="+mn-ea"/>
                <a:cs typeface="+mn-cs"/>
                <a:sym typeface="Helvetica"/>
              </a:rPr>
              <a:t>Черепно-мозговая травма является ведущей причиной смертности среди молодых людей и основной причиной заболеваемости во всем мире. Диагностика кровоизлияния после травмы чрезвычайно важна по времени, поскольку даже задержка в несколько минут может привести к летальному исходу.</a:t>
            </a: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1400" dirty="0">
                <a:latin typeface="+mn-lt"/>
                <a:ea typeface="+mn-ea"/>
                <a:cs typeface="+mn-cs"/>
                <a:sym typeface="Helvetica"/>
              </a:rPr>
              <a:t>Внедрение автоматизированных инструментов обнаружения кровоизлияний, способных обеспечить быструю и точную количественную оценку повреждения, потенциально сократит время постановки диагноза по сравнению с качественной визуальной оценкой специалиста и обеспечит более объективную основу для принятия решений о медицинском и хирургическом лечении, что будет являться спасением для тысяч пациентов. </a:t>
            </a: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1400" dirty="0">
              <a:latin typeface="+mn-lt"/>
              <a:ea typeface="+mn-ea"/>
              <a:cs typeface="+mn-cs"/>
              <a:sym typeface="Helvetica"/>
            </a:endParaRP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1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4" name="TextBox 44">
            <a:extLst>
              <a:ext uri="{FF2B5EF4-FFF2-40B4-BE49-F238E27FC236}">
                <a16:creationId xmlns:a16="http://schemas.microsoft.com/office/drawing/2014/main" id="{A23A5F2D-3D99-423F-B86D-D6037C133D8D}"/>
              </a:ext>
            </a:extLst>
          </p:cNvPr>
          <p:cNvSpPr txBox="1">
            <a:spLocks/>
          </p:cNvSpPr>
          <p:nvPr/>
        </p:nvSpPr>
        <p:spPr>
          <a:xfrm>
            <a:off x="4740158" y="3860800"/>
            <a:ext cx="12555026" cy="6279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19" rIns="45719" bIns="45719" numCol="1">
            <a:noAutofit/>
          </a:bodyPr>
          <a:lstStyle>
            <a:lvl1pPr marL="457200" marR="0" indent="-457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990600" marR="0" indent="-5334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554478" marR="0" indent="-640078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2082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5400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9972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4544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9116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368800" marR="0" indent="-711200" algn="l" defTabSz="1828800" rtl="0" latinLnBrk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56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b="1" dirty="0">
                <a:latin typeface="+mn-lt"/>
                <a:ea typeface="+mn-ea"/>
                <a:cs typeface="+mn-cs"/>
                <a:sym typeface="Helvetica"/>
              </a:rPr>
              <a:t>Материалы и методы</a:t>
            </a: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Для научного обзора было проанализированы статьи из баз данных </a:t>
            </a:r>
            <a:r>
              <a:rPr lang="ru-RU" sz="2400" dirty="0" err="1">
                <a:latin typeface="+mn-lt"/>
                <a:ea typeface="+mn-ea"/>
                <a:cs typeface="+mn-cs"/>
                <a:sym typeface="Helvetica"/>
              </a:rPr>
              <a:t>PubMed</a:t>
            </a: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, </a:t>
            </a:r>
            <a:r>
              <a:rPr lang="ru-RU" sz="2400" dirty="0" err="1">
                <a:latin typeface="+mn-lt"/>
                <a:ea typeface="+mn-ea"/>
                <a:cs typeface="+mn-cs"/>
                <a:sym typeface="Helvetica"/>
              </a:rPr>
              <a:t>Web</a:t>
            </a: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ru-RU" sz="2400" dirty="0" err="1">
                <a:latin typeface="+mn-lt"/>
                <a:ea typeface="+mn-ea"/>
                <a:cs typeface="+mn-cs"/>
                <a:sym typeface="Helvetica"/>
              </a:rPr>
              <a:t>of</a:t>
            </a: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 </a:t>
            </a:r>
            <a:r>
              <a:rPr lang="ru-RU" sz="2400" dirty="0" err="1">
                <a:latin typeface="+mn-lt"/>
                <a:ea typeface="+mn-ea"/>
                <a:cs typeface="+mn-cs"/>
                <a:sym typeface="Helvetica"/>
              </a:rPr>
              <a:t>Science</a:t>
            </a: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 и </a:t>
            </a:r>
            <a:r>
              <a:rPr lang="ru-RU" sz="2400" dirty="0" err="1">
                <a:latin typeface="+mn-lt"/>
                <a:ea typeface="+mn-ea"/>
                <a:cs typeface="+mn-cs"/>
                <a:sym typeface="Helvetica"/>
              </a:rPr>
              <a:t>Scopus</a:t>
            </a: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 за период с 2014 по 2022 год, содержавших информацию об использовании алгоритмов ИИ и МО в распознании ЧМТ, определения тяжести состояния и прогнозировании смертности, основанных на анализе КТ-изображения. В обзор включены 14 статей, рассматривавшие использование 19 алгоритмов для определения и прогнозирования тяжести состояния при травматическом и нетравматическом кровоизлиянии.</a:t>
            </a: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КТ выбрано предпочтительным методом визуализации для оценки степени и распространенности повреждения, предоставления входных данных для прогностических моделей и оценки необходимости хирургического вмешательства. </a:t>
            </a: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Системы автоматизированного анализа позволяют измерить клинически значимые особенности изображения, которые трудно определить количественно при обычном визуальном осмотре, а также учесть больше </a:t>
            </a:r>
            <a:r>
              <a:rPr lang="ru-RU" sz="2400" dirty="0" err="1">
                <a:latin typeface="+mn-lt"/>
                <a:ea typeface="+mn-ea"/>
                <a:cs typeface="+mn-cs"/>
                <a:sym typeface="Helvetica"/>
              </a:rPr>
              <a:t>диагностически</a:t>
            </a:r>
            <a:r>
              <a:rPr lang="ru-RU" sz="2400" dirty="0">
                <a:latin typeface="+mn-lt"/>
                <a:ea typeface="+mn-ea"/>
                <a:cs typeface="+mn-cs"/>
                <a:sym typeface="Helvetica"/>
              </a:rPr>
              <a:t> важных для лечения показателей организма. Преимуществом автоматического обнаружения аномалий на уровне бинарного изображения также является возможность быстрой сортировки пациентов. </a:t>
            </a: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2400" dirty="0">
              <a:latin typeface="+mn-lt"/>
              <a:ea typeface="+mn-ea"/>
              <a:cs typeface="+mn-cs"/>
              <a:sym typeface="Helvetica"/>
            </a:endParaRPr>
          </a:p>
          <a:p>
            <a:pPr marL="0" indent="0" defTabSz="905256">
              <a:lnSpc>
                <a:spcPct val="100000"/>
              </a:lnSpc>
              <a:spcBef>
                <a:spcPts val="1150"/>
              </a:spcBef>
              <a:buSzTx/>
              <a:buNone/>
              <a:defRPr sz="1979">
                <a:latin typeface="+mn-lt"/>
                <a:ea typeface="+mn-ea"/>
                <a:cs typeface="+mn-cs"/>
                <a:sym typeface="Helvetica"/>
              </a:defRPr>
            </a:pPr>
            <a:endParaRPr lang="ru-RU" sz="2400" dirty="0">
              <a:latin typeface="+mn-lt"/>
              <a:ea typeface="+mn-ea"/>
              <a:cs typeface="+mn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576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9E405A7-A927-4B24-8EFC-4156344F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3">
            <a:extLst>
              <a:ext uri="{FF2B5EF4-FFF2-40B4-BE49-F238E27FC236}">
                <a16:creationId xmlns:a16="http://schemas.microsoft.com/office/drawing/2014/main" id="{4B158AAA-024A-48C1-90C6-E2071930C31D}"/>
              </a:ext>
            </a:extLst>
          </p:cNvPr>
          <p:cNvSpPr txBox="1">
            <a:spLocks/>
          </p:cNvSpPr>
          <p:nvPr/>
        </p:nvSpPr>
        <p:spPr>
          <a:xfrm>
            <a:off x="586488" y="799685"/>
            <a:ext cx="14165831" cy="79121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dirty="0">
                <a:sym typeface="Helvetica"/>
              </a:rPr>
              <a:t>ИСПОЛЬЗОВАНИЕ ЧАТ-БОТОВ С ПРИМЕНЕНИЕМ ИСКУССТВЕННОГО ИНТЕЛЛЕКТА КАК ЭЛЕМЕНТА ОБУЧЕНИЯ ПРИ РАБОТЕ С ДЕРМАТОСКОПИЧЕСКИМИ ИЗОБРАЖЕНИЯМИ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DCA3DF7C-3981-4FB7-BBD4-2351E561E9AB}"/>
              </a:ext>
            </a:extLst>
          </p:cNvPr>
          <p:cNvSpPr txBox="1">
            <a:spLocks/>
          </p:cNvSpPr>
          <p:nvPr/>
        </p:nvSpPr>
        <p:spPr>
          <a:xfrm>
            <a:off x="586488" y="4380690"/>
            <a:ext cx="10515600" cy="5524915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9404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Проблема</a:t>
            </a:r>
            <a:r>
              <a:rPr lang="ru-RU" dirty="0"/>
              <a:t>: низкий уровень ранней диагностики меланомы. </a:t>
            </a:r>
          </a:p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9404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проекта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ru-RU" dirty="0">
                <a:ln w="0"/>
                <a:solidFill>
                  <a:srgbClr val="9404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</a:t>
            </a:r>
            <a:r>
              <a:rPr lang="ru-RU" dirty="0">
                <a:solidFill>
                  <a:srgbClr val="000000"/>
                </a:solidFill>
              </a:rPr>
              <a:t>в игровой форме помочь врачам получить навыки диагностики меланомы, реализовав возможности этого нового диагностического инструмента и способствуя его безопасному и этичному внедрению в систему здравоохранения.</a:t>
            </a:r>
            <a:endParaRPr lang="ru-RU" dirty="0"/>
          </a:p>
          <a:p>
            <a:pPr>
              <a:lnSpc>
                <a:spcPct val="120000"/>
              </a:lnSpc>
            </a:pPr>
            <a:r>
              <a:rPr lang="ru-RU" dirty="0">
                <a:ln w="0"/>
                <a:solidFill>
                  <a:srgbClr val="940405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Наше решение</a:t>
            </a:r>
            <a:r>
              <a:rPr lang="ru-RU" dirty="0"/>
              <a:t>: </a:t>
            </a:r>
            <a:r>
              <a:rPr lang="ru-RU" dirty="0">
                <a:solidFill>
                  <a:srgbClr val="000000"/>
                </a:solidFill>
              </a:rPr>
              <a:t>чат-бот с применением искусственного интеллекта, как элемент игрового обучения врачей, реализованный на основе набора данных, предварительно размеченных высоко квалифицированными специалистами</a:t>
            </a:r>
            <a:r>
              <a:rPr lang="ru-RU" sz="2800" dirty="0">
                <a:solidFill>
                  <a:srgbClr val="000000"/>
                </a:solidFill>
              </a:rPr>
              <a:t>.</a:t>
            </a:r>
            <a:endParaRPr lang="ru-RU" sz="2800" dirty="0"/>
          </a:p>
        </p:txBody>
      </p:sp>
      <p:pic>
        <p:nvPicPr>
          <p:cNvPr id="11" name="officeArt object" descr="Picture 6">
            <a:extLst>
              <a:ext uri="{FF2B5EF4-FFF2-40B4-BE49-F238E27FC236}">
                <a16:creationId xmlns:a16="http://schemas.microsoft.com/office/drawing/2014/main" id="{503642AF-0F69-428C-A9CA-F2118AC8087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882879" y="3499254"/>
            <a:ext cx="4571365" cy="64512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984527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FC273D-40A5-8555-6CD8-8AF7B9878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32781" y="1004887"/>
            <a:ext cx="1819275" cy="63817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B9E405A7-A927-4B24-8EFC-4156344F0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79030" y="2006611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3">
            <a:extLst>
              <a:ext uri="{FF2B5EF4-FFF2-40B4-BE49-F238E27FC236}">
                <a16:creationId xmlns:a16="http://schemas.microsoft.com/office/drawing/2014/main" id="{4B158AAA-024A-48C1-90C6-E2071930C31D}"/>
              </a:ext>
            </a:extLst>
          </p:cNvPr>
          <p:cNvSpPr txBox="1">
            <a:spLocks/>
          </p:cNvSpPr>
          <p:nvPr/>
        </p:nvSpPr>
        <p:spPr>
          <a:xfrm>
            <a:off x="586488" y="799685"/>
            <a:ext cx="14165831" cy="79121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4800">
                <a:latin typeface="+mn-lt"/>
                <a:ea typeface="+mn-ea"/>
                <a:cs typeface="+mn-cs"/>
                <a:sym typeface="Helvetica"/>
              </a:defRPr>
            </a:pPr>
            <a:r>
              <a:rPr lang="ru-RU" dirty="0">
                <a:sym typeface="Helvetica"/>
              </a:rPr>
              <a:t>Телемедицинские консультации с применением системы мониторинга и оценки состояния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FAECE0-71AC-4172-9236-9D8C0C41F39E}"/>
              </a:ext>
            </a:extLst>
          </p:cNvPr>
          <p:cNvSpPr txBox="1"/>
          <p:nvPr/>
        </p:nvSpPr>
        <p:spPr>
          <a:xfrm>
            <a:off x="686338" y="3744374"/>
            <a:ext cx="16565718" cy="667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ри лечении депрессивного расстройства различной степени тяжести особенно в случае использования таких групп препаратов как, СИОЗС, ТЦА и ИМАО возможно развитие специфических нежелательный явлений.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Решением данной проблемы может стать использование телемедицинских технологий и дистанционного мониторинга, представляющих собой способы удаленного взаимодействия с пациентом, сбор, хранение и обобщение данных, и их использование врачом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Техническая часть: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1. Создание 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рограммы консультации в режиме реального времени в формате врач-пациент.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2. Создание программы для установления корреляционной связи между возникновением нежелательных явлений и психо-эмоциональным состоянием пациента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3. Создание базы данных лекарственных препаратов с рекомендациями по изменению курса лечения пациента на основании собранных данных(замена препарата, изменение дозировки, использование препаратов, купирующих побочные явления и позволяющих достичь желаемого терапевтического эффекта)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8215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667375" y="1543045"/>
            <a:ext cx="4486275" cy="60050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04900" y="1228725"/>
            <a:ext cx="3638550" cy="1390720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1076325" y="5514975"/>
            <a:ext cx="6162675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>
              <a:lnSpc>
                <a:spcPts val="7425"/>
              </a:lnSpc>
            </a:pPr>
            <a:r>
              <a:rPr lang="en-US" sz="67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Спасибо </a:t>
            </a:r>
            <a:br/>
            <a:r>
              <a:rPr lang="en-US" sz="675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за внимание</a:t>
            </a:r>
            <a:endParaRPr lang="en-US" sz="6750" dirty="0"/>
          </a:p>
        </p:txBody>
      </p:sp>
      <p:sp>
        <p:nvSpPr>
          <p:cNvPr id="8" name="Text 1"/>
          <p:cNvSpPr/>
          <p:nvPr/>
        </p:nvSpPr>
        <p:spPr>
          <a:xfrm>
            <a:off x="1085850" y="8372475"/>
            <a:ext cx="6410325" cy="733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50"/>
              </a:lnSpc>
            </a:pPr>
            <a:r>
              <a:rPr lang="ru-RU" sz="2250" b="0" i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Лебедев Георгий Станиславович </a:t>
            </a:r>
            <a:r>
              <a:rPr lang="en-US" sz="2250" b="0" i="0" dirty="0">
                <a:solidFill>
                  <a:srgbClr val="FFFFFF"/>
                </a:solidFill>
                <a:latin typeface="IBM Plex Sans Medium" pitchFamily="34" charset="0"/>
                <a:ea typeface="IBM Plex Sans Medium" pitchFamily="34" charset="-122"/>
                <a:cs typeface="IBM Plex Sans Medium" pitchFamily="34" charset="-120"/>
              </a:rPr>
              <a:t>
</a:t>
            </a:r>
            <a:r>
              <a:rPr lang="ru-RU" sz="2000" b="0" i="0" dirty="0">
                <a:solidFill>
                  <a:srgbClr val="FFFFFF"/>
                </a:solidFill>
                <a:latin typeface="Montserrat SemiBold" pitchFamily="34" charset="0"/>
                <a:ea typeface="Montserrat SemiBold" pitchFamily="34" charset="-122"/>
                <a:cs typeface="Montserrat SemiBold" pitchFamily="34" charset="-120"/>
              </a:rPr>
              <a:t>Сеченовский Университет</a:t>
            </a:r>
            <a:endParaRPr lang="en-US" sz="2000" dirty="0"/>
          </a:p>
          <a:p>
            <a:pPr algn="l">
              <a:lnSpc>
                <a:spcPts val="3150"/>
              </a:lnSpc>
            </a:pPr>
            <a:endParaRPr lang="en-US" sz="225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4348323-906A-4D29-83CC-1CE5A0267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42418" y="3816724"/>
            <a:ext cx="1326776" cy="1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3067</TotalTime>
  <Words>789</Words>
  <Application>Microsoft Office PowerPoint</Application>
  <PresentationFormat>Произвольный</PresentationFormat>
  <Paragraphs>69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Tahoma</vt:lpstr>
      <vt:lpstr>Montserrat</vt:lpstr>
      <vt:lpstr>PT Sans</vt:lpstr>
      <vt:lpstr>Arial</vt:lpstr>
      <vt:lpstr>Montserrat SemiBold</vt:lpstr>
      <vt:lpstr>IBM Plex Sans Medium</vt:lpstr>
      <vt:lpstr>Calibri</vt:lpstr>
      <vt:lpstr>IBM Plex Sans</vt:lpstr>
      <vt:lpstr>Montserrat Regular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Konstantin Koshechkin</cp:lastModifiedBy>
  <cp:revision>13</cp:revision>
  <dcterms:created xsi:type="dcterms:W3CDTF">2023-02-07T10:46:24Z</dcterms:created>
  <dcterms:modified xsi:type="dcterms:W3CDTF">2023-03-29T14:16:40Z</dcterms:modified>
</cp:coreProperties>
</file>