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4035" r:id="rId2"/>
    <p:sldMasterId id="2147484047" r:id="rId3"/>
    <p:sldMasterId id="2147484263" r:id="rId4"/>
    <p:sldMasterId id="2147484276" r:id="rId5"/>
  </p:sldMasterIdLst>
  <p:notesMasterIdLst>
    <p:notesMasterId r:id="rId34"/>
  </p:notesMasterIdLst>
  <p:sldIdLst>
    <p:sldId id="754" r:id="rId6"/>
    <p:sldId id="753" r:id="rId7"/>
    <p:sldId id="752" r:id="rId8"/>
    <p:sldId id="751" r:id="rId9"/>
    <p:sldId id="761" r:id="rId10"/>
    <p:sldId id="762" r:id="rId11"/>
    <p:sldId id="763" r:id="rId12"/>
    <p:sldId id="785" r:id="rId13"/>
    <p:sldId id="765" r:id="rId14"/>
    <p:sldId id="759" r:id="rId15"/>
    <p:sldId id="786" r:id="rId16"/>
    <p:sldId id="767" r:id="rId17"/>
    <p:sldId id="768" r:id="rId18"/>
    <p:sldId id="769" r:id="rId19"/>
    <p:sldId id="770" r:id="rId20"/>
    <p:sldId id="771" r:id="rId21"/>
    <p:sldId id="772" r:id="rId22"/>
    <p:sldId id="773" r:id="rId23"/>
    <p:sldId id="790" r:id="rId24"/>
    <p:sldId id="791" r:id="rId25"/>
    <p:sldId id="776" r:id="rId26"/>
    <p:sldId id="789" r:id="rId27"/>
    <p:sldId id="777" r:id="rId28"/>
    <p:sldId id="760" r:id="rId29"/>
    <p:sldId id="778" r:id="rId30"/>
    <p:sldId id="779" r:id="rId31"/>
    <p:sldId id="792" r:id="rId32"/>
    <p:sldId id="784" r:id="rId3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CCECFF"/>
    <a:srgbClr val="CCFFFF"/>
    <a:srgbClr val="FF0066"/>
    <a:srgbClr val="F8F8F8"/>
    <a:srgbClr val="FFCC00"/>
    <a:srgbClr val="6600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3" autoAdjust="0"/>
    <p:restoredTop sz="99449" autoAdjust="0"/>
  </p:normalViewPr>
  <p:slideViewPr>
    <p:cSldViewPr snapToObjects="1">
      <p:cViewPr>
        <p:scale>
          <a:sx n="110" d="100"/>
          <a:sy n="110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43D37A-F2AE-4A3C-849F-335523DCE53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592 w 6027"/>
                <a:gd name="T1" fmla="*/ 59 h 2296"/>
                <a:gd name="T2" fmla="*/ 0 w 6027"/>
                <a:gd name="T3" fmla="*/ 59 h 2296"/>
                <a:gd name="T4" fmla="*/ 0 w 6027"/>
                <a:gd name="T5" fmla="*/ 0 h 2296"/>
                <a:gd name="T6" fmla="*/ 4592 w 6027"/>
                <a:gd name="T7" fmla="*/ 0 h 2296"/>
                <a:gd name="T8" fmla="*/ 4592 w 6027"/>
                <a:gd name="T9" fmla="*/ 59 h 2296"/>
                <a:gd name="T10" fmla="*/ 4592 w 6027"/>
                <a:gd name="T11" fmla="*/ 5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5 h 353"/>
                  <a:gd name="T4" fmla="*/ 24 w 186"/>
                  <a:gd name="T5" fmla="*/ 60 h 353"/>
                  <a:gd name="T6" fmla="*/ 18 w 186"/>
                  <a:gd name="T7" fmla="*/ 130 h 353"/>
                  <a:gd name="T8" fmla="*/ 42 w 186"/>
                  <a:gd name="T9" fmla="*/ 224 h 353"/>
                  <a:gd name="T10" fmla="*/ 48 w 186"/>
                  <a:gd name="T11" fmla="*/ 318 h 353"/>
                  <a:gd name="T12" fmla="*/ 0 w 186"/>
                  <a:gd name="T13" fmla="*/ 694 h 353"/>
                  <a:gd name="T14" fmla="*/ 54 w 186"/>
                  <a:gd name="T15" fmla="*/ 459 h 353"/>
                  <a:gd name="T16" fmla="*/ 84 w 186"/>
                  <a:gd name="T17" fmla="*/ 424 h 353"/>
                  <a:gd name="T18" fmla="*/ 126 w 186"/>
                  <a:gd name="T19" fmla="*/ 248 h 353"/>
                  <a:gd name="T20" fmla="*/ 144 w 186"/>
                  <a:gd name="T21" fmla="*/ 235 h 353"/>
                  <a:gd name="T22" fmla="*/ 144 w 186"/>
                  <a:gd name="T23" fmla="*/ 177 h 353"/>
                  <a:gd name="T24" fmla="*/ 186 w 186"/>
                  <a:gd name="T25" fmla="*/ 130 h 353"/>
                  <a:gd name="T26" fmla="*/ 162 w 186"/>
                  <a:gd name="T27" fmla="*/ 11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2 h 66"/>
                  <a:gd name="T8" fmla="*/ 6 w 155"/>
                  <a:gd name="T9" fmla="*/ 35 h 66"/>
                  <a:gd name="T10" fmla="*/ 0 w 155"/>
                  <a:gd name="T11" fmla="*/ 48 h 66"/>
                  <a:gd name="T12" fmla="*/ 78 w 155"/>
                  <a:gd name="T13" fmla="*/ 118 h 66"/>
                  <a:gd name="T14" fmla="*/ 96 w 155"/>
                  <a:gd name="T15" fmla="*/ 83 h 66"/>
                  <a:gd name="T16" fmla="*/ 155 w 155"/>
                  <a:gd name="T17" fmla="*/ 131 h 66"/>
                  <a:gd name="T18" fmla="*/ 126 w 155"/>
                  <a:gd name="T19" fmla="*/ 4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74 h 72"/>
                  <a:gd name="T2" fmla="*/ 0 w 42"/>
                  <a:gd name="T3" fmla="*/ 37 h 72"/>
                  <a:gd name="T4" fmla="*/ 12 w 42"/>
                  <a:gd name="T5" fmla="*/ 12 h 72"/>
                  <a:gd name="T6" fmla="*/ 0 w 42"/>
                  <a:gd name="T7" fmla="*/ 12 h 72"/>
                  <a:gd name="T8" fmla="*/ 12 w 42"/>
                  <a:gd name="T9" fmla="*/ 12 h 72"/>
                  <a:gd name="T10" fmla="*/ 24 w 42"/>
                  <a:gd name="T11" fmla="*/ 12 h 72"/>
                  <a:gd name="T12" fmla="*/ 36 w 42"/>
                  <a:gd name="T13" fmla="*/ 12 h 72"/>
                  <a:gd name="T14" fmla="*/ 42 w 42"/>
                  <a:gd name="T15" fmla="*/ 0 h 72"/>
                  <a:gd name="T16" fmla="*/ 30 w 42"/>
                  <a:gd name="T17" fmla="*/ 37 h 72"/>
                  <a:gd name="T18" fmla="*/ 42 w 42"/>
                  <a:gd name="T19" fmla="*/ 99 h 72"/>
                  <a:gd name="T20" fmla="*/ 12 w 42"/>
                  <a:gd name="T21" fmla="*/ 145 h 72"/>
                  <a:gd name="T22" fmla="*/ 6 w 42"/>
                  <a:gd name="T23" fmla="*/ 74 h 72"/>
                  <a:gd name="T24" fmla="*/ 6 w 42"/>
                  <a:gd name="T25" fmla="*/ 7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6 h 287"/>
                <a:gd name="T4" fmla="*/ 66 w 365"/>
                <a:gd name="T5" fmla="*/ 120 h 287"/>
                <a:gd name="T6" fmla="*/ 143 w 365"/>
                <a:gd name="T7" fmla="*/ 198 h 287"/>
                <a:gd name="T8" fmla="*/ 191 w 365"/>
                <a:gd name="T9" fmla="*/ 180 h 287"/>
                <a:gd name="T10" fmla="*/ 341 w 365"/>
                <a:gd name="T11" fmla="*/ 311 h 287"/>
                <a:gd name="T12" fmla="*/ 305 w 365"/>
                <a:gd name="T13" fmla="*/ 189 h 287"/>
                <a:gd name="T14" fmla="*/ 365 w 365"/>
                <a:gd name="T15" fmla="*/ 144 h 287"/>
                <a:gd name="T16" fmla="*/ 359 w 365"/>
                <a:gd name="T17" fmla="*/ 138 h 287"/>
                <a:gd name="T18" fmla="*/ 335 w 365"/>
                <a:gd name="T19" fmla="*/ 126 h 287"/>
                <a:gd name="T20" fmla="*/ 299 w 365"/>
                <a:gd name="T21" fmla="*/ 96 h 287"/>
                <a:gd name="T22" fmla="*/ 257 w 365"/>
                <a:gd name="T23" fmla="*/ 78 h 287"/>
                <a:gd name="T24" fmla="*/ 215 w 365"/>
                <a:gd name="T25" fmla="*/ 60 h 287"/>
                <a:gd name="T26" fmla="*/ 173 w 365"/>
                <a:gd name="T27" fmla="*/ 4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6 h 60"/>
                <a:gd name="T16" fmla="*/ 65 w 71"/>
                <a:gd name="T17" fmla="*/ 48 h 60"/>
                <a:gd name="T18" fmla="*/ 71 w 71"/>
                <a:gd name="T19" fmla="*/ 60 h 60"/>
                <a:gd name="T20" fmla="*/ 71 w 71"/>
                <a:gd name="T21" fmla="*/ 66 h 60"/>
                <a:gd name="T22" fmla="*/ 59 w 71"/>
                <a:gd name="T23" fmla="*/ 60 h 60"/>
                <a:gd name="T24" fmla="*/ 47 w 71"/>
                <a:gd name="T25" fmla="*/ 48 h 60"/>
                <a:gd name="T26" fmla="*/ 23 w 71"/>
                <a:gd name="T27" fmla="*/ 36 h 60"/>
                <a:gd name="T28" fmla="*/ 23 w 71"/>
                <a:gd name="T29" fmla="*/ 42 h 60"/>
                <a:gd name="T30" fmla="*/ 18 w 71"/>
                <a:gd name="T31" fmla="*/ 48 h 60"/>
                <a:gd name="T32" fmla="*/ 12 w 71"/>
                <a:gd name="T33" fmla="*/ 54 h 60"/>
                <a:gd name="T34" fmla="*/ 6 w 71"/>
                <a:gd name="T35" fmla="*/ 54 h 60"/>
                <a:gd name="T36" fmla="*/ 6 w 71"/>
                <a:gd name="T37" fmla="*/ 54 h 60"/>
                <a:gd name="T38" fmla="*/ 6 w 71"/>
                <a:gd name="T39" fmla="*/ 4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0 h 162"/>
                <a:gd name="T10" fmla="*/ 96 w 161"/>
                <a:gd name="T11" fmla="*/ 66 h 162"/>
                <a:gd name="T12" fmla="*/ 102 w 161"/>
                <a:gd name="T13" fmla="*/ 78 h 162"/>
                <a:gd name="T14" fmla="*/ 108 w 161"/>
                <a:gd name="T15" fmla="*/ 90 h 162"/>
                <a:gd name="T16" fmla="*/ 120 w 161"/>
                <a:gd name="T17" fmla="*/ 102 h 162"/>
                <a:gd name="T18" fmla="*/ 143 w 161"/>
                <a:gd name="T19" fmla="*/ 120 h 162"/>
                <a:gd name="T20" fmla="*/ 155 w 161"/>
                <a:gd name="T21" fmla="*/ 150 h 162"/>
                <a:gd name="T22" fmla="*/ 161 w 161"/>
                <a:gd name="T23" fmla="*/ 168 h 162"/>
                <a:gd name="T24" fmla="*/ 161 w 161"/>
                <a:gd name="T25" fmla="*/ 174 h 162"/>
                <a:gd name="T26" fmla="*/ 96 w 161"/>
                <a:gd name="T27" fmla="*/ 108 h 162"/>
                <a:gd name="T28" fmla="*/ 30 w 161"/>
                <a:gd name="T29" fmla="*/ 6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6 h 60"/>
                <a:gd name="T4" fmla="*/ 41 w 59"/>
                <a:gd name="T5" fmla="*/ 42 h 60"/>
                <a:gd name="T6" fmla="*/ 47 w 59"/>
                <a:gd name="T7" fmla="*/ 48 h 60"/>
                <a:gd name="T8" fmla="*/ 53 w 59"/>
                <a:gd name="T9" fmla="*/ 60 h 60"/>
                <a:gd name="T10" fmla="*/ 53 w 59"/>
                <a:gd name="T11" fmla="*/ 66 h 60"/>
                <a:gd name="T12" fmla="*/ 47 w 59"/>
                <a:gd name="T13" fmla="*/ 60 h 60"/>
                <a:gd name="T14" fmla="*/ 35 w 59"/>
                <a:gd name="T15" fmla="*/ 54 h 60"/>
                <a:gd name="T16" fmla="*/ 23 w 59"/>
                <a:gd name="T17" fmla="*/ 42 h 60"/>
                <a:gd name="T18" fmla="*/ 17 w 59"/>
                <a:gd name="T19" fmla="*/ 3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2 h 204"/>
                <a:gd name="T2" fmla="*/ 245 w 245"/>
                <a:gd name="T3" fmla="*/ 48 h 204"/>
                <a:gd name="T4" fmla="*/ 209 w 245"/>
                <a:gd name="T5" fmla="*/ 90 h 204"/>
                <a:gd name="T6" fmla="*/ 143 w 245"/>
                <a:gd name="T7" fmla="*/ 144 h 204"/>
                <a:gd name="T8" fmla="*/ 167 w 245"/>
                <a:gd name="T9" fmla="*/ 168 h 204"/>
                <a:gd name="T10" fmla="*/ 179 w 245"/>
                <a:gd name="T11" fmla="*/ 222 h 204"/>
                <a:gd name="T12" fmla="*/ 77 w 245"/>
                <a:gd name="T13" fmla="*/ 144 h 204"/>
                <a:gd name="T14" fmla="*/ 47 w 245"/>
                <a:gd name="T15" fmla="*/ 90 h 204"/>
                <a:gd name="T16" fmla="*/ 89 w 245"/>
                <a:gd name="T17" fmla="*/ 72 h 204"/>
                <a:gd name="T18" fmla="*/ 59 w 245"/>
                <a:gd name="T19" fmla="*/ 4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2 h 204"/>
                <a:gd name="T50" fmla="*/ 233 w 245"/>
                <a:gd name="T51" fmla="*/ 4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024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024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D47C4D-7FD9-4359-97B0-FD1C03FC7EBB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7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9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984B0-F1B5-4DDF-AEFB-04D6F22AB58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3225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7E14-368F-4FE4-9DA7-2E5E1BF5AF5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380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F2D5E14D-C063-4414-BDDC-6D982DDB8D0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9287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D14EEB-4659-4C78-BCBE-C07BC7298F6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7087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83907-30A6-4014-8914-22CF4F8B7B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47525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95BBB3B3-BDAA-45C9-92CB-3D76510DA0B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4753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5242E-48FE-4236-B525-727C9DDD34E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6110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CAC8E-8B5A-49E6-A035-4E6F56EFD03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60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591B-65AF-464D-A3FE-1A60E288F9D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00127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E0369-CB8D-4F33-9A93-853BF7B80B2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470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975233-7CA3-47F2-AA42-39694BD82FA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3586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04AFB-03A4-4E11-8D3A-66BC80659C1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05347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9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EF94C-9FAB-44E9-86C7-2E3484AD0FB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0316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EC796-C916-4F89-8953-546BDB1914E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2537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AC15E94-90B7-4009-9A05-7C8249C25C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38901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33FB1-BAAA-40BE-86DD-43B27F8A9D9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7824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E1D77-B342-4737-A3EC-0A324872E75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32407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4E8D8-9BB0-41B9-81FA-2FF9755A6B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8765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46D30-0CF6-4595-BA48-33124828B8D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294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D68CF-AB09-4D46-A872-3B64AEF4C77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45728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96AA8-67E6-43D3-BDFB-769AB0DF7A9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106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C4AB1-962C-44F0-B9DB-BEFADD22126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69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A8A60-C844-4F34-BA52-67E697F940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1729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9F2BD-66D8-47B9-AA7C-F9C398A83E3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5084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CF5CD-DDCD-4A43-8A6E-271EF29EA61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12574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9A177-4D13-416B-9C9C-8ED1F3F2686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98944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24ECD-5185-4155-BBCC-F4AB7816135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5312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0FA2-FCEC-4B91-9FC4-0195D06B93A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9496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67E582B-1102-46C9-AB6B-B2467C84DBAF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BF9201B-42E6-4508-B4C1-E62F98959D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44161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1951C9-AED1-4693-B787-8E161C124D90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230AD84-2C5E-4904-8B0F-E9DF4B69623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1423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04FE6B2-7338-44F5-97C7-920C988B5A0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A5AD00-B946-4202-8E99-C437CA5715A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7534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BCB401-1631-45B7-B213-E76EDDA543D1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E79BCB1-4EFC-4967-9519-A7B023C641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796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F94D88CB-08CC-41BD-A4D4-BE48B78ED1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90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56F15B-6265-480E-A312-E494AB15DAC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90A3749-F6A0-4A5E-ACB7-7322C4D424A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61508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7DF2D1-69CB-49B8-BF71-78DB3E4CC340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2F61D02-8A29-4A31-83EE-35525DD7536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6997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75A825-65B2-4527-9E21-28437D9DBBD9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7EDBF8-F156-473A-A76D-7F656B2019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4270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F87E487-A749-4003-85F5-C9FD775BB352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36A7854-3ED5-424E-8712-912CDA98F6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492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460AC9-6622-40DA-8B7F-7DABAADFA3F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0208199-FC6E-4AD7-B27E-14D62C47F9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92275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D82F9B-5F61-42BC-A454-4DDDA615CDB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3C5C4E1-B18F-4C53-8809-400E66FF673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1972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21EBA0-6193-435B-963B-9943ED1C9DD1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5AAB5D-2E53-4DE5-AD4A-BAB2778DA65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059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BAFC0-C9DC-42C8-A289-316E63379CC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972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AE2AE-DBD2-46CE-BEEB-2387B9C271C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5713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263FC-B77B-4B68-98A6-B596F03FAC5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3555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81476-FE93-473C-B20E-1E9E15E01C9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512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AC068-8E17-48D5-841E-552032F4EA2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8085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2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AABD8520-2F27-49C3-AFE7-7E082EF35E12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C775736-BBC6-4B88-A0A3-8BA6B27C374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54" r:id="rId2"/>
    <p:sldLayoutId id="2147484570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71" r:id="rId9"/>
    <p:sldLayoutId id="2147484560" r:id="rId10"/>
    <p:sldLayoutId id="21474845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EDA5E64-34A3-43B9-8B58-131F632B9F8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61" r:id="rId2"/>
    <p:sldLayoutId id="2147484574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75" r:id="rId9"/>
    <p:sldLayoutId id="2147484567" r:id="rId10"/>
    <p:sldLayoutId id="21474845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1D2D822-EB49-401D-A463-E83539E25B3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  <p:sldLayoutId id="214748458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463B462-D690-420D-BDD9-C850A65E740F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99E916E-EAEA-4817-8B31-44CF7AF2F6D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2843213" y="260350"/>
            <a:ext cx="612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ПО ДЕЛАМ ГРАЖДАНСКОЙ ОБОРОНЫ, ЧРЕЗВЫЧАЙНЫМ </a:t>
            </a:r>
          </a:p>
          <a:p>
            <a:pPr eaLnBrk="1" hangingPunct="1"/>
            <a:r>
              <a:rPr lang="ru-RU" alt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СИТУАЦИЯМ  И  ПОЖАРНОЙ  БЕЗОПАСНОСТИ  ГОРОДА  МОСКВЫ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43213" y="908050"/>
            <a:ext cx="6049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771775" y="981075"/>
            <a:ext cx="6264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ГОСУДАРСТВЕННОЕ КАЗЕННОЕ УЧРЕЖДЕНИЕ ДОПОЛНИТЕЛЬНОГО ПРОФЕССИОНАЛЬНОГО ОБРАЗОВАНИЯ «УЧЕБНО-МЕТОДИЧЕСКИЙ</a:t>
            </a:r>
          </a:p>
          <a:p>
            <a:pPr eaLnBrk="1" hangingPunct="1"/>
            <a:r>
              <a:rPr lang="ru-RU" alt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ЦЕНТР ПО ГРАЖДАНСКОЙ ОБОРОНЕ  И ЧРЕЗВЫЧАЙНЫМ СИТУАЦИЯМ ГОРОДА МОСКВЫ»</a:t>
            </a:r>
          </a:p>
        </p:txBody>
      </p:sp>
      <p:pic>
        <p:nvPicPr>
          <p:cNvPr id="38917" name="Picture 4" descr="http://www.avazun.ru/images/2010/3/16/11/43/PhJfVCmv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060575"/>
            <a:ext cx="1368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843213" y="3520752"/>
            <a:ext cx="6120680" cy="3508653"/>
          </a:xfrm>
          <a:prstGeom prst="rect">
            <a:avLst/>
          </a:prstGeom>
        </p:spPr>
        <p:txBody>
          <a:bodyPr lIns="45720" tIns="0" rIns="45720" bIns="0" anchor="b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 4 </a:t>
            </a:r>
            <a:b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ДЕЙСТВИЯ РАБОТНИКОВ ОРГАНИЗАЦИЙ ПРИ АВАРИИ, КАТАСТРОФЕ И ПОЖАРЕ НА ТЕРРИТОРИИ 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ОРГАНИЗАЦИИ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72723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учебный вопрос:</a:t>
            </a:r>
          </a:p>
          <a:p>
            <a:pPr eaLnBrk="1" hangingPunct="1"/>
            <a:endParaRPr lang="ru-RU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пожарной безопасности на рабочем месте.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79388" y="1700213"/>
            <a:ext cx="79216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ru-RU" altLang="en-US"/>
              <a:t>   1. Федеральный закон от 22.07.2008 № 123 «Технический регламент о требованиях пожарной безопасности».</a:t>
            </a:r>
          </a:p>
          <a:p>
            <a:pPr algn="l" eaLnBrk="1" hangingPunct="1">
              <a:spcAft>
                <a:spcPts val="600"/>
              </a:spcAft>
            </a:pPr>
            <a:endParaRPr lang="ru-RU" altLang="en-US" sz="700"/>
          </a:p>
          <a:p>
            <a:pPr algn="just" eaLnBrk="1" hangingPunct="1">
              <a:spcAft>
                <a:spcPts val="600"/>
              </a:spcAft>
            </a:pPr>
            <a:r>
              <a:rPr lang="ru-RU" altLang="en-US"/>
              <a:t>   2. Федеральный закон от 21.12.1994 № 69 «О пожарной безопасности».</a:t>
            </a:r>
          </a:p>
          <a:p>
            <a:pPr algn="l" eaLnBrk="1" hangingPunct="1">
              <a:spcAft>
                <a:spcPts val="600"/>
              </a:spcAft>
            </a:pPr>
            <a:endParaRPr lang="ru-RU" altLang="en-US" sz="700"/>
          </a:p>
          <a:p>
            <a:pPr algn="just" eaLnBrk="1" hangingPunct="1">
              <a:spcAft>
                <a:spcPts val="600"/>
              </a:spcAft>
            </a:pPr>
            <a:r>
              <a:rPr lang="ru-RU" altLang="en-US"/>
              <a:t>   3. Постановление Правительства РФ от 25.04.2012 № 390 «Правила противопожарного режима в РФ».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en-US"/>
              <a:t>   4. Приказ МЧС России от 12.12.2007 № 645 «Обучение мерам пожарной безопасности».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en-US"/>
              <a:t>   5. Приказ МЧС России от 30.11.2016 № 644 «Административный регламент по надзору за выполнением требований ПБ».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en-US"/>
              <a:t>   6. Закон г. Москвы от 12.03.2008 г. № 13 «О пожарной безопасности в г. Москве». </a:t>
            </a:r>
          </a:p>
          <a:p>
            <a:pPr algn="just" eaLnBrk="1" hangingPunct="1"/>
            <a:endParaRPr lang="ru-RU" altLang="en-US"/>
          </a:p>
          <a:p>
            <a:pPr algn="just" eaLnBrk="1" hangingPunct="1"/>
            <a:r>
              <a:rPr lang="ru-RU" altLang="en-US"/>
              <a:t> 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95288" y="252413"/>
            <a:ext cx="7705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>
                <a:solidFill>
                  <a:srgbClr val="C00000"/>
                </a:solidFill>
              </a:rPr>
              <a:t>ПОЖАРНАЯ БЕЗОПАСНОСТЬ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55650" y="939800"/>
            <a:ext cx="691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 </a:t>
            </a:r>
            <a:r>
              <a:rPr lang="ru-RU" altLang="en-US" b="1">
                <a:solidFill>
                  <a:srgbClr val="CC3300"/>
                </a:solidFill>
              </a:rPr>
              <a:t>ОСНОВНЫЕ НОРМАТИВНЫЕ ДОКУМЕНТЫ:</a:t>
            </a:r>
            <a:endParaRPr lang="ru-RU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GT0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шлем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4538"/>
            <a:ext cx="5268913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41275" y="4313238"/>
            <a:ext cx="9185275" cy="2325687"/>
            <a:chOff x="-26" y="2717"/>
            <a:chExt cx="5786" cy="1465"/>
          </a:xfrm>
        </p:grpSpPr>
        <p:sp>
          <p:nvSpPr>
            <p:cNvPr id="50190" name="AutoShape 5"/>
            <p:cNvSpPr>
              <a:spLocks noChangeArrowheads="1"/>
            </p:cNvSpPr>
            <p:nvPr/>
          </p:nvSpPr>
          <p:spPr bwMode="auto">
            <a:xfrm rot="5400000">
              <a:off x="504" y="2280"/>
              <a:ext cx="672" cy="1584"/>
            </a:xfrm>
            <a:prstGeom prst="homePlate">
              <a:avLst>
                <a:gd name="adj" fmla="val 45986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A9A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191" name="Text Box 6"/>
            <p:cNvSpPr txBox="1">
              <a:spLocks noChangeArrowheads="1"/>
            </p:cNvSpPr>
            <p:nvPr/>
          </p:nvSpPr>
          <p:spPr bwMode="auto">
            <a:xfrm>
              <a:off x="-26" y="2717"/>
              <a:ext cx="1680" cy="5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ru-RU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Ст. 38</a:t>
              </a:r>
            </a:p>
            <a:p>
              <a:pPr>
                <a:lnSpc>
                  <a:spcPct val="85000"/>
                </a:lnSpc>
              </a:pPr>
              <a:r>
                <a:rPr lang="ru-RU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ответственность</a:t>
              </a:r>
            </a:p>
            <a:p>
              <a:pPr>
                <a:lnSpc>
                  <a:spcPct val="85000"/>
                </a:lnSpc>
              </a:pPr>
              <a:r>
                <a:rPr lang="ru-RU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 граждан</a:t>
              </a:r>
              <a:endParaRPr lang="ru-RU" altLang="en-US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192" name="Text Box 7"/>
            <p:cNvSpPr txBox="1">
              <a:spLocks noChangeArrowheads="1"/>
            </p:cNvSpPr>
            <p:nvPr/>
          </p:nvSpPr>
          <p:spPr bwMode="auto">
            <a:xfrm>
              <a:off x="0" y="3264"/>
              <a:ext cx="5760" cy="9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ru-RU" altLang="en-US">
                  <a:solidFill>
                    <a:srgbClr val="0000CC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 *</a:t>
              </a:r>
              <a:r>
                <a:rPr lang="ru-RU" altLang="en-US" sz="2200">
                  <a:solidFill>
                    <a:srgbClr val="0000CC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Ответственность за нарушения требований пожарной безо-пасности несут собственники имущества, должностные лица в пределах их компетенции.</a:t>
              </a:r>
            </a:p>
            <a:p>
              <a:pPr>
                <a:lnSpc>
                  <a:spcPct val="80000"/>
                </a:lnSpc>
              </a:pPr>
              <a:r>
                <a:rPr lang="ru-RU" altLang="en-US" sz="2200">
                  <a:solidFill>
                    <a:srgbClr val="0000CC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 *За нарушение требований граждане подлежат дисциплинарной, административной и уголовной ответственности.</a:t>
              </a:r>
              <a:endParaRPr lang="ru-RU" altLang="en-US">
                <a:solidFill>
                  <a:srgbClr val="0000CC"/>
                </a:solidFill>
                <a:latin typeface="Arial Cyr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815975"/>
            <a:ext cx="4343400" cy="3443288"/>
            <a:chOff x="0" y="662"/>
            <a:chExt cx="2736" cy="2169"/>
          </a:xfrm>
        </p:grpSpPr>
        <p:sp>
          <p:nvSpPr>
            <p:cNvPr id="50187" name="AutoShape 9"/>
            <p:cNvSpPr>
              <a:spLocks noChangeArrowheads="1"/>
            </p:cNvSpPr>
            <p:nvPr/>
          </p:nvSpPr>
          <p:spPr bwMode="auto">
            <a:xfrm rot="5400000">
              <a:off x="583" y="110"/>
              <a:ext cx="672" cy="1776"/>
            </a:xfrm>
            <a:prstGeom prst="homePlate">
              <a:avLst>
                <a:gd name="adj" fmla="val 45986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EDF71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188" name="Text Box 10"/>
            <p:cNvSpPr txBox="1">
              <a:spLocks noChangeArrowheads="1"/>
            </p:cNvSpPr>
            <p:nvPr/>
          </p:nvSpPr>
          <p:spPr bwMode="auto">
            <a:xfrm>
              <a:off x="126" y="671"/>
              <a:ext cx="1422" cy="5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ru-RU" altLang="en-US" sz="2000">
                  <a:solidFill>
                    <a:schemeClr val="bg1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Ст. 34</a:t>
              </a:r>
            </a:p>
            <a:p>
              <a:pPr>
                <a:lnSpc>
                  <a:spcPct val="85000"/>
                </a:lnSpc>
              </a:pPr>
              <a:r>
                <a:rPr lang="ru-RU" altLang="en-US" sz="2000">
                  <a:solidFill>
                    <a:schemeClr val="bg1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граждане имеют</a:t>
              </a:r>
            </a:p>
            <a:p>
              <a:pPr>
                <a:lnSpc>
                  <a:spcPct val="85000"/>
                </a:lnSpc>
              </a:pPr>
              <a:r>
                <a:rPr lang="ru-RU" altLang="en-US" sz="2000">
                  <a:solidFill>
                    <a:schemeClr val="bg1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право на:</a:t>
              </a:r>
              <a:endParaRPr lang="ru-RU" altLang="en-US">
                <a:solidFill>
                  <a:schemeClr val="bg1"/>
                </a:solidFill>
                <a:latin typeface="Arial Cyr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89" name="Text Box 11"/>
            <p:cNvSpPr txBox="1">
              <a:spLocks noChangeArrowheads="1"/>
            </p:cNvSpPr>
            <p:nvPr/>
          </p:nvSpPr>
          <p:spPr bwMode="auto">
            <a:xfrm>
              <a:off x="0" y="1344"/>
              <a:ext cx="2736" cy="1487"/>
            </a:xfrm>
            <a:prstGeom prst="rect">
              <a:avLst/>
            </a:prstGeom>
            <a:solidFill>
              <a:srgbClr val="0000FF">
                <a:alpha val="54117"/>
              </a:srgbClr>
            </a:solidFill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80000"/>
                </a:lnSpc>
              </a:pPr>
              <a:r>
                <a:rPr lang="ru-RU" altLang="en-US" sz="2200">
                  <a:solidFill>
                    <a:srgbClr val="FFFF00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- защиту жизни и имущества от пожара;</a:t>
              </a:r>
            </a:p>
            <a:p>
              <a:pPr algn="just">
                <a:lnSpc>
                  <a:spcPct val="80000"/>
                </a:lnSpc>
              </a:pPr>
              <a:r>
                <a:rPr lang="ru-RU" altLang="en-US" sz="2200">
                  <a:solidFill>
                    <a:srgbClr val="FFFF00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- возмещение ущерба;</a:t>
              </a:r>
            </a:p>
            <a:p>
              <a:pPr algn="just">
                <a:lnSpc>
                  <a:spcPct val="80000"/>
                </a:lnSpc>
              </a:pPr>
              <a:r>
                <a:rPr lang="ru-RU" altLang="en-US" sz="2200">
                  <a:solidFill>
                    <a:srgbClr val="FFFF00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- участие в установлении</a:t>
              </a:r>
            </a:p>
            <a:p>
              <a:pPr algn="just">
                <a:lnSpc>
                  <a:spcPct val="80000"/>
                </a:lnSpc>
              </a:pPr>
              <a:r>
                <a:rPr lang="ru-RU" altLang="en-US" sz="2200">
                  <a:solidFill>
                    <a:srgbClr val="FFFF00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причин пожара;</a:t>
              </a:r>
            </a:p>
            <a:p>
              <a:pPr algn="just">
                <a:lnSpc>
                  <a:spcPct val="80000"/>
                </a:lnSpc>
              </a:pPr>
              <a:r>
                <a:rPr lang="ru-RU" altLang="en-US" sz="2200">
                  <a:solidFill>
                    <a:srgbClr val="FFFF00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- получение информации</a:t>
              </a:r>
            </a:p>
            <a:p>
              <a:pPr algn="just">
                <a:lnSpc>
                  <a:spcPct val="80000"/>
                </a:lnSpc>
              </a:pPr>
              <a:r>
                <a:rPr lang="ru-RU" altLang="en-US" sz="2200">
                  <a:solidFill>
                    <a:srgbClr val="FFFF00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о пожарной безопасности.</a:t>
              </a:r>
            </a:p>
            <a:p>
              <a:pPr algn="just">
                <a:lnSpc>
                  <a:spcPct val="80000"/>
                </a:lnSpc>
              </a:pPr>
              <a:endParaRPr lang="ru-RU" altLang="en-US" sz="3200">
                <a:latin typeface="Arial Cyr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716463" y="1050925"/>
            <a:ext cx="4267200" cy="3457575"/>
            <a:chOff x="3072" y="662"/>
            <a:chExt cx="2688" cy="2178"/>
          </a:xfrm>
        </p:grpSpPr>
        <p:sp>
          <p:nvSpPr>
            <p:cNvPr id="50184" name="AutoShape 13"/>
            <p:cNvSpPr>
              <a:spLocks noChangeArrowheads="1"/>
            </p:cNvSpPr>
            <p:nvPr/>
          </p:nvSpPr>
          <p:spPr bwMode="auto">
            <a:xfrm rot="5400000">
              <a:off x="4516" y="86"/>
              <a:ext cx="624" cy="1776"/>
            </a:xfrm>
            <a:prstGeom prst="homePlate">
              <a:avLst>
                <a:gd name="adj" fmla="val 45986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185" name="Text Box 14"/>
            <p:cNvSpPr txBox="1">
              <a:spLocks noChangeArrowheads="1"/>
            </p:cNvSpPr>
            <p:nvPr/>
          </p:nvSpPr>
          <p:spPr bwMode="auto">
            <a:xfrm>
              <a:off x="4003" y="672"/>
              <a:ext cx="1728" cy="41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ru-RU" altLang="en-US" sz="2000">
                  <a:solidFill>
                    <a:schemeClr val="bg1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Ст. 34</a:t>
              </a:r>
            </a:p>
            <a:p>
              <a:pPr>
                <a:lnSpc>
                  <a:spcPct val="85000"/>
                </a:lnSpc>
              </a:pPr>
              <a:r>
                <a:rPr lang="ru-RU" altLang="en-US" sz="2000">
                  <a:solidFill>
                    <a:schemeClr val="bg1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граждане обязаны</a:t>
              </a:r>
              <a:r>
                <a:rPr lang="ru-RU" altLang="en-US" sz="2000">
                  <a:solidFill>
                    <a:srgbClr val="0000CC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ru-RU" altLang="en-US">
                  <a:latin typeface="Arial Cyr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0186" name="Text Box 15"/>
            <p:cNvSpPr txBox="1">
              <a:spLocks noChangeArrowheads="1"/>
            </p:cNvSpPr>
            <p:nvPr/>
          </p:nvSpPr>
          <p:spPr bwMode="auto">
            <a:xfrm>
              <a:off x="3072" y="1200"/>
              <a:ext cx="2688" cy="164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en-US">
                  <a:solidFill>
                    <a:schemeClr val="bg1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altLang="en-US" sz="2200">
                  <a:solidFill>
                    <a:schemeClr val="bg1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соблюдать требования ПБ;</a:t>
              </a:r>
            </a:p>
            <a:p>
              <a:pPr>
                <a:lnSpc>
                  <a:spcPct val="80000"/>
                </a:lnSpc>
              </a:pPr>
              <a:r>
                <a:rPr lang="ru-RU" altLang="en-US" sz="2200">
                  <a:solidFill>
                    <a:schemeClr val="bg1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-иметь средства пожароту-шения;</a:t>
              </a:r>
            </a:p>
            <a:p>
              <a:pPr>
                <a:lnSpc>
                  <a:spcPct val="80000"/>
                </a:lnSpc>
              </a:pPr>
              <a:r>
                <a:rPr lang="ru-RU" altLang="en-US" sz="2200">
                  <a:solidFill>
                    <a:schemeClr val="bg1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-немедленно сообщать о возникновении пожара;</a:t>
              </a:r>
            </a:p>
            <a:p>
              <a:pPr>
                <a:lnSpc>
                  <a:spcPct val="80000"/>
                </a:lnSpc>
              </a:pPr>
              <a:r>
                <a:rPr lang="ru-RU" altLang="en-US" sz="2200">
                  <a:solidFill>
                    <a:schemeClr val="bg1"/>
                  </a:solidFill>
                  <a:latin typeface="Arial Cyr" panose="020B0604020202020204" pitchFamily="34" charset="0"/>
                  <a:cs typeface="Arial" panose="020B0604020202020204" pitchFamily="34" charset="0"/>
                </a:rPr>
                <a:t>-принимать меры по туше-нию пожара и спасению людей, оказывать содействие пожарным.</a:t>
              </a:r>
              <a:endParaRPr lang="ru-RU" altLang="en-US">
                <a:solidFill>
                  <a:schemeClr val="bg1"/>
                </a:solidFill>
                <a:latin typeface="Arial Cyr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57200" y="76200"/>
            <a:ext cx="8305800" cy="868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en-US" sz="20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</a:t>
            </a:r>
          </a:p>
          <a:p>
            <a:pPr>
              <a:lnSpc>
                <a:spcPct val="90000"/>
              </a:lnSpc>
            </a:pPr>
            <a:r>
              <a:rPr lang="ru-RU" altLang="en-US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«О ПОЖАРНОЙ БЕЗОПАСНОСТИ»</a:t>
            </a:r>
          </a:p>
          <a:p>
            <a:pPr>
              <a:lnSpc>
                <a:spcPct val="90000"/>
              </a:lnSpc>
            </a:pPr>
            <a:r>
              <a:rPr lang="ru-RU" altLang="en-US">
                <a:solidFill>
                  <a:srgbClr val="C00000"/>
                </a:solidFill>
                <a:latin typeface="Arial Cyr" panose="020B0604020202020204" pitchFamily="34" charset="0"/>
                <a:cs typeface="Arial" panose="020B0604020202020204" pitchFamily="34" charset="0"/>
              </a:rPr>
              <a:t>(от 21 декабря 1994 года </a:t>
            </a:r>
            <a:r>
              <a:rPr lang="en-US" altLang="en-US">
                <a:solidFill>
                  <a:srgbClr val="C00000"/>
                </a:solidFill>
                <a:latin typeface="Arial Cyr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baseline="30000">
                <a:solidFill>
                  <a:srgbClr val="C00000"/>
                </a:solidFill>
                <a:latin typeface="Arial Cyr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en-US">
                <a:solidFill>
                  <a:srgbClr val="C00000"/>
                </a:solidFill>
                <a:latin typeface="Arial Cyr" panose="020B0604020202020204" pitchFamily="34" charset="0"/>
                <a:cs typeface="Arial" panose="020B0604020202020204" pitchFamily="34" charset="0"/>
              </a:rPr>
              <a:t>69-ФЗ)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GT00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3635375" y="2492375"/>
            <a:ext cx="2089150" cy="1081088"/>
          </a:xfrm>
          <a:prstGeom prst="ellipse">
            <a:avLst/>
          </a:prstGeom>
          <a:solidFill>
            <a:srgbClr val="FB755F">
              <a:alpha val="43137"/>
            </a:srgbClr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/>
              <a:t>ПОЖАР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9388" y="260350"/>
            <a:ext cx="2879725" cy="1584325"/>
          </a:xfrm>
          <a:prstGeom prst="rect">
            <a:avLst/>
          </a:prstGeom>
          <a:solidFill>
            <a:srgbClr val="FEA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/>
              <a:t>         </a:t>
            </a:r>
            <a:r>
              <a:rPr lang="ru-RU" altLang="en-US" sz="2000">
                <a:solidFill>
                  <a:srgbClr val="CC3300"/>
                </a:solidFill>
              </a:rPr>
              <a:t>ПРИЧИНЫ</a:t>
            </a:r>
          </a:p>
          <a:p>
            <a:pPr eaLnBrk="1" hangingPunct="1"/>
            <a:endParaRPr lang="ru-RU" altLang="en-US">
              <a:solidFill>
                <a:srgbClr val="CC3300"/>
              </a:solidFill>
            </a:endParaRPr>
          </a:p>
          <a:p>
            <a:pPr eaLnBrk="1" hangingPunct="1"/>
            <a:r>
              <a:rPr lang="ru-RU" altLang="en-US"/>
              <a:t>Нарушения правил ПБ</a:t>
            </a:r>
          </a:p>
          <a:p>
            <a:pPr eaLnBrk="1" hangingPunct="1"/>
            <a:r>
              <a:rPr lang="ru-RU" altLang="en-US"/>
              <a:t>Детские шалости</a:t>
            </a:r>
          </a:p>
          <a:p>
            <a:pPr eaLnBrk="1" hangingPunct="1"/>
            <a:r>
              <a:rPr lang="ru-RU" altLang="en-US"/>
              <a:t>Условия возникновения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059113" y="260350"/>
            <a:ext cx="2881312" cy="1584325"/>
          </a:xfrm>
          <a:prstGeom prst="rect">
            <a:avLst/>
          </a:prstGeom>
          <a:solidFill>
            <a:srgbClr val="FEA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>
                <a:solidFill>
                  <a:srgbClr val="CC3300"/>
                </a:solidFill>
              </a:rPr>
              <a:t>УСЛОВИЯ ПОЖАРА</a:t>
            </a:r>
          </a:p>
          <a:p>
            <a:pPr eaLnBrk="1" hangingPunct="1"/>
            <a:r>
              <a:rPr lang="ru-RU" altLang="en-US"/>
              <a:t>ПРИ НАЛИЧИИ:</a:t>
            </a:r>
          </a:p>
          <a:p>
            <a:pPr eaLnBrk="1" hangingPunct="1"/>
            <a:r>
              <a:rPr lang="ru-RU" altLang="en-US"/>
              <a:t>Горючего вещества</a:t>
            </a:r>
          </a:p>
          <a:p>
            <a:pPr eaLnBrk="1" hangingPunct="1"/>
            <a:r>
              <a:rPr lang="ru-RU" altLang="en-US"/>
              <a:t>Окислителя </a:t>
            </a:r>
          </a:p>
          <a:p>
            <a:pPr eaLnBrk="1" hangingPunct="1"/>
            <a:r>
              <a:rPr lang="ru-RU" altLang="en-US"/>
              <a:t>Источника зажигания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940425" y="260350"/>
            <a:ext cx="3024188" cy="3600450"/>
          </a:xfrm>
          <a:prstGeom prst="rect">
            <a:avLst/>
          </a:prstGeom>
          <a:solidFill>
            <a:srgbClr val="FEA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/>
              <a:t> </a:t>
            </a:r>
            <a:r>
              <a:rPr lang="ru-RU" altLang="en-US" sz="2000">
                <a:solidFill>
                  <a:srgbClr val="CC3300"/>
                </a:solidFill>
              </a:rPr>
              <a:t>УСЛОВИЯ ТУШЕНИЯ</a:t>
            </a:r>
          </a:p>
          <a:p>
            <a:pPr eaLnBrk="1" hangingPunct="1"/>
            <a:r>
              <a:rPr lang="ru-RU" altLang="en-US"/>
              <a:t>Прекратить поступление </a:t>
            </a:r>
          </a:p>
          <a:p>
            <a:pPr eaLnBrk="1" hangingPunct="1"/>
            <a:r>
              <a:rPr lang="ru-RU" altLang="en-US"/>
              <a:t>в зону горения новых</a:t>
            </a:r>
          </a:p>
          <a:p>
            <a:pPr eaLnBrk="1" hangingPunct="1"/>
            <a:r>
              <a:rPr lang="ru-RU" altLang="en-US"/>
              <a:t>порций паров горючего.</a:t>
            </a:r>
          </a:p>
          <a:p>
            <a:pPr eaLnBrk="1" hangingPunct="1"/>
            <a:r>
              <a:rPr lang="ru-RU" altLang="en-US"/>
              <a:t>Прекратить поступление </a:t>
            </a:r>
          </a:p>
          <a:p>
            <a:pPr eaLnBrk="1" hangingPunct="1"/>
            <a:r>
              <a:rPr lang="ru-RU" altLang="en-US"/>
              <a:t>окислителя.</a:t>
            </a:r>
          </a:p>
          <a:p>
            <a:pPr eaLnBrk="1" hangingPunct="1"/>
            <a:r>
              <a:rPr lang="ru-RU" altLang="en-US"/>
              <a:t>Уменьшить тепловой</a:t>
            </a:r>
          </a:p>
          <a:p>
            <a:pPr eaLnBrk="1" hangingPunct="1"/>
            <a:r>
              <a:rPr lang="ru-RU" altLang="en-US"/>
              <a:t>поток от факела пламени.</a:t>
            </a:r>
          </a:p>
          <a:p>
            <a:pPr eaLnBrk="1" hangingPunct="1"/>
            <a:r>
              <a:rPr lang="ru-RU" altLang="en-US"/>
              <a:t>Уменьшить концентра-</a:t>
            </a:r>
          </a:p>
          <a:p>
            <a:pPr eaLnBrk="1" hangingPunct="1"/>
            <a:r>
              <a:rPr lang="ru-RU" altLang="en-US"/>
              <a:t>цию активных частиц в</a:t>
            </a:r>
          </a:p>
          <a:p>
            <a:pPr eaLnBrk="1" hangingPunct="1"/>
            <a:r>
              <a:rPr lang="ru-RU" altLang="en-US"/>
              <a:t>зоне горения.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79388" y="3860800"/>
            <a:ext cx="4321175" cy="2808288"/>
          </a:xfrm>
          <a:prstGeom prst="rect">
            <a:avLst/>
          </a:prstGeom>
          <a:solidFill>
            <a:srgbClr val="FEA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/>
              <a:t>             </a:t>
            </a:r>
            <a:r>
              <a:rPr lang="ru-RU" altLang="en-US" sz="2000">
                <a:solidFill>
                  <a:srgbClr val="CC3300"/>
                </a:solidFill>
              </a:rPr>
              <a:t>ПОСЛЕДСТВИЯ</a:t>
            </a:r>
          </a:p>
          <a:p>
            <a:pPr eaLnBrk="1" hangingPunct="1"/>
            <a:r>
              <a:rPr lang="ru-RU" altLang="en-US"/>
              <a:t>Опасность распространения</a:t>
            </a:r>
          </a:p>
          <a:p>
            <a:pPr eaLnBrk="1" hangingPunct="1"/>
            <a:r>
              <a:rPr lang="ru-RU" altLang="en-US"/>
              <a:t>Ожоги, поражения, некроз верхних</a:t>
            </a:r>
          </a:p>
          <a:p>
            <a:pPr eaLnBrk="1" hangingPunct="1"/>
            <a:r>
              <a:rPr lang="ru-RU" altLang="en-US"/>
              <a:t>дыхательных путей, удушье, </a:t>
            </a:r>
          </a:p>
          <a:p>
            <a:pPr eaLnBrk="1" hangingPunct="1"/>
            <a:r>
              <a:rPr lang="ru-RU" altLang="en-US"/>
              <a:t>смерть</a:t>
            </a:r>
          </a:p>
          <a:p>
            <a:pPr eaLnBrk="1" hangingPunct="1"/>
            <a:r>
              <a:rPr lang="ru-RU" altLang="en-US"/>
              <a:t>Токсикоз (отравление) из-за пони-</a:t>
            </a:r>
          </a:p>
          <a:p>
            <a:pPr eaLnBrk="1" hangingPunct="1"/>
            <a:r>
              <a:rPr lang="ru-RU" altLang="en-US"/>
              <a:t>жения концентрации кислорода</a:t>
            </a:r>
          </a:p>
          <a:p>
            <a:pPr eaLnBrk="1" hangingPunct="1"/>
            <a:r>
              <a:rPr lang="ru-RU" altLang="en-US"/>
              <a:t>Ограниченность видимости</a:t>
            </a:r>
          </a:p>
          <a:p>
            <a:pPr eaLnBrk="1" hangingPunct="1"/>
            <a:r>
              <a:rPr lang="ru-RU" altLang="en-US"/>
              <a:t>Угроза взрыва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500563" y="3860800"/>
            <a:ext cx="4464050" cy="2808288"/>
          </a:xfrm>
          <a:prstGeom prst="rect">
            <a:avLst/>
          </a:prstGeom>
          <a:solidFill>
            <a:srgbClr val="FEA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/>
              <a:t>           </a:t>
            </a:r>
            <a:r>
              <a:rPr lang="ru-RU" altLang="en-US" sz="2000">
                <a:solidFill>
                  <a:srgbClr val="CC3300"/>
                </a:solidFill>
              </a:rPr>
              <a:t>КЛАССИФИКАЦИЯ </a:t>
            </a:r>
          </a:p>
          <a:p>
            <a:pPr eaLnBrk="1" hangingPunct="1"/>
            <a:r>
              <a:rPr lang="ru-RU" altLang="en-US"/>
              <a:t>                 (по загоранию)</a:t>
            </a:r>
            <a:endParaRPr lang="ru-RU" altLang="en-US" sz="2000"/>
          </a:p>
          <a:p>
            <a:pPr eaLnBrk="1" hangingPunct="1"/>
            <a:r>
              <a:rPr lang="ru-RU" altLang="en-US" sz="2000"/>
              <a:t>А</a:t>
            </a:r>
            <a:r>
              <a:rPr lang="ru-RU" altLang="en-US"/>
              <a:t> - твердых горючих веществ</a:t>
            </a:r>
            <a:r>
              <a:rPr lang="ru-RU" altLang="en-US" sz="2000"/>
              <a:t/>
            </a:r>
            <a:br>
              <a:rPr lang="ru-RU" altLang="en-US" sz="2000"/>
            </a:br>
            <a:r>
              <a:rPr lang="ru-RU" altLang="en-US" sz="2000"/>
              <a:t>Б</a:t>
            </a:r>
            <a:r>
              <a:rPr lang="ru-RU" altLang="en-US"/>
              <a:t> - жидких горючих веществ</a:t>
            </a:r>
            <a:r>
              <a:rPr lang="ru-RU" altLang="en-US" sz="2000"/>
              <a:t/>
            </a:r>
            <a:br>
              <a:rPr lang="ru-RU" altLang="en-US" sz="2000"/>
            </a:br>
            <a:r>
              <a:rPr lang="ru-RU" altLang="en-US" sz="2000"/>
              <a:t>С</a:t>
            </a:r>
            <a:r>
              <a:rPr lang="ru-RU" altLang="en-US"/>
              <a:t> - газообразных горючих веществ</a:t>
            </a:r>
            <a:endParaRPr lang="ru-RU" altLang="en-US" sz="2000"/>
          </a:p>
          <a:p>
            <a:pPr eaLnBrk="1" hangingPunct="1"/>
            <a:r>
              <a:rPr lang="ru-RU" altLang="en-US" sz="2000"/>
              <a:t>Д</a:t>
            </a:r>
            <a:r>
              <a:rPr lang="ru-RU" altLang="en-US"/>
              <a:t> - металлов и металлосодержащих </a:t>
            </a:r>
          </a:p>
          <a:p>
            <a:pPr eaLnBrk="1" hangingPunct="1"/>
            <a:r>
              <a:rPr lang="ru-RU" altLang="en-US"/>
              <a:t>веществ</a:t>
            </a:r>
            <a:endParaRPr lang="ru-RU" altLang="en-US" sz="2000"/>
          </a:p>
          <a:p>
            <a:pPr eaLnBrk="1" hangingPunct="1"/>
            <a:r>
              <a:rPr lang="ru-RU" altLang="en-US" sz="2000"/>
              <a:t>Е</a:t>
            </a:r>
            <a:r>
              <a:rPr lang="ru-RU" altLang="en-US"/>
              <a:t> - электроустановок, находящих-</a:t>
            </a:r>
          </a:p>
          <a:p>
            <a:pPr eaLnBrk="1" hangingPunct="1"/>
            <a:r>
              <a:rPr lang="ru-RU" altLang="en-US"/>
              <a:t>ся под напряжением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79388" y="1844675"/>
            <a:ext cx="3313112" cy="2016125"/>
          </a:xfrm>
          <a:prstGeom prst="rect">
            <a:avLst/>
          </a:prstGeom>
          <a:solidFill>
            <a:srgbClr val="FEA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/>
              <a:t>      </a:t>
            </a:r>
            <a:r>
              <a:rPr lang="ru-RU" altLang="en-US" sz="2000">
                <a:solidFill>
                  <a:srgbClr val="CC3300"/>
                </a:solidFill>
              </a:rPr>
              <a:t>ОПАСНЫЕ ЗОНЫ</a:t>
            </a:r>
          </a:p>
          <a:p>
            <a:pPr lvl="1" eaLnBrk="1" hangingPunct="1"/>
            <a:r>
              <a:rPr lang="ru-RU" altLang="en-US"/>
              <a:t>1. Зона горения</a:t>
            </a:r>
          </a:p>
          <a:p>
            <a:pPr lvl="1" eaLnBrk="1" hangingPunct="1"/>
            <a:r>
              <a:rPr lang="ru-RU" altLang="en-US"/>
              <a:t>2. Зона теплового </a:t>
            </a:r>
          </a:p>
          <a:p>
            <a:pPr lvl="1" eaLnBrk="1" hangingPunct="1"/>
            <a:r>
              <a:rPr lang="ru-RU" altLang="en-US"/>
              <a:t>воздействия</a:t>
            </a:r>
          </a:p>
          <a:p>
            <a:pPr lvl="1" eaLnBrk="1" hangingPunct="1"/>
            <a:r>
              <a:rPr lang="ru-RU" altLang="en-US"/>
              <a:t>3. Зона задымления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32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9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9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9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2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2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2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2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2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2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2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2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2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2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build="allAtOnce" animBg="1"/>
      <p:bldP spid="9221" grpId="0" build="allAtOnce" animBg="1"/>
      <p:bldP spid="9222" grpId="0" build="allAtOnce" animBg="1"/>
      <p:bldP spid="9223" grpId="0" build="allAtOnce" animBg="1"/>
      <p:bldP spid="9224" grpId="0" build="allAtOnce" animBg="1"/>
      <p:bldP spid="922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GT0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7467600" y="5894388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6324600" y="5867400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5257800" y="5867400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4038600" y="5894388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2971800" y="5873750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1849438" y="5832475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7129463" cy="576262"/>
          </a:xfrm>
          <a:effectLst>
            <a:outerShdw dist="53882" dir="2700000" algn="ctr" rotWithShape="0">
              <a:srgbClr val="FFFF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  <a:t>П Р И Ч И Н Ы   П О Ж А Р О В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57200" y="1828800"/>
            <a:ext cx="1447800" cy="41910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524000" y="4495800"/>
            <a:ext cx="1447800" cy="15240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590800" y="4953000"/>
            <a:ext cx="1447800" cy="10668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733800" y="5715000"/>
            <a:ext cx="1447800" cy="3048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876800" y="5638800"/>
            <a:ext cx="1447800" cy="3810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019800" y="5715000"/>
            <a:ext cx="1447800" cy="3048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7086600" y="5791200"/>
            <a:ext cx="1447800" cy="2286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8513763" y="5861050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AutoShape 18"/>
          <p:cNvSpPr>
            <a:spLocks/>
          </p:cNvSpPr>
          <p:nvPr/>
        </p:nvSpPr>
        <p:spPr bwMode="auto">
          <a:xfrm>
            <a:off x="2195513" y="1120775"/>
            <a:ext cx="5622925" cy="466725"/>
          </a:xfrm>
          <a:prstGeom prst="accentCallout2">
            <a:avLst>
              <a:gd name="adj1" fmla="val 24491"/>
              <a:gd name="adj2" fmla="val -1356"/>
              <a:gd name="adj3" fmla="val 24491"/>
              <a:gd name="adj4" fmla="val -8528"/>
              <a:gd name="adj5" fmla="val 236394"/>
              <a:gd name="adj6" fmla="val -16009"/>
            </a:avLst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>
                <a:solidFill>
                  <a:srgbClr val="FFFF00"/>
                </a:solidFill>
                <a:latin typeface="Arial Cyr" panose="020B0604020202020204" pitchFamily="34" charset="0"/>
                <a:cs typeface="Arial" panose="020B0604020202020204" pitchFamily="34" charset="0"/>
              </a:rPr>
              <a:t>Неосторожное обращение с огнем</a:t>
            </a:r>
          </a:p>
        </p:txBody>
      </p:sp>
      <p:sp>
        <p:nvSpPr>
          <p:cNvPr id="10259" name="AutoShape 19"/>
          <p:cNvSpPr>
            <a:spLocks/>
          </p:cNvSpPr>
          <p:nvPr/>
        </p:nvSpPr>
        <p:spPr bwMode="auto">
          <a:xfrm>
            <a:off x="2411413" y="2008188"/>
            <a:ext cx="6732587" cy="412750"/>
          </a:xfrm>
          <a:prstGeom prst="accentCallout2">
            <a:avLst>
              <a:gd name="adj1" fmla="val 27694"/>
              <a:gd name="adj2" fmla="val -1130"/>
              <a:gd name="adj3" fmla="val 27694"/>
              <a:gd name="adj4" fmla="val -2144"/>
              <a:gd name="adj5" fmla="val 637306"/>
              <a:gd name="adj6" fmla="val -3157"/>
            </a:avLst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en-US">
                <a:solidFill>
                  <a:srgbClr val="FFFF00"/>
                </a:solidFill>
                <a:latin typeface="Arial Cyr" panose="020B0604020202020204" pitchFamily="34" charset="0"/>
                <a:cs typeface="Arial" panose="020B0604020202020204" pitchFamily="34" charset="0"/>
              </a:rPr>
              <a:t>Неосторожное обращение с огнем д е т е й</a:t>
            </a:r>
          </a:p>
        </p:txBody>
      </p:sp>
      <p:sp>
        <p:nvSpPr>
          <p:cNvPr id="10260" name="AutoShape 20"/>
          <p:cNvSpPr>
            <a:spLocks/>
          </p:cNvSpPr>
          <p:nvPr/>
        </p:nvSpPr>
        <p:spPr bwMode="auto">
          <a:xfrm>
            <a:off x="3379788" y="2705100"/>
            <a:ext cx="5764212" cy="723900"/>
          </a:xfrm>
          <a:prstGeom prst="accentCallout2">
            <a:avLst>
              <a:gd name="adj1" fmla="val 15792"/>
              <a:gd name="adj2" fmla="val -1324"/>
              <a:gd name="adj3" fmla="val 15792"/>
              <a:gd name="adj4" fmla="val -4324"/>
              <a:gd name="adj5" fmla="val 330704"/>
              <a:gd name="adj6" fmla="val -7491"/>
            </a:avLst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en-US">
                <a:solidFill>
                  <a:srgbClr val="FFFF00"/>
                </a:solidFill>
                <a:latin typeface="Arial Cyr" panose="020B0604020202020204" pitchFamily="34" charset="0"/>
                <a:cs typeface="Arial" panose="020B0604020202020204" pitchFamily="34" charset="0"/>
              </a:rPr>
              <a:t>Нарушение правил устройства и эксплуатации электроустановок</a:t>
            </a:r>
          </a:p>
        </p:txBody>
      </p:sp>
      <p:sp>
        <p:nvSpPr>
          <p:cNvPr id="10261" name="AutoShape 21"/>
          <p:cNvSpPr>
            <a:spLocks/>
          </p:cNvSpPr>
          <p:nvPr/>
        </p:nvSpPr>
        <p:spPr bwMode="auto">
          <a:xfrm>
            <a:off x="3990975" y="3657600"/>
            <a:ext cx="5489575" cy="1196975"/>
          </a:xfrm>
          <a:prstGeom prst="accentCallout3">
            <a:avLst>
              <a:gd name="adj1" fmla="val 9551"/>
              <a:gd name="adj2" fmla="val -1389"/>
              <a:gd name="adj3" fmla="val 9551"/>
              <a:gd name="adj4" fmla="val -11278"/>
              <a:gd name="adj5" fmla="val 88991"/>
              <a:gd name="adj6" fmla="val -11278"/>
              <a:gd name="adj7" fmla="val 173208"/>
              <a:gd name="adj8" fmla="val 15037"/>
            </a:avLst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>
                <a:solidFill>
                  <a:srgbClr val="FFFF00"/>
                </a:solidFill>
                <a:latin typeface="Arial Cyr" panose="020B0604020202020204" pitchFamily="34" charset="0"/>
                <a:cs typeface="Arial" panose="020B0604020202020204" pitchFamily="34" charset="0"/>
              </a:rPr>
              <a:t>Неисправность оборудования,</a:t>
            </a:r>
          </a:p>
          <a:p>
            <a:r>
              <a:rPr lang="ru-RU" altLang="en-US">
                <a:solidFill>
                  <a:srgbClr val="FFFF00"/>
                </a:solidFill>
                <a:latin typeface="Arial Cyr" panose="020B0604020202020204" pitchFamily="34" charset="0"/>
                <a:cs typeface="Arial" panose="020B0604020202020204" pitchFamily="34" charset="0"/>
              </a:rPr>
              <a:t>огневые работы, поджоги и прочее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5003800" y="1628775"/>
            <a:ext cx="12239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65-70%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5076825" y="2420938"/>
            <a:ext cx="1295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15-16%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5292725" y="3429000"/>
            <a:ext cx="1295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10-11%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5435600" y="4652963"/>
            <a:ext cx="20145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Около 1-2%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8" grpId="0" animBg="1" autoUpdateAnimBg="0"/>
      <p:bldP spid="10259" grpId="0" animBg="1" autoUpdateAnimBg="0"/>
      <p:bldP spid="10260" grpId="0" animBg="1" autoUpdateAnimBg="0"/>
      <p:bldP spid="10261" grpId="0" animBg="1" autoUpdateAnimBg="0"/>
      <p:bldP spid="10262" grpId="0"/>
      <p:bldP spid="10263" grpId="0"/>
      <p:bldP spid="10264" grpId="0"/>
      <p:bldP spid="102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23850" y="0"/>
            <a:ext cx="8569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>
                <a:solidFill>
                  <a:srgbClr val="990000"/>
                </a:solidFill>
              </a:rPr>
              <a:t>СОДЕРЖАНИЕ ПОМЕЩЕНИЙ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79388" y="549275"/>
            <a:ext cx="878522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en-US" sz="2000"/>
              <a:t> - класс зоны по правилам устройства электроустановок;</a:t>
            </a:r>
          </a:p>
          <a:p>
            <a:pPr algn="l" eaLnBrk="1" hangingPunct="1"/>
            <a:r>
              <a:rPr lang="ru-RU" altLang="en-US" sz="2000"/>
              <a:t> - наличие знаков безопасности около оборудования повышенной </a:t>
            </a:r>
          </a:p>
          <a:p>
            <a:pPr algn="l" eaLnBrk="1" hangingPunct="1"/>
            <a:r>
              <a:rPr lang="ru-RU" altLang="en-US" sz="2000"/>
              <a:t>пожарной опасности;</a:t>
            </a:r>
          </a:p>
          <a:p>
            <a:pPr algn="l" eaLnBrk="1" hangingPunct="1"/>
            <a:r>
              <a:rPr lang="ru-RU" altLang="en-US" sz="2000"/>
              <a:t> - исправность противопожарных систем и установок;</a:t>
            </a:r>
          </a:p>
          <a:p>
            <a:pPr algn="l" eaLnBrk="1" hangingPunct="1"/>
            <a:r>
              <a:rPr lang="ru-RU" altLang="en-US" sz="2000"/>
              <a:t> - исключение работ с неисправным оборудованием, установками </a:t>
            </a:r>
          </a:p>
          <a:p>
            <a:pPr algn="l" eaLnBrk="1" hangingPunct="1"/>
            <a:r>
              <a:rPr lang="ru-RU" altLang="en-US" sz="2000"/>
              <a:t>и станками, с отключёнными КИП (контроль заданных режимов тем-</a:t>
            </a:r>
          </a:p>
          <a:p>
            <a:pPr algn="l" eaLnBrk="1" hangingPunct="1"/>
            <a:r>
              <a:rPr lang="ru-RU" altLang="en-US" sz="2000"/>
              <a:t>пературы, давления и т.п.;</a:t>
            </a:r>
          </a:p>
          <a:p>
            <a:pPr algn="l" eaLnBrk="1" hangingPunct="1"/>
            <a:r>
              <a:rPr lang="ru-RU" altLang="en-US" sz="2000"/>
              <a:t> - немедленное устранение нарушений огнезащитных покрытий;</a:t>
            </a:r>
          </a:p>
          <a:p>
            <a:pPr algn="l" eaLnBrk="1" hangingPunct="1"/>
            <a:r>
              <a:rPr lang="ru-RU" altLang="en-US" sz="2000"/>
              <a:t> - систематическая обработка (пропитка) деревянных конструкций </a:t>
            </a:r>
          </a:p>
          <a:p>
            <a:pPr algn="l" eaLnBrk="1" hangingPunct="1"/>
            <a:r>
              <a:rPr lang="ru-RU" altLang="en-US" sz="2000"/>
              <a:t>и тканей огнезащитными составами (проверка не реже 2-х раз в год);</a:t>
            </a:r>
          </a:p>
          <a:p>
            <a:pPr algn="l" eaLnBrk="1" hangingPunct="1"/>
            <a:r>
              <a:rPr lang="ru-RU" altLang="en-US" sz="2000"/>
              <a:t> - заделка образовавшихся зазоров и отверстий в местах прохожде-</a:t>
            </a:r>
          </a:p>
          <a:p>
            <a:pPr algn="l" eaLnBrk="1" hangingPunct="1"/>
            <a:r>
              <a:rPr lang="ru-RU" altLang="en-US" sz="2000"/>
              <a:t>ния коммуникаций строительным раствором (материалами) с учётом </a:t>
            </a:r>
          </a:p>
          <a:p>
            <a:pPr algn="l" eaLnBrk="1" hangingPunct="1"/>
            <a:r>
              <a:rPr lang="ru-RU" altLang="en-US" sz="2000"/>
              <a:t>огнестойкости и дымогазонепроницаемости;</a:t>
            </a:r>
          </a:p>
          <a:p>
            <a:pPr algn="l" eaLnBrk="1" hangingPunct="1"/>
            <a:r>
              <a:rPr lang="ru-RU" altLang="en-US" sz="2000"/>
              <a:t> - содержание наружных пожарных лестниц в исправном состоянии</a:t>
            </a:r>
          </a:p>
          <a:p>
            <a:pPr algn="l" eaLnBrk="1" hangingPunct="1"/>
            <a:r>
              <a:rPr lang="ru-RU" altLang="en-US" sz="2000"/>
              <a:t>(поверка 1 раз в 5 лет);</a:t>
            </a:r>
          </a:p>
          <a:p>
            <a:pPr algn="l" eaLnBrk="1" hangingPunct="1"/>
            <a:r>
              <a:rPr lang="ru-RU" altLang="en-US" sz="2000"/>
              <a:t> - содержание дверей чердачных помещений, технических этажей,</a:t>
            </a:r>
          </a:p>
          <a:p>
            <a:pPr algn="l" eaLnBrk="1" hangingPunct="1"/>
            <a:r>
              <a:rPr lang="ru-RU" altLang="en-US" sz="2000"/>
              <a:t>подвалов закрытыми на замок (информация, где хранятся ключи);</a:t>
            </a:r>
          </a:p>
          <a:p>
            <a:pPr algn="l" eaLnBrk="1" hangingPunct="1"/>
            <a:r>
              <a:rPr lang="ru-RU" altLang="en-US" sz="2000"/>
              <a:t> - содержание приямков у оконных проёмов, металлические решётки</a:t>
            </a:r>
          </a:p>
          <a:p>
            <a:pPr algn="l" eaLnBrk="1" hangingPunct="1"/>
            <a:r>
              <a:rPr lang="ru-RU" altLang="en-US" sz="2000"/>
              <a:t> на приямках и окнах… и др.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>
                <a:solidFill>
                  <a:srgbClr val="990000"/>
                </a:solidFill>
              </a:rPr>
              <a:t>ПУТИ ЭВАКУАЦИИ И ПОЖАРНАЯ БЕЗОПАСНОСТЬ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9388" y="765175"/>
            <a:ext cx="8785225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en-US" sz="2000"/>
              <a:t>   - Соответствие проектным нормам (освещённость, количество,</a:t>
            </a:r>
          </a:p>
          <a:p>
            <a:pPr algn="l" eaLnBrk="1" hangingPunct="1"/>
            <a:r>
              <a:rPr lang="ru-RU" altLang="en-US" sz="2000"/>
              <a:t>размер, объёмно-планировочные решения эвакопутей и выходов,</a:t>
            </a:r>
          </a:p>
          <a:p>
            <a:pPr algn="l" eaLnBrk="1" hangingPunct="1"/>
            <a:r>
              <a:rPr lang="ru-RU" altLang="en-US" sz="2000"/>
              <a:t>наличие знаков пожарной безопасности);</a:t>
            </a:r>
          </a:p>
          <a:p>
            <a:pPr algn="l" eaLnBrk="1" hangingPunct="1"/>
            <a:r>
              <a:rPr lang="ru-RU" altLang="en-US" sz="2000"/>
              <a:t>   - свободное открывание дверей по направлению выхода…;</a:t>
            </a:r>
          </a:p>
          <a:p>
            <a:pPr algn="l" eaLnBrk="1" hangingPunct="1"/>
            <a:r>
              <a:rPr lang="ru-RU" altLang="en-US" sz="2000"/>
              <a:t>   - возможность открывания запоров на дверях эвакуационных </a:t>
            </a:r>
          </a:p>
          <a:p>
            <a:pPr algn="l" eaLnBrk="1" hangingPunct="1"/>
            <a:r>
              <a:rPr lang="ru-RU" altLang="en-US" sz="2000"/>
              <a:t>выходов изнутри без ключа;</a:t>
            </a:r>
          </a:p>
          <a:p>
            <a:pPr algn="l" eaLnBrk="1" hangingPunct="1"/>
            <a:r>
              <a:rPr lang="ru-RU" altLang="en-US" sz="2000"/>
              <a:t>   - использование самосветящихся знаков пожарной безопасности</a:t>
            </a:r>
          </a:p>
          <a:p>
            <a:pPr algn="l" eaLnBrk="1" hangingPunct="1"/>
            <a:r>
              <a:rPr lang="ru-RU" altLang="en-US" sz="2000"/>
              <a:t>с автономным питанием и от электросети.</a:t>
            </a:r>
          </a:p>
          <a:p>
            <a:pPr algn="l" eaLnBrk="1" hangingPunct="1"/>
            <a:r>
              <a:rPr lang="ru-RU" altLang="en-US" sz="2000"/>
              <a:t>                                                </a:t>
            </a:r>
            <a:r>
              <a:rPr lang="ru-RU" altLang="en-US" sz="2000">
                <a:solidFill>
                  <a:srgbClr val="990000"/>
                </a:solidFill>
              </a:rPr>
              <a:t>ЗАПРЕЩАЕТСЯ:</a:t>
            </a:r>
          </a:p>
          <a:p>
            <a:pPr algn="l" eaLnBrk="1" hangingPunct="1"/>
            <a:r>
              <a:rPr lang="ru-RU" altLang="en-US" sz="2000"/>
              <a:t>   - загромождать эвакуационные пути и выходы;</a:t>
            </a:r>
          </a:p>
          <a:p>
            <a:pPr algn="l" eaLnBrk="1" hangingPunct="1"/>
            <a:r>
              <a:rPr lang="ru-RU" altLang="en-US" sz="2000"/>
              <a:t>   - устраивать в тамбурах выходов сушилки и вешалки, хранить </a:t>
            </a:r>
          </a:p>
          <a:p>
            <a:pPr algn="l" eaLnBrk="1" hangingPunct="1"/>
            <a:r>
              <a:rPr lang="ru-RU" altLang="en-US" sz="2000"/>
              <a:t>материалы;</a:t>
            </a:r>
          </a:p>
          <a:p>
            <a:pPr algn="l" eaLnBrk="1" hangingPunct="1"/>
            <a:r>
              <a:rPr lang="ru-RU" altLang="en-US" sz="2000"/>
              <a:t>   - </a:t>
            </a:r>
            <a:r>
              <a:rPr lang="ru-RU" altLang="en-US"/>
              <a:t>устраивать</a:t>
            </a:r>
            <a:r>
              <a:rPr lang="ru-RU" altLang="en-US" sz="2000"/>
              <a:t> на путях эвакуации пороги, раздвижные и подъём-</a:t>
            </a:r>
          </a:p>
          <a:p>
            <a:pPr algn="l" eaLnBrk="1" hangingPunct="1"/>
            <a:r>
              <a:rPr lang="ru-RU" altLang="en-US" sz="2000"/>
              <a:t>но-опускные двери и ворота, вращающиеся двери и турникеты;</a:t>
            </a:r>
          </a:p>
          <a:p>
            <a:pPr algn="l" eaLnBrk="1" hangingPunct="1"/>
            <a:r>
              <a:rPr lang="ru-RU" altLang="en-US" sz="2000"/>
              <a:t>   - применять горючие материалы для отделки, облицовки и окраски </a:t>
            </a:r>
          </a:p>
          <a:p>
            <a:pPr algn="l" eaLnBrk="1" hangingPunct="1"/>
            <a:r>
              <a:rPr lang="ru-RU" altLang="en-US" sz="2000"/>
              <a:t>стен и потолков, ступеней и лестничных площадок на путях </a:t>
            </a:r>
          </a:p>
          <a:p>
            <a:pPr algn="l" eaLnBrk="1" hangingPunct="1"/>
            <a:r>
              <a:rPr lang="ru-RU" altLang="en-US" sz="2000"/>
              <a:t>эвакуации;</a:t>
            </a:r>
          </a:p>
          <a:p>
            <a:pPr algn="l" eaLnBrk="1" hangingPunct="1"/>
            <a:r>
              <a:rPr lang="ru-RU" altLang="en-US" sz="2000"/>
              <a:t>   - остеклять или закрывать жалюзи воздушных зон в незадымляемых</a:t>
            </a:r>
          </a:p>
          <a:p>
            <a:pPr algn="l" eaLnBrk="1" hangingPunct="1"/>
            <a:r>
              <a:rPr lang="ru-RU" altLang="en-US" sz="2000"/>
              <a:t> лестничных клетках…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9388" y="188913"/>
            <a:ext cx="86407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 </a:t>
            </a:r>
            <a:r>
              <a:rPr lang="ru-RU" altLang="en-US" sz="2800">
                <a:solidFill>
                  <a:srgbClr val="990000"/>
                </a:solidFill>
              </a:rPr>
              <a:t>НА ОБЪЕКТАХ МОГУТ СОЗДАВАТЬСЯ</a:t>
            </a:r>
            <a:r>
              <a:rPr lang="ru-RU" altLang="en-US">
                <a:solidFill>
                  <a:srgbClr val="990000"/>
                </a:solidFill>
              </a:rPr>
              <a:t>:</a:t>
            </a:r>
          </a:p>
          <a:p>
            <a:pPr eaLnBrk="1" hangingPunct="1"/>
            <a:r>
              <a:rPr lang="ru-RU" altLang="en-US"/>
              <a:t>   1. Пожарно-техническая комиссия (ПТК);</a:t>
            </a:r>
          </a:p>
          <a:p>
            <a:pPr eaLnBrk="1" hangingPunct="1"/>
            <a:r>
              <a:rPr lang="ru-RU" altLang="en-US"/>
              <a:t>   2. Добровольные пожарные формирования.</a:t>
            </a:r>
          </a:p>
          <a:p>
            <a:pPr eaLnBrk="1" hangingPunct="1"/>
            <a:r>
              <a:rPr lang="ru-RU" altLang="en-US"/>
              <a:t>   Кроме этого, решением руководства объекта может</a:t>
            </a:r>
          </a:p>
          <a:p>
            <a:pPr eaLnBrk="1" hangingPunct="1"/>
            <a:r>
              <a:rPr lang="ru-RU" altLang="en-US"/>
              <a:t>создаваться пожарная охрана, финансируемая за </a:t>
            </a:r>
          </a:p>
          <a:p>
            <a:pPr eaLnBrk="1" hangingPunct="1"/>
            <a:r>
              <a:rPr lang="ru-RU" altLang="en-US"/>
              <a:t>счёт средств объекта.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258888" y="2708275"/>
            <a:ext cx="15843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solidFill>
                  <a:srgbClr val="990000"/>
                </a:solidFill>
              </a:rPr>
              <a:t>ПТК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50825" y="3716338"/>
            <a:ext cx="3673475" cy="2881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   </a:t>
            </a:r>
            <a:r>
              <a:rPr lang="ru-RU" altLang="en-US" sz="2000"/>
              <a:t>1. Приказ руководителя;</a:t>
            </a:r>
          </a:p>
          <a:p>
            <a:pPr eaLnBrk="1" hangingPunct="1"/>
            <a:endParaRPr lang="ru-RU" altLang="en-US" sz="800"/>
          </a:p>
          <a:p>
            <a:pPr eaLnBrk="1" hangingPunct="1"/>
            <a:r>
              <a:rPr lang="ru-RU" altLang="en-US" sz="2000"/>
              <a:t>    2. Председатель – гл. инж.</a:t>
            </a:r>
          </a:p>
          <a:p>
            <a:pPr eaLnBrk="1" hangingPunct="1"/>
            <a:endParaRPr lang="ru-RU" altLang="en-US" sz="800"/>
          </a:p>
          <a:p>
            <a:pPr eaLnBrk="1" hangingPunct="1"/>
            <a:r>
              <a:rPr lang="ru-RU" altLang="en-US" sz="2000"/>
              <a:t>    3. Состав – ИТР, специа-</a:t>
            </a:r>
          </a:p>
          <a:p>
            <a:pPr eaLnBrk="1" hangingPunct="1"/>
            <a:r>
              <a:rPr lang="ru-RU" altLang="en-US" sz="2000"/>
              <a:t>листы по охране труда и др.</a:t>
            </a:r>
          </a:p>
          <a:p>
            <a:pPr eaLnBrk="1" hangingPunct="1"/>
            <a:r>
              <a:rPr lang="ru-RU" altLang="en-US" sz="2000"/>
              <a:t>работники, ответственные</a:t>
            </a:r>
          </a:p>
          <a:p>
            <a:pPr eaLnBrk="1" hangingPunct="1"/>
            <a:r>
              <a:rPr lang="ru-RU" altLang="en-US" sz="2000"/>
              <a:t>за ПБ.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580063" y="2276475"/>
            <a:ext cx="223202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solidFill>
                  <a:srgbClr val="990000"/>
                </a:solidFill>
              </a:rPr>
              <a:t>Пожарная </a:t>
            </a:r>
          </a:p>
          <a:p>
            <a:pPr eaLnBrk="1" hangingPunct="1"/>
            <a:r>
              <a:rPr lang="ru-RU" altLang="en-US">
                <a:solidFill>
                  <a:srgbClr val="990000"/>
                </a:solidFill>
              </a:rPr>
              <a:t>охрана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067175" y="3284538"/>
            <a:ext cx="4897438" cy="3313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   </a:t>
            </a:r>
            <a:r>
              <a:rPr lang="ru-RU" altLang="en-US" sz="2000"/>
              <a:t>1. Решение руководителя на основа-</a:t>
            </a:r>
          </a:p>
          <a:p>
            <a:pPr eaLnBrk="1" hangingPunct="1"/>
            <a:r>
              <a:rPr lang="ru-RU" altLang="en-US" sz="2000"/>
              <a:t>нии лицензии ГПС.</a:t>
            </a:r>
          </a:p>
          <a:p>
            <a:pPr eaLnBrk="1" hangingPunct="1"/>
            <a:r>
              <a:rPr lang="ru-RU" altLang="en-US" sz="2000"/>
              <a:t>   2. Соответствие требованиям Норм</a:t>
            </a:r>
          </a:p>
          <a:p>
            <a:pPr eaLnBrk="1" hangingPunct="1"/>
            <a:r>
              <a:rPr lang="ru-RU" altLang="en-US" sz="2000"/>
              <a:t>пожарной безопасности.</a:t>
            </a:r>
          </a:p>
          <a:p>
            <a:pPr eaLnBrk="1" hangingPunct="1"/>
            <a:r>
              <a:rPr lang="ru-RU" altLang="en-US" sz="2000"/>
              <a:t>   3. Задачи: предупреждение и туше-</a:t>
            </a:r>
          </a:p>
          <a:p>
            <a:pPr eaLnBrk="1" hangingPunct="1"/>
            <a:r>
              <a:rPr lang="ru-RU" altLang="en-US" sz="2000"/>
              <a:t>ние пожаров.</a:t>
            </a:r>
          </a:p>
          <a:p>
            <a:pPr eaLnBrk="1" hangingPunct="1"/>
            <a:r>
              <a:rPr lang="ru-RU" altLang="en-US" sz="2000"/>
              <a:t>   4. Численность с учётом сменности </a:t>
            </a:r>
          </a:p>
          <a:p>
            <a:pPr eaLnBrk="1" hangingPunct="1"/>
            <a:r>
              <a:rPr lang="ru-RU" altLang="en-US" sz="2000"/>
              <a:t>работы л/с и необходимости его подмены </a:t>
            </a:r>
          </a:p>
          <a:p>
            <a:pPr eaLnBrk="1" hangingPunct="1"/>
            <a:r>
              <a:rPr lang="ru-RU" altLang="en-US" sz="2000"/>
              <a:t>на период отпусков и болезней.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1979613" y="328453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6516688" y="2997200"/>
            <a:ext cx="215900" cy="287338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>
                <a:solidFill>
                  <a:srgbClr val="990000"/>
                </a:solidFill>
              </a:rPr>
              <a:t>ПРОФИЛАКТИЧЕСКИЕ МЕРОПРИЯТИЯ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79388" y="981075"/>
            <a:ext cx="87852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en-US" sz="2400"/>
              <a:t>  - Осуществление регулярного противопожарного</a:t>
            </a:r>
          </a:p>
          <a:p>
            <a:pPr algn="l" eaLnBrk="1" hangingPunct="1"/>
            <a:r>
              <a:rPr lang="ru-RU" altLang="en-US" sz="2400"/>
              <a:t>надзора;</a:t>
            </a:r>
          </a:p>
          <a:p>
            <a:pPr algn="l" eaLnBrk="1" hangingPunct="1"/>
            <a:r>
              <a:rPr lang="ru-RU" altLang="en-US" sz="2400"/>
              <a:t>  - Установление противопожарного режима в цехах, </a:t>
            </a:r>
          </a:p>
          <a:p>
            <a:pPr algn="l" eaLnBrk="1" hangingPunct="1"/>
            <a:r>
              <a:rPr lang="ru-RU" altLang="en-US" sz="2400"/>
              <a:t>лабораториях…;</a:t>
            </a:r>
          </a:p>
          <a:p>
            <a:pPr algn="l" eaLnBrk="1" hangingPunct="1"/>
            <a:r>
              <a:rPr lang="ru-RU" altLang="en-US" sz="2400"/>
              <a:t>  - Поддержание в должном состоянии  путей эвакуации…;</a:t>
            </a:r>
          </a:p>
          <a:p>
            <a:pPr algn="l" eaLnBrk="1" hangingPunct="1"/>
            <a:r>
              <a:rPr lang="ru-RU" altLang="en-US" sz="2400"/>
              <a:t>  - Ежедневную противопожарную проверку рабочих </a:t>
            </a:r>
          </a:p>
          <a:p>
            <a:pPr algn="l" eaLnBrk="1" hangingPunct="1"/>
            <a:r>
              <a:rPr lang="ru-RU" altLang="en-US" sz="2400"/>
              <a:t>помещений;</a:t>
            </a:r>
          </a:p>
          <a:p>
            <a:pPr algn="l" eaLnBrk="1" hangingPunct="1"/>
            <a:r>
              <a:rPr lang="ru-RU" altLang="en-US" sz="2400"/>
              <a:t>  - Укомплектование и подготовку боевых расчётов </a:t>
            </a:r>
          </a:p>
          <a:p>
            <a:pPr algn="l" eaLnBrk="1" hangingPunct="1"/>
            <a:r>
              <a:rPr lang="ru-RU" altLang="en-US" sz="2400"/>
              <a:t>объектовых пожарных формирований;</a:t>
            </a:r>
          </a:p>
          <a:p>
            <a:pPr algn="l" eaLnBrk="1" hangingPunct="1"/>
            <a:r>
              <a:rPr lang="ru-RU" altLang="en-US" sz="2400"/>
              <a:t>  - Подготовку работающего персонала к действиям при </a:t>
            </a:r>
          </a:p>
          <a:p>
            <a:pPr algn="l" eaLnBrk="1" hangingPunct="1"/>
            <a:r>
              <a:rPr lang="ru-RU" altLang="en-US" sz="2400"/>
              <a:t>пожаре;</a:t>
            </a:r>
          </a:p>
          <a:p>
            <a:pPr algn="l" eaLnBrk="1" hangingPunct="1"/>
            <a:r>
              <a:rPr lang="ru-RU" altLang="en-US" sz="2400"/>
              <a:t>  - Регулярный противопожарный инструктаж вновь </a:t>
            </a:r>
          </a:p>
          <a:p>
            <a:pPr algn="l" eaLnBrk="1" hangingPunct="1"/>
            <a:r>
              <a:rPr lang="ru-RU" altLang="en-US" sz="2400"/>
              <a:t>поступающих рабочих и служащих; </a:t>
            </a:r>
          </a:p>
          <a:p>
            <a:pPr algn="l" eaLnBrk="1" hangingPunct="1"/>
            <a:r>
              <a:rPr lang="ru-RU" altLang="en-US" sz="2400"/>
              <a:t>  - Прогнозирование возможной пожарной обстановки и </a:t>
            </a:r>
          </a:p>
          <a:p>
            <a:pPr algn="l" eaLnBrk="1" hangingPunct="1"/>
            <a:r>
              <a:rPr lang="ru-RU" altLang="en-US" sz="2400"/>
              <a:t>планирование действий на случай пожара.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571500" y="285750"/>
            <a:ext cx="8072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rgbClr val="C00000"/>
                </a:solidFill>
              </a:rPr>
              <a:t>Инструкция   о  мерах  пожарной  безопасности  должна   отражать (раздел </a:t>
            </a:r>
            <a:r>
              <a:rPr lang="en-US" altLang="ru-RU" sz="2400" b="1">
                <a:solidFill>
                  <a:srgbClr val="C00000"/>
                </a:solidFill>
              </a:rPr>
              <a:t>XVIII </a:t>
            </a:r>
            <a:r>
              <a:rPr lang="ru-RU" altLang="ru-RU" sz="2400" b="1">
                <a:solidFill>
                  <a:srgbClr val="C00000"/>
                </a:solidFill>
              </a:rPr>
              <a:t>Правил № 390):</a:t>
            </a:r>
            <a:endParaRPr lang="ru-RU" altLang="en-US" sz="2400">
              <a:solidFill>
                <a:srgbClr val="000000"/>
              </a:solidFill>
            </a:endParaRPr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357188" y="12858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>
                <a:solidFill>
                  <a:srgbClr val="000000"/>
                </a:solidFill>
              </a:rPr>
              <a:t>а) порядок содержания территории, зданий и помещений, в т.ч. эвакуационных путей;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285750" y="2143125"/>
            <a:ext cx="8501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>
                <a:solidFill>
                  <a:srgbClr val="000000"/>
                </a:solidFill>
              </a:rPr>
              <a:t>б) мероприятия по обеспечению ПБ технологических процессов при эксплуатации оборудования и производстве пожароопасных работ;</a:t>
            </a:r>
          </a:p>
        </p:txBody>
      </p:sp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357188" y="30003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>
                <a:solidFill>
                  <a:srgbClr val="000000"/>
                </a:solidFill>
              </a:rPr>
              <a:t>в) порядок и нормы хранения ПВВ (пожаровзрывоопасных веществ), ПВ и материалов;</a:t>
            </a:r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28625" y="3857625"/>
            <a:ext cx="857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>
                <a:solidFill>
                  <a:srgbClr val="000000"/>
                </a:solidFill>
              </a:rPr>
              <a:t>г) порядок осмотра и закрытия помещений по окончании работы;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428625" y="4500563"/>
            <a:ext cx="8572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>
                <a:solidFill>
                  <a:srgbClr val="000000"/>
                </a:solidFill>
              </a:rPr>
              <a:t>д) расположение мест для курения, применения открытого огня, иных пожароопасных работ, а также проезда транспорта;</a:t>
            </a:r>
          </a:p>
        </p:txBody>
      </p:sp>
      <p:sp>
        <p:nvSpPr>
          <p:cNvPr id="57352" name="TextBox 7"/>
          <p:cNvSpPr txBox="1">
            <a:spLocks noChangeArrowheads="1"/>
          </p:cNvSpPr>
          <p:nvPr/>
        </p:nvSpPr>
        <p:spPr bwMode="auto">
          <a:xfrm>
            <a:off x="357188" y="5357813"/>
            <a:ext cx="8572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>
                <a:solidFill>
                  <a:srgbClr val="000000"/>
                </a:solidFill>
              </a:rPr>
              <a:t>е) порядок сбора, хранения и удаления горючих веществ и материалов, содержания и хранения спецодежды;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404813"/>
            <a:ext cx="7632700" cy="581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Учебные вопросы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1. Основные требования охраны труда и соблюдение техники безопасности на рабочем месте.</a:t>
            </a:r>
          </a:p>
          <a:p>
            <a:pPr algn="l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Основные требования пожарной безопасности на рабочем месте.</a:t>
            </a:r>
          </a:p>
          <a:p>
            <a:pPr algn="l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Действия при обнаружении задымления и возгорания, а также по сигналам оповещения о пожаре и аварии.</a:t>
            </a:r>
          </a:p>
          <a:p>
            <a:pPr>
              <a:defRPr/>
            </a:pPr>
            <a:endParaRPr lang="ru-RU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3375"/>
            <a:ext cx="8137525" cy="685800"/>
          </a:xfrm>
        </p:spPr>
        <p:txBody>
          <a:bodyPr/>
          <a:lstStyle/>
          <a:p>
            <a:pPr algn="just" eaLnBrk="1" hangingPunct="1">
              <a:lnSpc>
                <a:spcPts val="2300"/>
              </a:lnSpc>
            </a:pPr>
            <a:r>
              <a:rPr lang="ru-RU" altLang="ru-RU" sz="2000" b="1" smtClean="0">
                <a:solidFill>
                  <a:srgbClr val="C00000"/>
                </a:solidFill>
              </a:rPr>
              <a:t>Инструкция   о  мерах  пожарной  безопасности  </a:t>
            </a:r>
            <a:br>
              <a:rPr lang="ru-RU" altLang="ru-RU" sz="2000" b="1" smtClean="0">
                <a:solidFill>
                  <a:srgbClr val="C00000"/>
                </a:solidFill>
              </a:rPr>
            </a:br>
            <a:r>
              <a:rPr lang="ru-RU" altLang="ru-RU" sz="2000" b="1" smtClean="0">
                <a:solidFill>
                  <a:srgbClr val="C00000"/>
                </a:solidFill>
              </a:rPr>
              <a:t>должна   отражать: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765175"/>
            <a:ext cx="8353425" cy="5876925"/>
          </a:xfrm>
        </p:spPr>
        <p:txBody>
          <a:bodyPr/>
          <a:lstStyle/>
          <a:p>
            <a:pPr>
              <a:lnSpc>
                <a:spcPts val="1800"/>
              </a:lnSpc>
              <a:buFontTx/>
              <a:buNone/>
            </a:pPr>
            <a:r>
              <a:rPr lang="ru-RU" altLang="ru-RU" sz="1500" smtClean="0"/>
              <a:t> </a:t>
            </a:r>
            <a:r>
              <a:rPr lang="ru-RU" altLang="ru-RU" sz="1600" b="1" smtClean="0"/>
              <a:t> </a:t>
            </a:r>
          </a:p>
          <a:p>
            <a:pPr algn="just">
              <a:lnSpc>
                <a:spcPts val="1800"/>
              </a:lnSpc>
              <a:buFontTx/>
              <a:buNone/>
            </a:pPr>
            <a:r>
              <a:rPr lang="ru-RU" altLang="ru-RU" sz="1800" smtClean="0"/>
              <a:t>  ж) допустимое количество единовременно находящихся в помещениях сырья, полуфабрикатов и готовой продукции;</a:t>
            </a:r>
          </a:p>
          <a:p>
            <a:pPr algn="just">
              <a:lnSpc>
                <a:spcPts val="2200"/>
              </a:lnSpc>
              <a:buFontTx/>
              <a:buNone/>
            </a:pPr>
            <a:r>
              <a:rPr lang="ru-RU" altLang="ru-RU" sz="1800" smtClean="0"/>
              <a:t>  з) порядок и периодичность уборки горючих отходов и пыли, хранения промасленной спецодежды;</a:t>
            </a:r>
          </a:p>
          <a:p>
            <a:pPr algn="just">
              <a:lnSpc>
                <a:spcPts val="2200"/>
              </a:lnSpc>
              <a:buFontTx/>
              <a:buNone/>
            </a:pPr>
            <a:r>
              <a:rPr lang="ru-RU" altLang="ru-RU" sz="1800" smtClean="0"/>
              <a:t>  и) предельные показания контрольно-измерительных приборов (манометры, термометры и др.), отклонения от которых могут вызвать пожар или взрыв;</a:t>
            </a:r>
          </a:p>
          <a:p>
            <a:pPr algn="just">
              <a:lnSpc>
                <a:spcPts val="2200"/>
              </a:lnSpc>
              <a:buFontTx/>
              <a:buNone/>
            </a:pPr>
            <a:r>
              <a:rPr lang="ru-RU" altLang="ru-RU" sz="1800" smtClean="0"/>
              <a:t>  к) обязанности и действия работников при пожаре, в том числе при вызове пожарной охраны, аварийной остановке технологического оборудования, отключении вентиляции и электрооборудования (в том числе в случае пожара и по окончании рабочего дня), пользовании средствами пожаротушения и пожарной автоматики, эвакуации горючих веществ и материальных ценностей, осмотре и приведении в пожаровзрывобезопасное состояние всех помещений предприятия (подразделения). </a:t>
            </a:r>
          </a:p>
          <a:p>
            <a:pPr algn="just">
              <a:lnSpc>
                <a:spcPts val="2200"/>
              </a:lnSpc>
              <a:buFontTx/>
              <a:buNone/>
            </a:pPr>
            <a:r>
              <a:rPr lang="ru-RU" altLang="ru-RU" sz="1800" smtClean="0"/>
              <a:t>   л) допустимое (предельное) количество людей, которые могут одновременно находиться на объекте.                                      </a:t>
            </a:r>
            <a:r>
              <a:rPr lang="en-US" altLang="ru-RU" sz="1800" smtClean="0"/>
              <a:t>                    </a:t>
            </a:r>
            <a:endParaRPr lang="ru-RU" altLang="ru-RU" sz="1800" smtClean="0"/>
          </a:p>
          <a:p>
            <a:pPr algn="just">
              <a:lnSpc>
                <a:spcPts val="1800"/>
              </a:lnSpc>
              <a:buFontTx/>
              <a:buNone/>
            </a:pPr>
            <a:r>
              <a:rPr lang="ru-RU" altLang="ru-RU" sz="1600" smtClean="0">
                <a:solidFill>
                  <a:srgbClr val="000099"/>
                </a:solidFill>
              </a:rPr>
              <a:t>                                                                                ППР разд.</a:t>
            </a:r>
            <a:r>
              <a:rPr lang="en-US" altLang="ru-RU" sz="1600" smtClean="0">
                <a:solidFill>
                  <a:srgbClr val="000099"/>
                </a:solidFill>
              </a:rPr>
              <a:t>XVIII</a:t>
            </a:r>
            <a:endParaRPr lang="ru-RU" altLang="ru-RU" sz="16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500" b="1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500" b="1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50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23850" y="188913"/>
            <a:ext cx="84963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>
                <a:solidFill>
                  <a:srgbClr val="000000"/>
                </a:solidFill>
              </a:rPr>
              <a:t>ОТВЕТСТВЕННОСТЬ </a:t>
            </a:r>
          </a:p>
          <a:p>
            <a:pPr eaLnBrk="1" hangingPunct="1"/>
            <a:r>
              <a:rPr lang="ru-RU" altLang="en-US" sz="3200">
                <a:solidFill>
                  <a:srgbClr val="000000"/>
                </a:solidFill>
              </a:rPr>
              <a:t>по ПОЖАРНОЙ БЕЗОПАСНОСТИ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50825" y="1412875"/>
            <a:ext cx="87137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/>
              <a:t>   - нарушение требований пожарной безопасности, установленных</a:t>
            </a:r>
          </a:p>
          <a:p>
            <a:pPr eaLnBrk="1" hangingPunct="1"/>
            <a:r>
              <a:rPr lang="ru-RU" altLang="en-US" sz="2000"/>
              <a:t>стандартами, нормами и правилами;</a:t>
            </a:r>
          </a:p>
          <a:p>
            <a:pPr eaLnBrk="1" hangingPunct="1"/>
            <a:endParaRPr lang="ru-RU" altLang="en-US" sz="800"/>
          </a:p>
          <a:p>
            <a:pPr eaLnBrk="1" hangingPunct="1"/>
            <a:r>
              <a:rPr lang="ru-RU" altLang="en-US" sz="2000"/>
              <a:t>   - нарушение требований стандартов, норм и правил пожарной</a:t>
            </a:r>
          </a:p>
          <a:p>
            <a:pPr eaLnBrk="1" hangingPunct="1"/>
            <a:r>
              <a:rPr lang="ru-RU" altLang="en-US" sz="2000"/>
              <a:t>безопасности, повлекшее возникновение пожара без причинения </a:t>
            </a:r>
          </a:p>
          <a:p>
            <a:pPr eaLnBrk="1" hangingPunct="1"/>
            <a:r>
              <a:rPr lang="ru-RU" altLang="en-US" sz="2000"/>
              <a:t>тяжкого или средней тяжести вреда здоровью человека или без</a:t>
            </a:r>
          </a:p>
          <a:p>
            <a:pPr eaLnBrk="1" hangingPunct="1"/>
            <a:r>
              <a:rPr lang="ru-RU" altLang="en-US" sz="2000"/>
              <a:t>наступления иных тяжких последствий;</a:t>
            </a:r>
          </a:p>
          <a:p>
            <a:pPr eaLnBrk="1" hangingPunct="1"/>
            <a:endParaRPr lang="ru-RU" altLang="en-US" sz="800"/>
          </a:p>
          <a:p>
            <a:pPr eaLnBrk="1" hangingPunct="1"/>
            <a:r>
              <a:rPr lang="ru-RU" altLang="en-US" sz="2000"/>
              <a:t>   - продажа продукции или оказание услуг, подлежащих обязатель-</a:t>
            </a:r>
          </a:p>
          <a:p>
            <a:pPr eaLnBrk="1" hangingPunct="1"/>
            <a:r>
              <a:rPr lang="ru-RU" altLang="en-US" sz="2000"/>
              <a:t>ной сертификации в области пожарной безопасности, без сертифи-</a:t>
            </a:r>
          </a:p>
          <a:p>
            <a:pPr eaLnBrk="1" hangingPunct="1"/>
            <a:r>
              <a:rPr lang="ru-RU" altLang="en-US" sz="2000"/>
              <a:t>ката соответствия;</a:t>
            </a:r>
          </a:p>
          <a:p>
            <a:pPr eaLnBrk="1" hangingPunct="1"/>
            <a:endParaRPr lang="ru-RU" altLang="en-US" sz="800"/>
          </a:p>
          <a:p>
            <a:pPr eaLnBrk="1" hangingPunct="1"/>
            <a:r>
              <a:rPr lang="ru-RU" altLang="en-US" sz="2000"/>
              <a:t>   - несанкционированное перекрытие проездов к зданиям и соору-</a:t>
            </a:r>
          </a:p>
          <a:p>
            <a:pPr eaLnBrk="1" hangingPunct="1"/>
            <a:r>
              <a:rPr lang="ru-RU" altLang="en-US" sz="2000"/>
              <a:t>жениям, установленных для пожарных машин, техники и др.;</a:t>
            </a:r>
          </a:p>
          <a:p>
            <a:pPr eaLnBrk="1" hangingPunct="1"/>
            <a:endParaRPr lang="ru-RU" altLang="en-US" sz="800"/>
          </a:p>
          <a:p>
            <a:pPr eaLnBrk="1" hangingPunct="1"/>
            <a:r>
              <a:rPr lang="ru-RU" altLang="en-US" sz="2000"/>
              <a:t>   - уничтожение пожаром значительных материальных ценностей, </a:t>
            </a:r>
          </a:p>
          <a:p>
            <a:pPr eaLnBrk="1" hangingPunct="1"/>
            <a:r>
              <a:rPr lang="ru-RU" altLang="en-US" sz="2000"/>
              <a:t>существенное нарушение организации.</a:t>
            </a:r>
          </a:p>
          <a:p>
            <a:pPr eaLnBrk="1" hangingPunct="1"/>
            <a:endParaRPr lang="ru-RU" altLang="en-US" sz="2000"/>
          </a:p>
          <a:p>
            <a:pPr eaLnBrk="1" hangingPunct="1"/>
            <a:r>
              <a:rPr lang="ru-RU" altLang="en-US" sz="2000"/>
              <a:t>       </a:t>
            </a:r>
            <a:r>
              <a:rPr lang="ru-RU" altLang="en-US" sz="2000">
                <a:solidFill>
                  <a:srgbClr val="FF0000"/>
                </a:solidFill>
              </a:rPr>
              <a:t>(ст. 20.4 Кодекса об административных правонарушениях)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23850" y="188913"/>
            <a:ext cx="84963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>
                <a:solidFill>
                  <a:srgbClr val="000000"/>
                </a:solidFill>
              </a:rPr>
              <a:t>ОТВЕТСТВЕННОСТЬ </a:t>
            </a:r>
          </a:p>
          <a:p>
            <a:pPr eaLnBrk="1" hangingPunct="1"/>
            <a:r>
              <a:rPr lang="ru-RU" altLang="en-US" sz="3200">
                <a:solidFill>
                  <a:srgbClr val="000000"/>
                </a:solidFill>
              </a:rPr>
              <a:t>по ПОЖАРНОЙ БЕЗОПАСНОСТИ</a:t>
            </a: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179388" y="1484313"/>
            <a:ext cx="87852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>
                <a:solidFill>
                  <a:srgbClr val="FF0000"/>
                </a:solidFill>
              </a:rPr>
              <a:t>   Ст. 219 Уголовного кодекса РФ предусматривает уголовную </a:t>
            </a:r>
          </a:p>
          <a:p>
            <a:pPr eaLnBrk="1" hangingPunct="1"/>
            <a:r>
              <a:rPr lang="ru-RU" altLang="en-US" sz="2000">
                <a:solidFill>
                  <a:srgbClr val="FF0000"/>
                </a:solidFill>
              </a:rPr>
              <a:t>ответственность за нарушение требований пожарной безопасности</a:t>
            </a:r>
          </a:p>
          <a:p>
            <a:pPr eaLnBrk="1" hangingPunct="1"/>
            <a:endParaRPr lang="ru-RU" altLang="en-US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en-US" sz="2000">
                <a:solidFill>
                  <a:srgbClr val="000000"/>
                </a:solidFill>
              </a:rPr>
              <a:t>   Объект преступления – пожарная безопасность, т.е. состояние </a:t>
            </a:r>
          </a:p>
          <a:p>
            <a:pPr eaLnBrk="1" hangingPunct="1"/>
            <a:r>
              <a:rPr lang="ru-RU" altLang="en-US" sz="2000">
                <a:solidFill>
                  <a:srgbClr val="000000"/>
                </a:solidFill>
              </a:rPr>
              <a:t>защищенности личности, имущества, общества и государства от </a:t>
            </a:r>
          </a:p>
          <a:p>
            <a:pPr eaLnBrk="1" hangingPunct="1"/>
            <a:r>
              <a:rPr lang="ru-RU" altLang="en-US" sz="2000">
                <a:solidFill>
                  <a:srgbClr val="000000"/>
                </a:solidFill>
              </a:rPr>
              <a:t>пожаров. Дополнительным объектом могут выступать жизнь и здо-</a:t>
            </a:r>
          </a:p>
          <a:p>
            <a:pPr eaLnBrk="1" hangingPunct="1"/>
            <a:r>
              <a:rPr lang="ru-RU" altLang="en-US" sz="2000">
                <a:solidFill>
                  <a:srgbClr val="000000"/>
                </a:solidFill>
              </a:rPr>
              <a:t>ровье личности, собственность.</a:t>
            </a:r>
          </a:p>
          <a:p>
            <a:pPr eaLnBrk="1" hangingPunct="1"/>
            <a:endParaRPr lang="ru-RU" altLang="en-US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en-US" sz="2000">
                <a:solidFill>
                  <a:srgbClr val="000000"/>
                </a:solidFill>
              </a:rPr>
              <a:t>   Субъект преступления – лицо, на котором лежит ответственность</a:t>
            </a:r>
          </a:p>
          <a:p>
            <a:pPr eaLnBrk="1" hangingPunct="1"/>
            <a:r>
              <a:rPr lang="ru-RU" altLang="en-US" sz="2000">
                <a:solidFill>
                  <a:srgbClr val="000000"/>
                </a:solidFill>
              </a:rPr>
              <a:t>(обязанность) по соблюдению правил пожарной безопасности. </a:t>
            </a:r>
          </a:p>
          <a:p>
            <a:pPr eaLnBrk="1" hangingPunct="1"/>
            <a:r>
              <a:rPr lang="ru-RU" altLang="en-US" sz="2000">
                <a:solidFill>
                  <a:srgbClr val="000000"/>
                </a:solidFill>
              </a:rPr>
              <a:t>Ими являются граждане – обязательно вменяемые лица старше </a:t>
            </a:r>
          </a:p>
          <a:p>
            <a:pPr eaLnBrk="1" hangingPunct="1"/>
            <a:r>
              <a:rPr lang="ru-RU" altLang="en-US" sz="2000">
                <a:solidFill>
                  <a:srgbClr val="000000"/>
                </a:solidFill>
              </a:rPr>
              <a:t>16 лет.</a:t>
            </a:r>
          </a:p>
          <a:p>
            <a:pPr eaLnBrk="1" hangingPunct="1"/>
            <a:endParaRPr lang="ru-RU" altLang="en-US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en-US" sz="2000">
                <a:solidFill>
                  <a:srgbClr val="000000"/>
                </a:solidFill>
              </a:rPr>
              <a:t>   Уголовно наказуемо лишь деяние, имеющее последствием пожар</a:t>
            </a:r>
          </a:p>
          <a:p>
            <a:pPr eaLnBrk="1" hangingPunct="1"/>
            <a:r>
              <a:rPr lang="ru-RU" altLang="en-US" sz="2000">
                <a:solidFill>
                  <a:srgbClr val="000000"/>
                </a:solidFill>
              </a:rPr>
              <a:t>(ст. 111 УК РФ) или средней тяжести (ст. 112 УКРФ) вреда здоровью</a:t>
            </a:r>
          </a:p>
          <a:p>
            <a:pPr eaLnBrk="1" hangingPunct="1"/>
            <a:r>
              <a:rPr lang="ru-RU" altLang="en-US" sz="2000">
                <a:solidFill>
                  <a:srgbClr val="000000"/>
                </a:solidFill>
              </a:rPr>
              <a:t>человека.</a:t>
            </a:r>
          </a:p>
          <a:p>
            <a:pPr eaLnBrk="1" hangingPunct="1"/>
            <a:endParaRPr lang="ru-RU" alt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43" name="Object 2" descr="Упаковочная бумага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Слайд" r:id="rId3" imgW="4570532" imgH="3427608" progId="PowerPoint.Slide.12">
                  <p:embed/>
                </p:oleObj>
              </mc:Choice>
              <mc:Fallback>
                <p:oleObj name="Слайд" r:id="rId3" imgW="4570532" imgH="3427608" progId="PowerPoint.Slide.12">
                  <p:embed/>
                  <p:pic>
                    <p:nvPicPr>
                      <p:cNvPr id="0" name="Object 2" descr="Упаковочная бумаг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468313" y="2133600"/>
            <a:ext cx="7416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учебный вопрос:</a:t>
            </a:r>
          </a:p>
          <a:p>
            <a:pPr eaLnBrk="1" hangingPunct="1"/>
            <a:endParaRPr lang="ru-RU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при обнаружении задымления и возгорания, а также по сигналам оповещения о пожаре и аварии.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GT0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07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3400" y="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/>
              <a:t>ДЕЙСТВИЯ РУКОВОДИТЕЛЯ  ОБЪЕКТА  </a:t>
            </a:r>
            <a:r>
              <a:rPr lang="ru-RU" altLang="en-US" sz="1400"/>
              <a:t> (НЕ  ЯВЛЯЮЩЕГОСЯ  ПОО)  ПО  ЗАЩИТЕ  РАБОЧИХ И  СЛУЖАЩИХ  ОТ  ПОРАЖАЮЩИХ  ФАКТОРОВ  ЧС.</a:t>
            </a:r>
            <a:endParaRPr lang="ru-RU" alt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845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33400" y="838200"/>
            <a:ext cx="7848600" cy="5556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400" u="sng"/>
              <a:t>ГЛАВНАЯ ЗАДАЧА РУКОВОДИТЕЛЯ ОБЪЕКТА  - </a:t>
            </a:r>
            <a:r>
              <a:rPr lang="ru-RU" altLang="en-US" sz="1400"/>
              <a:t>защитить свой  личный  состав от воз-действия поражающих  факторов  ЧС,  в зоне  действия  которых окажется  предприятие.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048000" y="2057400"/>
            <a:ext cx="55626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457200" y="2971800"/>
            <a:ext cx="1905000" cy="7620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2971800" y="2895600"/>
            <a:ext cx="5715000" cy="7620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609600" y="3886200"/>
            <a:ext cx="1905000" cy="8382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3048000" y="3886200"/>
            <a:ext cx="5715000" cy="8382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609600" y="4953000"/>
            <a:ext cx="2057400" cy="838200"/>
          </a:xfrm>
          <a:prstGeom prst="hexagon">
            <a:avLst>
              <a:gd name="adj" fmla="val 27273"/>
              <a:gd name="vf" fmla="val 11547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>
            <a:off x="3276600" y="4876800"/>
            <a:ext cx="5486400" cy="838200"/>
          </a:xfrm>
          <a:prstGeom prst="hexagon">
            <a:avLst>
              <a:gd name="adj" fmla="val 61364"/>
              <a:gd name="vf" fmla="val 11547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609600" y="6019800"/>
            <a:ext cx="20574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3352800" y="5867400"/>
            <a:ext cx="5334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533400" y="15240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400">
                <a:solidFill>
                  <a:schemeClr val="accent2"/>
                </a:solidFill>
              </a:rPr>
              <a:t>ПОСЛЕДОВАТЕЛЬНОСТЬ ДЕЙСТВИЙ  РУКОВОДИТЕЛЯ ПРИ ПРИНЯТИИ  РЕШЕНИЯ: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124200" y="2133600"/>
            <a:ext cx="5410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200"/>
              <a:t>ЧТО, КОГДА, ГДЕ ПРОИЗОШЛО. В КАКОМ НАПРАВЛЕНИИ И С КА-КОЙ СКОРОСТЬЮ ПЕРЕМЕЩАЕТСЯ  НОСИТЕЛЬ ОПАСНОСТИ, КАКИМ  РАЙОНАМ  ОН  УГРОЖАЕТ.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587375" y="29718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200"/>
              <a:t>ОЦЕНИВАЕТ  ПОЛУЧЕННУЮ  ИНФОРМАЦИЮ  (ОБСТАНОВКУ).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3048000" y="2971800"/>
            <a:ext cx="5486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200"/>
              <a:t>ОПРЕДЕЛЯЕТ  СТЕПЕНЬ  УГРОЗЫ  СВОЕМУ  ЛИЧНОМУ  СОСТАВУ., ВРЕМЯ  ПРИХОДА  УГРОЖАЮЩИХ  ФАКТОРОВ, ВОЗМОЖНЫЕ  СРЕ-ДСТВА  И  СПОСОБЫ  ЗАЩИТЫ.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838200" y="38862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200"/>
              <a:t>ПРИНИМАЕТ  РЕШЕНИЕ  НА  ЗАЩИТУ  РАБО-ЧИХ И  СЛЖАЩ.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3276600" y="3886200"/>
            <a:ext cx="533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200"/>
              <a:t>ОПРЕДЕЛЯЕТ  ОПТИМАЛЬНЫЙ  СПОСОБ  ЗАЩИТЫ  ЛЮДЕЙ: ЭВАКУАЦИЯ,  ГЕРМЕТИЗАЦИЯ,  ИСПОЛЬЗОВАНИЕ  СИЗ,  ЗАЩИТ-НЫХ  СООРУЖЕНИЙ И Т.Д.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3733800" y="4953000"/>
            <a:ext cx="4648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200"/>
              <a:t>ДОВОДИТ ДО КОМАНДИРОВ СОДЕРЖАНИЕ  ПРИНЯТОГО РЕШЕНИЯ, ВСЕМУ  ЛИЧНОМУ СОСТАВУ ОПРЕДЕЛЯЕТ ПОРЯДОК ДЕЙСТВИЙ И ПРАВИЛА  ПОВЕДЕНИЯ В ЧС.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762000" y="6019800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609600" y="6019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200"/>
              <a:t>НАМЕЧАЕТ ДЕЙСТВИЯ ПО СИГНАЛУ  «ОТБОЙ»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3429000" y="5943600"/>
            <a:ext cx="5181600" cy="6397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200"/>
              <a:t>ВЕРНУТЬСЯ  ПОСЛЕ  ЭВАКУАЦИИ  НА  РАБОТУ  ИЛИ  УЙТИ  ДОМОЙ. ПРОВЕТРИТЬ ПОМЕЩЕНИЯ  ПОСЛЕ  ГЕРМЕТИЗАЦИИ, НАВЕСТИ  В  ПОМЕЩЕНИИ  ПОРЯДОК  И Т.Д.</a:t>
            </a:r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auto">
          <a:xfrm>
            <a:off x="153988" y="2209800"/>
            <a:ext cx="457200" cy="1214438"/>
          </a:xfrm>
          <a:prstGeom prst="curvedRightArrow">
            <a:avLst>
              <a:gd name="adj1" fmla="val 53125"/>
              <a:gd name="adj2" fmla="val 10625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38" name="AutoShape 30"/>
          <p:cNvSpPr>
            <a:spLocks noChangeArrowheads="1"/>
          </p:cNvSpPr>
          <p:nvPr/>
        </p:nvSpPr>
        <p:spPr bwMode="auto">
          <a:xfrm rot="-1053950">
            <a:off x="268288" y="3476625"/>
            <a:ext cx="409575" cy="981075"/>
          </a:xfrm>
          <a:prstGeom prst="curvedRightArrow">
            <a:avLst>
              <a:gd name="adj1" fmla="val 47907"/>
              <a:gd name="adj2" fmla="val 95814"/>
              <a:gd name="adj3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39" name="AutoShape 31"/>
          <p:cNvSpPr>
            <a:spLocks noChangeArrowheads="1"/>
          </p:cNvSpPr>
          <p:nvPr/>
        </p:nvSpPr>
        <p:spPr bwMode="auto">
          <a:xfrm>
            <a:off x="228600" y="4419600"/>
            <a:ext cx="457200" cy="106680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40" name="AutoShape 32"/>
          <p:cNvSpPr>
            <a:spLocks noChangeArrowheads="1"/>
          </p:cNvSpPr>
          <p:nvPr/>
        </p:nvSpPr>
        <p:spPr bwMode="auto">
          <a:xfrm>
            <a:off x="228600" y="5410200"/>
            <a:ext cx="457200" cy="106680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41" name="AutoShape 33"/>
          <p:cNvSpPr>
            <a:spLocks noChangeArrowheads="1"/>
          </p:cNvSpPr>
          <p:nvPr/>
        </p:nvSpPr>
        <p:spPr bwMode="auto">
          <a:xfrm>
            <a:off x="2362200" y="22098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42" name="AutoShape 34"/>
          <p:cNvSpPr>
            <a:spLocks noChangeArrowheads="1"/>
          </p:cNvSpPr>
          <p:nvPr/>
        </p:nvSpPr>
        <p:spPr bwMode="auto">
          <a:xfrm>
            <a:off x="2362200" y="3124200"/>
            <a:ext cx="609600" cy="381000"/>
          </a:xfrm>
          <a:prstGeom prst="notchedRightArrow">
            <a:avLst>
              <a:gd name="adj1" fmla="val 50000"/>
              <a:gd name="adj2" fmla="val 400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43" name="AutoShape 35"/>
          <p:cNvSpPr>
            <a:spLocks noChangeArrowheads="1"/>
          </p:cNvSpPr>
          <p:nvPr/>
        </p:nvSpPr>
        <p:spPr bwMode="auto">
          <a:xfrm>
            <a:off x="2514600" y="4114800"/>
            <a:ext cx="609600" cy="381000"/>
          </a:xfrm>
          <a:prstGeom prst="notchedRightArrow">
            <a:avLst>
              <a:gd name="adj1" fmla="val 50000"/>
              <a:gd name="adj2" fmla="val 400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44" name="AutoShape 36"/>
          <p:cNvSpPr>
            <a:spLocks noChangeArrowheads="1"/>
          </p:cNvSpPr>
          <p:nvPr/>
        </p:nvSpPr>
        <p:spPr bwMode="auto">
          <a:xfrm>
            <a:off x="2590800" y="5105400"/>
            <a:ext cx="685800" cy="4572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45" name="AutoShape 37"/>
          <p:cNvSpPr>
            <a:spLocks noChangeArrowheads="1"/>
          </p:cNvSpPr>
          <p:nvPr/>
        </p:nvSpPr>
        <p:spPr bwMode="auto">
          <a:xfrm>
            <a:off x="2667000" y="6096000"/>
            <a:ext cx="685800" cy="4572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57200" y="2057400"/>
            <a:ext cx="19050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57200" y="2133600"/>
            <a:ext cx="1981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200"/>
              <a:t>ПОЛУЧАЕТ РЕЧЕВУЮ ИНФОРМАЦИЮ ОТ ОПЕРАТ. ДЕЖУРНОГО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838200" y="4941888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1200"/>
              <a:t>СТАВИТ  ЗАДАЧУ  КОМАНДИРАМ СТ-РУКТУРНЫХ  ПОД-РАЗДЕЛЕНИЙ.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5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utoUpdateAnimBg="0"/>
      <p:bldP spid="43013" grpId="0" autoUpdateAnimBg="0"/>
      <p:bldP spid="43014" grpId="0" animBg="1" autoUpdateAnimBg="0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  <p:bldP spid="43022" grpId="0" animBg="1"/>
      <p:bldP spid="43023" grpId="0" animBg="1"/>
      <p:bldP spid="43024" grpId="0" animBg="1"/>
      <p:bldP spid="43025" grpId="0" autoUpdateAnimBg="0"/>
      <p:bldP spid="43027" grpId="0" autoUpdateAnimBg="0"/>
      <p:bldP spid="43028" grpId="0" autoUpdateAnimBg="0"/>
      <p:bldP spid="43029" grpId="0" autoUpdateAnimBg="0"/>
      <p:bldP spid="43030" grpId="0" autoUpdateAnimBg="0"/>
      <p:bldP spid="43031" grpId="0" autoUpdateAnimBg="0"/>
      <p:bldP spid="43033" grpId="0" autoUpdateAnimBg="0"/>
      <p:bldP spid="43034" grpId="0" autoUpdateAnimBg="0"/>
      <p:bldP spid="43035" grpId="0" autoUpdateAnimBg="0"/>
      <p:bldP spid="43036" grpId="0" animBg="1" autoUpdateAnimBg="0"/>
      <p:bldP spid="43037" grpId="0" animBg="1"/>
      <p:bldP spid="43038" grpId="0" animBg="1"/>
      <p:bldP spid="43039" grpId="0" animBg="1"/>
      <p:bldP spid="43040" grpId="0" animBg="1"/>
      <p:bldP spid="43041" grpId="0" animBg="1"/>
      <p:bldP spid="43042" grpId="0" animBg="1"/>
      <p:bldP spid="43043" grpId="0" animBg="1"/>
      <p:bldP spid="43044" grpId="0" animBg="1"/>
      <p:bldP spid="43045" grpId="0" animBg="1"/>
      <p:bldP spid="43015" grpId="0" animBg="1"/>
      <p:bldP spid="43026" grpId="0" autoUpdateAnimBg="0"/>
      <p:bldP spid="430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0" y="0"/>
          <a:ext cx="91757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Слайд" r:id="rId3" imgW="4265590" imgH="3198741" progId="PowerPoint.Slide.12">
                  <p:embed/>
                </p:oleObj>
              </mc:Choice>
              <mc:Fallback>
                <p:oleObj name="Слайд" r:id="rId3" imgW="4265590" imgH="3198741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757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1214438" y="357188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Сработал шлейф пожарной сигнализации</a:t>
            </a:r>
          </a:p>
        </p:txBody>
      </p:sp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857250" y="785813"/>
            <a:ext cx="79295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AutoNum type="arabicPeriod"/>
            </a:pPr>
            <a:r>
              <a:rPr lang="ru-RU" altLang="en-US" b="1">
                <a:solidFill>
                  <a:srgbClr val="000000"/>
                </a:solidFill>
                <a:latin typeface="Calibri" panose="020F0502020204030204" pitchFamily="34" charset="0"/>
              </a:rPr>
              <a:t>Убыть для осмотра места возгорания с целью:</a:t>
            </a:r>
          </a:p>
          <a:p>
            <a:pPr algn="l" eaLnBrk="1" hangingPunct="1"/>
            <a:r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t>        - надо вызывать пожарную команду (задымление, запах гари, повышение температуры)</a:t>
            </a:r>
          </a:p>
          <a:p>
            <a:pPr algn="l" eaLnBrk="1" hangingPunct="1"/>
            <a:r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t>        -  не надо вызывать (ложное или тушим своими силами)</a:t>
            </a:r>
          </a:p>
          <a:p>
            <a:pPr algn="l" eaLnBrk="1" hangingPunct="1"/>
            <a:endParaRPr lang="ru-RU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857250" y="2000250"/>
            <a:ext cx="7929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en-US" b="1">
                <a:solidFill>
                  <a:srgbClr val="000000"/>
                </a:solidFill>
                <a:latin typeface="Calibri" panose="020F0502020204030204" pitchFamily="34" charset="0"/>
              </a:rPr>
              <a:t>2.</a:t>
            </a:r>
            <a:r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b="1">
                <a:solidFill>
                  <a:srgbClr val="000000"/>
                </a:solidFill>
                <a:latin typeface="Calibri" panose="020F0502020204030204" pitchFamily="34" charset="0"/>
              </a:rPr>
              <a:t>Немедленно сообщить о возгорании по телефону в пожарную охрану</a:t>
            </a:r>
          </a:p>
          <a:p>
            <a:pPr algn="l" eaLnBrk="1" hangingPunct="1"/>
            <a:r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t>Городской телефон – 01 (101); МТС и Мегафон – 010; Билайн – 001, Теле2 – 010</a:t>
            </a:r>
          </a:p>
          <a:p>
            <a:pPr algn="l" eaLnBrk="1" hangingPunct="1"/>
            <a:r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t>(назвать адрес, место и объем возгорания, свою фамилию) </a:t>
            </a:r>
          </a:p>
          <a:p>
            <a:pPr eaLnBrk="1" hangingPunct="1"/>
            <a:r>
              <a:rPr lang="ru-RU" altLang="en-US" b="1">
                <a:solidFill>
                  <a:srgbClr val="E46C0A"/>
                </a:solidFill>
                <a:latin typeface="Calibri" panose="020F0502020204030204" pitchFamily="34" charset="0"/>
              </a:rPr>
              <a:t>Довести информацию до руководителя организации</a:t>
            </a:r>
          </a:p>
        </p:txBody>
      </p:sp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500063" y="6000750"/>
            <a:ext cx="8358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t>Примечание. Пп.2 и3 – ст.71 ППРФ № 390 от 25.04.12 г. «О противопожарном режиме»</a:t>
            </a:r>
          </a:p>
        </p:txBody>
      </p: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785813" y="3214688"/>
            <a:ext cx="7929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AutoNum type="arabicPeriod" startAt="3"/>
            </a:pPr>
            <a:r>
              <a:rPr lang="ru-RU" altLang="en-US" b="1">
                <a:solidFill>
                  <a:srgbClr val="000000"/>
                </a:solidFill>
                <a:latin typeface="Calibri" panose="020F0502020204030204" pitchFamily="34" charset="0"/>
              </a:rPr>
              <a:t>Принять меры по эвакуации персонала и посетителей</a:t>
            </a:r>
          </a:p>
          <a:p>
            <a:pPr algn="l" eaLnBrk="1" hangingPunct="1"/>
            <a:r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t>       автоматическое оповещение; самостоятельное оповещение через пожарную сигнализацию (зимой – одеть; указать место сбора) </a:t>
            </a:r>
          </a:p>
          <a:p>
            <a:pPr eaLnBrk="1" hangingPunct="1"/>
            <a:r>
              <a:rPr lang="ru-RU" altLang="en-US" b="1">
                <a:solidFill>
                  <a:srgbClr val="E46C0A"/>
                </a:solidFill>
                <a:latin typeface="Calibri" panose="020F0502020204030204" pitchFamily="34" charset="0"/>
              </a:rPr>
              <a:t>В ДОУ доводить сигнал оповещения только до персонала </a:t>
            </a:r>
          </a:p>
        </p:txBody>
      </p:sp>
      <p:sp>
        <p:nvSpPr>
          <p:cNvPr id="65543" name="TextBox 6"/>
          <p:cNvSpPr txBox="1">
            <a:spLocks noChangeArrowheads="1"/>
          </p:cNvSpPr>
          <p:nvPr/>
        </p:nvSpPr>
        <p:spPr bwMode="auto">
          <a:xfrm>
            <a:off x="785813" y="4429125"/>
            <a:ext cx="7929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t>4. Открыть запасные выходы, опустить направляющие у СКУДа, распределять поток людей по выходам</a:t>
            </a:r>
          </a:p>
        </p:txBody>
      </p:sp>
      <p:sp>
        <p:nvSpPr>
          <p:cNvPr id="65544" name="TextBox 8"/>
          <p:cNvSpPr txBox="1">
            <a:spLocks noChangeArrowheads="1"/>
          </p:cNvSpPr>
          <p:nvPr/>
        </p:nvSpPr>
        <p:spPr bwMode="auto">
          <a:xfrm>
            <a:off x="785813" y="5072063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t>5. Встретить пожарную команду:</a:t>
            </a:r>
          </a:p>
          <a:p>
            <a:pPr algn="l" eaLnBrk="1" hangingPunct="1"/>
            <a:r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t>     - открыть ворота, освободить проезд;</a:t>
            </a:r>
          </a:p>
          <a:p>
            <a:pPr algn="l" eaLnBrk="1" hangingPunct="1"/>
            <a:r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t>     - сообщить о месте возгорания и его объеме.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FF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400" dirty="0">
                <a:solidFill>
                  <a:srgbClr val="C00000"/>
                </a:solidFill>
              </a:rPr>
              <a:t>БЛАГОДАРЮ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179388" y="115888"/>
            <a:ext cx="784860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ru-RU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и нормативно-</a:t>
            </a:r>
          </a:p>
          <a:p>
            <a:pPr eaLnBrk="1" hangingPunct="1">
              <a:lnSpc>
                <a:spcPct val="75000"/>
              </a:lnSpc>
            </a:pPr>
            <a:r>
              <a:rPr lang="ru-RU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документы</a:t>
            </a:r>
          </a:p>
          <a:p>
            <a:pPr eaLnBrk="1" hangingPunct="1">
              <a:lnSpc>
                <a:spcPct val="75000"/>
              </a:lnSpc>
            </a:pPr>
            <a:endParaRPr lang="ru-RU" altLang="en-US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 Федеральный закон от 30 декабря 2001 г. № 197 «Трудовой кодекс Российской Федерации».</a:t>
            </a:r>
          </a:p>
          <a:p>
            <a:pPr algn="just" eaLnBrk="1" hangingPunct="1"/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2. Федеральный закон от 21.12.1994 г. № 68 «О защите населения и территорий от чрезвычайных ситуаций природного и техногенного характе​ра».</a:t>
            </a:r>
          </a:p>
          <a:p>
            <a:pPr algn="just" eaLnBrk="1" hangingPunct="1"/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 Федеральный закон от 21.12.1994 г. № 181 «Об основах охраны труда в Российской Федерации».</a:t>
            </a:r>
          </a:p>
          <a:p>
            <a:pPr algn="just" eaLnBrk="1" hangingPunct="1"/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4. Закон г. Москвы от 5.11.1997 г. № 46 «О защите населения и тер​риторий города от чрезвычайных ситуаций природного и техногенного ха​рактера».</a:t>
            </a:r>
          </a:p>
          <a:p>
            <a:pPr algn="just" eaLnBrk="1" hangingPunct="1"/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5. Нормы пожарной безопасности. Обучение мерам пожарной безопасности работников организаций. Утверждены приказом МЧС России от 12 декабря 2007 г. № 645.</a:t>
            </a:r>
          </a:p>
          <a:p>
            <a:pPr algn="just" eaLnBrk="1" hangingPunct="1"/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6. Учебное пособие. Безопасность и защита населения в чрезвычайных ситуациях: Учебно-методическое пособие для проведения занятий с населением / Под общ. ред. Г.Н. Кирилова. – М.: НЦ ЭНАС, 2005.</a:t>
            </a:r>
          </a:p>
          <a:p>
            <a:pPr algn="l" eaLnBrk="1" hangingPunct="1"/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7. План ГО и план действий по предупреждению и ликвидации ЧС организации.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23850" y="2205038"/>
            <a:ext cx="74882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учебный вопрос:</a:t>
            </a:r>
          </a:p>
          <a:p>
            <a:pPr eaLnBrk="1" hangingPunct="1"/>
            <a:endParaRPr lang="ru-RU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охраны труда и соблюдение техники безопасности на рабочем месте.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692696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охрана труда</a:t>
            </a:r>
          </a:p>
        </p:txBody>
      </p: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0" y="692150"/>
            <a:ext cx="8172450" cy="6165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en-US" sz="1400">
                <a:cs typeface="Times New Roman" panose="02020603050405020304" pitchFamily="18" charset="0"/>
              </a:rPr>
              <a:t>В соответствии с российским законодательством (ст.212 ТК РФ) обязанности по обеспечению безопасных условий и охраны труда (ОТ) возлагаются на работодателя, конкретно - на первое лицо предприятия</a:t>
            </a:r>
            <a:r>
              <a:rPr lang="ru-RU" altLang="en-US" sz="1400">
                <a:solidFill>
                  <a:srgbClr val="990000"/>
                </a:solidFill>
                <a:cs typeface="Times New Roman" panose="02020603050405020304" pitchFamily="18" charset="0"/>
              </a:rPr>
              <a:t>. Каждый работник обязан (ст. 214 ТК РФ):</a:t>
            </a:r>
            <a:endParaRPr lang="ru-RU" altLang="en-US" sz="900">
              <a:solidFill>
                <a:srgbClr val="990000"/>
              </a:solidFill>
              <a:cs typeface="Arial" panose="020B0604020202020204" pitchFamily="34" charset="0"/>
            </a:endParaRPr>
          </a:p>
          <a:p>
            <a:pPr algn="just"/>
            <a:r>
              <a:rPr lang="ru-RU" altLang="en-US" sz="1400">
                <a:cs typeface="Times New Roman" panose="02020603050405020304" pitchFamily="18" charset="0"/>
              </a:rPr>
              <a:t>​ -  соблюдать требования ОТ;</a:t>
            </a:r>
            <a:endParaRPr lang="ru-RU" altLang="en-US" sz="900">
              <a:cs typeface="Arial" panose="020B0604020202020204" pitchFamily="34" charset="0"/>
            </a:endParaRPr>
          </a:p>
          <a:p>
            <a:pPr algn="just"/>
            <a:r>
              <a:rPr lang="ru-RU" altLang="en-US" sz="1400">
                <a:cs typeface="Times New Roman" panose="02020603050405020304" pitchFamily="18" charset="0"/>
              </a:rPr>
              <a:t>​ -  правильно применять средства индивидуальной и коллективной защиты;</a:t>
            </a:r>
            <a:endParaRPr lang="ru-RU" altLang="en-US" sz="900">
              <a:cs typeface="Arial" panose="020B0604020202020204" pitchFamily="34" charset="0"/>
            </a:endParaRPr>
          </a:p>
          <a:p>
            <a:pPr algn="just"/>
            <a:r>
              <a:rPr lang="ru-RU" altLang="en-US" sz="1400">
                <a:cs typeface="Times New Roman" panose="02020603050405020304" pitchFamily="18" charset="0"/>
              </a:rPr>
              <a:t>​ - проходить обучение безопасным методам и приёмам выполнения работ, инструктаж по ОТ, стажировку на рабочем месте и проверку знаний требований ОТ;</a:t>
            </a:r>
            <a:endParaRPr lang="ru-RU" altLang="en-US" sz="900">
              <a:cs typeface="Arial" panose="020B0604020202020204" pitchFamily="34" charset="0"/>
            </a:endParaRPr>
          </a:p>
          <a:p>
            <a:pPr algn="just"/>
            <a:r>
              <a:rPr lang="ru-RU" altLang="en-US" sz="1400">
                <a:cs typeface="Times New Roman" panose="02020603050405020304" pitchFamily="18" charset="0"/>
              </a:rPr>
              <a:t>​ - немедленно извещать своего непосредственного руководителя о любой ситуации, угрожающей жизни и здоровью людей, о каждом несчастном случае, происшедшем на производстве, или об ухудшении состояния своего здоровья, в том числе о проявлении признаков острого профессионального заболевания или отравления;</a:t>
            </a:r>
            <a:endParaRPr lang="ru-RU" altLang="en-US" sz="900">
              <a:cs typeface="Arial" panose="020B0604020202020204" pitchFamily="34" charset="0"/>
            </a:endParaRPr>
          </a:p>
          <a:p>
            <a:pPr algn="just"/>
            <a:r>
              <a:rPr lang="ru-RU" altLang="en-US" sz="1400">
                <a:cs typeface="Times New Roman" panose="02020603050405020304" pitchFamily="18" charset="0"/>
              </a:rPr>
              <a:t>​ - проходить обязательные В соответствии с российским законодательством (ст.212 ТК РФ) обязанности по обеспечению безопасных условий и охраны труда (ОТ) возлагаются на работодателя, конкретно - на первое лицо предприятия. Каждый работник обязан (ст. 214 ТК РФ):</a:t>
            </a:r>
            <a:endParaRPr lang="ru-RU" altLang="en-US" sz="900">
              <a:cs typeface="Arial" panose="020B0604020202020204" pitchFamily="34" charset="0"/>
            </a:endParaRPr>
          </a:p>
          <a:p>
            <a:pPr algn="just"/>
            <a:r>
              <a:rPr lang="ru-RU" altLang="en-US" sz="1400">
                <a:cs typeface="Times New Roman" panose="02020603050405020304" pitchFamily="18" charset="0"/>
              </a:rPr>
              <a:t>​ -  соблюдать требования ОТ;</a:t>
            </a:r>
            <a:endParaRPr lang="ru-RU" altLang="en-US" sz="900">
              <a:cs typeface="Arial" panose="020B0604020202020204" pitchFamily="34" charset="0"/>
            </a:endParaRPr>
          </a:p>
          <a:p>
            <a:pPr algn="just"/>
            <a:r>
              <a:rPr lang="ru-RU" altLang="en-US" sz="1400">
                <a:cs typeface="Times New Roman" panose="02020603050405020304" pitchFamily="18" charset="0"/>
              </a:rPr>
              <a:t>​ -  правильно применять средства индивидуальной и коллективной защиты;</a:t>
            </a:r>
            <a:endParaRPr lang="ru-RU" altLang="en-US" sz="900">
              <a:cs typeface="Arial" panose="020B0604020202020204" pitchFamily="34" charset="0"/>
            </a:endParaRPr>
          </a:p>
          <a:p>
            <a:pPr algn="just"/>
            <a:r>
              <a:rPr lang="ru-RU" altLang="en-US" sz="1400">
                <a:cs typeface="Times New Roman" panose="02020603050405020304" pitchFamily="18" charset="0"/>
              </a:rPr>
              <a:t>​ - проходить обучение безопасным методам и приёмам выполнения работ, инструктаж по ОТ, стажировку на рабочем месте и проверку знаний требований ОТ;</a:t>
            </a:r>
            <a:endParaRPr lang="ru-RU" altLang="en-US" sz="900">
              <a:cs typeface="Arial" panose="020B0604020202020204" pitchFamily="34" charset="0"/>
            </a:endParaRPr>
          </a:p>
          <a:p>
            <a:pPr algn="just"/>
            <a:r>
              <a:rPr lang="ru-RU" altLang="en-US" sz="1400">
                <a:cs typeface="Times New Roman" panose="02020603050405020304" pitchFamily="18" charset="0"/>
              </a:rPr>
              <a:t>​ - немедленно извещать своего непосредственного руководителя о любой ситуации, угрожающей жизни и здоровью людей, о каждом несчастном случае, происшедшем на производстве, или об ухудшении состояния своего здоровья, в том числе о проявлении признаков острого профессионального заболевания или отравления;</a:t>
            </a:r>
            <a:endParaRPr lang="ru-RU" altLang="en-US" sz="900">
              <a:cs typeface="Arial" panose="020B0604020202020204" pitchFamily="34" charset="0"/>
            </a:endParaRPr>
          </a:p>
          <a:p>
            <a:pPr algn="just"/>
            <a:r>
              <a:rPr lang="ru-RU" altLang="en-US" sz="1400">
                <a:cs typeface="Times New Roman" panose="02020603050405020304" pitchFamily="18" charset="0"/>
              </a:rPr>
              <a:t>​ - проходить обязательные предварительные и периодические медицинские осмотры.</a:t>
            </a:r>
            <a:endParaRPr lang="ru-RU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642938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Права работника</a:t>
            </a:r>
          </a:p>
        </p:txBody>
      </p:sp>
      <p:sp>
        <p:nvSpPr>
          <p:cNvPr id="44035" name="Rectangle 1"/>
          <p:cNvSpPr>
            <a:spLocks noChangeArrowheads="1"/>
          </p:cNvSpPr>
          <p:nvPr/>
        </p:nvSpPr>
        <p:spPr bwMode="auto">
          <a:xfrm rot="10800000" flipV="1">
            <a:off x="0" y="642938"/>
            <a:ext cx="8101013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en-US" sz="1600">
                <a:solidFill>
                  <a:srgbClr val="990000"/>
                </a:solidFill>
                <a:cs typeface="Times New Roman" panose="02020603050405020304" pitchFamily="18" charset="0"/>
              </a:rPr>
              <a:t>Гарантии права работника на труд в условиях, соответствующих требованиям ОТ, состоят, в частности, в том, что:</a:t>
            </a:r>
            <a:endParaRPr lang="ru-RU" altLang="en-US" sz="1600">
              <a:solidFill>
                <a:srgbClr val="990000"/>
              </a:solidFill>
            </a:endParaRPr>
          </a:p>
          <a:p>
            <a:pPr algn="l"/>
            <a:r>
              <a:rPr lang="ru-RU" altLang="en-US" sz="1600">
                <a:cs typeface="Times New Roman" panose="02020603050405020304" pitchFamily="18" charset="0"/>
              </a:rPr>
              <a:t>​ - государство гарантирует работникам защиту их права на труд в условиях, соответствующих требованиям ОТ;</a:t>
            </a:r>
            <a:endParaRPr lang="ru-RU" altLang="en-US" sz="1600"/>
          </a:p>
          <a:p>
            <a:pPr algn="l"/>
            <a:r>
              <a:rPr lang="ru-RU" altLang="en-US" sz="1600">
                <a:cs typeface="Times New Roman" panose="02020603050405020304" pitchFamily="18" charset="0"/>
              </a:rPr>
              <a:t>​ - условия труда по трудовому договору должны соответствовать требованиям ОТ;</a:t>
            </a:r>
            <a:endParaRPr lang="ru-RU" altLang="en-US" sz="1600"/>
          </a:p>
          <a:p>
            <a:pPr algn="l"/>
            <a:r>
              <a:rPr lang="ru-RU" altLang="en-US" sz="1600">
                <a:cs typeface="Times New Roman" panose="02020603050405020304" pitchFamily="18" charset="0"/>
              </a:rPr>
              <a:t>​ - на время приостановления работ вследствие нарушения требований ОТ не по вине работника за ним сохраняется место работы и средний заработок;</a:t>
            </a:r>
            <a:endParaRPr lang="ru-RU" altLang="en-US" sz="1600"/>
          </a:p>
          <a:p>
            <a:pPr algn="l"/>
            <a:r>
              <a:rPr lang="ru-RU" altLang="en-US" sz="1600">
                <a:cs typeface="Times New Roman" panose="02020603050405020304" pitchFamily="18" charset="0"/>
              </a:rPr>
              <a:t>​ - при отказе работника от выполнения работ при возникновении опасности для его жизни и здоровья, работодатель обязан предоставить работнику другую работу на время устранения такой опасности. Если предоставление другой работы невозможно, время простоя оплачивается в соответствии с действующим законодательством;</a:t>
            </a:r>
            <a:endParaRPr lang="ru-RU" altLang="en-US" sz="1600"/>
          </a:p>
          <a:p>
            <a:pPr algn="l"/>
            <a:r>
              <a:rPr lang="ru-RU" altLang="en-US" sz="1600">
                <a:cs typeface="Times New Roman" panose="02020603050405020304" pitchFamily="18" charset="0"/>
              </a:rPr>
              <a:t>​ - в случае не обеспечения работника средствами защиты по нормам работодатель не в праве требовать от работника выполнения трудовых обязанностей и обязан оплатить простой;</a:t>
            </a:r>
            <a:endParaRPr lang="ru-RU" altLang="en-US" sz="1600"/>
          </a:p>
          <a:p>
            <a:pPr algn="l"/>
            <a:r>
              <a:rPr lang="ru-RU" altLang="en-US" sz="1600">
                <a:cs typeface="Times New Roman" panose="02020603050405020304" pitchFamily="18" charset="0"/>
              </a:rPr>
              <a:t>​ - отказ работника от выполнения работ из-за опасности для его жизни и здоровья, либо от тяжёлых работ и работ с вредными или опасными условиями труда, не предусмотренных трудовым договором, не влечёт за собой привлечение его к дисциплинарной ответственности;</a:t>
            </a:r>
            <a:endParaRPr lang="ru-RU" altLang="en-US" sz="1600"/>
          </a:p>
          <a:p>
            <a:pPr algn="l"/>
            <a:r>
              <a:rPr lang="ru-RU" altLang="en-US" sz="1600">
                <a:cs typeface="Times New Roman" panose="02020603050405020304" pitchFamily="18" charset="0"/>
              </a:rPr>
              <a:t>​ - в случае причинения вреда жизни и здоровью работника при исполнении трудовых обязанностей осуществляется возмещение указанного вреда в соответствии с действующим законодательством.</a:t>
            </a:r>
            <a:endParaRPr lang="ru-RU" altLang="en-US" sz="1600"/>
          </a:p>
          <a:p>
            <a:pPr algn="l"/>
            <a:endParaRPr lang="ru-RU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071563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Правила по охране труда</a:t>
            </a:r>
          </a:p>
        </p:txBody>
      </p:sp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323850" y="1071563"/>
            <a:ext cx="7777163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en-US" sz="2400" u="sng">
                <a:cs typeface="Times New Roman" panose="02020603050405020304" pitchFamily="18" charset="0"/>
              </a:rPr>
              <a:t>Правила по охране труда</a:t>
            </a:r>
            <a:r>
              <a:rPr lang="ru-RU" altLang="en-US" sz="2400">
                <a:cs typeface="Times New Roman" panose="02020603050405020304" pitchFamily="18" charset="0"/>
              </a:rPr>
              <a:t> — нормативный акт, устанавливающий требования по охране труда, обязательные для исполнения при проектировании, организации и осуществлении производственных процессов, отдельных видов работ, эксплуатации производственного оборудования, установок, агрегатов, машин, аппаратов, а также при транспортировании, хранении, применении исходных материалов, готовой продукции, веществ, отходов производств и т. д.</a:t>
            </a:r>
            <a:endParaRPr lang="ru-RU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00CC"/>
                </a:solidFill>
              </a:rPr>
              <a:t>Виды ответственности за нарушения </a:t>
            </a:r>
            <a:br>
              <a:rPr lang="ru-RU" sz="2400" dirty="0" smtClean="0">
                <a:solidFill>
                  <a:srgbClr val="0000CC"/>
                </a:solidFill>
              </a:rPr>
            </a:br>
            <a:r>
              <a:rPr lang="ru-RU" sz="2400" dirty="0" smtClean="0">
                <a:solidFill>
                  <a:srgbClr val="0000CC"/>
                </a:solidFill>
              </a:rPr>
              <a:t>государственных нормативных требований охраны труда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452596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800" dirty="0" smtClean="0">
                <a:latin typeface="+mj-lt"/>
                <a:cs typeface="Times New Roman" pitchFamily="18" charset="0"/>
              </a:rPr>
              <a:t>Ст. 362 ТК «Руководители и иные должностные лица организаций, виновные в нврушении трудового законодательства и иных нормативных правовых актов содержащих нормы трудового права, несут ответственность в случаях и порядке,которые установлены федеральными законами»</a:t>
            </a:r>
            <a:endParaRPr lang="ru-RU" sz="1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933056"/>
            <a:ext cx="3240360" cy="46166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  <a:cs typeface="Arial" charset="0"/>
              </a:rPr>
              <a:t>Дисциплинарная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911551"/>
            <a:ext cx="3240360" cy="46166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  <a:cs typeface="Arial" charset="0"/>
              </a:rPr>
              <a:t>Административная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3933056"/>
            <a:ext cx="3312368" cy="46166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  <a:cs typeface="Arial" charset="0"/>
              </a:rPr>
              <a:t>Материальная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4941168"/>
            <a:ext cx="3528392" cy="46166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  <a:cs typeface="Arial" charset="0"/>
              </a:rPr>
              <a:t>Гражданско-правовая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5877272"/>
            <a:ext cx="3456384" cy="46166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  <a:cs typeface="Arial" charset="0"/>
              </a:rPr>
              <a:t>Уголовная</a:t>
            </a:r>
          </a:p>
        </p:txBody>
      </p:sp>
      <p:cxnSp>
        <p:nvCxnSpPr>
          <p:cNvPr id="46100" name="Прямая со стрелкой 10"/>
          <p:cNvCxnSpPr>
            <a:cxnSpLocks noChangeShapeType="1"/>
          </p:cNvCxnSpPr>
          <p:nvPr/>
        </p:nvCxnSpPr>
        <p:spPr bwMode="auto">
          <a:xfrm>
            <a:off x="4572000" y="2781300"/>
            <a:ext cx="0" cy="3024188"/>
          </a:xfrm>
          <a:prstGeom prst="straightConnector1">
            <a:avLst/>
          </a:prstGeom>
          <a:noFill/>
          <a:ln w="28575" algn="ctr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Прямая со стрелкой 12"/>
          <p:cNvCxnSpPr>
            <a:cxnSpLocks noChangeShapeType="1"/>
          </p:cNvCxnSpPr>
          <p:nvPr/>
        </p:nvCxnSpPr>
        <p:spPr bwMode="auto">
          <a:xfrm flipH="1">
            <a:off x="3851275" y="2852738"/>
            <a:ext cx="576263" cy="2016125"/>
          </a:xfrm>
          <a:prstGeom prst="straightConnector1">
            <a:avLst/>
          </a:prstGeom>
          <a:noFill/>
          <a:ln w="28575" algn="ctr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Прямая со стрелкой 14"/>
          <p:cNvCxnSpPr>
            <a:cxnSpLocks noChangeShapeType="1"/>
          </p:cNvCxnSpPr>
          <p:nvPr/>
        </p:nvCxnSpPr>
        <p:spPr bwMode="auto">
          <a:xfrm flipH="1">
            <a:off x="2627313" y="2852738"/>
            <a:ext cx="1008062" cy="1008062"/>
          </a:xfrm>
          <a:prstGeom prst="straightConnector1">
            <a:avLst/>
          </a:prstGeom>
          <a:noFill/>
          <a:ln w="28575" algn="ctr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3" name="Прямая со стрелкой 15"/>
          <p:cNvCxnSpPr>
            <a:cxnSpLocks noChangeShapeType="1"/>
          </p:cNvCxnSpPr>
          <p:nvPr/>
        </p:nvCxnSpPr>
        <p:spPr bwMode="auto">
          <a:xfrm>
            <a:off x="4716463" y="2852738"/>
            <a:ext cx="503237" cy="2016125"/>
          </a:xfrm>
          <a:prstGeom prst="straightConnector1">
            <a:avLst/>
          </a:prstGeom>
          <a:noFill/>
          <a:ln w="28575" algn="ctr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4" name="Прямая со стрелкой 16"/>
          <p:cNvCxnSpPr>
            <a:cxnSpLocks noChangeShapeType="1"/>
          </p:cNvCxnSpPr>
          <p:nvPr/>
        </p:nvCxnSpPr>
        <p:spPr bwMode="auto">
          <a:xfrm>
            <a:off x="5435600" y="2852738"/>
            <a:ext cx="1008063" cy="1008062"/>
          </a:xfrm>
          <a:prstGeom prst="straightConnector1">
            <a:avLst/>
          </a:prstGeom>
          <a:noFill/>
          <a:ln w="28575" algn="ctr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1547664" y="2420888"/>
            <a:ext cx="6336704" cy="646331"/>
          </a:xfrm>
          <a:prstGeom prst="rect">
            <a:avLst/>
          </a:prstGeom>
          <a:solidFill>
            <a:srgbClr val="EAEAEA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  <a:cs typeface="Arial" charset="0"/>
              </a:rPr>
              <a:t>Действующее законодательство РФ устанавливает виды юридической ответственности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18438" y="17502188"/>
            <a:ext cx="635793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2646938" y="12858750"/>
            <a:ext cx="1271587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/>
            </a:r>
            <a:br>
              <a:rPr lang="ru-RU" sz="6000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ru-RU" sz="6000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/>
            </a:r>
            <a:br>
              <a:rPr lang="ru-RU" sz="6000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ru-RU" sz="6000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/>
            </a:r>
            <a:br>
              <a:rPr lang="ru-RU" sz="6000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ru-RU" sz="6000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4800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Контроль </a:t>
            </a:r>
            <a:r>
              <a:rPr lang="ru-RU" sz="4800" kern="0" dirty="0" err="1">
                <a:solidFill>
                  <a:srgbClr val="FF0000"/>
                </a:solidFill>
                <a:latin typeface="Arial"/>
                <a:ea typeface="+mj-ea"/>
                <a:cs typeface="Arial"/>
              </a:rPr>
              <a:t>инадзор</a:t>
            </a:r>
            <a:r>
              <a:rPr lang="ru-RU" sz="4800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 охраны </a:t>
            </a:r>
            <a:r>
              <a:rPr lang="ru-RU" sz="4800" dirty="0" err="1">
                <a:solidFill>
                  <a:srgbClr val="FF0000"/>
                </a:solidFill>
                <a:cs typeface="Arial" charset="0"/>
              </a:rPr>
              <a:t>охраны</a:t>
            </a:r>
            <a:r>
              <a:rPr lang="ru-RU" sz="4800" dirty="0">
                <a:solidFill>
                  <a:srgbClr val="FF0000"/>
                </a:solidFill>
                <a:cs typeface="Arial" charset="0"/>
              </a:rPr>
              <a:t> труд</a:t>
            </a:r>
            <a:endParaRPr lang="ru-RU" sz="4800" dirty="0">
              <a:cs typeface="Arial" charset="0"/>
            </a:endParaRPr>
          </a:p>
        </p:txBody>
      </p:sp>
      <p:sp>
        <p:nvSpPr>
          <p:cNvPr id="47108" name="Rectangle 6" descr="p12"/>
          <p:cNvSpPr>
            <a:spLocks noChangeArrowheads="1"/>
          </p:cNvSpPr>
          <p:nvPr/>
        </p:nvSpPr>
        <p:spPr bwMode="auto">
          <a:xfrm>
            <a:off x="-26154063" y="17337088"/>
            <a:ext cx="6929438" cy="47863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09" name="Rectangle 6" descr="p12"/>
          <p:cNvSpPr>
            <a:spLocks noChangeArrowheads="1"/>
          </p:cNvSpPr>
          <p:nvPr/>
        </p:nvSpPr>
        <p:spPr bwMode="auto">
          <a:xfrm>
            <a:off x="169863" y="1131888"/>
            <a:ext cx="3143250" cy="2584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18438" y="17359313"/>
            <a:ext cx="635793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66038" y="17511713"/>
            <a:ext cx="635793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5563" y="17359313"/>
            <a:ext cx="635793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Заголовок 23"/>
          <p:cNvSpPr>
            <a:spLocks noGrp="1"/>
          </p:cNvSpPr>
          <p:nvPr>
            <p:ph type="title"/>
          </p:nvPr>
        </p:nvSpPr>
        <p:spPr>
          <a:xfrm>
            <a:off x="0" y="1"/>
            <a:ext cx="8100392" cy="836712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Контроль и надзор за охраной труда </a:t>
            </a:r>
          </a:p>
        </p:txBody>
      </p:sp>
      <p:sp>
        <p:nvSpPr>
          <p:cNvPr id="47114" name="Rectangle 2" descr="12"/>
          <p:cNvSpPr>
            <a:spLocks noChangeArrowheads="1"/>
          </p:cNvSpPr>
          <p:nvPr/>
        </p:nvSpPr>
        <p:spPr bwMode="auto">
          <a:xfrm>
            <a:off x="3563938" y="1131888"/>
            <a:ext cx="3446462" cy="25781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23" name="Picture 4" descr="D:\27.01.10\фото\116_1711\IMGP05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863" y="3900488"/>
            <a:ext cx="3143250" cy="240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116" name="TextBox 15"/>
          <p:cNvSpPr txBox="1">
            <a:spLocks noChangeArrowheads="1"/>
          </p:cNvSpPr>
          <p:nvPr/>
        </p:nvSpPr>
        <p:spPr bwMode="auto">
          <a:xfrm>
            <a:off x="3563938" y="3900488"/>
            <a:ext cx="4321175" cy="25844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/>
              <a:t>В Российской Федерации государственный надзор и контроль за соблюдением требований охраны труда осуществляется федеральной инспекцией труда при Министерстве труда и социальной защиты РФ  и федеральными органами исполнительной власти (в пределах своих полномочий).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Вершина горы">
  <a:themeElements>
    <a:clrScheme name="Вершина горы 9">
      <a:dk1>
        <a:srgbClr val="000000"/>
      </a:dk1>
      <a:lt1>
        <a:srgbClr val="FFFFFF"/>
      </a:lt1>
      <a:dk2>
        <a:srgbClr val="FFFFAF"/>
      </a:dk2>
      <a:lt2>
        <a:srgbClr val="676597"/>
      </a:lt2>
      <a:accent1>
        <a:srgbClr val="66CCFF"/>
      </a:accent1>
      <a:accent2>
        <a:srgbClr val="CCECFF"/>
      </a:accent2>
      <a:accent3>
        <a:srgbClr val="FFFFFF"/>
      </a:accent3>
      <a:accent4>
        <a:srgbClr val="000000"/>
      </a:accent4>
      <a:accent5>
        <a:srgbClr val="B8E2FF"/>
      </a:accent5>
      <a:accent6>
        <a:srgbClr val="B9D6E7"/>
      </a:accent6>
      <a:hlink>
        <a:srgbClr val="6600CC"/>
      </a:hlink>
      <a:folHlink>
        <a:srgbClr val="008080"/>
      </a:folHlink>
    </a:clrScheme>
    <a:fontScheme name="2_Вершина гор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3300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530225" marR="0" indent="-3587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3300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530225" marR="0" indent="-3587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6334</TotalTime>
  <Words>2800</Words>
  <Application>Microsoft Office PowerPoint</Application>
  <PresentationFormat>On-screen Show (4:3)</PresentationFormat>
  <Paragraphs>324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Trebuchet MS</vt:lpstr>
      <vt:lpstr>Wingdings 2</vt:lpstr>
      <vt:lpstr>Wingdings</vt:lpstr>
      <vt:lpstr>Calibri</vt:lpstr>
      <vt:lpstr>Times New Roman</vt:lpstr>
      <vt:lpstr>Arial Cyr</vt:lpstr>
      <vt:lpstr>Arial Black</vt:lpstr>
      <vt:lpstr>2_Вершина горы</vt:lpstr>
      <vt:lpstr>Изящная</vt:lpstr>
      <vt:lpstr>1_Изящная</vt:lpstr>
      <vt:lpstr>Оформление по умолчанию</vt:lpstr>
      <vt:lpstr>11_Тема Office</vt:lpstr>
      <vt:lpstr>Слайд</vt:lpstr>
      <vt:lpstr>PowerPoint Presentation</vt:lpstr>
      <vt:lpstr>PowerPoint Presentation</vt:lpstr>
      <vt:lpstr>PowerPoint Presentation</vt:lpstr>
      <vt:lpstr>PowerPoint Presentation</vt:lpstr>
      <vt:lpstr>охрана труда</vt:lpstr>
      <vt:lpstr>Права работника</vt:lpstr>
      <vt:lpstr>Правила по охране труда</vt:lpstr>
      <vt:lpstr>Виды ответственности за нарушения  государственных нормативных требований охраны труда </vt:lpstr>
      <vt:lpstr>Контроль и надзор за охраной труда </vt:lpstr>
      <vt:lpstr>PowerPoint Presentation</vt:lpstr>
      <vt:lpstr>PowerPoint Presentation</vt:lpstr>
      <vt:lpstr>PowerPoint Presentation</vt:lpstr>
      <vt:lpstr>PowerPoint Presentation</vt:lpstr>
      <vt:lpstr>П Р И Ч И Н Ы   П О Ж А Р О 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Инструкция   о  мерах  пожарной  безопасности   должна   отражать: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УМЦ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User7</dc:creator>
  <cp:lastModifiedBy>JonMMx 2000</cp:lastModifiedBy>
  <cp:revision>692</cp:revision>
  <dcterms:created xsi:type="dcterms:W3CDTF">2005-12-23T06:16:55Z</dcterms:created>
  <dcterms:modified xsi:type="dcterms:W3CDTF">2021-02-16T09:33:04Z</dcterms:modified>
</cp:coreProperties>
</file>