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5"/>
  </p:notesMasterIdLst>
  <p:handoutMasterIdLst>
    <p:handoutMasterId r:id="rId7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</p:sldIdLst>
  <p:sldSz cx="10080625" cy="7559675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416" y="-7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ru-RU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822B9B05-8717-4912-8FAB-C141886B8596}" type="slidenum">
              <a:t>‹#›</a:t>
            </a:fld>
            <a:endParaRPr lang="ru-RU" sz="14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389731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1312920" y="1027079"/>
            <a:ext cx="4933800" cy="37004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1169640" y="5086800"/>
            <a:ext cx="5226120" cy="4107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161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ru-RU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4282200" y="10155600"/>
            <a:ext cx="3276000" cy="534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70F65F81-5FD4-433A-A22D-1F92A37283D0}" type="slidenum">
              <a:t>19</a:t>
            </a:fld>
            <a:endParaRPr lang="ru-RU" sz="1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2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Заметки 3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760"/>
          </a:xfrm>
        </p:spPr>
        <p:txBody>
          <a:bodyPr wrap="none" lIns="90000" tIns="46800" rIns="90000" bIns="46800" anchor="ctr" anchorCtr="0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4282200" y="10155600"/>
            <a:ext cx="3276000" cy="534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92FA225-F8C9-4EA4-82E6-BC0CC2C7A24A}" type="slidenum">
              <a:t>21</a:t>
            </a:fld>
            <a:endParaRPr lang="ru-RU" sz="1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2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Заметки 3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760"/>
          </a:xfrm>
        </p:spPr>
        <p:txBody>
          <a:bodyPr wrap="none" lIns="90000" tIns="46800" rIns="90000" bIns="46800" anchor="ctr" anchorCtr="0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4282200" y="10155600"/>
            <a:ext cx="3276000" cy="534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3779E65C-783C-4292-B74F-68896CA1FD6E}" type="slidenum">
              <a:t>22</a:t>
            </a:fld>
            <a:endParaRPr lang="ru-RU" sz="1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2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Заметки 3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760"/>
          </a:xfrm>
        </p:spPr>
        <p:txBody>
          <a:bodyPr wrap="none" lIns="90000" tIns="46800" rIns="90000" bIns="46800" anchor="ctr" anchorCtr="0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4282200" y="10155600"/>
            <a:ext cx="3276000" cy="534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B09EC46-F006-44BC-9011-4BD5E40CD217}" type="slidenum">
              <a:t>23</a:t>
            </a:fld>
            <a:endParaRPr lang="ru-RU" sz="1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2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Заметки 3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760"/>
          </a:xfrm>
        </p:spPr>
        <p:txBody>
          <a:bodyPr wrap="none" lIns="90000" tIns="46800" rIns="90000" bIns="46800" anchor="ctr" anchorCtr="0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4282200" y="10155600"/>
            <a:ext cx="3276000" cy="534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0DF2480-1E78-4A2C-910E-547FDAF01ADA}" type="slidenum">
              <a:t>24</a:t>
            </a:fld>
            <a:endParaRPr lang="ru-RU" sz="1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2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Заметки 3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760"/>
          </a:xfrm>
        </p:spPr>
        <p:txBody>
          <a:bodyPr wrap="none" lIns="90000" tIns="46800" rIns="90000" bIns="46800" anchor="ctr" anchorCtr="0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4282200" y="10155600"/>
            <a:ext cx="3276000" cy="534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11AE4424-8E15-4467-9D17-A5F2F9B532A8}" type="slidenum">
              <a:t>25</a:t>
            </a:fld>
            <a:endParaRPr lang="ru-RU" sz="1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2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Заметки 3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760"/>
          </a:xfrm>
        </p:spPr>
        <p:txBody>
          <a:bodyPr wrap="none" lIns="90000" tIns="46800" rIns="90000" bIns="46800" anchor="ctr" anchorCtr="0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4282200" y="10155600"/>
            <a:ext cx="3276000" cy="534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ACCAC17A-824D-46EB-8AEB-984FBDB1DC73}" type="slidenum">
              <a:t>30</a:t>
            </a:fld>
            <a:endParaRPr lang="ru-RU" sz="1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2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Заметки 3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760"/>
          </a:xfrm>
        </p:spPr>
        <p:txBody>
          <a:bodyPr wrap="none" lIns="90000" tIns="46800" rIns="90000" bIns="46800" anchor="ctr" anchorCtr="0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4282200" y="10155600"/>
            <a:ext cx="3276000" cy="534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DC33C00C-7B77-4391-AF4D-ABC7A60B689F}" type="slidenum">
              <a:t>32</a:t>
            </a:fld>
            <a:endParaRPr lang="ru-RU" sz="1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2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Заметки 3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760"/>
          </a:xfrm>
        </p:spPr>
        <p:txBody>
          <a:bodyPr wrap="none" lIns="90000" tIns="46800" rIns="90000" bIns="46800" anchor="ctr" anchorCtr="0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4282200" y="10155600"/>
            <a:ext cx="3276000" cy="534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6F54922F-9A52-48BE-A01A-A0F24C30F119}" type="slidenum">
              <a:t>33</a:t>
            </a:fld>
            <a:endParaRPr lang="ru-RU" sz="1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2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Заметки 3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760"/>
          </a:xfrm>
        </p:spPr>
        <p:txBody>
          <a:bodyPr wrap="none" lIns="90000" tIns="46800" rIns="90000" bIns="46800" anchor="ctr" anchorCtr="0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4282200" y="10155600"/>
            <a:ext cx="3276000" cy="534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BF168C43-E0DF-456C-930A-7380CCF2BE7A}" type="slidenum">
              <a:t>41</a:t>
            </a:fld>
            <a:endParaRPr lang="ru-RU" sz="1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2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Заметки 3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760"/>
          </a:xfrm>
        </p:spPr>
        <p:txBody>
          <a:bodyPr wrap="none" lIns="90000" tIns="46800" rIns="90000" bIns="46800" anchor="ctr" anchorCtr="0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4282200" y="10155600"/>
            <a:ext cx="3276000" cy="534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CFF5582C-DDA3-4717-AA8B-6C794DCA7F3A}" type="slidenum">
              <a:t>46</a:t>
            </a:fld>
            <a:endParaRPr lang="ru-RU" sz="1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2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Заметки 3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760"/>
          </a:xfrm>
        </p:spPr>
        <p:txBody>
          <a:bodyPr wrap="none" lIns="90000" tIns="46800" rIns="90000" bIns="46800" anchor="ctr" anchorCtr="0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4282200" y="10155600"/>
            <a:ext cx="3276000" cy="534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b" anchorCtr="0" compatLnSpc="0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92E514B9-7550-41E5-867E-80CCB5AEA951}" type="slidenum">
              <a:t>47</a:t>
            </a:fld>
            <a:endParaRPr lang="ru-RU" sz="12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Образ слайда 2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4" name="Заметки 3"/>
          <p:cNvSpPr txBox="1">
            <a:spLocks noGrp="1"/>
          </p:cNvSpPr>
          <p:nvPr>
            <p:ph type="body" sz="quarter" idx="1"/>
          </p:nvPr>
        </p:nvSpPr>
        <p:spPr>
          <a:xfrm>
            <a:off x="756000" y="5078520"/>
            <a:ext cx="6048000" cy="4811760"/>
          </a:xfrm>
        </p:spPr>
        <p:txBody>
          <a:bodyPr wrap="none" lIns="90000" tIns="46800" rIns="90000" bIns="46800" anchor="ctr" anchorCtr="0">
            <a:spAutoFit/>
          </a:bodyPr>
          <a:lstStyle/>
          <a:p>
            <a:pPr lvl="0"/>
            <a:endParaRPr lang="ru-RU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634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909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61238" y="117475"/>
            <a:ext cx="2205037" cy="68691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41363" y="117475"/>
            <a:ext cx="6467475" cy="68691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852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C805281-47ED-4169-A986-5AB8B0F57531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9054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0EE2F2A-AF8E-4402-88BD-493679F6E46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424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F3C16CF-3BC0-4917-9008-28AA1433B89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88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951E0F-E33D-46CE-B943-80ADB56B241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9533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10024B1-93A0-473D-B3B7-89DE0D6C1CE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9921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1C5AB61-F3BA-4FAA-8634-29F0ACDCEDA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7401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C72A82A-7B81-45DD-B2AF-325EEE9A7DA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1563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F81231-37CC-44C3-90D5-8FB85784861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608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511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6D94B32-6ACA-4D1E-9E15-5111C1F9363E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3216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9C1F95B-C167-45CC-BF2D-CD983C1E9A1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0676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EBA0C08-C524-4DCC-9DE8-108E9F914D0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013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614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89025" y="2224088"/>
            <a:ext cx="4162425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403850" y="2224088"/>
            <a:ext cx="4162425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77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415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658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4002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554507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99627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740879" y="117000"/>
            <a:ext cx="860796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1088280" y="2224080"/>
            <a:ext cx="8477280" cy="476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937279" y="6251399"/>
            <a:ext cx="1969200" cy="10573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ru-RU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ru-RU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99"/>
            </a:gs>
            <a:gs pos="100000">
              <a:srgbClr val="000058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503999" y="176868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77280" marR="0" lvl="0" indent="-377280" algn="l" rtl="0" hangingPunct="0">
              <a:lnSpc>
                <a:spcPct val="100000"/>
              </a:lnSpc>
              <a:spcBef>
                <a:spcPts val="879"/>
              </a:spcBef>
              <a:spcAft>
                <a:spcPts val="0"/>
              </a:spcAft>
              <a:buNone/>
              <a:tabLst>
                <a:tab pos="377280" algn="l"/>
                <a:tab pos="483480" algn="l"/>
                <a:tab pos="932760" algn="l"/>
                <a:tab pos="1382040" algn="l"/>
                <a:tab pos="1831320" algn="l"/>
                <a:tab pos="2280600" algn="l"/>
                <a:tab pos="2729880" algn="l"/>
                <a:tab pos="3179160" algn="l"/>
                <a:tab pos="3628439" algn="l"/>
                <a:tab pos="4077720" algn="l"/>
                <a:tab pos="4526999" algn="l"/>
                <a:tab pos="4975920" algn="l"/>
                <a:tab pos="5425200" algn="l"/>
                <a:tab pos="5874480" algn="l"/>
                <a:tab pos="6323760" algn="l"/>
                <a:tab pos="6773039" algn="l"/>
                <a:tab pos="7222320" algn="l"/>
                <a:tab pos="7671599" algn="l"/>
                <a:tab pos="8120880" algn="l"/>
                <a:tab pos="8570160" algn="l"/>
                <a:tab pos="9019440" algn="l"/>
              </a:tabLst>
              <a:defRPr lang="ru-RU" sz="353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Microsoft YaHei" pitchFamily="2"/>
                <a:cs typeface="Microsoft YaHei" pitchFamily="2"/>
              </a:defRPr>
            </a:defPPr>
            <a:lvl1pPr marL="377280" marR="0" lvl="0" indent="-377280" algn="l" rtl="0" hangingPunct="0">
              <a:lnSpc>
                <a:spcPct val="100000"/>
              </a:lnSpc>
              <a:spcBef>
                <a:spcPts val="879"/>
              </a:spcBef>
              <a:spcAft>
                <a:spcPts val="0"/>
              </a:spcAft>
              <a:buNone/>
              <a:tabLst>
                <a:tab pos="377280" algn="l"/>
                <a:tab pos="483480" algn="l"/>
                <a:tab pos="932760" algn="l"/>
                <a:tab pos="1382040" algn="l"/>
                <a:tab pos="1831320" algn="l"/>
                <a:tab pos="2280600" algn="l"/>
                <a:tab pos="2729880" algn="l"/>
                <a:tab pos="3179160" algn="l"/>
                <a:tab pos="3628439" algn="l"/>
                <a:tab pos="4077720" algn="l"/>
                <a:tab pos="4526999" algn="l"/>
                <a:tab pos="4975920" algn="l"/>
                <a:tab pos="5425200" algn="l"/>
                <a:tab pos="5874480" algn="l"/>
                <a:tab pos="6323760" algn="l"/>
                <a:tab pos="6773039" algn="l"/>
                <a:tab pos="7222320" algn="l"/>
                <a:tab pos="7671599" algn="l"/>
                <a:tab pos="8120880" algn="l"/>
                <a:tab pos="8570160" algn="l"/>
                <a:tab pos="9019440" algn="l"/>
              </a:tabLst>
              <a:defRPr lang="ru-RU" sz="353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Microsoft YaHei" pitchFamily="2"/>
                <a:cs typeface="Microsoft YaHei" pitchFamily="2"/>
              </a:defRPr>
            </a:lvl1pPr>
            <a:lvl2pPr marL="742680" marR="0" lvl="1" indent="-285480" algn="l" rtl="0" hangingPunct="0">
              <a:lnSpc>
                <a:spcPct val="100000"/>
              </a:lnSpc>
              <a:spcBef>
                <a:spcPts val="76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818280" algn="l"/>
                <a:tab pos="973800" algn="l"/>
                <a:tab pos="1423080" algn="l"/>
                <a:tab pos="1872360" algn="l"/>
                <a:tab pos="2321640" algn="l"/>
                <a:tab pos="2770560" algn="l"/>
                <a:tab pos="3219840" algn="l"/>
                <a:tab pos="3669120" algn="l"/>
                <a:tab pos="4118400" algn="l"/>
                <a:tab pos="4567680" algn="l"/>
                <a:tab pos="5016960" algn="l"/>
                <a:tab pos="5466240" algn="l"/>
                <a:tab pos="5915520" algn="l"/>
                <a:tab pos="6364800" algn="l"/>
                <a:tab pos="6814080" algn="l"/>
                <a:tab pos="7263359" algn="l"/>
                <a:tab pos="7712640" algn="l"/>
                <a:tab pos="8161920" algn="l"/>
                <a:tab pos="8611200" algn="l"/>
                <a:tab pos="9060480" algn="l"/>
                <a:tab pos="9509760" algn="l"/>
              </a:tabLst>
              <a:defRPr lang="ru-RU" sz="309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Microsoft YaHei" pitchFamily="2"/>
                <a:cs typeface="Microsoft YaHei" pitchFamily="2"/>
              </a:defRPr>
            </a:lvl2pPr>
            <a:lvl3pPr marL="1143000" marR="0" lvl="2" indent="-228600" algn="l" rtl="0" hangingPunct="0">
              <a:lnSpc>
                <a:spcPct val="100000"/>
              </a:lnSpc>
              <a:spcBef>
                <a:spcPts val="65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•"/>
              <a:tabLst>
                <a:tab pos="1258920" algn="l"/>
                <a:tab pos="1463400" algn="l"/>
                <a:tab pos="1912680" algn="l"/>
                <a:tab pos="2361960" algn="l"/>
                <a:tab pos="2811239" algn="l"/>
                <a:tab pos="3260519" algn="l"/>
                <a:tab pos="3709800" algn="l"/>
                <a:tab pos="4159080" algn="l"/>
                <a:tab pos="4608360" algn="l"/>
                <a:tab pos="5057640" algn="l"/>
                <a:tab pos="5506920" algn="l"/>
                <a:tab pos="5956199" algn="l"/>
                <a:tab pos="6405480" algn="l"/>
                <a:tab pos="6854760" algn="l"/>
                <a:tab pos="7304039" algn="l"/>
                <a:tab pos="7753320" algn="l"/>
                <a:tab pos="8202599" algn="l"/>
                <a:tab pos="8651880" algn="l"/>
                <a:tab pos="9101160" algn="l"/>
                <a:tab pos="9550080" algn="l"/>
                <a:tab pos="9999360" algn="l"/>
              </a:tabLst>
              <a:defRPr lang="ru-RU" sz="265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Microsoft YaHei" pitchFamily="2"/>
                <a:cs typeface="Microsoft YaHei" pitchFamily="2"/>
              </a:defRPr>
            </a:lvl3pPr>
            <a:lvl4pPr marL="1600199" marR="0" lvl="3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–"/>
              <a:tabLst>
                <a:tab pos="1763280" algn="l"/>
                <a:tab pos="1959840" algn="l"/>
                <a:tab pos="2409120" algn="l"/>
                <a:tab pos="2858400" algn="l"/>
                <a:tab pos="3307680" algn="l"/>
                <a:tab pos="3756960" algn="l"/>
                <a:tab pos="4206240" algn="l"/>
                <a:tab pos="4655519" algn="l"/>
                <a:tab pos="5104800" algn="l"/>
                <a:tab pos="5554080" algn="l"/>
                <a:tab pos="6003359" algn="l"/>
                <a:tab pos="6452640" algn="l"/>
                <a:tab pos="6901920" algn="l"/>
                <a:tab pos="7351200" algn="l"/>
                <a:tab pos="7800480" algn="l"/>
                <a:tab pos="8249760" algn="l"/>
                <a:tab pos="8699039" algn="l"/>
                <a:tab pos="9148320" algn="l"/>
                <a:tab pos="9597240" algn="l"/>
                <a:tab pos="10046520" algn="l"/>
                <a:tab pos="10495800" algn="l"/>
              </a:tabLst>
              <a:defRPr lang="ru-RU" sz="221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Microsoft YaHei" pitchFamily="2"/>
                <a:cs typeface="Microsoft YaHei" pitchFamily="2"/>
              </a:defRPr>
            </a:lvl4pPr>
            <a:lvl5pPr marL="2057400" marR="0" lvl="4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ru-RU" sz="221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Microsoft YaHei" pitchFamily="2"/>
                <a:cs typeface="Microsoft YaHei" pitchFamily="2"/>
              </a:defRPr>
            </a:lvl5pPr>
            <a:lvl6pPr marL="2057400" marR="0" lvl="5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ru-RU" sz="221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Microsoft YaHei" pitchFamily="2"/>
                <a:cs typeface="Microsoft YaHei" pitchFamily="2"/>
              </a:defRPr>
            </a:lvl6pPr>
            <a:lvl7pPr marL="2057400" marR="0" lvl="6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ru-RU" sz="221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Microsoft YaHei" pitchFamily="2"/>
                <a:cs typeface="Microsoft YaHei" pitchFamily="2"/>
              </a:defRPr>
            </a:lvl7pPr>
            <a:lvl8pPr marL="2057400" marR="0" lvl="7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ru-RU" sz="221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Microsoft YaHei" pitchFamily="2"/>
                <a:cs typeface="Microsoft YaHei" pitchFamily="2"/>
              </a:defRPr>
            </a:lvl8pPr>
            <a:lvl9pPr marL="2057400" marR="0" lvl="8" indent="-228600" algn="l" rtl="0" hangingPunct="0">
              <a:lnSpc>
                <a:spcPct val="100000"/>
              </a:lnSpc>
              <a:spcBef>
                <a:spcPts val="54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8"/>
              <a:buChar char="»"/>
              <a:tabLst>
                <a:tab pos="2266920" algn="l"/>
                <a:tab pos="2455560" algn="l"/>
                <a:tab pos="2904840" algn="l"/>
                <a:tab pos="3354120" algn="l"/>
                <a:tab pos="3803400" algn="l"/>
                <a:tab pos="4252680" algn="l"/>
                <a:tab pos="4701959" algn="l"/>
                <a:tab pos="5151240" algn="l"/>
                <a:tab pos="5600520" algn="l"/>
                <a:tab pos="6049799" algn="l"/>
                <a:tab pos="6499080" algn="l"/>
                <a:tab pos="6948360" algn="l"/>
                <a:tab pos="7397640" algn="l"/>
                <a:tab pos="7846920" algn="l"/>
                <a:tab pos="8296199" algn="l"/>
                <a:tab pos="8745479" algn="l"/>
                <a:tab pos="9194760" algn="l"/>
                <a:tab pos="9643680" algn="l"/>
                <a:tab pos="10092960" algn="l"/>
                <a:tab pos="10542239" algn="l"/>
                <a:tab pos="10991520" algn="l"/>
              </a:tabLst>
              <a:defRPr lang="ru-RU" sz="221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2"/>
                <a:ea typeface="Microsoft YaHei" pitchFamily="2"/>
                <a:cs typeface="Microsoft YaHei" pitchFamily="2"/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503999" y="688680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800" b="1" i="0" u="none" strike="noStrike" baseline="0"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447000" y="6886800"/>
            <a:ext cx="3194640" cy="5209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800" b="1" i="0" u="none" strike="noStrike" baseline="0"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6800"/>
            <a:ext cx="2348280" cy="520919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b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  <a:defRPr lang="ru-RU" sz="1800" b="1" i="0" u="none" strike="noStrike" baseline="0">
                <a:solidFill>
                  <a:srgbClr val="FFFFFF"/>
                </a:solidFill>
                <a:latin typeface="Arial" pitchFamily="18"/>
                <a:ea typeface="Microsoft YaHei" pitchFamily="2"/>
                <a:cs typeface="Microsoft YaHei" pitchFamily="2"/>
              </a:defRPr>
            </a:lvl1pPr>
          </a:lstStyle>
          <a:p>
            <a:pPr lvl="0"/>
            <a:fld id="{4F360231-9C9D-4D00-9928-1ED8659DCD5B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448919" algn="l"/>
          <a:tab pos="898199" algn="l"/>
          <a:tab pos="1347480" algn="l"/>
          <a:tab pos="1796760" algn="l"/>
          <a:tab pos="2246040" algn="l"/>
          <a:tab pos="2695320" algn="l"/>
          <a:tab pos="3144600" algn="l"/>
          <a:tab pos="3593880" algn="l"/>
          <a:tab pos="4043159" algn="l"/>
          <a:tab pos="4492440" algn="l"/>
          <a:tab pos="4941719" algn="l"/>
          <a:tab pos="5391000" algn="l"/>
          <a:tab pos="5840280" algn="l"/>
          <a:tab pos="6289560" algn="l"/>
          <a:tab pos="6738840" algn="l"/>
          <a:tab pos="7188120" algn="l"/>
          <a:tab pos="7637400" algn="l"/>
          <a:tab pos="8086679" algn="l"/>
          <a:tab pos="8535960" algn="l"/>
          <a:tab pos="8985240" algn="l"/>
        </a:tabLst>
        <a:defRPr lang="ru-RU" sz="4850" b="0" i="0" u="none" strike="noStrike" baseline="0">
          <a:ln>
            <a:noFill/>
          </a:ln>
          <a:solidFill>
            <a:srgbClr val="FFFFFF"/>
          </a:solidFill>
          <a:latin typeface="Arial" pitchFamily="18"/>
          <a:ea typeface="Microsoft YaHei" pitchFamily="2"/>
        </a:defRPr>
      </a:lvl1pPr>
    </p:titleStyle>
    <p:bodyStyle>
      <a:lvl1pPr marL="377280" marR="0" indent="-377280" algn="l" rtl="0" hangingPunct="0">
        <a:lnSpc>
          <a:spcPct val="100000"/>
        </a:lnSpc>
        <a:spcBef>
          <a:spcPts val="879"/>
        </a:spcBef>
        <a:spcAft>
          <a:spcPts val="0"/>
        </a:spcAft>
        <a:tabLst>
          <a:tab pos="377280" algn="l"/>
          <a:tab pos="483480" algn="l"/>
          <a:tab pos="932760" algn="l"/>
          <a:tab pos="1382040" algn="l"/>
          <a:tab pos="1831320" algn="l"/>
          <a:tab pos="2280600" algn="l"/>
          <a:tab pos="2729880" algn="l"/>
          <a:tab pos="3179160" algn="l"/>
          <a:tab pos="3628439" algn="l"/>
          <a:tab pos="4077720" algn="l"/>
          <a:tab pos="4526999" algn="l"/>
          <a:tab pos="4975920" algn="l"/>
          <a:tab pos="5425200" algn="l"/>
          <a:tab pos="5874480" algn="l"/>
          <a:tab pos="6323760" algn="l"/>
          <a:tab pos="6773039" algn="l"/>
          <a:tab pos="7222320" algn="l"/>
          <a:tab pos="7671599" algn="l"/>
          <a:tab pos="8120880" algn="l"/>
          <a:tab pos="8570160" algn="l"/>
          <a:tab pos="9019440" algn="l"/>
        </a:tabLst>
        <a:defRPr lang="ru-RU" sz="3530" b="0" i="0" u="none" strike="noStrike" baseline="0">
          <a:ln>
            <a:noFill/>
          </a:ln>
          <a:solidFill>
            <a:srgbClr val="FFFFFF"/>
          </a:solidFill>
          <a:latin typeface="Arial" pitchFamily="18"/>
          <a:ea typeface="Microsoft YaHei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7.png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g"/><Relationship Id="rId4" Type="http://schemas.openxmlformats.org/officeDocument/2006/relationships/image" Target="../media/image3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g"/><Relationship Id="rId4" Type="http://schemas.openxmlformats.org/officeDocument/2006/relationships/image" Target="../media/image41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g"/><Relationship Id="rId5" Type="http://schemas.openxmlformats.org/officeDocument/2006/relationships/image" Target="../media/image51.jpg"/><Relationship Id="rId4" Type="http://schemas.openxmlformats.org/officeDocument/2006/relationships/image" Target="../media/image50.jp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g"/><Relationship Id="rId5" Type="http://schemas.openxmlformats.org/officeDocument/2006/relationships/image" Target="../media/image64.jpg"/><Relationship Id="rId4" Type="http://schemas.openxmlformats.org/officeDocument/2006/relationships/image" Target="../media/image63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jpg"/><Relationship Id="rId5" Type="http://schemas.openxmlformats.org/officeDocument/2006/relationships/image" Target="../media/image68.jpg"/><Relationship Id="rId4" Type="http://schemas.openxmlformats.org/officeDocument/2006/relationships/image" Target="../media/image67.jp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1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587880" y="1512000"/>
            <a:ext cx="8654760" cy="201564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 algn="l" hangingPunct="1">
              <a:buNone/>
            </a:pPr>
            <a:r>
              <a:rPr lang="ru-RU" sz="5000">
                <a:solidFill>
                  <a:srgbClr val="04617B"/>
                </a:solidFill>
                <a:latin typeface="Calibri" pitchFamily="18"/>
              </a:rPr>
              <a:t>Гнойные заболевания костей                 (остеомиелит)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540000" y="3420000"/>
            <a:ext cx="8658360" cy="3420000"/>
          </a:xfrm>
        </p:spPr>
        <p:txBody>
          <a:bodyPr wrap="square" lIns="90000" tIns="45000" rIns="90000" bIns="45000" anchor="t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l" hangingPunct="1">
              <a:spcAft>
                <a:spcPts val="0"/>
              </a:spcAft>
              <a:buNone/>
            </a:pPr>
            <a:r>
              <a:rPr lang="ru-RU" sz="5000">
                <a:solidFill>
                  <a:srgbClr val="04617B"/>
                </a:solidFill>
                <a:latin typeface="Calibri" pitchFamily="18"/>
              </a:rPr>
              <a:t>ФГАОУ ВО Первый МГМУ им. И.М. Сеченова</a:t>
            </a:r>
          </a:p>
          <a:p>
            <a:pPr marL="0" lvl="0" indent="0" algn="l" hangingPunct="1">
              <a:spcAft>
                <a:spcPts val="0"/>
              </a:spcAft>
              <a:buNone/>
            </a:pPr>
            <a:r>
              <a:rPr lang="ru-RU" sz="5000">
                <a:solidFill>
                  <a:srgbClr val="04617B"/>
                </a:solidFill>
                <a:latin typeface="Calibri" pitchFamily="18"/>
              </a:rPr>
              <a:t>Кафедра хирургии МПФ</a:t>
            </a:r>
          </a:p>
          <a:p>
            <a:pPr marL="0" lvl="0" indent="0" algn="l" hangingPunct="1">
              <a:spcAft>
                <a:spcPts val="0"/>
              </a:spcAft>
              <a:buNone/>
            </a:pPr>
            <a:r>
              <a:rPr lang="ru-RU" sz="5000">
                <a:solidFill>
                  <a:srgbClr val="04617B"/>
                </a:solidFill>
                <a:latin typeface="Calibri" pitchFamily="18"/>
              </a:rPr>
              <a:t>Доцент Бабкин О.В.</a:t>
            </a:r>
          </a:p>
          <a:p>
            <a:pPr marL="0" lvl="0" indent="0" algn="l" hangingPunct="1">
              <a:spcAft>
                <a:spcPts val="0"/>
              </a:spcAft>
              <a:buNone/>
            </a:pPr>
            <a:endParaRPr lang="ru-RU" sz="5000">
              <a:solidFill>
                <a:srgbClr val="04617B"/>
              </a:solidFill>
              <a:latin typeface="Calibri" pitchFamily="18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/>
          <p:nvPr/>
        </p:nvSpPr>
        <p:spPr>
          <a:xfrm>
            <a:off x="516240" y="921960"/>
            <a:ext cx="920664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378000" y="7113599"/>
            <a:ext cx="9266040" cy="1441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1627199" y="17280"/>
            <a:ext cx="7143840" cy="80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Теории патогенеза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315000" y="1158480"/>
            <a:ext cx="9371160" cy="1514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1. </a:t>
            </a: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Сосудисто</a:t>
            </a:r>
            <a:r>
              <a: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– </a:t>
            </a: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эмболическ</a:t>
            </a:r>
            <a:r>
              <a: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ая </a:t>
            </a: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теори</a:t>
            </a:r>
            <a:r>
              <a: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я  </a:t>
            </a: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E. Lexer</a:t>
            </a:r>
            <a:r>
              <a: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(</a:t>
            </a: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1884</a:t>
            </a:r>
            <a:r>
              <a: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),</a:t>
            </a: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Боброва А.А. (1888)</a:t>
            </a:r>
            <a:r>
              <a: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.</a:t>
            </a:r>
            <a:r>
              <a:rPr lang="ru-RU" sz="199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Питающие кость артерии в метафизах разветвляются, образуя обширную сеть, в которой кровоток резко замедляется, что способствует оседанию в ней гноеродных микробов.</a:t>
            </a: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8480" y="3228480"/>
            <a:ext cx="2943360" cy="2645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197320" y="3150000"/>
            <a:ext cx="3452759" cy="276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/>
          <p:nvPr/>
        </p:nvSpPr>
        <p:spPr>
          <a:xfrm>
            <a:off x="516240" y="921960"/>
            <a:ext cx="920664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378000" y="7113599"/>
            <a:ext cx="9266040" cy="1441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357120" y="1185120"/>
            <a:ext cx="9365760" cy="5276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2. </a:t>
            </a: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Аллергическ</a:t>
            </a:r>
            <a:r>
              <a: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ая</a:t>
            </a: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теори</a:t>
            </a:r>
            <a:r>
              <a: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я</a:t>
            </a: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С.М. Дерижанова (1937-1940 гг.).</a:t>
            </a:r>
            <a:r>
              <a: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ru-RU" sz="199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Теория </a:t>
            </a:r>
            <a:r>
              <a:rPr lang="en-US" sz="199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хорошо обоснов</a:t>
            </a:r>
            <a:r>
              <a:rPr lang="ru-RU" sz="199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ывает</a:t>
            </a:r>
            <a:r>
              <a:rPr lang="en-US" sz="199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необходимые условия для развития острого воспаления костного мозга</a:t>
            </a:r>
            <a:r>
              <a:rPr lang="ru-RU" sz="199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. Заболевание развивается только на почве сенсибилизации организма и возникновении в кости асептического воспаления, наступающего от самых разнообразных причин.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99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99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99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3.</a:t>
            </a:r>
            <a:r>
              <a:rPr lang="ru-RU" sz="199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Нервно-рефлекторная теория Н.Н. Еланского (1954 г.). </a:t>
            </a:r>
            <a:r>
              <a:rPr lang="ru-RU" sz="199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Получила наиболее широкое признание в середине XX века. Согласно этой теории, возникновению остеомиелита способствует длительный рефлекторный спазм сосудов с нарушением кровообращения.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627199" y="17280"/>
            <a:ext cx="7143840" cy="80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Теории патогенеза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52040" y="87840"/>
            <a:ext cx="8607960" cy="117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b="1"/>
              <a:t>Предрасполагающие факторы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just">
              <a:buNone/>
            </a:pPr>
            <a:r>
              <a:rPr lang="ru-RU" b="1"/>
              <a:t>-травма</a:t>
            </a:r>
          </a:p>
          <a:p>
            <a:pPr marL="0" lvl="0" indent="0" algn="just">
              <a:buNone/>
            </a:pPr>
            <a:endParaRPr lang="ru-RU" b="1"/>
          </a:p>
          <a:p>
            <a:pPr marL="0" lvl="0" indent="0" algn="just">
              <a:buNone/>
            </a:pPr>
            <a:r>
              <a:rPr lang="ru-RU" b="1"/>
              <a:t>-охлаждение организма</a:t>
            </a:r>
          </a:p>
          <a:p>
            <a:pPr marL="0" lvl="0" indent="0" algn="just">
              <a:buNone/>
            </a:pPr>
            <a:endParaRPr lang="ru-RU" b="1"/>
          </a:p>
          <a:p>
            <a:pPr marL="0" lvl="0" indent="0" algn="just">
              <a:buNone/>
            </a:pPr>
            <a:r>
              <a:rPr lang="ru-RU" b="1"/>
              <a:t>-авитаминоз</a:t>
            </a:r>
          </a:p>
          <a:p>
            <a:pPr marL="0" lvl="0" indent="0" algn="just">
              <a:buNone/>
            </a:pPr>
            <a:endParaRPr lang="ru-RU" b="1"/>
          </a:p>
          <a:p>
            <a:pPr marL="0" lvl="0" indent="0" algn="just">
              <a:buNone/>
            </a:pPr>
            <a:r>
              <a:rPr lang="ru-RU" b="1"/>
              <a:t>-истощение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123120"/>
            <a:ext cx="8607960" cy="12502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ФОРМЫ ГЕМАТОГЕННОГО</a:t>
            </a:r>
            <a:br>
              <a:rPr lang="ru-RU"/>
            </a:br>
            <a:r>
              <a:rPr lang="ru-RU"/>
              <a:t>ОСТЕОМИЕЛИТА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ru-RU"/>
              <a:t> </a:t>
            </a:r>
          </a:p>
          <a:p>
            <a:pPr lvl="0">
              <a:buNone/>
            </a:pPr>
            <a:r>
              <a:rPr lang="ru-RU"/>
              <a:t>Токсическая</a:t>
            </a:r>
          </a:p>
          <a:p>
            <a:pPr lvl="0">
              <a:buNone/>
            </a:pPr>
            <a:endParaRPr lang="ru-RU"/>
          </a:p>
          <a:p>
            <a:pPr lvl="0">
              <a:buNone/>
            </a:pPr>
            <a:r>
              <a:rPr lang="ru-RU"/>
              <a:t>Септико-пиемическая</a:t>
            </a:r>
          </a:p>
          <a:p>
            <a:pPr lvl="0">
              <a:buNone/>
            </a:pPr>
            <a:endParaRPr lang="ru-RU"/>
          </a:p>
          <a:p>
            <a:pPr lvl="0">
              <a:buNone/>
            </a:pPr>
            <a:r>
              <a:rPr lang="ru-RU"/>
              <a:t>местная</a:t>
            </a:r>
          </a:p>
          <a:p>
            <a:pPr lvl="0">
              <a:buNone/>
            </a:pPr>
            <a:r>
              <a:rPr lang="ru-RU"/>
              <a:t>   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000" y="1567799"/>
            <a:ext cx="9540000" cy="5103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sng" strike="noStrike" kern="1200">
                <a:ln>
                  <a:noFill/>
                </a:ln>
                <a:solidFill>
                  <a:srgbClr val="8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Токсическая форма</a:t>
            </a:r>
            <a:r>
              <a:rPr lang="ru-RU" sz="32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, которая нередко обозначается как молниеносная, характеризуется преобладанием резко выраженной септической интоксикации, которая возникает с первых же часов от начала заболевания, очень быстро прогрессирует и приводит к летальным исходам в первые несколько суток. При этом локальные патологические изменения в костях и окружающих мягких тканях не успевают еще развиться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960" y="180000"/>
            <a:ext cx="9716039" cy="647099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sng" strike="noStrike" kern="1200">
                <a:ln>
                  <a:noFill/>
                </a:ln>
                <a:solidFill>
                  <a:srgbClr val="8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Септикопиемическая форма</a:t>
            </a:r>
            <a:r>
              <a:rPr lang="ru-RU" sz="32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, которая обозначается как тяжелая, характеризуется появлением очень быстро от начала заболевания нескольких гнойно-деструктивных очагов одновременно в нескольких костях. Нередко почти одновременно обнаруживаются абсцессы и в таких паренхиматозных органах, как легкие, печень, почки. Все это обусловливает очень тяжелое течение заболевания, которое нередко приводит к летальным исходам. Очень часто определяемая при этом бактериемия обусловливает появление новых остеомиелитических очагов.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000" y="200520"/>
            <a:ext cx="10260000" cy="645947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Для острого гематогенного остеомиелита характерен лейкоцитоз до 20,0-109/л с увеличением количества ней-трофилов, СОЭ всегда повышена. Отмечается умеренное снижение уровня гемоглобина. Одновременно наступает диспротеинемия — уменьшение альбуминовой фракции белков сыворотки крови, возрастание уровня а г и а2-I глобулинов. Наблюдаются изменения в моче: следы белка, лейкоциты в осадке, цилиндры. При септикопиемической форме остеомиелита нередко определяется бактериурия.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4080" y="1895400"/>
            <a:ext cx="8889480" cy="38732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Схема развития ОГО</a:t>
            </a:r>
          </a:p>
        </p:txBody>
      </p:sp>
      <p:sp>
        <p:nvSpPr>
          <p:cNvPr id="4" name="Подзаголовок 3"/>
          <p:cNvSpPr txBox="1">
            <a:spLocks noGrp="1"/>
          </p:cNvSpPr>
          <p:nvPr>
            <p:ph type="subTitle" idx="4294967295"/>
          </p:nvPr>
        </p:nvSpPr>
        <p:spPr/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indent="0"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786960" y="59400"/>
            <a:ext cx="9056520" cy="80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Клиническая картина и диагностика ОГО</a:t>
            </a: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516240" y="921960"/>
            <a:ext cx="920664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Прямая соединительная линия 3"/>
          <p:cNvSpPr/>
          <p:nvPr/>
        </p:nvSpPr>
        <p:spPr>
          <a:xfrm>
            <a:off x="378000" y="7113599"/>
            <a:ext cx="9266040" cy="1441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57320" y="1811160"/>
            <a:ext cx="8111160" cy="5144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45000"/>
              <a:buFont typeface="Arial Unicode MS" pitchFamily="34"/>
              <a:buChar char="➧"/>
              <a:tabLst/>
            </a:pPr>
            <a:r>
              <a:rPr lang="ru-RU" sz="20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Спонтанная боль (</a:t>
            </a:r>
            <a:r>
              <a:rPr lang="en-US" sz="20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dolor</a:t>
            </a:r>
            <a:r>
              <a:rPr lang="ru-RU" sz="20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)</a:t>
            </a:r>
            <a:r>
              <a:rPr lang="ru-RU" sz="199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ru-RU" sz="199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- ведущий признак ОГО</a:t>
            </a:r>
            <a:r>
              <a:rPr lang="ru-RU" sz="199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.</a:t>
            </a:r>
          </a:p>
          <a:p>
            <a:pPr marL="0" marR="0" lvl="0" indent="448919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990" b="1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45000"/>
              <a:buFont typeface="Arial Unicode MS" pitchFamily="34"/>
              <a:buChar char="➧"/>
              <a:tabLst/>
            </a:pPr>
            <a:r>
              <a:rPr lang="ru-RU" sz="199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 </a:t>
            </a:r>
            <a:r>
              <a:rPr lang="ru-RU" sz="20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Повышение  температуры  тела (</a:t>
            </a:r>
            <a:r>
              <a:rPr lang="en-US" sz="20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calor</a:t>
            </a:r>
            <a:r>
              <a:rPr lang="ru-RU" sz="20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) </a:t>
            </a:r>
            <a:r>
              <a:rPr lang="ru-RU" sz="199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- постоянный  спутник  любого  воспалительного  процесса. септико-пиемической  форме  он  сразу  принимает  фебрильный  характер  и температура тела  может достигать 39 - 41° С. При местной форме ОГО температура тела может оставаться на субфебрильных цифрах.</a:t>
            </a:r>
          </a:p>
          <a:p>
            <a:pPr marL="0" marR="0" lvl="0" indent="448919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99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45000"/>
              <a:buFont typeface="Arial Unicode MS" pitchFamily="34"/>
              <a:buChar char="➧"/>
              <a:tabLst/>
            </a:pPr>
            <a:r>
              <a:rPr lang="ru-RU" sz="199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ru-RU" sz="20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Отек мягких тканей (</a:t>
            </a:r>
            <a:r>
              <a:rPr lang="en-US" sz="20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tumor</a:t>
            </a:r>
            <a:r>
              <a:rPr lang="ru-RU" sz="20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) </a:t>
            </a:r>
            <a:r>
              <a: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- </a:t>
            </a:r>
            <a:r>
              <a:rPr lang="ru-RU" sz="199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в зависимости от интенсивности и глубины локализации воспалительного процесса проявляется на 2-4-е сутки заболевания.</a:t>
            </a:r>
          </a:p>
          <a:p>
            <a:pPr marL="0" marR="0" lvl="0" indent="448919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99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45000"/>
              <a:buFont typeface="Arial Unicode MS" pitchFamily="34"/>
              <a:buChar char="➧"/>
              <a:tabLst/>
            </a:pPr>
            <a:r>
              <a:rPr lang="ru-RU" sz="20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Нарушение функции пораженного органа</a:t>
            </a:r>
          </a:p>
          <a:p>
            <a:pPr marL="0" marR="0" lvl="0" indent="448919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r>
              <a:rPr lang="ru-RU" sz="20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	(</a:t>
            </a:r>
            <a:r>
              <a:rPr lang="en-US" sz="20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functio laese</a:t>
            </a:r>
            <a:r>
              <a:rPr lang="ru-RU" sz="20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)</a:t>
            </a:r>
          </a:p>
          <a:p>
            <a:pPr marL="0" marR="0" lvl="0" indent="448919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1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551160" y="1260000"/>
            <a:ext cx="6615000" cy="4395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99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ru-RU" sz="2000" b="1" i="0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Объективное обследование больного ОГО</a:t>
            </a:r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574840" y="2197800"/>
            <a:ext cx="1209239" cy="19213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олилиния 7"/>
          <p:cNvSpPr/>
          <p:nvPr/>
        </p:nvSpPr>
        <p:spPr>
          <a:xfrm>
            <a:off x="8898480" y="1417680"/>
            <a:ext cx="601920" cy="7488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21600"/>
              <a:gd name="f6" fmla="val 10901"/>
              <a:gd name="f7" fmla="val 5905"/>
              <a:gd name="f8" fmla="val 8458"/>
              <a:gd name="f9" fmla="val 2399"/>
              <a:gd name="f10" fmla="val 7417"/>
              <a:gd name="f11" fmla="val 6425"/>
              <a:gd name="f12" fmla="val 476"/>
              <a:gd name="f13" fmla="val 4732"/>
              <a:gd name="f14" fmla="val 7722"/>
              <a:gd name="f15" fmla="val 106"/>
              <a:gd name="f16" fmla="val 8718"/>
              <a:gd name="f17" fmla="val 3828"/>
              <a:gd name="f18" fmla="val 11880"/>
              <a:gd name="f19" fmla="val 243"/>
              <a:gd name="f20" fmla="val 14689"/>
              <a:gd name="f21" fmla="val 5772"/>
              <a:gd name="f22" fmla="val 14041"/>
              <a:gd name="f23" fmla="val 4868"/>
              <a:gd name="f24" fmla="val 17719"/>
              <a:gd name="f25" fmla="val 7819"/>
              <a:gd name="f26" fmla="val 15730"/>
              <a:gd name="f27" fmla="val 8590"/>
              <a:gd name="f28" fmla="val 10637"/>
              <a:gd name="f29" fmla="val 15038"/>
              <a:gd name="f30" fmla="val 13349"/>
              <a:gd name="f31" fmla="val 19840"/>
              <a:gd name="f32" fmla="val 14125"/>
              <a:gd name="f33" fmla="val 14561"/>
              <a:gd name="f34" fmla="val 18248"/>
              <a:gd name="f35" fmla="val 18195"/>
              <a:gd name="f36" fmla="val 16938"/>
              <a:gd name="f37" fmla="val 13044"/>
              <a:gd name="f38" fmla="val 13393"/>
              <a:gd name="f39" fmla="val 17710"/>
              <a:gd name="f40" fmla="val 10579"/>
              <a:gd name="f41" fmla="val 21198"/>
              <a:gd name="f42" fmla="val 8242"/>
              <a:gd name="f43" fmla="val 16806"/>
              <a:gd name="f44" fmla="val 18482"/>
              <a:gd name="f45" fmla="val 4560"/>
              <a:gd name="f46" fmla="val 14257"/>
              <a:gd name="f47" fmla="val 5429"/>
              <a:gd name="f48" fmla="val 14623"/>
              <a:gd name="f49" fmla="+- 0 0 0"/>
              <a:gd name="f50" fmla="*/ f3 1 21600"/>
              <a:gd name="f51" fmla="*/ f4 1 21600"/>
              <a:gd name="f52" fmla="*/ f49 f0 1"/>
              <a:gd name="f53" fmla="*/ 4680 f50 1"/>
              <a:gd name="f54" fmla="*/ 16140 f50 1"/>
              <a:gd name="f55" fmla="*/ 13280 f51 1"/>
              <a:gd name="f56" fmla="*/ 6570 f51 1"/>
              <a:gd name="f57" fmla="*/ 14623 f50 1"/>
              <a:gd name="f58" fmla="*/ 106 f51 1"/>
              <a:gd name="f59" fmla="*/ f52 1 f2"/>
              <a:gd name="f60" fmla="*/ 106 f50 1"/>
              <a:gd name="f61" fmla="*/ 8718 f51 1"/>
              <a:gd name="f62" fmla="*/ 8590 f50 1"/>
              <a:gd name="f63" fmla="*/ 21600 f51 1"/>
              <a:gd name="f64" fmla="*/ 21600 f50 1"/>
              <a:gd name="f65" fmla="*/ 13393 f51 1"/>
              <a:gd name="f66" fmla="+- f59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66">
                <a:pos x="f57" y="f58"/>
              </a:cxn>
              <a:cxn ang="f66">
                <a:pos x="f60" y="f61"/>
              </a:cxn>
              <a:cxn ang="f66">
                <a:pos x="f62" y="f63"/>
              </a:cxn>
              <a:cxn ang="f66">
                <a:pos x="f64" y="f65"/>
              </a:cxn>
            </a:cxnLst>
            <a:rect l="f53" t="f56" r="f54" b="f55"/>
            <a:pathLst>
              <a:path w="21600" h="21600">
                <a:moveTo>
                  <a:pt x="f6" y="f7"/>
                </a:moveTo>
                <a:lnTo>
                  <a:pt x="f8" y="f9"/>
                </a:lnTo>
                <a:lnTo>
                  <a:pt x="f10" y="f11"/>
                </a:lnTo>
                <a:lnTo>
                  <a:pt x="f12" y="f9"/>
                </a:lnTo>
                <a:lnTo>
                  <a:pt x="f13" y="f14"/>
                </a:lnTo>
                <a:lnTo>
                  <a:pt x="f15" y="f16"/>
                </a:lnTo>
                <a:lnTo>
                  <a:pt x="f17" y="f18"/>
                </a:lnTo>
                <a:lnTo>
                  <a:pt x="f19" y="f20"/>
                </a:lnTo>
                <a:lnTo>
                  <a:pt x="f21" y="f22"/>
                </a:lnTo>
                <a:lnTo>
                  <a:pt x="f23" y="f24"/>
                </a:lnTo>
                <a:lnTo>
                  <a:pt x="f25" y="f26"/>
                </a:lnTo>
                <a:lnTo>
                  <a:pt x="f27" y="f5"/>
                </a:lnTo>
                <a:lnTo>
                  <a:pt x="f28" y="f29"/>
                </a:lnTo>
                <a:lnTo>
                  <a:pt x="f30" y="f31"/>
                </a:lnTo>
                <a:lnTo>
                  <a:pt x="f32" y="f33"/>
                </a:lnTo>
                <a:lnTo>
                  <a:pt x="f34" y="f35"/>
                </a:lnTo>
                <a:lnTo>
                  <a:pt x="f36" y="f37"/>
                </a:lnTo>
                <a:lnTo>
                  <a:pt x="f5" y="f38"/>
                </a:lnTo>
                <a:lnTo>
                  <a:pt x="f39" y="f40"/>
                </a:lnTo>
                <a:lnTo>
                  <a:pt x="f41" y="f42"/>
                </a:lnTo>
                <a:lnTo>
                  <a:pt x="f43" y="f10"/>
                </a:lnTo>
                <a:lnTo>
                  <a:pt x="f44" y="f45"/>
                </a:lnTo>
                <a:lnTo>
                  <a:pt x="f46" y="f47"/>
                </a:lnTo>
                <a:lnTo>
                  <a:pt x="f48" y="f15"/>
                </a:lnTo>
                <a:lnTo>
                  <a:pt x="f6" y="f7"/>
                </a:lnTo>
                <a:close/>
              </a:path>
            </a:pathLst>
          </a:custGeom>
          <a:solidFill>
            <a:srgbClr val="FF0000"/>
          </a:solidFill>
          <a:ln w="9360">
            <a:solidFill>
              <a:srgbClr val="FFFFFF"/>
            </a:solidFill>
            <a:prstDash val="solid"/>
            <a:round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9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655120" y="4166640"/>
            <a:ext cx="975240" cy="1639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184600" y="5901120"/>
            <a:ext cx="1585440" cy="1114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76480" y="1081080"/>
            <a:ext cx="4518360" cy="39463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лилиния 2"/>
          <p:cNvSpPr/>
          <p:nvPr/>
        </p:nvSpPr>
        <p:spPr>
          <a:xfrm>
            <a:off x="866159" y="59400"/>
            <a:ext cx="8898480" cy="80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Клиническая картина</a:t>
            </a:r>
          </a:p>
        </p:txBody>
      </p:sp>
      <p:sp>
        <p:nvSpPr>
          <p:cNvPr id="4" name="Прямая соединительная линия 3"/>
          <p:cNvSpPr/>
          <p:nvPr/>
        </p:nvSpPr>
        <p:spPr>
          <a:xfrm>
            <a:off x="516240" y="921960"/>
            <a:ext cx="920664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Прямая соединительная линия 4"/>
          <p:cNvSpPr/>
          <p:nvPr/>
        </p:nvSpPr>
        <p:spPr>
          <a:xfrm>
            <a:off x="378000" y="7113599"/>
            <a:ext cx="9266040" cy="1441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80520" y="1081080"/>
            <a:ext cx="4759920" cy="3834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308600" y="4653000"/>
            <a:ext cx="7019640" cy="2410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88360" y="-3134879"/>
            <a:ext cx="9071640" cy="93747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/>
              <a:t/>
            </a:r>
            <a:br>
              <a:rPr lang="ru-RU"/>
            </a:br>
            <a:r>
              <a:rPr lang="ru-RU" b="1" i="1"/>
              <a:t>Остеомиелит</a:t>
            </a:r>
            <a:r>
              <a:rPr lang="ru-RU"/>
              <a:t/>
            </a:r>
            <a:br>
              <a:rPr lang="ru-RU"/>
            </a:br>
            <a:r>
              <a:rPr lang="ru-RU"/>
              <a:t>инфекционно-воспалительный процесс,поражающий все  </a:t>
            </a:r>
            <a:br>
              <a:rPr lang="ru-RU"/>
            </a:br>
            <a:r>
              <a:rPr lang="ru-RU"/>
              <a:t>элементы кости </a:t>
            </a:r>
            <a:br>
              <a:rPr lang="ru-RU"/>
            </a:br>
            <a:r>
              <a:rPr lang="ru-RU"/>
              <a:t>костный мозг,</a:t>
            </a:r>
            <a:br>
              <a:rPr lang="ru-RU"/>
            </a:br>
            <a:r>
              <a:rPr lang="ru-RU"/>
              <a:t>компактную и губчатую кость,надкостницу.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0" y="540000"/>
            <a:ext cx="7020000" cy="54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551160" y="59400"/>
            <a:ext cx="8977680" cy="80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Диагностика ОГО</a:t>
            </a: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516240" y="921960"/>
            <a:ext cx="920664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Прямая соединительная линия 3"/>
          <p:cNvSpPr/>
          <p:nvPr/>
        </p:nvSpPr>
        <p:spPr>
          <a:xfrm>
            <a:off x="378000" y="7113599"/>
            <a:ext cx="9266040" cy="1441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2126160" y="2992320"/>
            <a:ext cx="7462079" cy="2119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Результаты  общеклинических  лабораторных  исследований  при  ОГО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неспецифичны.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Они подтверждают  развитие воспалительного заболевания.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551160" y="1260000"/>
            <a:ext cx="6615000" cy="4395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Лабораторные методы исследования.</a:t>
            </a:r>
          </a:p>
        </p:txBody>
      </p:sp>
      <p:graphicFrame>
        <p:nvGraphicFramePr>
          <p:cNvPr id="7" name="Объект 6"/>
          <p:cNvGraphicFramePr/>
          <p:nvPr/>
        </p:nvGraphicFramePr>
        <p:xfrm>
          <a:off x="787320" y="2913480"/>
          <a:ext cx="1190159" cy="23817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r:id="rId4" imgW="21005442" imgH="37078276" progId="">
                  <p:embed/>
                </p:oleObj>
              </mc:Choice>
              <mc:Fallback>
                <p:oleObj r:id="rId4" imgW="21005442" imgH="37078276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7320" y="2913480"/>
                        <a:ext cx="1190159" cy="238176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0">
                        <a:solidFill>
                          <a:srgbClr val="000000"/>
                        </a:solidFill>
                        <a:prstDash val="solid"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457320" y="1181160"/>
            <a:ext cx="1573200" cy="1044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551160" y="59400"/>
            <a:ext cx="8977680" cy="80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Диагностика ОГО</a:t>
            </a: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516240" y="921960"/>
            <a:ext cx="920664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Прямая соединительная линия 3"/>
          <p:cNvSpPr/>
          <p:nvPr/>
        </p:nvSpPr>
        <p:spPr>
          <a:xfrm>
            <a:off x="378000" y="7113599"/>
            <a:ext cx="9266040" cy="1441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435600" y="1081080"/>
            <a:ext cx="6615000" cy="4395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Рентгенологические методы исследования.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357120" y="1557359"/>
            <a:ext cx="9213840" cy="1313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blipFill>
            <a:blip r:embed="rId3"/>
            <a:tile/>
          </a:blip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Lucida Sans Unicode" pitchFamily="2"/>
                <a:cs typeface="Tahoma" pitchFamily="2"/>
              </a:rPr>
              <a:t>Надежда на раннюю рентгенодиагностику ОГО неоправданна в связи с тем, что рентгенологическая  картина  </a:t>
            </a:r>
            <a:r>
              <a:rPr lang="ru-RU" sz="2400" b="1" i="0" u="sng" strike="noStrike" kern="1200">
                <a:ln>
                  <a:noFill/>
                </a:ln>
                <a:solidFill>
                  <a:srgbClr val="FFFF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ВСЕГДА  ЗАПАЗДЫВАЕТ!</a:t>
            </a:r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283799" y="3170520"/>
            <a:ext cx="2751120" cy="3650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35600" y="3223440"/>
            <a:ext cx="1721880" cy="3602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Id6">
            <a:lum bright="12000"/>
            <a:alphaModFix/>
          </a:blip>
          <a:srcRect/>
          <a:stretch>
            <a:fillRect/>
          </a:stretch>
        </p:blipFill>
        <p:spPr>
          <a:xfrm>
            <a:off x="3531240" y="2985479"/>
            <a:ext cx="1774440" cy="3926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551160" y="59400"/>
            <a:ext cx="8977680" cy="80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Диагностика ОГО</a:t>
            </a: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516240" y="921960"/>
            <a:ext cx="920664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Прямая соединительная линия 3"/>
          <p:cNvSpPr/>
          <p:nvPr/>
        </p:nvSpPr>
        <p:spPr>
          <a:xfrm>
            <a:off x="378000" y="7113599"/>
            <a:ext cx="9266040" cy="1441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357120" y="1397880"/>
            <a:ext cx="7619400" cy="52761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75000"/>
              <a:buFont typeface="Arial" pitchFamily="34"/>
              <a:buChar char="‼"/>
              <a:tabLst/>
            </a:pPr>
            <a:r>
              <a:rPr lang="ru-RU" sz="2200" b="1" i="0" u="none" strike="noStrike" kern="1200">
                <a:ln>
                  <a:noFill/>
                </a:ln>
                <a:latin typeface="Courier New" pitchFamily="49"/>
                <a:ea typeface="Courier New" pitchFamily="49"/>
                <a:cs typeface="Courier New" pitchFamily="49"/>
              </a:rPr>
              <a:t>Утолщение надкостницы (периостит) </a:t>
            </a:r>
            <a:r>
              <a:rPr lang="ru-RU" sz="2200" b="0" i="0" u="none" strike="noStrike" kern="1200">
                <a:ln>
                  <a:noFill/>
                </a:ln>
                <a:latin typeface="Courier New" pitchFamily="49"/>
                <a:ea typeface="Courier New" pitchFamily="49"/>
                <a:cs typeface="Courier New" pitchFamily="49"/>
              </a:rPr>
              <a:t>- первый  достоверный  рентгенологический  признак ОГО -  появляется   не раньше, чем через 10 - 14 дней (С. А. Рейнберг).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200" b="0" i="0" u="none" strike="noStrike" kern="1200">
              <a:ln>
                <a:noFill/>
              </a:ln>
              <a:latin typeface="Courier New" pitchFamily="49"/>
              <a:ea typeface="Courier New" pitchFamily="49"/>
              <a:cs typeface="Courier New" pitchFamily="49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75000"/>
              <a:buFont typeface="Arial" pitchFamily="34"/>
              <a:buChar char="‼"/>
              <a:tabLst/>
            </a:pPr>
            <a:r>
              <a:rPr lang="ru-RU" sz="2200" b="1" i="0" u="none" strike="noStrike" kern="1200">
                <a:ln>
                  <a:noFill/>
                </a:ln>
                <a:latin typeface="Courier New" pitchFamily="49"/>
                <a:ea typeface="Courier New" pitchFamily="49"/>
                <a:cs typeface="Courier New" pitchFamily="49"/>
              </a:rPr>
              <a:t>Рентгенологическая картина не отражает истинного объема морфологических деструктивных изменений в кости </a:t>
            </a:r>
            <a:r>
              <a:rPr lang="ru-RU" sz="2200" b="0" i="0" u="none" strike="noStrike" kern="1200">
                <a:ln>
                  <a:noFill/>
                </a:ln>
                <a:latin typeface="Courier New" pitchFamily="49"/>
                <a:ea typeface="Courier New" pitchFamily="49"/>
                <a:cs typeface="Courier New" pitchFamily="49"/>
              </a:rPr>
              <a:t>(С.М. Дерижанов, Lindemann).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200" b="0" i="0" u="none" strike="noStrike" kern="1200">
              <a:ln>
                <a:noFill/>
              </a:ln>
              <a:latin typeface="Courier New" pitchFamily="49"/>
              <a:ea typeface="Courier New" pitchFamily="49"/>
              <a:cs typeface="Courier New" pitchFamily="49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75000"/>
              <a:buFont typeface="Arial" pitchFamily="34"/>
              <a:buChar char="‼"/>
              <a:tabLst/>
            </a:pPr>
            <a:r>
              <a:rPr lang="ru-RU" sz="2200" b="0" i="0" u="none" strike="noStrike" kern="1200">
                <a:ln>
                  <a:noFill/>
                </a:ln>
                <a:latin typeface="Courier New" pitchFamily="49"/>
                <a:ea typeface="Courier New" pitchFamily="49"/>
                <a:cs typeface="Courier New" pitchFamily="49"/>
              </a:rPr>
              <a:t>Лишь На 14-21-е сутки заболевания рентгенологическая картина ОГО становится  наиболее  отчетливой.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200" b="0" i="0" u="none" strike="noStrike" kern="1200">
              <a:ln>
                <a:noFill/>
              </a:ln>
              <a:latin typeface="Courier New" pitchFamily="49"/>
              <a:ea typeface="Courier New" pitchFamily="49"/>
              <a:cs typeface="Courier New" pitchFamily="49"/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135640" y="1081080"/>
            <a:ext cx="1743119" cy="4147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551160" y="59400"/>
            <a:ext cx="8977680" cy="80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Диагностика ОГО</a:t>
            </a: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516240" y="921960"/>
            <a:ext cx="920664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Прямая соединительная линия 3"/>
          <p:cNvSpPr/>
          <p:nvPr/>
        </p:nvSpPr>
        <p:spPr>
          <a:xfrm>
            <a:off x="378000" y="7113599"/>
            <a:ext cx="9266040" cy="1441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435600" y="1000800"/>
            <a:ext cx="6615000" cy="4395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Специальные методы исследования.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393480" y="1417320"/>
            <a:ext cx="9371160" cy="6141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" pitchFamily="2"/>
              <a:buChar char=""/>
              <a:tabLst/>
            </a:pPr>
            <a:r>
              <a:rPr lang="ru-RU" sz="199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ru-RU" sz="2400" b="0" i="0" u="none" strike="noStrike" kern="1200">
                <a:ln>
                  <a:noFill/>
                </a:ln>
                <a:solidFill>
                  <a:srgbClr val="FFC000"/>
                </a:solidFill>
                <a:latin typeface="Arial" pitchFamily="18"/>
                <a:ea typeface="Lucida Sans Unicode" pitchFamily="2"/>
                <a:cs typeface="Tahoma" pitchFamily="2"/>
              </a:rPr>
              <a:t>Реовазография.</a:t>
            </a:r>
            <a:r>
              <a:rPr lang="ru-RU" sz="24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отражает пульсовой прирост объема артериальной крови в конечности по отношению к венозному оттоку. В первые часы интрамедуллярной фазы - значительное  снижение  степени  кровенаполнения  пораженного сегмента конечности за счет резкого повышения сосудистого тонуса. Такая  асимметрия  кровенаполнения  обусловлена  длительным  и  стойким спазмом артериальных сосудов и нарушением венозного оттока.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" pitchFamily="2"/>
              <a:buChar char=""/>
              <a:tabLst/>
            </a:pPr>
            <a:r>
              <a:rPr lang="ru-RU" sz="2400" b="0" i="0" u="none" strike="noStrike" kern="1200">
                <a:ln>
                  <a:noFill/>
                </a:ln>
                <a:solidFill>
                  <a:srgbClr val="FFC000"/>
                </a:solidFill>
                <a:latin typeface="Arial" pitchFamily="18"/>
                <a:ea typeface="Lucida Sans Unicode" pitchFamily="2"/>
                <a:cs typeface="Tahoma" pitchFamily="2"/>
              </a:rPr>
              <a:t>Ультразвуковая эхолокация. </a:t>
            </a: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Для объективной оценки топической диагностики границ остеомиелитического очага В.К.Федотов и соавт. (1981) разработали специальное устройство, обеспечивающее попеременную симметричность эхолокации контралатеральных сегментов конечностей больного. Сравнение эхограмм сегментов здоровой и пораженной конечностей позволяет установить или отвергнуть наличие остеомиелитического очага, определить его верхнюю и нижнюю границы.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" pitchFamily="2"/>
              <a:buChar char=""/>
              <a:tabLst/>
            </a:pP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ru-RU" sz="2400" b="0" i="0" u="none" strike="noStrike" kern="1200">
                <a:ln>
                  <a:noFill/>
                </a:ln>
                <a:solidFill>
                  <a:srgbClr val="FFC000"/>
                </a:solidFill>
                <a:latin typeface="Arial" pitchFamily="18"/>
                <a:ea typeface="Lucida Sans Unicode" pitchFamily="2"/>
                <a:cs typeface="Tahoma" pitchFamily="2"/>
              </a:rPr>
              <a:t>Кожная термометрия</a:t>
            </a:r>
            <a:r>
              <a: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используется в диагностике острых воспалительных заболеваний. С целью уточнения локализации патологического очага в кости при ОГО применяется многоточечная термометрия кожи аппаратом. Кожная температура над очагом воспаления выше, чем над здоровым участком на 2-4°С.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7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190000" y="235800"/>
            <a:ext cx="1573200" cy="1045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/>
          <p:nvPr/>
        </p:nvSpPr>
        <p:spPr>
          <a:xfrm>
            <a:off x="516240" y="834119"/>
            <a:ext cx="9206640" cy="2161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378000" y="7026120"/>
            <a:ext cx="9266040" cy="1440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197280" y="-28080"/>
            <a:ext cx="9287640" cy="80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Диагностика ОГО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472320" y="1181160"/>
            <a:ext cx="8977680" cy="4532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" pitchFamily="2"/>
              <a:buChar char=""/>
              <a:tabLst/>
            </a:pP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ru-RU" sz="2400" b="0" i="0" u="none" strike="noStrike" kern="1200">
                <a:ln>
                  <a:noFill/>
                </a:ln>
                <a:solidFill>
                  <a:srgbClr val="FFC000"/>
                </a:solidFill>
                <a:latin typeface="Arial" pitchFamily="18"/>
                <a:ea typeface="Lucida Sans Unicode" pitchFamily="2"/>
                <a:cs typeface="Tahoma" pitchFamily="2"/>
              </a:rPr>
              <a:t>Цветная контактная термография </a:t>
            </a: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наглядена и объективна в определении границ температурных изменений в области воспалительного процесса, безболезненна, технически проса и безопасна, обладает высокой разрешающей способностью, предусматривает многоразовость использования.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" pitchFamily="2"/>
              <a:buChar char=""/>
              <a:tabLst/>
            </a:pP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ru-RU" sz="2400" b="0" i="0" u="none" strike="noStrike" kern="1200">
                <a:ln>
                  <a:noFill/>
                </a:ln>
                <a:solidFill>
                  <a:srgbClr val="FFC000"/>
                </a:solidFill>
                <a:latin typeface="Arial" pitchFamily="18"/>
                <a:ea typeface="Lucida Sans Unicode" pitchFamily="2"/>
                <a:cs typeface="Tahoma" pitchFamily="2"/>
              </a:rPr>
              <a:t>Тепловидение.</a:t>
            </a:r>
            <a:r>
              <a: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Дистанционный метод термодиагностики различных заболеваний, основанный на принципе улавливания инфракрасных (ИК) лучей, излучаемых человеческим телом, оптическими системами.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6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100000"/>
              <a:buFont typeface="Wingdings" pitchFamily="2"/>
              <a:buChar char=""/>
              <a:tabLst/>
            </a:pP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ru-RU" sz="2400" b="0" i="0" u="none" strike="noStrike" kern="1200">
                <a:ln>
                  <a:noFill/>
                </a:ln>
                <a:solidFill>
                  <a:srgbClr val="FFC000"/>
                </a:solidFill>
                <a:latin typeface="Arial" pitchFamily="18"/>
                <a:ea typeface="Lucida Sans Unicode" pitchFamily="2"/>
                <a:cs typeface="Tahoma" pitchFamily="2"/>
              </a:rPr>
              <a:t>Радиоизотопное сканирование. </a:t>
            </a:r>
            <a:r>
              <a:rPr lang="ru-RU" sz="16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Внутривенно вводят радиоактивный препарат, чаше радиоактивный стронций. Сканирование проводят через 2—3 часа. Этим методом можно диагностировать остеомиелит раньше, чем рентгеновским методом.</a:t>
            </a: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46160" y="5197320"/>
            <a:ext cx="913679" cy="141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14000" y="2224080"/>
            <a:ext cx="3684959" cy="4762799"/>
          </a:xfrm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Компьюторная томография</a:t>
            </a:r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431680" y="2224080"/>
            <a:ext cx="4136400" cy="4762799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ru-RU"/>
              <a:t>КТ расширяет возможности диагностики </a:t>
            </a:r>
            <a:r>
              <a:rPr lang="ru-RU" sz="2200"/>
              <a:t>острого гематогенного остеомиелита. Метод позволяет раньше выявить воспалительные изменения в кости, костномозговом канале, надкостнице по сравнению с рентгенографией.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МРТ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088280" y="2224080"/>
            <a:ext cx="4136400" cy="4762799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431680" y="2224080"/>
            <a:ext cx="4136400" cy="4762799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ru-RU" sz="2200"/>
              <a:t>МРТ получила большое распространение в диагностике поражений костного мозга в связи с тем, что изменения в нѐм визуализируются при МРТ раньше, чем при КТ или рентгенографии.</a:t>
            </a: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2340000"/>
            <a:ext cx="4320000" cy="33195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УЗИ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088280" y="2224080"/>
            <a:ext cx="4136400" cy="4762799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431680" y="2224080"/>
            <a:ext cx="4136400" cy="4762799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/>
            <a:r>
              <a:rPr lang="ru-RU"/>
              <a:t>УЗИ позволяет выявить на ранних сроках поднадкостничные абсцессы и скопления гноя в мягких тканях</a:t>
            </a:r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03800" y="1867680"/>
            <a:ext cx="4680000" cy="5273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000" y="2340000"/>
            <a:ext cx="8100000" cy="324000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b="1"/>
            </a:pPr>
            <a:r>
              <a:rPr lang="ru-RU" sz="32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 Однако следует отметить, что ни одна из методик не может полностью подтвердить или опровергнуть диагноз остеомиелита</a:t>
            </a:r>
            <a:r>
              <a:rPr lang="ru-RU" sz="18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0" y="1125720"/>
            <a:ext cx="9144000" cy="50317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276120" marR="0" lvl="0" indent="-1015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6120" algn="l"/>
                <a:tab pos="912600" algn="l"/>
                <a:tab pos="1827000" algn="l"/>
                <a:tab pos="2741400" algn="l"/>
                <a:tab pos="3655800" algn="l"/>
                <a:tab pos="4570200" algn="l"/>
                <a:tab pos="5484600" algn="l"/>
                <a:tab pos="6399000" algn="l"/>
                <a:tab pos="7313399" algn="l"/>
                <a:tab pos="8227799" algn="l"/>
                <a:tab pos="9142200" algn="l"/>
                <a:tab pos="10056600" algn="l"/>
                <a:tab pos="10332720" algn="l"/>
                <a:tab pos="10782000" algn="l"/>
              </a:tabLst>
            </a:pPr>
            <a:r>
              <a:rPr lang="ru-RU" sz="18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1. 	</a:t>
            </a:r>
            <a:r>
              <a:rPr lang="ru-RU" sz="18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По клинической форме и патогенезу</a:t>
            </a:r>
          </a:p>
          <a:p>
            <a:pPr marL="276120" marR="0" lvl="0" indent="-1015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6120" algn="l"/>
                <a:tab pos="912600" algn="l"/>
                <a:tab pos="1827000" algn="l"/>
                <a:tab pos="2741400" algn="l"/>
                <a:tab pos="3655800" algn="l"/>
                <a:tab pos="4570200" algn="l"/>
                <a:tab pos="5484600" algn="l"/>
                <a:tab pos="6399000" algn="l"/>
                <a:tab pos="7313399" algn="l"/>
                <a:tab pos="8227799" algn="l"/>
                <a:tab pos="9142200" algn="l"/>
                <a:tab pos="10056600" algn="l"/>
                <a:tab pos="10332720" algn="l"/>
                <a:tab pos="10782000" algn="l"/>
              </a:tabLst>
            </a:pPr>
            <a:r>
              <a:rPr lang="ru-RU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	1.1.	Эндогенный — гематогенный</a:t>
            </a:r>
          </a:p>
          <a:p>
            <a:pPr marL="276120" marR="0" lvl="0" indent="-1015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6120" algn="l"/>
                <a:tab pos="912600" algn="l"/>
                <a:tab pos="1827000" algn="l"/>
                <a:tab pos="2741400" algn="l"/>
                <a:tab pos="3655800" algn="l"/>
                <a:tab pos="4570200" algn="l"/>
                <a:tab pos="5484600" algn="l"/>
                <a:tab pos="6399000" algn="l"/>
                <a:tab pos="7313399" algn="l"/>
                <a:tab pos="8227799" algn="l"/>
                <a:tab pos="9142200" algn="l"/>
                <a:tab pos="10056600" algn="l"/>
                <a:tab pos="10332720" algn="l"/>
                <a:tab pos="10782000" algn="l"/>
              </a:tabLst>
            </a:pPr>
            <a:r>
              <a:rPr lang="ru-RU" sz="1800" b="0" i="1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	1.1.1. После перенесенного заболевания;</a:t>
            </a:r>
          </a:p>
          <a:p>
            <a:pPr marL="276120" marR="0" lvl="0" indent="-1015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6120" algn="l"/>
                <a:tab pos="912600" algn="l"/>
                <a:tab pos="1827000" algn="l"/>
                <a:tab pos="2741400" algn="l"/>
                <a:tab pos="3655800" algn="l"/>
                <a:tab pos="4570200" algn="l"/>
                <a:tab pos="5484600" algn="l"/>
                <a:tab pos="6399000" algn="l"/>
                <a:tab pos="7313399" algn="l"/>
                <a:tab pos="8227799" algn="l"/>
                <a:tab pos="9142200" algn="l"/>
                <a:tab pos="10056600" algn="l"/>
                <a:tab pos="10332720" algn="l"/>
                <a:tab pos="10782000" algn="l"/>
              </a:tabLst>
            </a:pPr>
            <a:r>
              <a:rPr lang="ru-RU" sz="1800" b="0" i="1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	1.1.2. После вакцинации</a:t>
            </a:r>
          </a:p>
          <a:p>
            <a:pPr marL="276120" marR="0" lvl="0" indent="-1015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6120" algn="l"/>
                <a:tab pos="912600" algn="l"/>
                <a:tab pos="1827000" algn="l"/>
                <a:tab pos="2741400" algn="l"/>
                <a:tab pos="3655800" algn="l"/>
                <a:tab pos="4570200" algn="l"/>
                <a:tab pos="5484600" algn="l"/>
                <a:tab pos="6399000" algn="l"/>
                <a:tab pos="7313399" algn="l"/>
                <a:tab pos="8227799" algn="l"/>
                <a:tab pos="9142200" algn="l"/>
                <a:tab pos="10056600" algn="l"/>
                <a:tab pos="10332720" algn="l"/>
                <a:tab pos="10782000" algn="l"/>
              </a:tabLst>
            </a:pPr>
            <a:r>
              <a:rPr lang="ru-RU" sz="1800" b="0" i="1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	1.1.3. Прочее</a:t>
            </a:r>
          </a:p>
          <a:p>
            <a:pPr marL="276120" marR="0" lvl="0" indent="-1015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6120" algn="l"/>
                <a:tab pos="912600" algn="l"/>
                <a:tab pos="1827000" algn="l"/>
                <a:tab pos="2741400" algn="l"/>
                <a:tab pos="3655800" algn="l"/>
                <a:tab pos="4570200" algn="l"/>
                <a:tab pos="5484600" algn="l"/>
                <a:tab pos="6399000" algn="l"/>
                <a:tab pos="7313399" algn="l"/>
                <a:tab pos="8227799" algn="l"/>
                <a:tab pos="9142200" algn="l"/>
                <a:tab pos="10056600" algn="l"/>
                <a:tab pos="10332720" algn="l"/>
                <a:tab pos="10782000" algn="l"/>
              </a:tabLst>
            </a:pPr>
            <a:r>
              <a:rPr lang="ru-RU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	1.2.	Экзогенный—посттравматический</a:t>
            </a:r>
          </a:p>
          <a:p>
            <a:pPr marL="276120" marR="0" lvl="0" indent="-1015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6120" algn="l"/>
                <a:tab pos="912600" algn="l"/>
                <a:tab pos="1827000" algn="l"/>
                <a:tab pos="2741400" algn="l"/>
                <a:tab pos="3655800" algn="l"/>
                <a:tab pos="4570200" algn="l"/>
                <a:tab pos="5484600" algn="l"/>
                <a:tab pos="6399000" algn="l"/>
                <a:tab pos="7313399" algn="l"/>
                <a:tab pos="8227799" algn="l"/>
                <a:tab pos="9142200" algn="l"/>
                <a:tab pos="10056600" algn="l"/>
                <a:tab pos="10332720" algn="l"/>
                <a:tab pos="10782000" algn="l"/>
              </a:tabLst>
            </a:pPr>
            <a:r>
              <a:rPr lang="ru-RU" sz="1800" b="0" i="1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			1.2.1. После перелома; 1.2.2. Послеоперационный</a:t>
            </a:r>
          </a:p>
          <a:p>
            <a:pPr marL="276120" marR="0" lvl="0" indent="-1015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6120" algn="l"/>
                <a:tab pos="912600" algn="l"/>
                <a:tab pos="1827000" algn="l"/>
                <a:tab pos="2741400" algn="l"/>
                <a:tab pos="3655800" algn="l"/>
                <a:tab pos="4570200" algn="l"/>
                <a:tab pos="5484600" algn="l"/>
                <a:tab pos="6399000" algn="l"/>
                <a:tab pos="7313399" algn="l"/>
                <a:tab pos="8227799" algn="l"/>
                <a:tab pos="9142200" algn="l"/>
                <a:tab pos="10056600" algn="l"/>
                <a:tab pos="10332720" algn="l"/>
                <a:tab pos="10782000" algn="l"/>
              </a:tabLst>
            </a:pPr>
            <a:r>
              <a:rPr lang="ru-RU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	1.3.	Огнестрельный</a:t>
            </a:r>
          </a:p>
          <a:p>
            <a:pPr marL="276120" marR="0" lvl="0" indent="-1015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6120" algn="l"/>
                <a:tab pos="912600" algn="l"/>
                <a:tab pos="1827000" algn="l"/>
                <a:tab pos="2741400" algn="l"/>
                <a:tab pos="3655800" algn="l"/>
                <a:tab pos="4570200" algn="l"/>
                <a:tab pos="5484600" algn="l"/>
                <a:tab pos="6399000" algn="l"/>
                <a:tab pos="7313399" algn="l"/>
                <a:tab pos="8227799" algn="l"/>
                <a:tab pos="9142200" algn="l"/>
                <a:tab pos="10056600" algn="l"/>
                <a:tab pos="10332720" algn="l"/>
                <a:tab pos="10782000" algn="l"/>
              </a:tabLst>
            </a:pPr>
            <a:r>
              <a:rPr lang="ru-RU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	1.4.	Радиационный</a:t>
            </a:r>
          </a:p>
          <a:p>
            <a:pPr marL="276120" marR="0" lvl="0" indent="-1015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6120" algn="l"/>
                <a:tab pos="912600" algn="l"/>
                <a:tab pos="1827000" algn="l"/>
                <a:tab pos="2741400" algn="l"/>
                <a:tab pos="3655800" algn="l"/>
                <a:tab pos="4570200" algn="l"/>
                <a:tab pos="5484600" algn="l"/>
                <a:tab pos="6399000" algn="l"/>
                <a:tab pos="7313399" algn="l"/>
                <a:tab pos="8227799" algn="l"/>
                <a:tab pos="9142200" algn="l"/>
                <a:tab pos="10056600" algn="l"/>
                <a:tab pos="10332720" algn="l"/>
                <a:tab pos="10782000" algn="l"/>
              </a:tabLst>
            </a:pPr>
            <a:r>
              <a:rPr lang="ru-RU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	1.5.	Атипичный (первично-хронический)</a:t>
            </a:r>
          </a:p>
          <a:p>
            <a:pPr marL="1790640" marR="0" lvl="1" indent="-18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1.5.1. Абсцесс Броди;</a:t>
            </a:r>
          </a:p>
          <a:p>
            <a:pPr marL="1790640" marR="0" lvl="1" indent="-18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1.5.2. Остеомиелит Олье;</a:t>
            </a:r>
          </a:p>
          <a:p>
            <a:pPr marL="1790640" marR="0" lvl="1" indent="-18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1.5.3. Остеомиелит Гарре;</a:t>
            </a:r>
          </a:p>
          <a:p>
            <a:pPr marL="1790640" marR="0" lvl="1" indent="-18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1.5.4. Опухолевидный;</a:t>
            </a:r>
          </a:p>
          <a:p>
            <a:pPr marL="1790640" marR="0" lvl="1" indent="-180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800" b="1" i="1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1.5.5. Антибиотический</a:t>
            </a:r>
          </a:p>
          <a:p>
            <a:pPr marL="276120" marR="0" lvl="0" indent="-1015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6120" algn="l"/>
                <a:tab pos="912600" algn="l"/>
                <a:tab pos="1827000" algn="l"/>
                <a:tab pos="2741400" algn="l"/>
                <a:tab pos="3655800" algn="l"/>
                <a:tab pos="4570200" algn="l"/>
                <a:tab pos="5484600" algn="l"/>
                <a:tab pos="6399000" algn="l"/>
                <a:tab pos="7313399" algn="l"/>
                <a:tab pos="8227799" algn="l"/>
                <a:tab pos="9142200" algn="l"/>
                <a:tab pos="10056600" algn="l"/>
                <a:tab pos="10332720" algn="l"/>
                <a:tab pos="10782000" algn="l"/>
              </a:tabLst>
            </a:pPr>
            <a:r>
              <a:rPr lang="ru-RU" sz="1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	</a:t>
            </a:r>
          </a:p>
          <a:p>
            <a:pPr marL="276120" marR="0" lvl="0" indent="-1015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solidFill>
                <a:srgbClr val="000000"/>
              </a:solidFill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472320" y="1059480"/>
            <a:ext cx="9607320" cy="5481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0" u="none" strike="noStrike" kern="120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Lucida Sans Unicode" pitchFamily="2"/>
                <a:cs typeface="Tahoma" pitchFamily="2"/>
              </a:rPr>
              <a:t>Остеопункция и остеотонометрия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>
              <a:ln>
                <a:noFill/>
              </a:ln>
              <a:latin typeface="Verdana" pitchFamily="34"/>
              <a:ea typeface="Lucida Sans Unicode" pitchFamily="2"/>
              <a:cs typeface="Tahoma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45000"/>
              <a:buFont typeface="Wingdings" pitchFamily="2"/>
              <a:buChar char=""/>
              <a:tabLst/>
            </a:pPr>
            <a:r>
              <a:rPr lang="ru-RU" sz="2000" b="0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  </a:t>
            </a:r>
            <a:r>
              <a: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Экспресс-микроскопия пунктата.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45000"/>
              <a:buFont typeface="Wingdings" pitchFamily="2"/>
              <a:buChar char=""/>
              <a:tabLst/>
            </a:pPr>
            <a:r>
              <a: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 Остеотонометрия - измерение внутрикостного давления с помощью аппарата Вальдмана. Нормальное давление в здоровой кости равно 80-100 мм водн. ст.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45000"/>
              <a:buFont typeface="Wingdings" pitchFamily="2"/>
              <a:buChar char=""/>
              <a:tabLst/>
            </a:pPr>
            <a:r>
              <a: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 проведений внутрикостных инфузий лекарственных препаратов.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>
              <a:ln>
                <a:noFill/>
              </a:ln>
              <a:latin typeface="Verdana" pitchFamily="34"/>
              <a:ea typeface="Lucida Sans Unicode" pitchFamily="2"/>
              <a:cs typeface="Tahoma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>
              <a:ln>
                <a:noFill/>
              </a:ln>
              <a:latin typeface="Verdana" pitchFamily="34"/>
              <a:ea typeface="Lucida Sans Unicode" pitchFamily="2"/>
              <a:cs typeface="Tahoma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sng" strike="noStrike" kern="1200">
                <a:ln>
                  <a:noFill/>
                </a:ln>
                <a:solidFill>
                  <a:srgbClr val="800000"/>
                </a:solidFill>
                <a:uFillTx/>
                <a:latin typeface="Courier New" pitchFamily="49"/>
                <a:ea typeface="Courier New" pitchFamily="49"/>
                <a:cs typeface="Courier New" pitchFamily="49"/>
              </a:rPr>
              <a:t>ИЗМЕРЕНИЕ </a:t>
            </a:r>
            <a:r>
              <a:rPr lang="ru-RU" sz="2400" b="1" i="0" u="sng" strike="noStrike" kern="1200">
                <a:ln>
                  <a:noFill/>
                </a:ln>
                <a:solidFill>
                  <a:srgbClr val="800000"/>
                </a:solidFill>
                <a:uFillTx/>
                <a:latin typeface="Courier New" pitchFamily="49"/>
                <a:ea typeface="Courier New" pitchFamily="49"/>
                <a:cs typeface="Courier New" pitchFamily="49"/>
              </a:rPr>
              <a:t>ВКД</a:t>
            </a:r>
            <a:r>
              <a:rPr lang="ru-RU" sz="2400" b="0" i="0" u="sng" strike="noStrike" kern="1200">
                <a:ln>
                  <a:noFill/>
                </a:ln>
                <a:solidFill>
                  <a:srgbClr val="800000"/>
                </a:solidFill>
                <a:uFillTx/>
                <a:latin typeface="Courier New" pitchFamily="49"/>
                <a:ea typeface="Courier New" pitchFamily="49"/>
                <a:cs typeface="Courier New" pitchFamily="49"/>
              </a:rPr>
              <a:t> И </a:t>
            </a:r>
            <a:r>
              <a:rPr lang="ru-RU" sz="2400" b="1" i="0" u="sng" strike="noStrike" kern="1200">
                <a:ln>
                  <a:noFill/>
                </a:ln>
                <a:solidFill>
                  <a:srgbClr val="800000"/>
                </a:solidFill>
                <a:uFillTx/>
                <a:latin typeface="Courier New" pitchFamily="49"/>
                <a:ea typeface="Courier New" pitchFamily="49"/>
                <a:cs typeface="Courier New" pitchFamily="49"/>
              </a:rPr>
              <a:t>ЭКСПРЕСС-МИКРОСКОПИЯ</a:t>
            </a:r>
            <a:r>
              <a:rPr lang="ru-RU" sz="2400" b="0" i="0" u="sng" strike="noStrike" kern="1200">
                <a:ln>
                  <a:noFill/>
                </a:ln>
                <a:solidFill>
                  <a:srgbClr val="800000"/>
                </a:solidFill>
                <a:uFillTx/>
                <a:latin typeface="Courier New" pitchFamily="49"/>
                <a:ea typeface="Courier New" pitchFamily="49"/>
                <a:cs typeface="Courier New" pitchFamily="49"/>
              </a:rPr>
              <a:t> ПУНКТАТА ЯВЛЯЕТСЯ САМЫМИ РАННИМИ И НАИБОЛЕЕ ИНФОРМАТИВНЫМИ  МЕТОДАМИ  ДИАГНОСТИКИ ОГО</a:t>
            </a: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516240" y="921960"/>
            <a:ext cx="920664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Прямая соединительная линия 3"/>
          <p:cNvSpPr/>
          <p:nvPr/>
        </p:nvSpPr>
        <p:spPr>
          <a:xfrm>
            <a:off x="378000" y="7113599"/>
            <a:ext cx="9266040" cy="1441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315000" y="59400"/>
            <a:ext cx="9135000" cy="80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Диагностика ОГО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4080" y="1432080"/>
            <a:ext cx="8889480" cy="4800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/>
          <p:nvPr/>
        </p:nvSpPr>
        <p:spPr>
          <a:xfrm>
            <a:off x="516240" y="921960"/>
            <a:ext cx="920664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378000" y="7113599"/>
            <a:ext cx="9266040" cy="1441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1627199" y="17280"/>
            <a:ext cx="7143840" cy="80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Лечение ОГО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551160" y="977400"/>
            <a:ext cx="9292680" cy="59500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99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Все пациенты с ОГО или подозрением на ОГО нуждаются в экстренной госпитализации. Отношение к ним должно быть, как к потенциально септическому больному. Со стороны врача необходима такая же бдительность, как и к острому аппендициту до развития перитонита.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99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990" b="0" i="0" u="none" strike="noStrike" kern="1200">
              <a:ln>
                <a:noFill/>
              </a:ln>
              <a:latin typeface="Verdana" pitchFamily="34"/>
              <a:ea typeface="Lucida Sans Unicode" pitchFamily="2"/>
              <a:cs typeface="Tahoma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990" b="0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В основе лечения больных острым гематогенным остеомиелитом лежат принципы, изложенные в 1925 году Т. П. Краснобаевым: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990" b="0" i="0" u="none" strike="noStrike" kern="1200">
              <a:ln>
                <a:noFill/>
              </a:ln>
              <a:latin typeface="Verdana" pitchFamily="34"/>
              <a:ea typeface="Lucida Sans Unicode" pitchFamily="2"/>
              <a:cs typeface="Tahoma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r>
              <a:rPr lang="ru-RU" sz="2400" b="0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1. непосредственное воздействие на 		возбудителя заболевания;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0" i="0" u="none" strike="noStrike" kern="1200">
              <a:ln>
                <a:noFill/>
              </a:ln>
              <a:latin typeface="Verdana" pitchFamily="34"/>
              <a:ea typeface="Lucida Sans Unicode" pitchFamily="2"/>
              <a:cs typeface="Tahoma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2. воздействие на макроорганизм;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0" i="0" u="none" strike="noStrike" kern="1200">
              <a:ln>
                <a:noFill/>
              </a:ln>
              <a:solidFill>
                <a:srgbClr val="FF3300"/>
              </a:solidFill>
              <a:latin typeface="Verdana" pitchFamily="34"/>
              <a:ea typeface="Lucida Sans Unicode" pitchFamily="2"/>
              <a:cs typeface="Tahoma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Lucida Sans Unicode" pitchFamily="2"/>
                <a:cs typeface="Tahoma" pitchFamily="2"/>
              </a:rPr>
              <a:t>3.</a:t>
            </a:r>
            <a:r>
              <a:rPr lang="ru-RU" sz="2400" b="0" i="0" u="none" strike="noStrike" kern="120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Lucida Sans Unicode" pitchFamily="2"/>
                <a:cs typeface="Tahoma" pitchFamily="2"/>
              </a:rPr>
              <a:t> хирургическое лечение местного очага.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  <a:tab pos="10332720" algn="l"/>
                <a:tab pos="10782000" algn="l"/>
              </a:tabLst>
            </a:pPr>
            <a:r>
              <a:rPr lang="ru-RU" sz="2400" b="0" i="0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	</a:t>
            </a:r>
            <a:r>
              <a:rPr lang="ru-RU" sz="2000" b="0" i="1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(принцип Гиппократа: “Ubi pus - ibi evacua”)</a:t>
            </a: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9960" y="4138560"/>
            <a:ext cx="1270800" cy="2117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8583840" y="3937320"/>
            <a:ext cx="1142640" cy="1414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/>
          <p:nvPr/>
        </p:nvSpPr>
        <p:spPr>
          <a:xfrm>
            <a:off x="516240" y="921960"/>
            <a:ext cx="920664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378000" y="7113599"/>
            <a:ext cx="9266040" cy="1441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1627199" y="17280"/>
            <a:ext cx="7143840" cy="80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Хирургичекое лечение ОГО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276480" y="734760"/>
            <a:ext cx="6826679" cy="4473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20448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Воздействие на очаг поражения:</a:t>
            </a:r>
          </a:p>
          <a:p>
            <a:pPr marL="0" marR="0" lvl="0" indent="20448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1" i="0" u="none" strike="noStrike" kern="1200">
              <a:ln>
                <a:noFill/>
              </a:ln>
              <a:solidFill>
                <a:srgbClr val="00FF00"/>
              </a:solidFill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00000"/>
              <a:buFont typeface="Wingdings" pitchFamily="2"/>
              <a:buChar char=""/>
              <a:tabLst/>
            </a:pPr>
            <a:r>
              <a:rPr lang="ru-RU" sz="2000" b="0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  </a:t>
            </a:r>
            <a:r>
              <a:rPr lang="ru-RU" sz="2000" b="0" i="0" u="none" strike="noStrike" kern="1200">
                <a:ln>
                  <a:noFill/>
                </a:ln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latin typeface="Verdana" pitchFamily="34"/>
                <a:ea typeface="Lucida Sans Unicode" pitchFamily="2"/>
                <a:cs typeface="Tahoma" pitchFamily="2"/>
              </a:rPr>
              <a:t>Декомпрессивная остеоперфорация в ранние сроки заболевания является </a:t>
            </a:r>
            <a:r>
              <a:rPr lang="ru-RU" sz="2000" b="0" i="0" u="sng" strike="noStrike" kern="1200">
                <a:ln>
                  <a:noFill/>
                </a:ln>
                <a:solidFill>
                  <a:srgbClr val="FFFF00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Verdana" pitchFamily="34"/>
                <a:ea typeface="Lucida Sans Unicode" pitchFamily="2"/>
                <a:cs typeface="Tahoma" pitchFamily="2"/>
              </a:rPr>
              <a:t>основным этиопатогенетическим способом лечения ОГО.</a:t>
            </a:r>
          </a:p>
          <a:p>
            <a:pPr marL="0" marR="0" lvl="0" indent="2044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>
              <a:ln>
                <a:noFill/>
              </a:ln>
              <a:solidFill>
                <a:srgbClr val="FF3300"/>
              </a:solidFill>
              <a:effectLst>
                <a:outerShdw dist="17961" dir="2700000">
                  <a:scrgbClr r="0" g="0" b="0"/>
                </a:outerShdw>
              </a:effectLst>
              <a:latin typeface="Verdana" pitchFamily="34"/>
              <a:ea typeface="Lucida Sans Unicode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00000"/>
              <a:buFont typeface="Wingdings" pitchFamily="2"/>
              <a:buChar char=""/>
              <a:tabLst/>
            </a:pPr>
            <a:r>
              <a:rPr lang="ru-RU" sz="2000" b="0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  Вскрытие всех параоссальных гнойников.</a:t>
            </a:r>
          </a:p>
          <a:p>
            <a:pPr marL="0" marR="0" lvl="0" indent="2044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>
              <a:ln>
                <a:noFill/>
              </a:ln>
              <a:latin typeface="Verdana" pitchFamily="34"/>
              <a:ea typeface="Lucida Sans Unicode" pitchFamily="2"/>
              <a:cs typeface="Tahoma" pitchFamily="2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00000"/>
              <a:buFont typeface="Wingdings" pitchFamily="2"/>
              <a:buChar char=""/>
              <a:tabLst/>
            </a:pPr>
            <a:r>
              <a:rPr lang="ru-RU" sz="2000" b="0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  Адекватная иммобилизация конечности.</a:t>
            </a:r>
          </a:p>
          <a:p>
            <a:pPr marL="0" marR="0" lvl="0" indent="20448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>
              <a:ln>
                <a:noFill/>
              </a:ln>
              <a:latin typeface="Verdana" pitchFamily="34"/>
              <a:ea typeface="Lucida Sans Unicode" pitchFamily="2"/>
              <a:cs typeface="Tahoma" pitchFamily="2"/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3">
            <a:lum bright="6000" contrast="18000"/>
            <a:alphaModFix/>
          </a:blip>
          <a:srcRect/>
          <a:stretch>
            <a:fillRect/>
          </a:stretch>
        </p:blipFill>
        <p:spPr>
          <a:xfrm>
            <a:off x="7341120" y="1081080"/>
            <a:ext cx="2194560" cy="3927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12999" y="5129279"/>
            <a:ext cx="2723039" cy="190583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32679" y="4890960"/>
            <a:ext cx="4586759" cy="21823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900000"/>
            <a:ext cx="7920000" cy="54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00000" y="720000"/>
            <a:ext cx="8100000" cy="57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69360" y="911159"/>
            <a:ext cx="7802640" cy="585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7520" y="1080000"/>
            <a:ext cx="9402480" cy="510372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sng" strike="noStrike" kern="1200">
                <a:ln>
                  <a:noFill/>
                </a:ln>
                <a:solidFill>
                  <a:srgbClr val="8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Консервативные лечебные методы</a:t>
            </a:r>
            <a:r>
              <a:rPr lang="ru-RU" sz="32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включают антибиотикотерапию, иммунотерапию, дезинтоксикационные мероприятия, коррекцию обменных процессов и др. Антибиотикотерапию целесообразно проводить остеотропными антибиотиками (линкомицин, морфоциклин, фузидин, ген-тамицин и др.). Наиболее эффективны внутрикостный и регионарный (внутриартериальный и внутривенный) пути их введения.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000" y="1800000"/>
            <a:ext cx="9360000" cy="46479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1" i="0" u="sng" strike="noStrike" kern="1200">
                <a:ln>
                  <a:noFill/>
                </a:ln>
                <a:solidFill>
                  <a:srgbClr val="8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Иммунотерапия</a:t>
            </a:r>
            <a:r>
              <a:rPr lang="ru-RU" sz="32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включает в первую очередь лечение препаратами пассивной иммунизации (гипериммунная антистафилококковая плазма, стафилококковый гамма-глобулин), которое сочетают с применением стафилококкового анатоксина, бактериофага, препаратов неспецифической иммунотерапии (продигиозан, лизоцим, метилурацил и т. д.) и десенсибилизирующих средств.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123120"/>
            <a:ext cx="8607960" cy="12502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ОСЛОЖНЕНИЯ ОСТЕОМИЕЛИТА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088280" y="2224080"/>
            <a:ext cx="8451720" cy="4766399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ru-RU" b="1" i="1"/>
              <a:t>Местные</a:t>
            </a:r>
          </a:p>
          <a:p>
            <a:pPr lvl="0">
              <a:buClr>
                <a:srgbClr val="FF9966"/>
              </a:buClr>
              <a:buSzPct val="75000"/>
              <a:buChar char="➲"/>
            </a:pPr>
            <a:r>
              <a:rPr lang="ru-RU" b="1" i="1"/>
              <a:t>Патологический</a:t>
            </a:r>
          </a:p>
          <a:p>
            <a:pPr lvl="0">
              <a:buClr>
                <a:srgbClr val="FF9966"/>
              </a:buClr>
              <a:buSzPct val="75000"/>
              <a:buChar char="➲"/>
            </a:pPr>
            <a:r>
              <a:rPr lang="ru-RU" b="1" i="1"/>
              <a:t>перелом</a:t>
            </a:r>
          </a:p>
          <a:p>
            <a:pPr lvl="0">
              <a:buClr>
                <a:srgbClr val="FF9966"/>
              </a:buClr>
              <a:buSzPct val="75000"/>
              <a:buChar char="➲"/>
            </a:pPr>
            <a:r>
              <a:rPr lang="ru-RU" b="1" i="1"/>
              <a:t>Деформация конечности</a:t>
            </a:r>
          </a:p>
          <a:p>
            <a:pPr lvl="0">
              <a:buClr>
                <a:srgbClr val="FF9966"/>
              </a:buClr>
              <a:buSzPct val="75000"/>
              <a:buChar char="➲"/>
            </a:pPr>
            <a:r>
              <a:rPr lang="ru-RU" b="1" i="1"/>
              <a:t>Аррозивное кровотечение</a:t>
            </a:r>
          </a:p>
          <a:p>
            <a:pPr lvl="0">
              <a:buClr>
                <a:srgbClr val="FF9966"/>
              </a:buClr>
              <a:buSzPct val="75000"/>
              <a:buChar char="➲"/>
            </a:pPr>
            <a:r>
              <a:rPr lang="ru-RU" b="1" i="1"/>
              <a:t>Гнойные очаги в мягких тканях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/>
          <p:nvPr/>
        </p:nvSpPr>
        <p:spPr>
          <a:xfrm>
            <a:off x="516240" y="921960"/>
            <a:ext cx="920664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378000" y="7113599"/>
            <a:ext cx="9266040" cy="1441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991800" y="57600"/>
            <a:ext cx="8811360" cy="80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00"/>
                </a:solidFill>
              </a:defRPr>
            </a:pPr>
            <a:r>
              <a:rPr lang="ru-RU" sz="2800" b="1" i="1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Основные статистические данные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594720" y="1238760"/>
            <a:ext cx="3150360" cy="607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З</a:t>
            </a:r>
            <a:r>
              <a:rPr lang="ru-RU" sz="2000" b="1" i="1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аболеваемость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0" y="1871640"/>
            <a:ext cx="9765000" cy="1448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2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30000"/>
              <a:buFont typeface="Wingdings" pitchFamily="2"/>
              <a:buChar char=""/>
              <a:tabLst/>
            </a:pPr>
            <a:r>
              <a:rPr lang="ru-RU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Courier New" pitchFamily="49"/>
                <a:cs typeface="Courier New" pitchFamily="49"/>
              </a:rPr>
              <a:t>3 – 11% от всех хирургических больных,</a:t>
            </a:r>
          </a:p>
          <a:p>
            <a:pPr marL="0" marR="0" lvl="2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30000"/>
              <a:buFont typeface="Wingdings" pitchFamily="2"/>
              <a:buChar char=""/>
              <a:tabLst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Courier New" pitchFamily="49"/>
                <a:cs typeface="Courier New" pitchFamily="49"/>
              </a:rPr>
              <a:t>5 – 12% среди пациентов с гнойной 	хирургической инфекцией,</a:t>
            </a:r>
          </a:p>
          <a:p>
            <a:pPr marL="0" marR="0" lvl="2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30000"/>
              <a:buFont typeface="Wingdings" pitchFamily="2"/>
              <a:buChar char=""/>
              <a:tabLst/>
            </a:pPr>
            <a:r>
              <a:rPr lang="ru-RU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Courier New" pitchFamily="49"/>
                <a:cs typeface="Courier New" pitchFamily="49"/>
              </a:rPr>
              <a:t>6,6 – 39%</a:t>
            </a:r>
            <a:r>
              <a:rPr lang="ru-RU" sz="2000" b="1" i="0" u="none" strike="noStrike" kern="1200" baseline="0">
                <a:ln>
                  <a:noFill/>
                </a:ln>
                <a:solidFill>
                  <a:srgbClr val="FFFF00"/>
                </a:solidFill>
                <a:latin typeface="Courier New" pitchFamily="49"/>
                <a:ea typeface="Courier New" pitchFamily="49"/>
                <a:cs typeface="Courier New" pitchFamily="49"/>
              </a:rPr>
              <a:t> </a:t>
            </a:r>
            <a:r>
              <a:rPr lang="ru-RU" sz="2000" b="1" i="0" u="none" strike="noStrike" kern="1200" baseline="0">
                <a:ln>
                  <a:noFill/>
                </a:ln>
                <a:solidFill>
                  <a:srgbClr val="FFFFFF"/>
                </a:solidFill>
                <a:latin typeface="Courier New" pitchFamily="49"/>
                <a:ea typeface="Courier New" pitchFamily="49"/>
                <a:cs typeface="Courier New" pitchFamily="49"/>
              </a:rPr>
              <a:t>от всех больных остеомиелитами,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0" y="3939120"/>
            <a:ext cx="9572400" cy="1112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2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30000"/>
              <a:buFont typeface="Wingdings" pitchFamily="2"/>
              <a:buChar char=""/>
              <a:tabLst/>
            </a:pPr>
            <a:r>
              <a:rPr lang="ru-RU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icrosoft YaHei" pitchFamily="2"/>
              </a:rPr>
              <a:t> </a:t>
            </a:r>
            <a:r>
              <a:rPr lang="ru-RU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Courier New" pitchFamily="49"/>
                <a:cs typeface="Courier New" pitchFamily="49"/>
              </a:rPr>
              <a:t>В 80—90%</a:t>
            </a:r>
            <a:r>
              <a:rPr lang="ru-RU" sz="2000" b="1" i="0" u="none" strike="noStrike" kern="1200" baseline="0">
                <a:ln>
                  <a:noFill/>
                </a:ln>
                <a:solidFill>
                  <a:srgbClr val="FFFFFF"/>
                </a:solidFill>
                <a:latin typeface="Courier New" pitchFamily="49"/>
                <a:ea typeface="Courier New" pitchFamily="49"/>
                <a:cs typeface="Courier New" pitchFamily="49"/>
              </a:rPr>
              <a:t> болеют дети,</a:t>
            </a:r>
          </a:p>
          <a:p>
            <a:pPr marL="0" marR="0" lvl="2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30000"/>
              <a:buFont typeface="Wingdings" pitchFamily="2"/>
              <a:buChar char=""/>
              <a:tabLst/>
            </a:pPr>
            <a:r>
              <a:rPr lang="ru-RU" sz="2000" b="1" i="0" u="none" strike="noStrike" kern="1200" baseline="0">
                <a:ln>
                  <a:noFill/>
                </a:ln>
                <a:solidFill>
                  <a:srgbClr val="FFFFFF"/>
                </a:solidFill>
                <a:latin typeface="Courier New" pitchFamily="49"/>
                <a:ea typeface="Courier New" pitchFamily="49"/>
                <a:cs typeface="Courier New" pitchFamily="49"/>
              </a:rPr>
              <a:t>Мальчики болеют в 2—З раза чаще, чем девочки.</a:t>
            </a:r>
          </a:p>
          <a:p>
            <a:pPr marL="914400" marR="0" lvl="2" indent="35712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1" i="0" u="none" strike="noStrike" kern="1200" baseline="0">
              <a:ln>
                <a:noFill/>
              </a:ln>
              <a:solidFill>
                <a:srgbClr val="FFFFFF"/>
              </a:solidFill>
              <a:latin typeface="Courier New" pitchFamily="49"/>
              <a:ea typeface="Courier New" pitchFamily="49"/>
              <a:cs typeface="Courier New" pitchFamily="49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594720" y="3221279"/>
            <a:ext cx="2789640" cy="607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000000"/>
                </a:solidFill>
              </a:defRPr>
            </a:pPr>
            <a:r>
              <a:rPr lang="ru-RU" sz="2000" b="1" i="1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Возраст и пол</a:t>
            </a:r>
          </a:p>
        </p:txBody>
      </p:sp>
      <p:sp>
        <p:nvSpPr>
          <p:cNvPr id="9" name="Полилиния 8"/>
          <p:cNvSpPr/>
          <p:nvPr/>
        </p:nvSpPr>
        <p:spPr>
          <a:xfrm>
            <a:off x="1070999" y="5129279"/>
            <a:ext cx="5985000" cy="4395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Lucida Sans Unicode" pitchFamily="2"/>
                <a:cs typeface="Tahoma" pitchFamily="2"/>
              </a:rPr>
              <a:t>Сезонность заболеваемости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0" y="5685480"/>
            <a:ext cx="8785080" cy="7757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2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00"/>
              </a:buClr>
              <a:buSzPct val="130000"/>
              <a:buFont typeface="Wingdings" pitchFamily="2"/>
              <a:buChar char=""/>
              <a:tabLst/>
            </a:pPr>
            <a:r>
              <a:rPr lang="ru-RU" sz="2000" b="1" i="0" u="none" strike="noStrike" kern="1200" baseline="0">
                <a:ln>
                  <a:noFill/>
                </a:ln>
                <a:solidFill>
                  <a:srgbClr val="FFFFFF"/>
                </a:solidFill>
                <a:latin typeface="Courier New" pitchFamily="49"/>
                <a:ea typeface="Courier New" pitchFamily="49"/>
                <a:cs typeface="Courier New" pitchFamily="49"/>
              </a:rPr>
              <a:t>На период лето — зима приходится</a:t>
            </a:r>
            <a:r>
              <a:rPr lang="ru-RU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Courier New" pitchFamily="49"/>
                <a:cs typeface="Courier New" pitchFamily="49"/>
              </a:rPr>
              <a:t> 28,6%</a:t>
            </a:r>
            <a:r>
              <a:rPr lang="ru-RU" sz="2000" b="1" i="0" u="none" strike="noStrike" kern="1200" baseline="0">
                <a:ln>
                  <a:noFill/>
                </a:ln>
                <a:solidFill>
                  <a:srgbClr val="FFFF00"/>
                </a:solidFill>
                <a:latin typeface="Courier New" pitchFamily="49"/>
                <a:ea typeface="Courier New" pitchFamily="49"/>
                <a:cs typeface="Courier New" pitchFamily="49"/>
              </a:rPr>
              <a:t>,</a:t>
            </a:r>
            <a:r>
              <a:rPr lang="ru-RU" sz="2000" b="1" i="0" u="none" strike="noStrike" kern="1200" baseline="0">
                <a:ln>
                  <a:noFill/>
                </a:ln>
                <a:solidFill>
                  <a:srgbClr val="000000"/>
                </a:solidFill>
                <a:latin typeface="Courier New" pitchFamily="49"/>
                <a:ea typeface="Courier New" pitchFamily="49"/>
                <a:cs typeface="Courier New" pitchFamily="49"/>
              </a:rPr>
              <a:t> больных, на весну — осень — 71,4%</a:t>
            </a:r>
            <a:r>
              <a:rPr lang="ru-RU" sz="2000" b="1" i="0" u="none" strike="noStrike" kern="1200" baseline="0">
                <a:ln>
                  <a:noFill/>
                </a:ln>
                <a:solidFill>
                  <a:srgbClr val="FFFF00"/>
                </a:solidFill>
                <a:latin typeface="Courier New" pitchFamily="49"/>
                <a:ea typeface="Courier New" pitchFamily="49"/>
                <a:cs typeface="Courier New" pitchFamily="49"/>
              </a:rPr>
              <a:t>.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4753440" y="6615000"/>
            <a:ext cx="483300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990" b="0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( по Г.Н. Акжигитову с соавт., 1998)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516240" y="1387799"/>
            <a:ext cx="6748199" cy="359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Lucida Sans Unicode" pitchFamily="2"/>
                <a:cs typeface="Tahoma" pitchFamily="2"/>
              </a:rPr>
              <a:t>Выздоровление (хороший результат) -</a:t>
            </a:r>
            <a:r>
              <a:rPr lang="ru-RU" sz="2400" b="0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 </a:t>
            </a:r>
            <a:r>
              <a:rPr lang="ru-RU" sz="2000" b="0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отсутствие жалоб, хорошее самочувствие, полное восстановление функ­ции пораженной конечности и заживление раны. СОЭ ниже 20 мм/ч. Рентгенографическая картина характеризуется отсутствием деструкции кости, отдельными очагами остеопороза без секвестров и без утолщения периоста.</a:t>
            </a: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516240" y="921960"/>
            <a:ext cx="920664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Прямая соединительная линия 3"/>
          <p:cNvSpPr/>
          <p:nvPr/>
        </p:nvSpPr>
        <p:spPr>
          <a:xfrm>
            <a:off x="378000" y="7113599"/>
            <a:ext cx="9266040" cy="1441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627199" y="17280"/>
            <a:ext cx="7143840" cy="80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Исходы</a:t>
            </a: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738559" y="1636200"/>
            <a:ext cx="1931759" cy="517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040000" y="5118479"/>
            <a:ext cx="1573200" cy="141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944640" y="5040000"/>
            <a:ext cx="1512000" cy="151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357120" y="1113119"/>
            <a:ext cx="5635080" cy="5884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1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Переход в хроническую форму</a:t>
            </a:r>
            <a:r>
              <a:rPr lang="ru-RU" sz="2400" b="1" i="1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характеризуется ограничением функции конечности, наличием свища с гнойным отделяемым, либо патологическим переломом. На рентгенограммах могут определяется периостальная реакция, остеосклероз, выраженная секвестральная капсула и наличие секвестров. Со стороны крови — лейкоцитоз, ускоренная СОЭ, возможны патологические изменения мочи.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У 15 – 30% больных ОГО переходит в хроническую форму (Галлеев М.А. с соавт., 1978; Кудрявцев П.А., 2006).</a:t>
            </a: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516240" y="921960"/>
            <a:ext cx="920664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Прямая соединительная линия 3"/>
          <p:cNvSpPr/>
          <p:nvPr/>
        </p:nvSpPr>
        <p:spPr>
          <a:xfrm>
            <a:off x="378000" y="7113599"/>
            <a:ext cx="9266040" cy="1441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627199" y="57600"/>
            <a:ext cx="7143840" cy="80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Исходы</a:t>
            </a: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818840" y="1000800"/>
            <a:ext cx="1765440" cy="383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150959" y="1000800"/>
            <a:ext cx="1431359" cy="391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707520" y="4255560"/>
            <a:ext cx="2742480" cy="2801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/>
          <p:nvPr/>
        </p:nvSpPr>
        <p:spPr>
          <a:xfrm>
            <a:off x="516240" y="921960"/>
            <a:ext cx="920664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378000" y="7113599"/>
            <a:ext cx="9266040" cy="1441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1627199" y="57600"/>
            <a:ext cx="7143840" cy="80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Исходы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393480" y="4600440"/>
            <a:ext cx="5985000" cy="15973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5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Летальность составляет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3200" b="0" i="0" u="none" strike="noStrike" kern="120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Lucida Sans Unicode" pitchFamily="2"/>
                <a:cs typeface="Tahoma" pitchFamily="2"/>
              </a:rPr>
              <a:t>1,3 – 11%</a:t>
            </a:r>
            <a:r>
              <a:rPr lang="ru-RU" sz="3200" b="0" i="0" u="none" strike="noStrike" kern="120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Lucida Sans Unicode" pitchFamily="2"/>
                <a:cs typeface="Tahoma" pitchFamily="2"/>
              </a:rPr>
              <a:t>!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600" b="0" i="1" u="none" strike="noStrike" kern="1200">
                <a:ln>
                  <a:noFill/>
                </a:ln>
                <a:solidFill>
                  <a:srgbClr val="00FF00"/>
                </a:solidFill>
                <a:latin typeface="Verdana" pitchFamily="34"/>
                <a:ea typeface="Lucida Sans Unicode" pitchFamily="2"/>
                <a:cs typeface="Tahoma" pitchFamily="2"/>
              </a:rPr>
              <a:t>(Подкаменев В.В., 2005; Cheatle M.D., 1991)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600" b="0" i="1" u="none" strike="noStrike" kern="1200">
              <a:ln>
                <a:noFill/>
              </a:ln>
              <a:solidFill>
                <a:srgbClr val="00FF00"/>
              </a:solidFill>
              <a:latin typeface="Verdana" pitchFamily="34"/>
              <a:ea typeface="Lucida Sans Unicode" pitchFamily="2"/>
              <a:cs typeface="Tahoma" pitchFamily="2"/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51160" y="3543840"/>
            <a:ext cx="2875320" cy="34016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олилиния 6"/>
          <p:cNvSpPr/>
          <p:nvPr/>
        </p:nvSpPr>
        <p:spPr>
          <a:xfrm>
            <a:off x="708480" y="1181160"/>
            <a:ext cx="5040000" cy="1968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272880" marR="0" lvl="0" indent="-27144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5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От </a:t>
            </a:r>
            <a:r>
              <a:rPr lang="ru-RU" sz="3200" b="0" i="0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8 до 35%</a:t>
            </a:r>
            <a:r>
              <a:rPr lang="ru-RU" sz="32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ru-RU" sz="25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больных ГО становятся инвалидами.</a:t>
            </a:r>
          </a:p>
          <a:p>
            <a:pPr marL="272880" marR="0" lvl="0" indent="-27144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2880" algn="l"/>
                <a:tab pos="1187280" algn="l"/>
                <a:tab pos="2101680" algn="l"/>
                <a:tab pos="3016079" algn="l"/>
                <a:tab pos="3930480" algn="l"/>
                <a:tab pos="4844880" algn="l"/>
                <a:tab pos="5759279" algn="l"/>
                <a:tab pos="6673679" algn="l"/>
                <a:tab pos="7588080" algn="l"/>
                <a:tab pos="8502480" algn="l"/>
                <a:tab pos="9416880" algn="l"/>
                <a:tab pos="10331280" algn="l"/>
                <a:tab pos="10332720" algn="l"/>
                <a:tab pos="10782000" algn="l"/>
              </a:tabLst>
            </a:pPr>
            <a:r>
              <a:rPr lang="ru-RU" sz="1990" b="0" i="1" u="none" strike="noStrike" kern="1200">
                <a:ln>
                  <a:noFill/>
                </a:ln>
                <a:solidFill>
                  <a:srgbClr val="92D050"/>
                </a:solidFill>
                <a:latin typeface="Arial" pitchFamily="18"/>
                <a:ea typeface="Lucida Sans Unicode" pitchFamily="2"/>
                <a:cs typeface="Tahoma" pitchFamily="2"/>
              </a:rPr>
              <a:t>	</a:t>
            </a:r>
            <a:r>
              <a:rPr lang="ru-RU" sz="1990" b="0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(Кутин А.А. с соавт., 2001; Подкаменев В.В., 2005; </a:t>
            </a:r>
            <a:r>
              <a:rPr lang="en-US" sz="1990" b="0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Blyth M</a:t>
            </a:r>
            <a:r>
              <a:rPr lang="ru-RU" sz="1990" b="0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.</a:t>
            </a:r>
            <a:r>
              <a:rPr lang="en-US" sz="1990" b="0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J</a:t>
            </a:r>
            <a:r>
              <a:rPr lang="ru-RU" sz="1990" b="0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. </a:t>
            </a:r>
            <a:r>
              <a:rPr lang="en-US" sz="1990" b="0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et al</a:t>
            </a:r>
            <a:r>
              <a:rPr lang="ru-RU" sz="1990" b="0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., 2001)</a:t>
            </a:r>
          </a:p>
        </p:txBody>
      </p:sp>
      <p:pic>
        <p:nvPicPr>
          <p:cNvPr id="8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772320" y="1181160"/>
            <a:ext cx="1322640" cy="1984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38000" y="2224080"/>
            <a:ext cx="3777840" cy="4762799"/>
          </a:xfrm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Огнестрельный остеомиелит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945520" y="2224080"/>
            <a:ext cx="4762799" cy="4762799"/>
          </a:xfrm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Посттравматический остеомиелит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62520" y="974880"/>
            <a:ext cx="4152600" cy="57146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/>
          <p:nvPr/>
        </p:nvSpPr>
        <p:spPr>
          <a:xfrm>
            <a:off x="516240" y="921960"/>
            <a:ext cx="920664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378000" y="7113599"/>
            <a:ext cx="9266040" cy="1441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276480" y="57600"/>
            <a:ext cx="9803520" cy="80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Хронический гематогенный остеомиелит</a:t>
            </a:r>
            <a:r>
              <a:rPr lang="ru-RU" sz="28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 (ХГО)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900000" y="1080000"/>
            <a:ext cx="8889840" cy="2521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2400" b="0" i="0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Times New Roman" pitchFamily="18"/>
                <a:cs typeface="Times New Roman" pitchFamily="18"/>
              </a:rPr>
              <a:t>ХГО </a:t>
            </a:r>
            <a:r>
              <a:rPr lang="en-US" sz="2400" b="0" i="0" u="none" strike="noStrike" kern="1200">
                <a:ln>
                  <a:noFill/>
                </a:ln>
                <a:latin typeface="Arial" pitchFamily="18"/>
                <a:ea typeface="Times New Roman" pitchFamily="18"/>
                <a:cs typeface="Times New Roman" pitchFamily="18"/>
              </a:rPr>
              <a:t>- </a:t>
            </a:r>
            <a:r>
              <a:rPr lang="en-US" sz="1990" b="0" i="0" u="none" strike="noStrike" kern="1200">
                <a:ln>
                  <a:noFill/>
                </a:ln>
                <a:latin typeface="Arial" pitchFamily="18"/>
                <a:ea typeface="Times New Roman" pitchFamily="18"/>
                <a:cs typeface="Times New Roman" pitchFamily="18"/>
              </a:rPr>
              <a:t>ЭТО ЗАБОЛЕВАНИЕ, ХАРАКТЕРИЗУЮЩЕЕСЯ НАЛИЧИЕМ ГНОЙНО-НЕКРОТИЧЕСКОГО ОЧАГА В КОСТИ СО СВИЩОМ (ИЛИ БЕЗ НЕГО), ДЛИТЕЛЬНО СУЩЕСТВУЮЩЕЕ И НЕ СКЛОННОЕ, КАК ПРАВИЛО, К САМОЗАЖИВЛЕНИЮ (ГРИНЕВ М.В, 1977).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99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600" b="0" i="0" u="none" strike="noStrike" kern="1200">
                <a:ln>
                  <a:noFill/>
                </a:ln>
                <a:latin typeface="Arial" pitchFamily="18"/>
                <a:ea typeface="Times New Roman" pitchFamily="18"/>
                <a:cs typeface="Times New Roman" pitchFamily="18"/>
              </a:rPr>
              <a:t>В СВЯЗИ С ЭТИМ, ОСОБЕННОСТИ КЛИНИЧЕСКОЙ КАРТИНЫ У БОЛЬНЫХ ХГО ОБУСЛОВЛЕНЫ СФОРМИРОВАВШИМСЯ ОСТЕОМИЕЛИТИЧЕСКИМ ОЧАГОМ.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2500200" y="5207760"/>
            <a:ext cx="5873400" cy="708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99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ПЕРВИЧНО-ХРОНИЧЕСКИЙ ОСТЕОМИЕЛИТ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99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(</a:t>
            </a:r>
            <a:r>
              <a:rPr lang="en-US" sz="199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АТИПИЧНЫЕ ФОРМЫ ОСТЕОМИЕЛИТА</a:t>
            </a:r>
            <a:r>
              <a:rPr lang="ru-RU" sz="199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)</a:t>
            </a:r>
          </a:p>
        </p:txBody>
      </p:sp>
      <p:sp>
        <p:nvSpPr>
          <p:cNvPr id="7" name="Полилиния 6"/>
          <p:cNvSpPr/>
          <p:nvPr/>
        </p:nvSpPr>
        <p:spPr>
          <a:xfrm>
            <a:off x="675360" y="4653000"/>
            <a:ext cx="1004040" cy="573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ХГО</a:t>
            </a:r>
          </a:p>
        </p:txBody>
      </p:sp>
      <p:sp>
        <p:nvSpPr>
          <p:cNvPr id="8" name="Полилиния 7"/>
          <p:cNvSpPr/>
          <p:nvPr/>
        </p:nvSpPr>
        <p:spPr>
          <a:xfrm>
            <a:off x="2502360" y="4177080"/>
            <a:ext cx="591624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en-US" sz="199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ВТОРИЧНЫЙ ХРОНИЧЕСКИЙ ОСТЕОМИЕЛИТ</a:t>
            </a:r>
          </a:p>
        </p:txBody>
      </p:sp>
      <p:sp>
        <p:nvSpPr>
          <p:cNvPr id="9" name="Полилиния 8"/>
          <p:cNvSpPr/>
          <p:nvPr/>
        </p:nvSpPr>
        <p:spPr>
          <a:xfrm rot="1260000">
            <a:off x="1865134" y="5286968"/>
            <a:ext cx="475560" cy="1591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6200"/>
              <a:gd name="f8" fmla="val 5400"/>
              <a:gd name="f9" fmla="val 3375"/>
              <a:gd name="f10" fmla="val 10800"/>
              <a:gd name="f11" fmla="val 1350"/>
              <a:gd name="f12" fmla="val 2700"/>
              <a:gd name="f13" fmla="val 675"/>
              <a:gd name="f14" fmla="+- 0 0 0"/>
              <a:gd name="f15" fmla="*/ f3 1 21600"/>
              <a:gd name="f16" fmla="*/ f4 1 21600"/>
              <a:gd name="f17" fmla="*/ f14 f0 1"/>
              <a:gd name="f18" fmla="*/ 3375 f15 1"/>
              <a:gd name="f19" fmla="*/ 18900 f15 1"/>
              <a:gd name="f20" fmla="*/ 16200 f16 1"/>
              <a:gd name="f21" fmla="*/ 5400 f16 1"/>
              <a:gd name="f22" fmla="*/ 24824943 f15 1"/>
              <a:gd name="f23" fmla="*/ 0 f16 1"/>
              <a:gd name="f24" fmla="*/ f17 1 f2"/>
              <a:gd name="f25" fmla="*/ 0 f15 1"/>
              <a:gd name="f26" fmla="*/ 477785 f16 1"/>
              <a:gd name="f27" fmla="*/ 955563 f16 1"/>
              <a:gd name="f28" fmla="*/ 33099927 f15 1"/>
              <a:gd name="f29" fmla="+- f24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25" y="f26"/>
              </a:cxn>
              <a:cxn ang="f29">
                <a:pos x="f22" y="f27"/>
              </a:cxn>
              <a:cxn ang="f29">
                <a:pos x="f28" y="f26"/>
              </a:cxn>
            </a:cxnLst>
            <a:rect l="f18" t="f21" r="f19" b="f20"/>
            <a:pathLst>
              <a:path w="21600" h="21600">
                <a:moveTo>
                  <a:pt x="f7" y="f5"/>
                </a:moveTo>
                <a:lnTo>
                  <a:pt x="f7" y="f8"/>
                </a:lnTo>
                <a:lnTo>
                  <a:pt x="f9" y="f8"/>
                </a:lnTo>
                <a:lnTo>
                  <a:pt x="f9" y="f7"/>
                </a:lnTo>
                <a:lnTo>
                  <a:pt x="f7" y="f7"/>
                </a:lnTo>
                <a:lnTo>
                  <a:pt x="f7" y="f6"/>
                </a:lnTo>
                <a:lnTo>
                  <a:pt x="f6" y="f10"/>
                </a:lnTo>
                <a:close/>
              </a:path>
              <a:path w="21600" h="21600">
                <a:moveTo>
                  <a:pt x="f11" y="f8"/>
                </a:moveTo>
                <a:lnTo>
                  <a:pt x="f11" y="f7"/>
                </a:lnTo>
                <a:lnTo>
                  <a:pt x="f12" y="f7"/>
                </a:lnTo>
                <a:lnTo>
                  <a:pt x="f12" y="f8"/>
                </a:lnTo>
                <a:close/>
              </a:path>
              <a:path w="21600" h="21600">
                <a:moveTo>
                  <a:pt x="f5" y="f8"/>
                </a:moveTo>
                <a:lnTo>
                  <a:pt x="f5" y="f7"/>
                </a:lnTo>
                <a:lnTo>
                  <a:pt x="f13" y="f7"/>
                </a:lnTo>
                <a:lnTo>
                  <a:pt x="f13" y="f8"/>
                </a:lnTo>
                <a:close/>
              </a:path>
            </a:pathLst>
          </a:custGeom>
          <a:solidFill>
            <a:srgbClr val="3366FF"/>
          </a:solidFill>
          <a:ln w="9360">
            <a:solidFill>
              <a:srgbClr val="FFFF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0" name="Полилиния 9"/>
          <p:cNvSpPr/>
          <p:nvPr/>
        </p:nvSpPr>
        <p:spPr>
          <a:xfrm rot="1320000">
            <a:off x="1803907" y="4671961"/>
            <a:ext cx="476280" cy="1594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21600"/>
              <a:gd name="f7" fmla="val 16200"/>
              <a:gd name="f8" fmla="val 5400"/>
              <a:gd name="f9" fmla="val 3375"/>
              <a:gd name="f10" fmla="val 10800"/>
              <a:gd name="f11" fmla="val 1350"/>
              <a:gd name="f12" fmla="val 2700"/>
              <a:gd name="f13" fmla="val 675"/>
              <a:gd name="f14" fmla="+- 0 0 0"/>
              <a:gd name="f15" fmla="*/ f3 1 21600"/>
              <a:gd name="f16" fmla="*/ f4 1 21600"/>
              <a:gd name="f17" fmla="*/ f14 f0 1"/>
              <a:gd name="f18" fmla="*/ 3375 f15 1"/>
              <a:gd name="f19" fmla="*/ 18900 f15 1"/>
              <a:gd name="f20" fmla="*/ 16200 f16 1"/>
              <a:gd name="f21" fmla="*/ 5400 f16 1"/>
              <a:gd name="f22" fmla="*/ 496268680 f15 1"/>
              <a:gd name="f23" fmla="*/ 0 f16 1"/>
              <a:gd name="f24" fmla="*/ f17 1 f2"/>
              <a:gd name="f25" fmla="*/ 0 f15 1"/>
              <a:gd name="f26" fmla="*/ 3195448 f16 1"/>
              <a:gd name="f27" fmla="*/ 6390855 f16 1"/>
              <a:gd name="f28" fmla="*/ 661691840 f15 1"/>
              <a:gd name="f29" fmla="+- f24 0 f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25" y="f26"/>
              </a:cxn>
              <a:cxn ang="f29">
                <a:pos x="f22" y="f27"/>
              </a:cxn>
              <a:cxn ang="f29">
                <a:pos x="f28" y="f26"/>
              </a:cxn>
            </a:cxnLst>
            <a:rect l="f18" t="f21" r="f19" b="f20"/>
            <a:pathLst>
              <a:path w="21600" h="21600">
                <a:moveTo>
                  <a:pt x="f7" y="f5"/>
                </a:moveTo>
                <a:lnTo>
                  <a:pt x="f7" y="f8"/>
                </a:lnTo>
                <a:lnTo>
                  <a:pt x="f9" y="f8"/>
                </a:lnTo>
                <a:lnTo>
                  <a:pt x="f9" y="f7"/>
                </a:lnTo>
                <a:lnTo>
                  <a:pt x="f7" y="f7"/>
                </a:lnTo>
                <a:lnTo>
                  <a:pt x="f7" y="f6"/>
                </a:lnTo>
                <a:lnTo>
                  <a:pt x="f6" y="f10"/>
                </a:lnTo>
                <a:close/>
              </a:path>
              <a:path w="21600" h="21600">
                <a:moveTo>
                  <a:pt x="f11" y="f8"/>
                </a:moveTo>
                <a:lnTo>
                  <a:pt x="f11" y="f7"/>
                </a:lnTo>
                <a:lnTo>
                  <a:pt x="f12" y="f7"/>
                </a:lnTo>
                <a:lnTo>
                  <a:pt x="f12" y="f8"/>
                </a:lnTo>
                <a:close/>
              </a:path>
              <a:path w="21600" h="21600">
                <a:moveTo>
                  <a:pt x="f5" y="f8"/>
                </a:moveTo>
                <a:lnTo>
                  <a:pt x="f5" y="f7"/>
                </a:lnTo>
                <a:lnTo>
                  <a:pt x="f13" y="f7"/>
                </a:lnTo>
                <a:lnTo>
                  <a:pt x="f13" y="f8"/>
                </a:lnTo>
                <a:close/>
              </a:path>
            </a:pathLst>
          </a:custGeom>
          <a:solidFill>
            <a:srgbClr val="3366FF"/>
          </a:solidFill>
          <a:ln w="9360">
            <a:solidFill>
              <a:srgbClr val="FFFF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11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583840" y="4331160"/>
            <a:ext cx="1018439" cy="1417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/>
          <p:nvPr/>
        </p:nvSpPr>
        <p:spPr>
          <a:xfrm>
            <a:off x="516240" y="786960"/>
            <a:ext cx="9206640" cy="2159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378000" y="7113599"/>
            <a:ext cx="9266040" cy="1441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1627199" y="57600"/>
            <a:ext cx="7143840" cy="80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Клиника и диагностика ХГО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188640" y="900000"/>
            <a:ext cx="8811360" cy="3261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none" strike="noStrike" kern="1200">
                <a:ln>
                  <a:noFill/>
                </a:ln>
                <a:latin typeface="Arial" pitchFamily="18"/>
                <a:ea typeface="Times New Roman" pitchFamily="18"/>
                <a:cs typeface="Times New Roman" pitchFamily="18"/>
              </a:rPr>
              <a:t>Правильной постановке диагноза способствует выявление триады характерных клинических признаков </a:t>
            </a:r>
            <a:r>
              <a:rPr lang="ru-RU" sz="2000" b="0" i="0" u="none" strike="noStrike" kern="1200">
                <a:ln>
                  <a:noFill/>
                </a:ln>
                <a:latin typeface="Arial" pitchFamily="18"/>
                <a:ea typeface="Times New Roman" pitchFamily="18"/>
                <a:cs typeface="Times New Roman" pitchFamily="18"/>
              </a:rPr>
              <a:t>(Горюнов С.В. с соавт., 2004; Strecker W. et al., 2004):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70"/>
              <a:buBlip>
                <a:blip r:embed="rId3"/>
              </a:buBlip>
              <a:tabLst/>
            </a:pPr>
            <a:r>
              <a:rPr lang="ru-RU" sz="2400" b="0" i="0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Times New Roman" pitchFamily="18"/>
                <a:cs typeface="Times New Roman" pitchFamily="18"/>
              </a:rPr>
              <a:t>  гнойного свища,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70"/>
              <a:buBlip>
                <a:blip r:embed="rId3"/>
              </a:buBlip>
              <a:tabLst/>
            </a:pPr>
            <a:r>
              <a:rPr lang="ru-RU" sz="24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Times New Roman" pitchFamily="18"/>
                <a:cs typeface="Times New Roman" pitchFamily="18"/>
              </a:rPr>
              <a:t> </a:t>
            </a:r>
            <a:r>
              <a:rPr lang="ru-RU" sz="2400" b="0" i="0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Times New Roman" pitchFamily="18"/>
                <a:cs typeface="Times New Roman" pitchFamily="18"/>
              </a:rPr>
              <a:t> костного секвестра,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70"/>
              <a:buBlip>
                <a:blip r:embed="rId3"/>
              </a:buBlip>
              <a:tabLst/>
            </a:pPr>
            <a:r>
              <a:rPr lang="ru-RU" sz="240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Times New Roman" pitchFamily="18"/>
                <a:cs typeface="Times New Roman" pitchFamily="18"/>
              </a:rPr>
              <a:t> </a:t>
            </a:r>
            <a:r>
              <a:rPr lang="ru-RU" sz="2400" b="0" i="0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Times New Roman" pitchFamily="18"/>
                <a:cs typeface="Times New Roman" pitchFamily="18"/>
              </a:rPr>
              <a:t> рецидивирующего течения.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400" b="0" i="0" u="none" strike="noStrike" kern="1200">
              <a:ln>
                <a:noFill/>
              </a:ln>
              <a:solidFill>
                <a:srgbClr val="FFFF00"/>
              </a:solidFill>
              <a:latin typeface="Arial" pitchFamily="18"/>
              <a:ea typeface="Times New Roman" pitchFamily="18"/>
              <a:cs typeface="Times New Roman" pitchFamily="18"/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94720" y="3780000"/>
            <a:ext cx="2036879" cy="2675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738519" y="3701159"/>
            <a:ext cx="2325960" cy="31060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150959" y="3858479"/>
            <a:ext cx="1804319" cy="2677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8214120" y="3780000"/>
            <a:ext cx="1546920" cy="29242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4080" y="1228680"/>
            <a:ext cx="8889480" cy="52066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0000" y="540000"/>
            <a:ext cx="9000000" cy="558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594720" y="1183320"/>
            <a:ext cx="9049320" cy="55468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990" b="0" i="0" u="none" strike="noStrike" kern="1200">
                <a:ln>
                  <a:noFill/>
                </a:ln>
                <a:solidFill>
                  <a:srgbClr val="800000"/>
                </a:solidFill>
                <a:latin typeface="Verdana" pitchFamily="34"/>
                <a:ea typeface="Lucida Sans Unicode" pitchFamily="2"/>
                <a:cs typeface="Tahoma" pitchFamily="2"/>
              </a:rPr>
              <a:t>Острый гематогенный остеомиелит (ОГО)</a:t>
            </a:r>
            <a:r>
              <a:rPr lang="ru-RU" sz="1990" b="0" i="0" u="none" strike="noStrike" kern="1200">
                <a:ln>
                  <a:noFill/>
                </a:ln>
                <a:solidFill>
                  <a:srgbClr val="FFFF00"/>
                </a:solidFill>
                <a:latin typeface="Verdana" pitchFamily="34"/>
                <a:ea typeface="Lucida Sans Unicode" pitchFamily="2"/>
                <a:cs typeface="Tahoma" pitchFamily="2"/>
              </a:rPr>
              <a:t> </a:t>
            </a:r>
            <a:r>
              <a:rPr lang="ru-RU" sz="1990" b="0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— острое воспаление костного мозга, вовлекающее в процесс все элементы кости и нередко характеризующееся генерализацией процесса.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990" b="0" i="0" u="none" strike="noStrike" kern="1200">
              <a:ln>
                <a:noFill/>
              </a:ln>
              <a:latin typeface="Verdana" pitchFamily="34"/>
              <a:ea typeface="Lucida Sans Unicode" pitchFamily="2"/>
              <a:cs typeface="Tahoma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990" b="0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По смыслу слово остеомиелит означает воспаление костного мозга ( от. греческ. osteon - кость + myelos - костный мозг + itis - означает воспаление ), хотя с самого начала под ним подразумевали воспаление всей кости.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990" b="0" i="0" u="none" strike="noStrike" kern="1200">
              <a:ln>
                <a:noFill/>
              </a:ln>
              <a:latin typeface="Verdana" pitchFamily="34"/>
              <a:ea typeface="Lucida Sans Unicode" pitchFamily="2"/>
              <a:cs typeface="Tahoma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Verdana" pitchFamily="34"/>
              <a:buChar char="•"/>
              <a:tabLst/>
            </a:pPr>
            <a:r>
              <a:rPr lang="ru-RU" sz="1990" b="0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 В 1831 г. </a:t>
            </a:r>
            <a:r>
              <a:rPr lang="ru-RU" sz="1990" b="0" i="1" u="none" strike="noStrike" kern="1200">
                <a:ln>
                  <a:noFill/>
                </a:ln>
                <a:solidFill>
                  <a:srgbClr val="00B0F0"/>
                </a:solidFill>
                <a:latin typeface="Verdana" pitchFamily="34"/>
                <a:ea typeface="Lucida Sans Unicode" pitchFamily="2"/>
                <a:cs typeface="Tahoma" pitchFamily="2"/>
              </a:rPr>
              <a:t>Рейно</a:t>
            </a:r>
            <a:r>
              <a:rPr lang="ru-RU" sz="1990" b="0" i="1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 </a:t>
            </a:r>
            <a:r>
              <a:rPr lang="ru-RU" sz="1990" b="0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предложил термин «остеомиелит» для обозначения воспалительного осложнения перелома костей.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Verdana" pitchFamily="34"/>
              <a:buChar char="•"/>
              <a:tabLst/>
            </a:pPr>
            <a:r>
              <a:rPr lang="ru-RU" sz="1990" b="0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 </a:t>
            </a:r>
            <a:r>
              <a:rPr lang="ru-RU" sz="1990" b="0" i="1" u="none" strike="noStrike" kern="1200">
                <a:ln>
                  <a:noFill/>
                </a:ln>
                <a:solidFill>
                  <a:srgbClr val="00B0F0"/>
                </a:solidFill>
                <a:latin typeface="Verdana" pitchFamily="34"/>
                <a:ea typeface="Lucida Sans Unicode" pitchFamily="2"/>
                <a:cs typeface="Tahoma" pitchFamily="2"/>
              </a:rPr>
              <a:t>А. Нелатон </a:t>
            </a:r>
            <a:r>
              <a:rPr lang="ru-RU" sz="1990" b="0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(1834) стал называть этим термином и острый гематогенный остеомиелит.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Verdana" pitchFamily="34"/>
              <a:buChar char="•"/>
              <a:tabLst/>
            </a:pPr>
            <a:r>
              <a:rPr lang="ru-RU" sz="1990" b="0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 Классическое определение клинической картины болезни дано позже, </a:t>
            </a:r>
            <a:r>
              <a:rPr lang="ru-RU" sz="1990" b="0" i="1" u="none" strike="noStrike" kern="1200">
                <a:ln>
                  <a:noFill/>
                </a:ln>
                <a:solidFill>
                  <a:srgbClr val="00B0F0"/>
                </a:solidFill>
                <a:latin typeface="Verdana" pitchFamily="34"/>
                <a:ea typeface="Lucida Sans Unicode" pitchFamily="2"/>
                <a:cs typeface="Tahoma" pitchFamily="2"/>
              </a:rPr>
              <a:t>Шассиньяком </a:t>
            </a:r>
            <a:r>
              <a:rPr lang="ru-RU" sz="1990" b="0" i="0" u="none" strike="noStrike" kern="1200">
                <a:ln>
                  <a:noFill/>
                </a:ln>
                <a:latin typeface="Verdana" pitchFamily="34"/>
                <a:ea typeface="Lucida Sans Unicode" pitchFamily="2"/>
                <a:cs typeface="Tahoma" pitchFamily="2"/>
              </a:rPr>
              <a:t>(1853) который ввел термин “острый гематогенный остеомиелит ”.</a:t>
            </a: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516240" y="921960"/>
            <a:ext cx="920664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Прямая соединительная линия 3"/>
          <p:cNvSpPr/>
          <p:nvPr/>
        </p:nvSpPr>
        <p:spPr>
          <a:xfrm>
            <a:off x="378000" y="7113599"/>
            <a:ext cx="9266040" cy="1441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627199" y="57600"/>
            <a:ext cx="7143840" cy="80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Терминология</a:t>
            </a: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506800" y="0"/>
            <a:ext cx="1573200" cy="1032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40680" y="2224080"/>
            <a:ext cx="3372120" cy="4762799"/>
          </a:xfrm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Фистулография при ХГО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40000" y="540000"/>
            <a:ext cx="7200000" cy="59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0000" y="900000"/>
            <a:ext cx="6300000" cy="522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20000" y="360000"/>
            <a:ext cx="6480000" cy="630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/>
          <p:nvPr/>
        </p:nvSpPr>
        <p:spPr>
          <a:xfrm>
            <a:off x="516240" y="921960"/>
            <a:ext cx="920664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378000" y="7113599"/>
            <a:ext cx="9266040" cy="1441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1627199" y="57600"/>
            <a:ext cx="7143840" cy="80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Лечение ХГО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0" y="1317960"/>
            <a:ext cx="10080000" cy="33274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>
                <a:solidFill>
                  <a:srgbClr val="800000"/>
                </a:solidFill>
              </a:defRPr>
            </a:pPr>
            <a:r>
              <a:rPr lang="ru-RU" sz="3200" b="0" i="0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Основой лечения остеомиелита в хронической стадии является </a:t>
            </a:r>
            <a:r>
              <a:rPr lang="ru-RU" sz="3200" b="0" i="0" u="sng" strike="noStrike" kern="1200">
                <a:ln>
                  <a:noFill/>
                </a:ln>
                <a:solidFill>
                  <a:srgbClr val="800000"/>
                </a:solidFill>
                <a:effectLst>
                  <a:outerShdw dist="17961" dir="2700000">
                    <a:scrgbClr r="0" g="0" b="0"/>
                  </a:outerShdw>
                </a:effectLst>
                <a:uFillTx/>
                <a:latin typeface="Arial" pitchFamily="18"/>
                <a:ea typeface="Lucida Sans Unicode" pitchFamily="2"/>
                <a:cs typeface="Tahoma" pitchFamily="2"/>
              </a:rPr>
              <a:t>радикальная хирургическая операция – некрсеквестрэктомия (НСЭ), </a:t>
            </a:r>
            <a:r>
              <a:rPr lang="ru-RU" sz="3200" b="0" i="0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направленная на удаление патологического очага в кости, иссечение рубцов и свищей.</a:t>
            </a: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15800" y="5040000"/>
            <a:ext cx="2151000" cy="1427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/>
          <p:nvPr/>
        </p:nvSpPr>
        <p:spPr>
          <a:xfrm>
            <a:off x="516240" y="921960"/>
            <a:ext cx="920664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378000" y="7113599"/>
            <a:ext cx="9266040" cy="1441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1627199" y="57600"/>
            <a:ext cx="7143840" cy="80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Лечение ХГО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435600" y="1335240"/>
            <a:ext cx="9049320" cy="5043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В настоящее время выделяют три группы операций при ХГО: паллиативные, условнорадикальные, радикальные </a:t>
            </a:r>
            <a:r>
              <a:rPr lang="ru-RU" sz="1990" b="0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(Амирасланов Ю.А. с соавт., 2001; </a:t>
            </a:r>
            <a:r>
              <a:rPr lang="en-US" sz="1990" b="0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Kouame B</a:t>
            </a:r>
            <a:r>
              <a:rPr lang="ru-RU" sz="1990" b="0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.</a:t>
            </a:r>
            <a:r>
              <a:rPr lang="en-US" sz="1990" b="0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D</a:t>
            </a:r>
            <a:r>
              <a:rPr lang="ru-RU" sz="1990" b="0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. </a:t>
            </a:r>
            <a:r>
              <a:rPr lang="en-US" sz="1990" b="0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et al</a:t>
            </a:r>
            <a:r>
              <a:rPr lang="ru-RU" sz="1990" b="0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., 2005).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20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Wingdings" pitchFamily="2"/>
              <a:buChar char=""/>
              <a:tabLst/>
            </a:pPr>
            <a:r>
              <a:rPr lang="ru-RU" sz="1990" b="1" i="0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  ПАЛЛИАТИВНЫЕ:</a:t>
            </a:r>
            <a:r>
              <a:rPr lang="ru-RU" sz="1990" b="1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ru-RU" sz="199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секвестрэктомия, вскрытие остеомиелитической флегмоны или абсцесса, иссечение свища. Повторная обращаемость к врачу после этих операций составляет 52-89% </a:t>
            </a:r>
            <a:r>
              <a:rPr lang="ru-RU" sz="1990" b="0" i="0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(Кузъменко В.В. с соавт., 1998; </a:t>
            </a:r>
            <a:r>
              <a:rPr lang="en-US" sz="1990" b="0" i="0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Green N</a:t>
            </a:r>
            <a:r>
              <a:rPr lang="ru-RU" sz="1990" b="0" i="0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. </a:t>
            </a:r>
            <a:r>
              <a:rPr lang="en-US" sz="1990" b="0" i="0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E</a:t>
            </a:r>
            <a:r>
              <a:rPr lang="ru-RU" sz="1990" b="0" i="0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. </a:t>
            </a:r>
            <a:r>
              <a:rPr lang="en-US" sz="1990" b="0" i="0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et al</a:t>
            </a:r>
            <a:r>
              <a:rPr lang="ru-RU" sz="1990" b="0" i="0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., 1987).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99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Wingdings" pitchFamily="2"/>
              <a:buChar char=""/>
              <a:tabLst/>
            </a:pPr>
            <a:r>
              <a:rPr lang="ru-RU" sz="1990" b="1" i="0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  УСЛОВНОРАДИКАЛЬНЫЕ: </a:t>
            </a:r>
            <a:r>
              <a:rPr lang="ru-RU" sz="199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НСЭ во всех её вариантах.</a:t>
            </a: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99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Wingdings" pitchFamily="2"/>
              <a:buChar char=""/>
              <a:tabLst/>
            </a:pPr>
            <a:r>
              <a:rPr lang="ru-RU" sz="199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ru-RU" sz="1990" b="1" i="0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 РАДИКАЛЬНЫЕ</a:t>
            </a:r>
            <a:r>
              <a:rPr lang="ru-RU" sz="1990" b="1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Lucida Sans Unicode" pitchFamily="2"/>
                <a:cs typeface="Tahoma" pitchFamily="2"/>
              </a:rPr>
              <a:t>:</a:t>
            </a:r>
            <a:r>
              <a:rPr lang="ru-RU" sz="199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ru-RU" sz="199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краевая резекция пораженного участка кости, концевая резекция фрагментов кости, сегментарная резекция пораженного участка длинной кости, ампутация или экзартикуляция сегмента, содержащего пораженную остеомиелитом кость.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99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347320" y="0"/>
            <a:ext cx="1573560" cy="1045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276480" y="1478519"/>
            <a:ext cx="9803520" cy="4616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just" rtl="0" hangingPunct="1">
              <a:lnSpc>
                <a:spcPct val="150000"/>
              </a:lnSpc>
              <a:spcBef>
                <a:spcPts val="598"/>
              </a:spcBef>
              <a:spcAft>
                <a:spcPts val="598"/>
              </a:spcAft>
              <a:buClr>
                <a:srgbClr val="00FF00"/>
              </a:buClr>
              <a:buSzPct val="150000"/>
              <a:buFont typeface="Wingdings" pitchFamily="2"/>
              <a:buChar char=""/>
              <a:tabLst/>
            </a:pPr>
            <a:r>
              <a:rPr lang="ru-RU" sz="1990" b="0" i="1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ВЫБОР И ОСУЩЕСТВЛЕНИЕ ДОСТУПА К ПАТОЛОГИЧЕСКОМУ ОЧАГУ</a:t>
            </a:r>
          </a:p>
          <a:p>
            <a:pPr marL="0" marR="0" lvl="0" indent="0" algn="just" rtl="0" hangingPunct="1">
              <a:lnSpc>
                <a:spcPct val="150000"/>
              </a:lnSpc>
              <a:spcBef>
                <a:spcPts val="598"/>
              </a:spcBef>
              <a:spcAft>
                <a:spcPts val="598"/>
              </a:spcAft>
              <a:buClr>
                <a:srgbClr val="00FF00"/>
              </a:buClr>
              <a:buSzPct val="150000"/>
              <a:buFont typeface="Wingdings" pitchFamily="2"/>
              <a:buChar char=""/>
              <a:tabLst/>
            </a:pPr>
            <a:r>
              <a:rPr lang="ru-RU" sz="1990" b="0" i="1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ГЕМОСТАЗ</a:t>
            </a:r>
          </a:p>
          <a:p>
            <a:pPr marL="0" marR="0" lvl="0" indent="0" algn="just" rtl="0" hangingPunct="1">
              <a:lnSpc>
                <a:spcPct val="150000"/>
              </a:lnSpc>
              <a:spcBef>
                <a:spcPts val="598"/>
              </a:spcBef>
              <a:spcAft>
                <a:spcPts val="598"/>
              </a:spcAft>
              <a:buClr>
                <a:srgbClr val="00FF00"/>
              </a:buClr>
              <a:buSzPct val="150000"/>
              <a:buFont typeface="Wingdings" pitchFamily="2"/>
              <a:buChar char=""/>
              <a:tabLst/>
            </a:pPr>
            <a:r>
              <a:rPr lang="ru-RU" sz="1990" b="0" i="1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ТРЕПАНАЦИЯ КОСТИ</a:t>
            </a:r>
          </a:p>
          <a:p>
            <a:pPr marL="0" marR="0" lvl="0" indent="0" algn="just" rtl="0" hangingPunct="1">
              <a:lnSpc>
                <a:spcPct val="150000"/>
              </a:lnSpc>
              <a:spcBef>
                <a:spcPts val="598"/>
              </a:spcBef>
              <a:spcAft>
                <a:spcPts val="598"/>
              </a:spcAft>
              <a:buClr>
                <a:srgbClr val="00FF00"/>
              </a:buClr>
              <a:buSzPct val="150000"/>
              <a:buFont typeface="Wingdings" pitchFamily="2"/>
              <a:buChar char=""/>
              <a:tabLst/>
            </a:pPr>
            <a:r>
              <a:rPr lang="ru-RU" sz="1990" b="0" i="1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НЕКРСЕКВЕСТРЭКТОМИЯ</a:t>
            </a:r>
          </a:p>
          <a:p>
            <a:pPr marL="0" marR="0" lvl="0" indent="0" algn="just" rtl="0" hangingPunct="1">
              <a:lnSpc>
                <a:spcPct val="150000"/>
              </a:lnSpc>
              <a:spcBef>
                <a:spcPts val="598"/>
              </a:spcBef>
              <a:spcAft>
                <a:spcPts val="598"/>
              </a:spcAft>
              <a:buClr>
                <a:srgbClr val="00FF00"/>
              </a:buClr>
              <a:buSzPct val="150000"/>
              <a:buFont typeface="Wingdings" pitchFamily="2"/>
              <a:buChar char=""/>
              <a:tabLst/>
            </a:pPr>
            <a:r>
              <a:rPr lang="ru-RU" sz="1990" b="0" i="1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ПЛАСТИКА ОСТАТОЧНОЙ КОСТНОЙ ПОЛОСТИ</a:t>
            </a:r>
          </a:p>
          <a:p>
            <a:pPr marL="0" marR="0" lvl="0" indent="0" algn="just" rtl="0" hangingPunct="1">
              <a:lnSpc>
                <a:spcPct val="150000"/>
              </a:lnSpc>
              <a:spcBef>
                <a:spcPts val="598"/>
              </a:spcBef>
              <a:spcAft>
                <a:spcPts val="598"/>
              </a:spcAft>
              <a:buClr>
                <a:srgbClr val="00FF00"/>
              </a:buClr>
              <a:buSzPct val="150000"/>
              <a:buFont typeface="Wingdings" pitchFamily="2"/>
              <a:buChar char=""/>
              <a:tabLst/>
            </a:pPr>
            <a:r>
              <a:rPr lang="ru-RU" sz="1990" b="0" i="1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ДРЕНИРОВАНИЕ И УШИВАНИЕ РАНЫ</a:t>
            </a:r>
          </a:p>
          <a:p>
            <a:pPr marL="0" marR="0" lvl="0" indent="803160" algn="just" rtl="0" hangingPunct="1">
              <a:lnSpc>
                <a:spcPct val="110000"/>
              </a:lnSpc>
              <a:spcBef>
                <a:spcPts val="598"/>
              </a:spcBef>
              <a:spcAft>
                <a:spcPts val="598"/>
              </a:spcAft>
              <a:buNone/>
              <a:tabLst/>
            </a:pPr>
            <a:endParaRPr lang="ru-RU" sz="1990" b="0" i="1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335880" y="921960"/>
            <a:ext cx="922752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Прямая соединительная линия 3"/>
          <p:cNvSpPr/>
          <p:nvPr/>
        </p:nvSpPr>
        <p:spPr>
          <a:xfrm>
            <a:off x="276480" y="6954120"/>
            <a:ext cx="9576000" cy="2160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0" y="367200"/>
            <a:ext cx="9803520" cy="5068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ОСНОВНЫЕ ПРИНЦИПЫ ХИРУРГИЧЕСКОГО ЛЕЧЕНИЯ</a:t>
            </a:r>
          </a:p>
        </p:txBody>
      </p:sp>
      <p:sp>
        <p:nvSpPr>
          <p:cNvPr id="6" name="Полилиния 5"/>
          <p:cNvSpPr/>
          <p:nvPr/>
        </p:nvSpPr>
        <p:spPr>
          <a:xfrm>
            <a:off x="0" y="1000800"/>
            <a:ext cx="10080000" cy="4284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32679" y="1240200"/>
            <a:ext cx="3507119" cy="2621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96200" y="1319400"/>
            <a:ext cx="3340800" cy="2649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911519" y="4177080"/>
            <a:ext cx="3391920" cy="2607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5515560" y="4177080"/>
            <a:ext cx="3439080" cy="26319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ая соединительная линия 5"/>
          <p:cNvSpPr/>
          <p:nvPr/>
        </p:nvSpPr>
        <p:spPr>
          <a:xfrm>
            <a:off x="199440" y="921960"/>
            <a:ext cx="938520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Прямая соединительная линия 6"/>
          <p:cNvSpPr/>
          <p:nvPr/>
        </p:nvSpPr>
        <p:spPr>
          <a:xfrm>
            <a:off x="111600" y="6954120"/>
            <a:ext cx="9740520" cy="2160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0" y="286560"/>
            <a:ext cx="9971640" cy="5068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ЭТАПЫ НЕКРСЕКВЕСТРЭКТОМИИ У БОЛЬНОГО Б.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 bright="6000" contrast="6000"/>
            <a:alphaModFix/>
          </a:blip>
          <a:srcRect/>
          <a:stretch>
            <a:fillRect/>
          </a:stretch>
        </p:blipFill>
        <p:spPr>
          <a:xfrm>
            <a:off x="911519" y="1319400"/>
            <a:ext cx="3498479" cy="2559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 contrast="6000"/>
            <a:alphaModFix/>
          </a:blip>
          <a:srcRect/>
          <a:stretch>
            <a:fillRect/>
          </a:stretch>
        </p:blipFill>
        <p:spPr>
          <a:xfrm>
            <a:off x="5832719" y="1396439"/>
            <a:ext cx="3319559" cy="253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5">
            <a:lum bright="12000" contrast="6000"/>
            <a:alphaModFix/>
          </a:blip>
          <a:srcRect/>
          <a:stretch>
            <a:fillRect/>
          </a:stretch>
        </p:blipFill>
        <p:spPr>
          <a:xfrm>
            <a:off x="834479" y="4177080"/>
            <a:ext cx="3450960" cy="245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"/>
          <p:cNvPicPr>
            <a:picLocks noChangeAspect="1"/>
          </p:cNvPicPr>
          <p:nvPr/>
        </p:nvPicPr>
        <p:blipFill>
          <a:blip r:embed="rId6">
            <a:lum contrast="6000"/>
            <a:alphaModFix/>
          </a:blip>
          <a:srcRect/>
          <a:stretch>
            <a:fillRect/>
          </a:stretch>
        </p:blipFill>
        <p:spPr>
          <a:xfrm>
            <a:off x="5752080" y="4177080"/>
            <a:ext cx="3450960" cy="24379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ая соединительная линия 5"/>
          <p:cNvSpPr/>
          <p:nvPr/>
        </p:nvSpPr>
        <p:spPr>
          <a:xfrm>
            <a:off x="199440" y="921960"/>
            <a:ext cx="938520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Прямая соединительная линия 6"/>
          <p:cNvSpPr/>
          <p:nvPr/>
        </p:nvSpPr>
        <p:spPr>
          <a:xfrm>
            <a:off x="111600" y="6954120"/>
            <a:ext cx="9740520" cy="2160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8" name="Полилиния 7"/>
          <p:cNvSpPr/>
          <p:nvPr/>
        </p:nvSpPr>
        <p:spPr>
          <a:xfrm>
            <a:off x="0" y="286560"/>
            <a:ext cx="9971640" cy="5068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ЭТАПЫ НЕКРСЕКВЕСТРЭКТОМИИ У БОЛЬНОГО Б.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 contrast="6000"/>
            <a:alphaModFix/>
          </a:blip>
          <a:srcRect/>
          <a:stretch>
            <a:fillRect/>
          </a:stretch>
        </p:blipFill>
        <p:spPr>
          <a:xfrm>
            <a:off x="594720" y="1557359"/>
            <a:ext cx="3496679" cy="2591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"/>
          <p:cNvPicPr>
            <a:picLocks noChangeAspect="1"/>
          </p:cNvPicPr>
          <p:nvPr/>
        </p:nvPicPr>
        <p:blipFill>
          <a:blip r:embed="rId4">
            <a:lum contrast="6000"/>
            <a:alphaModFix/>
          </a:blip>
          <a:srcRect/>
          <a:stretch>
            <a:fillRect/>
          </a:stretch>
        </p:blipFill>
        <p:spPr>
          <a:xfrm>
            <a:off x="5991840" y="1557359"/>
            <a:ext cx="3401640" cy="257256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ая соединительная линия 3"/>
          <p:cNvSpPr/>
          <p:nvPr/>
        </p:nvSpPr>
        <p:spPr>
          <a:xfrm>
            <a:off x="199440" y="921960"/>
            <a:ext cx="938520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Прямая соединительная линия 4"/>
          <p:cNvSpPr/>
          <p:nvPr/>
        </p:nvSpPr>
        <p:spPr>
          <a:xfrm>
            <a:off x="111600" y="6954120"/>
            <a:ext cx="9740520" cy="2160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Полилиния 5"/>
          <p:cNvSpPr/>
          <p:nvPr/>
        </p:nvSpPr>
        <p:spPr>
          <a:xfrm>
            <a:off x="0" y="286560"/>
            <a:ext cx="9971640" cy="5068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ЭТАПЫ НЕКРСЕКВЕСТРЭКТОМИИ У БОЛЬНОГО Б.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/>
          <p:nvPr/>
        </p:nvSpPr>
        <p:spPr>
          <a:xfrm>
            <a:off x="516240" y="921960"/>
            <a:ext cx="920664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378000" y="7113599"/>
            <a:ext cx="9266040" cy="1441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1627199" y="57600"/>
            <a:ext cx="7143840" cy="80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Классификация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435600" y="1240200"/>
            <a:ext cx="9367560" cy="5849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276120" marR="0" lvl="0" indent="-101520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990" b="1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  <a:p>
            <a:pPr marL="276120" marR="0" lvl="0" indent="-1015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6120" algn="l"/>
                <a:tab pos="1190520" algn="l"/>
                <a:tab pos="2104920" algn="l"/>
                <a:tab pos="3019319" algn="l"/>
                <a:tab pos="3933720" algn="l"/>
                <a:tab pos="4848120" algn="l"/>
                <a:tab pos="5762519" algn="l"/>
                <a:tab pos="6676919" algn="l"/>
                <a:tab pos="7591320" algn="l"/>
                <a:tab pos="8505720" algn="l"/>
                <a:tab pos="9420120" algn="l"/>
                <a:tab pos="10334520" algn="l"/>
                <a:tab pos="10782000" algn="l"/>
              </a:tabLst>
            </a:pPr>
            <a:r>
              <a:rPr lang="ru-RU" sz="199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7.	По характеру течения</a:t>
            </a:r>
          </a:p>
          <a:p>
            <a:pPr marL="742680" marR="0" lvl="1" indent="-2840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42680" algn="l"/>
                <a:tab pos="1190159" algn="l"/>
                <a:tab pos="2104560" algn="l"/>
                <a:tab pos="3018960" algn="l"/>
                <a:tab pos="3933360" algn="l"/>
                <a:tab pos="4847760" algn="l"/>
                <a:tab pos="5762160" algn="l"/>
                <a:tab pos="6676559" algn="l"/>
                <a:tab pos="7590960" algn="l"/>
                <a:tab pos="8505360" algn="l"/>
                <a:tab pos="9419760" algn="l"/>
                <a:tab pos="10334160" algn="l"/>
                <a:tab pos="10782000" algn="l"/>
              </a:tabLst>
            </a:pPr>
            <a:r>
              <a:rPr lang="ru-RU" sz="1800" b="1" i="0" u="none" strike="noStrike" kern="1200" baseline="0">
                <a:ln>
                  <a:noFill/>
                </a:ln>
                <a:solidFill>
                  <a:srgbClr val="00FF00"/>
                </a:solidFill>
                <a:latin typeface="Arial" pitchFamily="18"/>
                <a:ea typeface="Microsoft YaHei" pitchFamily="2"/>
                <a:cs typeface="Microsoft YaHei" pitchFamily="2"/>
              </a:rPr>
              <a:t>7.1. 	Острый</a:t>
            </a:r>
          </a:p>
          <a:p>
            <a:pPr marL="742680" marR="0" lvl="1" indent="-2840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42680" algn="l"/>
                <a:tab pos="1190159" algn="l"/>
                <a:tab pos="2104560" algn="l"/>
                <a:tab pos="3018960" algn="l"/>
                <a:tab pos="3933360" algn="l"/>
                <a:tab pos="4847760" algn="l"/>
                <a:tab pos="5762160" algn="l"/>
                <a:tab pos="6676559" algn="l"/>
                <a:tab pos="7590960" algn="l"/>
                <a:tab pos="8505360" algn="l"/>
                <a:tab pos="9419760" algn="l"/>
                <a:tab pos="10334160" algn="l"/>
                <a:tab pos="10782000" algn="l"/>
              </a:tabLst>
            </a:pPr>
            <a:r>
              <a:rPr lang="ru-RU" sz="1800" b="1" i="0" u="none" strike="noStrike" kern="1200" baseline="0">
                <a:ln>
                  <a:noFill/>
                </a:ln>
                <a:solidFill>
                  <a:srgbClr val="00FF00"/>
                </a:solidFill>
                <a:latin typeface="Arial" pitchFamily="18"/>
                <a:ea typeface="Microsoft YaHei" pitchFamily="2"/>
                <a:cs typeface="Microsoft YaHei" pitchFamily="2"/>
              </a:rPr>
              <a:t>7.2.	Молниеносный</a:t>
            </a:r>
          </a:p>
          <a:p>
            <a:pPr marL="742680" marR="0" lvl="1" indent="-2840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42680" algn="l"/>
                <a:tab pos="1190159" algn="l"/>
                <a:tab pos="2104560" algn="l"/>
                <a:tab pos="3018960" algn="l"/>
                <a:tab pos="3933360" algn="l"/>
                <a:tab pos="4847760" algn="l"/>
                <a:tab pos="5762160" algn="l"/>
                <a:tab pos="6676559" algn="l"/>
                <a:tab pos="7590960" algn="l"/>
                <a:tab pos="8505360" algn="l"/>
                <a:tab pos="9419760" algn="l"/>
                <a:tab pos="10334160" algn="l"/>
                <a:tab pos="10782000" algn="l"/>
              </a:tabLst>
            </a:pPr>
            <a:r>
              <a:rPr lang="ru-RU" sz="1800" b="1" i="0" u="none" strike="noStrike" kern="1200" baseline="0">
                <a:ln>
                  <a:noFill/>
                </a:ln>
                <a:solidFill>
                  <a:srgbClr val="00FF00"/>
                </a:solidFill>
                <a:latin typeface="Arial" pitchFamily="18"/>
                <a:ea typeface="Microsoft YaHei" pitchFamily="2"/>
                <a:cs typeface="Microsoft YaHei" pitchFamily="2"/>
              </a:rPr>
              <a:t>7.3.	Подострый</a:t>
            </a:r>
          </a:p>
          <a:p>
            <a:pPr marL="742680" marR="0" lvl="1" indent="-2840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42680" algn="l"/>
                <a:tab pos="1190159" algn="l"/>
                <a:tab pos="2104560" algn="l"/>
                <a:tab pos="3018960" algn="l"/>
                <a:tab pos="3933360" algn="l"/>
                <a:tab pos="4847760" algn="l"/>
                <a:tab pos="5762160" algn="l"/>
                <a:tab pos="6676559" algn="l"/>
                <a:tab pos="7590960" algn="l"/>
                <a:tab pos="8505360" algn="l"/>
                <a:tab pos="9419760" algn="l"/>
                <a:tab pos="10334160" algn="l"/>
                <a:tab pos="10782000" algn="l"/>
              </a:tabLst>
            </a:pPr>
            <a:r>
              <a:rPr lang="ru-RU" sz="1800" b="1" i="0" u="none" strike="noStrike" kern="1200" baseline="0">
                <a:ln>
                  <a:noFill/>
                </a:ln>
                <a:solidFill>
                  <a:srgbClr val="00FF00"/>
                </a:solidFill>
                <a:latin typeface="Arial" pitchFamily="18"/>
                <a:ea typeface="Microsoft YaHei" pitchFamily="2"/>
                <a:cs typeface="Microsoft YaHei" pitchFamily="2"/>
              </a:rPr>
              <a:t>7.4.	Первично-хронический</a:t>
            </a:r>
          </a:p>
          <a:p>
            <a:pPr marL="742680" marR="0" lvl="1" indent="-2840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742680" algn="l"/>
                <a:tab pos="1190159" algn="l"/>
                <a:tab pos="2104560" algn="l"/>
                <a:tab pos="3018960" algn="l"/>
                <a:tab pos="3933360" algn="l"/>
                <a:tab pos="4847760" algn="l"/>
                <a:tab pos="5762160" algn="l"/>
                <a:tab pos="6676559" algn="l"/>
                <a:tab pos="7590960" algn="l"/>
                <a:tab pos="8505360" algn="l"/>
                <a:tab pos="9419760" algn="l"/>
                <a:tab pos="10334160" algn="l"/>
                <a:tab pos="10782000" algn="l"/>
              </a:tabLst>
            </a:pPr>
            <a:r>
              <a:rPr lang="ru-RU" sz="1800" b="1" i="0" u="none" strike="noStrike" kern="1200" baseline="0">
                <a:ln>
                  <a:noFill/>
                </a:ln>
                <a:solidFill>
                  <a:srgbClr val="00FF00"/>
                </a:solidFill>
                <a:latin typeface="Arial" pitchFamily="18"/>
                <a:ea typeface="Microsoft YaHei" pitchFamily="2"/>
                <a:cs typeface="Microsoft YaHei" pitchFamily="2"/>
              </a:rPr>
              <a:t>7.5.	Хронический, рецидивирующий</a:t>
            </a:r>
          </a:p>
          <a:p>
            <a:pPr marL="742680" marR="0" lvl="1" indent="-2840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1" i="0" u="none" strike="noStrike" kern="1200" baseline="0">
              <a:ln>
                <a:noFill/>
              </a:ln>
              <a:solidFill>
                <a:srgbClr val="00FF00"/>
              </a:solidFill>
              <a:latin typeface="Arial" pitchFamily="18"/>
              <a:ea typeface="Microsoft YaHei" pitchFamily="2"/>
              <a:cs typeface="Microsoft YaHei" pitchFamily="2"/>
            </a:endParaRPr>
          </a:p>
          <a:p>
            <a:pPr marL="276120" marR="0" lvl="0" indent="-1015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6120" algn="l"/>
                <a:tab pos="1190520" algn="l"/>
                <a:tab pos="2104920" algn="l"/>
                <a:tab pos="3019319" algn="l"/>
                <a:tab pos="3933720" algn="l"/>
                <a:tab pos="4848120" algn="l"/>
                <a:tab pos="5762519" algn="l"/>
                <a:tab pos="6676919" algn="l"/>
                <a:tab pos="7591320" algn="l"/>
                <a:tab pos="8505720" algn="l"/>
                <a:tab pos="9420120" algn="l"/>
                <a:tab pos="10334520" algn="l"/>
                <a:tab pos="10782000" algn="l"/>
              </a:tabLst>
            </a:pPr>
            <a:r>
              <a:rPr lang="ru-RU" sz="199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6.	По виду возбудителя</a:t>
            </a:r>
          </a:p>
          <a:p>
            <a:pPr marL="276120" marR="0" lvl="0" indent="-1015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6120" algn="l"/>
                <a:tab pos="1190520" algn="l"/>
                <a:tab pos="2104920" algn="l"/>
                <a:tab pos="3019319" algn="l"/>
                <a:tab pos="3933720" algn="l"/>
                <a:tab pos="4848120" algn="l"/>
                <a:tab pos="5762519" algn="l"/>
                <a:tab pos="6676919" algn="l"/>
                <a:tab pos="7591320" algn="l"/>
                <a:tab pos="8505720" algn="l"/>
                <a:tab pos="9420120" algn="l"/>
                <a:tab pos="10334520" algn="l"/>
                <a:tab pos="10782000" algn="l"/>
              </a:tabLst>
            </a:pPr>
            <a:r>
              <a:rPr lang="ru-RU" sz="1990" b="0" i="0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	6.1.	Вызванный неспецифической микрофлорой</a:t>
            </a:r>
          </a:p>
          <a:p>
            <a:pPr marL="276120" marR="0" lvl="0" indent="-1015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6120" algn="l"/>
                <a:tab pos="1190520" algn="l"/>
                <a:tab pos="2104920" algn="l"/>
                <a:tab pos="3019319" algn="l"/>
                <a:tab pos="3933720" algn="l"/>
                <a:tab pos="4848120" algn="l"/>
                <a:tab pos="5762519" algn="l"/>
                <a:tab pos="6676919" algn="l"/>
                <a:tab pos="7591320" algn="l"/>
                <a:tab pos="8505720" algn="l"/>
                <a:tab pos="9420120" algn="l"/>
                <a:tab pos="10334520" algn="l"/>
                <a:tab pos="10782000" algn="l"/>
              </a:tabLst>
            </a:pPr>
            <a:r>
              <a:rPr lang="ru-RU" sz="1990" b="0" i="1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		</a:t>
            </a:r>
            <a:r>
              <a:rPr lang="ru-RU" sz="1990" b="0" i="1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6.1.1. Монокультурой; 6.1.2. Ассоциированной культуро</a:t>
            </a:r>
            <a:r>
              <a:rPr lang="ru-RU" sz="1990" b="0" i="1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Lucida Sans Unicode" pitchFamily="2"/>
                <a:cs typeface="Tahoma" pitchFamily="2"/>
              </a:rPr>
              <a:t>й</a:t>
            </a:r>
            <a:r>
              <a:rPr lang="ru-RU" sz="1990" b="0" i="1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;</a:t>
            </a:r>
          </a:p>
          <a:p>
            <a:pPr marL="276120" marR="0" lvl="0" indent="-1015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6120" algn="l"/>
                <a:tab pos="1190520" algn="l"/>
                <a:tab pos="2104920" algn="l"/>
                <a:tab pos="3019319" algn="l"/>
                <a:tab pos="3933720" algn="l"/>
                <a:tab pos="4848120" algn="l"/>
                <a:tab pos="5762519" algn="l"/>
                <a:tab pos="6676919" algn="l"/>
                <a:tab pos="7591320" algn="l"/>
                <a:tab pos="8505720" algn="l"/>
                <a:tab pos="9420120" algn="l"/>
                <a:tab pos="10334520" algn="l"/>
                <a:tab pos="10782000" algn="l"/>
              </a:tabLst>
            </a:pPr>
            <a:r>
              <a:rPr lang="ru-RU" sz="1990" b="0" i="1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		6.1.3. Двойной ассоциацией; 6.1.4. Тройной ассоциацией</a:t>
            </a:r>
          </a:p>
          <a:p>
            <a:pPr marL="276120" marR="0" lvl="0" indent="-1015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6120" algn="l"/>
                <a:tab pos="1190520" algn="l"/>
                <a:tab pos="2104920" algn="l"/>
                <a:tab pos="3019319" algn="l"/>
                <a:tab pos="3933720" algn="l"/>
                <a:tab pos="4848120" algn="l"/>
                <a:tab pos="5762519" algn="l"/>
                <a:tab pos="6676919" algn="l"/>
                <a:tab pos="7591320" algn="l"/>
                <a:tab pos="8505720" algn="l"/>
                <a:tab pos="9420120" algn="l"/>
                <a:tab pos="10334520" algn="l"/>
                <a:tab pos="10782000" algn="l"/>
              </a:tabLst>
            </a:pPr>
            <a:r>
              <a:rPr lang="ru-RU" sz="1990" b="0" i="0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	6.2.	Вызванный специфической микрофлорой</a:t>
            </a:r>
          </a:p>
          <a:p>
            <a:pPr marL="276120" marR="0" lvl="0" indent="-1015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6120" algn="l"/>
                <a:tab pos="1190520" algn="l"/>
                <a:tab pos="2104920" algn="l"/>
                <a:tab pos="3019319" algn="l"/>
                <a:tab pos="3933720" algn="l"/>
                <a:tab pos="4848120" algn="l"/>
                <a:tab pos="5762519" algn="l"/>
                <a:tab pos="6676919" algn="l"/>
                <a:tab pos="7591320" algn="l"/>
                <a:tab pos="8505720" algn="l"/>
                <a:tab pos="9420120" algn="l"/>
                <a:tab pos="10334520" algn="l"/>
                <a:tab pos="10782000" algn="l"/>
              </a:tabLst>
            </a:pPr>
            <a:r>
              <a:rPr lang="ru-RU" sz="1990" b="0" i="1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		</a:t>
            </a:r>
            <a:r>
              <a:rPr lang="ru-RU" sz="1990" b="0" i="1" u="none" strike="noStrike" kern="1200">
                <a:ln>
                  <a:noFill/>
                </a:ln>
                <a:solidFill>
                  <a:srgbClr val="800000"/>
                </a:solidFill>
                <a:latin typeface="Arial" pitchFamily="18"/>
                <a:ea typeface="Lucida Sans Unicode" pitchFamily="2"/>
                <a:cs typeface="Tahoma" pitchFamily="2"/>
              </a:rPr>
              <a:t>6.2.1. Сифилитический; 6.2.2. Лепрозный; 6.2.3. Туберкулезный; 		6.2.4. Бруцеллезный; 6.2.5. Другие формы</a:t>
            </a:r>
          </a:p>
          <a:p>
            <a:pPr marL="276120" marR="0" lvl="0" indent="-1015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276120" algn="l"/>
                <a:tab pos="1190520" algn="l"/>
                <a:tab pos="2104920" algn="l"/>
                <a:tab pos="3019319" algn="l"/>
                <a:tab pos="3933720" algn="l"/>
                <a:tab pos="4848120" algn="l"/>
                <a:tab pos="5762519" algn="l"/>
                <a:tab pos="6676919" algn="l"/>
                <a:tab pos="7591320" algn="l"/>
                <a:tab pos="8505720" algn="l"/>
                <a:tab pos="9420120" algn="l"/>
                <a:tab pos="10334520" algn="l"/>
                <a:tab pos="10782000" algn="l"/>
              </a:tabLst>
            </a:pPr>
            <a:r>
              <a:rPr lang="ru-RU" sz="199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	</a:t>
            </a:r>
            <a:r>
              <a:rPr lang="ru-RU" sz="1990" b="0" i="0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6.3.	Возбудитель не выявлен</a:t>
            </a:r>
          </a:p>
          <a:p>
            <a:pPr marL="742680" marR="0" lvl="1" indent="-28404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1" i="0" u="none" strike="noStrike" kern="1200" baseline="0">
              <a:ln>
                <a:noFill/>
              </a:ln>
              <a:solidFill>
                <a:srgbClr val="00FF00"/>
              </a:solidFill>
              <a:latin typeface="Arial" pitchFamily="18"/>
              <a:ea typeface="Microsoft YaHei" pitchFamily="2"/>
              <a:cs typeface="Microsoft YaHei" pitchFamily="2"/>
            </a:endParaRPr>
          </a:p>
          <a:p>
            <a:pPr marL="276120" marR="0" lvl="0" indent="-10152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 baseline="0">
              <a:ln>
                <a:noFill/>
              </a:ln>
              <a:solidFill>
                <a:srgbClr val="00FF00"/>
              </a:solidFill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161640"/>
            <a:ext cx="8607960" cy="117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b="1"/>
              <a:t>Пластика костных полостей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/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>
              <a:buNone/>
            </a:pPr>
            <a:r>
              <a:rPr lang="ru-RU"/>
              <a:t>Пластика мышечным лоскутом</a:t>
            </a:r>
          </a:p>
          <a:p>
            <a:pPr lvl="0">
              <a:buNone/>
            </a:pPr>
            <a:r>
              <a:rPr lang="ru-RU"/>
              <a:t>Костная пластика</a:t>
            </a:r>
          </a:p>
          <a:p>
            <a:pPr lvl="0">
              <a:buNone/>
            </a:pPr>
            <a:r>
              <a:rPr lang="ru-RU"/>
              <a:t>Хондропластика</a:t>
            </a:r>
          </a:p>
          <a:p>
            <a:pPr lvl="0">
              <a:buNone/>
            </a:pPr>
            <a:r>
              <a:rPr lang="ru-RU"/>
              <a:t>Биополимерные</a:t>
            </a:r>
          </a:p>
          <a:p>
            <a:pPr lvl="0">
              <a:buNone/>
            </a:pPr>
            <a:r>
              <a:rPr lang="ru-RU"/>
              <a:t>     -коллагенновая губка</a:t>
            </a:r>
          </a:p>
          <a:p>
            <a:pPr lvl="0">
              <a:buNone/>
            </a:pPr>
            <a:r>
              <a:rPr lang="ru-RU"/>
              <a:t>     -клеевые композиции</a:t>
            </a:r>
          </a:p>
          <a:p>
            <a:pPr lvl="0">
              <a:buNone/>
            </a:pPr>
            <a:r>
              <a:rPr lang="ru-RU"/>
              <a:t>     -биополимерные плобмы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4080" y="924120"/>
            <a:ext cx="8889480" cy="5816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62560" y="1022400"/>
            <a:ext cx="6752880" cy="5619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67240" y="1031759"/>
            <a:ext cx="6743520" cy="5600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71920" y="1022400"/>
            <a:ext cx="6733799" cy="5619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767240" y="1022400"/>
            <a:ext cx="6743520" cy="5619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52040" y="-1430280"/>
            <a:ext cx="8607960" cy="125028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088280" y="2224080"/>
            <a:ext cx="4136400" cy="4762799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endParaRPr lang="ru-RU"/>
          </a:p>
        </p:txBody>
      </p:sp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5431680" y="2224080"/>
            <a:ext cx="4136400" cy="4762799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endParaRPr lang="ru-RU"/>
          </a:p>
        </p:txBody>
      </p:sp>
      <p:pic>
        <p:nvPicPr>
          <p:cNvPr id="5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080000" y="1260000"/>
            <a:ext cx="4140000" cy="55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00000" y="1260000"/>
            <a:ext cx="4140000" cy="504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ПЕРВИЧНО-ХРОНИЧЕСКИЕ</a:t>
            </a:r>
            <a:br>
              <a:rPr lang="ru-RU"/>
            </a:br>
            <a:r>
              <a:rPr lang="ru-RU"/>
              <a:t>ФОРМЫ ОСТЕОМИЕЛИТА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/>
              <a:t>Абсцесс Броди (1928)</a:t>
            </a:r>
          </a:p>
          <a:p>
            <a:pPr marL="0" lvl="0" indent="0" algn="ctr">
              <a:buNone/>
            </a:pPr>
            <a:endParaRPr lang="ru-RU"/>
          </a:p>
          <a:p>
            <a:pPr marL="0" lvl="0" indent="0" algn="ctr">
              <a:buNone/>
            </a:pPr>
            <a:r>
              <a:rPr lang="ru-RU"/>
              <a:t>Склерозирующий  Гарре (1893)</a:t>
            </a:r>
          </a:p>
          <a:p>
            <a:pPr marL="0" lvl="0" indent="0" algn="ctr">
              <a:buNone/>
            </a:pPr>
            <a:endParaRPr lang="ru-RU"/>
          </a:p>
          <a:p>
            <a:pPr marL="0" lvl="0" indent="0" algn="ctr">
              <a:buNone/>
            </a:pPr>
            <a:r>
              <a:rPr lang="ru-RU"/>
              <a:t>Альбуминозный (1864)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435600" y="881999"/>
            <a:ext cx="6191640" cy="20188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0" i="0" u="sng" strike="noStrike" kern="1200">
                <a:ln>
                  <a:noFill/>
                </a:ln>
                <a:solidFill>
                  <a:srgbClr val="8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Абсцесс Броди</a:t>
            </a:r>
            <a:r>
              <a:rPr lang="ru-RU" sz="1990" b="0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(В.С. Brodie, 1828)</a:t>
            </a:r>
            <a:r>
              <a:rPr lang="ru-RU" sz="199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ru-RU" sz="199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вызывается, как правило, слабо вирулентной флорой, чаще всего патогенным стафилококком. Заболевание чаще всего развивается исподволь, незаметно для больного, без четких клинических проявлений.</a:t>
            </a:r>
          </a:p>
        </p:txBody>
      </p:sp>
      <p:sp>
        <p:nvSpPr>
          <p:cNvPr id="3" name="Полилиния 2"/>
          <p:cNvSpPr/>
          <p:nvPr/>
        </p:nvSpPr>
        <p:spPr>
          <a:xfrm>
            <a:off x="516240" y="2906640"/>
            <a:ext cx="6271919" cy="19180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990" b="1" i="1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Клиника заболевания скудна: </a:t>
            </a:r>
            <a:r>
              <a:rPr lang="ru-RU" sz="199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ноющие боли в области метафиза кости, усиливающиеся по ночам и после физическим нагрузок, локальная болезненность. Общая реакция на существующий гнойник отсутствует, но возможна при обострении заболевания.</a:t>
            </a:r>
          </a:p>
        </p:txBody>
      </p:sp>
      <p:sp>
        <p:nvSpPr>
          <p:cNvPr id="4" name="Полилиния 3"/>
          <p:cNvSpPr/>
          <p:nvPr/>
        </p:nvSpPr>
        <p:spPr>
          <a:xfrm>
            <a:off x="594720" y="5207760"/>
            <a:ext cx="9037080" cy="1615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1990" b="1" i="1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Данные рентгенографии: </a:t>
            </a:r>
            <a:r>
              <a:rPr lang="ru-RU" sz="199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в области метафиза, в губчатом веществе большеберцовой кости (80% поражений приходиться на эту кость) определяется круглой или овальной формы полость с очерченными контурами и перифокальным остеосклерозом. Периостальные изменения прослеживаются не у всех больных.</a:t>
            </a:r>
          </a:p>
        </p:txBody>
      </p:sp>
      <p:sp>
        <p:nvSpPr>
          <p:cNvPr id="5" name="Прямая соединительная линия 4"/>
          <p:cNvSpPr/>
          <p:nvPr/>
        </p:nvSpPr>
        <p:spPr>
          <a:xfrm>
            <a:off x="516240" y="921960"/>
            <a:ext cx="920664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Прямая соединительная линия 5"/>
          <p:cNvSpPr/>
          <p:nvPr/>
        </p:nvSpPr>
        <p:spPr>
          <a:xfrm>
            <a:off x="378000" y="7113599"/>
            <a:ext cx="9266040" cy="1441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1627199" y="57600"/>
            <a:ext cx="7143840" cy="80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Атипичные формы ХГО</a:t>
            </a:r>
          </a:p>
        </p:txBody>
      </p:sp>
      <p:pic>
        <p:nvPicPr>
          <p:cNvPr id="8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45480" y="1240200"/>
            <a:ext cx="2434320" cy="2880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276480" y="689399"/>
            <a:ext cx="6907320" cy="6422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400" b="1" i="0" u="sng" strike="noStrike" kern="1200">
                <a:ln>
                  <a:noFill/>
                </a:ln>
                <a:solidFill>
                  <a:srgbClr val="8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Склерозирующий остеомиелит Гарре</a:t>
            </a:r>
            <a:r>
              <a:rPr lang="ru-RU" sz="2400" b="1" i="0" u="sng" strike="noStrike" kern="1200">
                <a:ln>
                  <a:noFill/>
                </a:ln>
                <a:solidFill>
                  <a:srgbClr val="FFFF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ru-RU" sz="32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(</a:t>
            </a:r>
            <a:r>
              <a:rPr lang="ru-RU" sz="24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С. Garre, 1893</a:t>
            </a:r>
            <a:r>
              <a:rPr lang="ru-RU" sz="320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)</a:t>
            </a:r>
            <a:r>
              <a:rPr lang="ru-RU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начинается подостро, без резких болей в конечности, без гипертермии. Образование флегмон и гнойных свищей наблюдается редко. Течение воспалительного процесса вялое. Клинически оно характеризуется болями в конечности, чаще ночными, нарушением её функции, умеренным повышением температуры, СОЭ и лейкоцитоза. Рентгенологически выявляется резко выраженный склероз диафизарной части длинной трубчатой кости (чаще большеберцовой). Но фоне склероза могут выявляться небольшие очаги разряжения костной ткани. Костномозговая полость с течением времени сужается и может полностью склерозироваться; одновременно диафиз кости веретенообразно утолщается.</a:t>
            </a: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516240" y="921960"/>
            <a:ext cx="920664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Прямая соединительная линия 3"/>
          <p:cNvSpPr/>
          <p:nvPr/>
        </p:nvSpPr>
        <p:spPr>
          <a:xfrm>
            <a:off x="378000" y="7113599"/>
            <a:ext cx="9266040" cy="1441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673560" y="0"/>
            <a:ext cx="7143480" cy="80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Атипичные формы ХГО</a:t>
            </a: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580880" y="286920"/>
            <a:ext cx="2199600" cy="320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500240" y="3620520"/>
            <a:ext cx="2204999" cy="3312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/>
          <p:nvPr/>
        </p:nvSpPr>
        <p:spPr>
          <a:xfrm>
            <a:off x="516240" y="921960"/>
            <a:ext cx="920664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378000" y="7113599"/>
            <a:ext cx="9266040" cy="1441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991800" y="57600"/>
            <a:ext cx="8811360" cy="80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Основные статистические данные</a:t>
            </a:r>
          </a:p>
        </p:txBody>
      </p:sp>
      <p:sp>
        <p:nvSpPr>
          <p:cNvPr id="5" name="Прямая соединительная линия 4"/>
          <p:cNvSpPr/>
          <p:nvPr/>
        </p:nvSpPr>
        <p:spPr>
          <a:xfrm>
            <a:off x="516240" y="921960"/>
            <a:ext cx="920664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6" name="Прямая соединительная линия 5"/>
          <p:cNvSpPr/>
          <p:nvPr/>
        </p:nvSpPr>
        <p:spPr>
          <a:xfrm>
            <a:off x="378000" y="7113599"/>
            <a:ext cx="9266040" cy="1441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7" name="Полилиния 6"/>
          <p:cNvSpPr/>
          <p:nvPr/>
        </p:nvSpPr>
        <p:spPr>
          <a:xfrm>
            <a:off x="5277960" y="921960"/>
            <a:ext cx="4252320" cy="80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Локализация</a:t>
            </a:r>
          </a:p>
        </p:txBody>
      </p:sp>
      <p:pic>
        <p:nvPicPr>
          <p:cNvPr id="8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 l="6662" r="8624" b="6078"/>
          <a:stretch>
            <a:fillRect/>
          </a:stretch>
        </p:blipFill>
        <p:spPr>
          <a:xfrm>
            <a:off x="991800" y="1160280"/>
            <a:ext cx="2827800" cy="56646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олилиния 8"/>
          <p:cNvSpPr/>
          <p:nvPr/>
        </p:nvSpPr>
        <p:spPr>
          <a:xfrm>
            <a:off x="5118479" y="1636200"/>
            <a:ext cx="4961520" cy="5093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itchFamily="2"/>
              <a:buChar char=""/>
              <a:tabLst/>
            </a:pPr>
            <a:r>
              <a:rPr lang="ru-RU" sz="21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В 80 – 85% случаев поражаются длинные трубчатые кости.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itchFamily="2"/>
              <a:buChar char=""/>
              <a:tabLst/>
            </a:pPr>
            <a:r>
              <a:rPr lang="ru-RU" sz="21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В 56 – 63% случаев остеомиелитический процесс развивается в костях нижних конечностей.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itchFamily="2"/>
              <a:buChar char=""/>
              <a:tabLst/>
            </a:pPr>
            <a:r>
              <a:rPr lang="ru-RU" sz="21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кости верхних конечностей поражаются в 12 – 18% случаев.</a:t>
            </a:r>
          </a:p>
          <a:p>
            <a:pPr marL="0" marR="0" lvl="0" indent="0" rtl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>
                <a:srgbClr val="FFFF00"/>
              </a:buClr>
              <a:buSzPct val="120000"/>
              <a:buFont typeface="Wingdings" pitchFamily="2"/>
              <a:buChar char=""/>
              <a:tabLst/>
            </a:pPr>
            <a:r>
              <a:rPr lang="ru-RU" sz="21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Множественное поражение костей отмечается в 7,5 – 13,1% .</a:t>
            </a:r>
          </a:p>
        </p:txBody>
      </p:sp>
      <p:sp>
        <p:nvSpPr>
          <p:cNvPr id="10" name="Полилиния 9"/>
          <p:cNvSpPr/>
          <p:nvPr/>
        </p:nvSpPr>
        <p:spPr>
          <a:xfrm>
            <a:off x="4173480" y="3937320"/>
            <a:ext cx="71388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ru-RU" sz="199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30,4</a:t>
            </a:r>
          </a:p>
        </p:txBody>
      </p:sp>
      <p:sp>
        <p:nvSpPr>
          <p:cNvPr id="11" name="Полилиния 10"/>
          <p:cNvSpPr/>
          <p:nvPr/>
        </p:nvSpPr>
        <p:spPr>
          <a:xfrm>
            <a:off x="4095000" y="4566960"/>
            <a:ext cx="71388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ru-RU" sz="199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6,4</a:t>
            </a:r>
          </a:p>
        </p:txBody>
      </p:sp>
      <p:sp>
        <p:nvSpPr>
          <p:cNvPr id="12" name="Прямая соединительная линия 11"/>
          <p:cNvSpPr/>
          <p:nvPr/>
        </p:nvSpPr>
        <p:spPr>
          <a:xfrm flipH="1">
            <a:off x="3069360" y="4803480"/>
            <a:ext cx="1027080" cy="787320"/>
          </a:xfrm>
          <a:prstGeom prst="line">
            <a:avLst/>
          </a:prstGeom>
          <a:noFill/>
          <a:ln w="936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3" name="Полилиния 12"/>
          <p:cNvSpPr/>
          <p:nvPr/>
        </p:nvSpPr>
        <p:spPr>
          <a:xfrm>
            <a:off x="4252320" y="5039640"/>
            <a:ext cx="71388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ru-RU" sz="199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21,8</a:t>
            </a:r>
          </a:p>
        </p:txBody>
      </p:sp>
      <p:sp>
        <p:nvSpPr>
          <p:cNvPr id="14" name="Прямая соединительная линия 13"/>
          <p:cNvSpPr/>
          <p:nvPr/>
        </p:nvSpPr>
        <p:spPr>
          <a:xfrm flipH="1">
            <a:off x="2912040" y="5275800"/>
            <a:ext cx="1263600" cy="551160"/>
          </a:xfrm>
          <a:prstGeom prst="line">
            <a:avLst/>
          </a:prstGeom>
          <a:noFill/>
          <a:ln w="936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5" name="Прямая соединительная линия 14"/>
          <p:cNvSpPr/>
          <p:nvPr/>
        </p:nvSpPr>
        <p:spPr>
          <a:xfrm flipH="1">
            <a:off x="2894399" y="4173480"/>
            <a:ext cx="1280880" cy="479520"/>
          </a:xfrm>
          <a:prstGeom prst="line">
            <a:avLst/>
          </a:prstGeom>
          <a:noFill/>
          <a:ln w="936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6" name="Полилиния 15"/>
          <p:cNvSpPr/>
          <p:nvPr/>
        </p:nvSpPr>
        <p:spPr>
          <a:xfrm>
            <a:off x="4252320" y="1968480"/>
            <a:ext cx="71388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ru-RU" sz="199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9</a:t>
            </a:r>
          </a:p>
        </p:txBody>
      </p:sp>
      <p:sp>
        <p:nvSpPr>
          <p:cNvPr id="17" name="Полилиния 16"/>
          <p:cNvSpPr/>
          <p:nvPr/>
        </p:nvSpPr>
        <p:spPr>
          <a:xfrm>
            <a:off x="4252320" y="3228480"/>
            <a:ext cx="71388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ru-RU" sz="199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2</a:t>
            </a:r>
          </a:p>
        </p:txBody>
      </p:sp>
      <p:sp>
        <p:nvSpPr>
          <p:cNvPr id="18" name="Прямая соединительная линия 17"/>
          <p:cNvSpPr/>
          <p:nvPr/>
        </p:nvSpPr>
        <p:spPr>
          <a:xfrm flipH="1">
            <a:off x="3305520" y="2835000"/>
            <a:ext cx="869759" cy="551160"/>
          </a:xfrm>
          <a:prstGeom prst="line">
            <a:avLst/>
          </a:prstGeom>
          <a:noFill/>
          <a:ln w="936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19" name="Прямая соединительная линия 18"/>
          <p:cNvSpPr/>
          <p:nvPr/>
        </p:nvSpPr>
        <p:spPr>
          <a:xfrm flipH="1">
            <a:off x="3372120" y="3464639"/>
            <a:ext cx="960480" cy="234361"/>
          </a:xfrm>
          <a:prstGeom prst="line">
            <a:avLst/>
          </a:prstGeom>
          <a:noFill/>
          <a:ln w="936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0" name="Полилиния 19"/>
          <p:cNvSpPr/>
          <p:nvPr/>
        </p:nvSpPr>
        <p:spPr>
          <a:xfrm>
            <a:off x="4173480" y="2598480"/>
            <a:ext cx="71388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ru-RU" sz="199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5</a:t>
            </a:r>
          </a:p>
        </p:txBody>
      </p:sp>
      <p:sp>
        <p:nvSpPr>
          <p:cNvPr id="21" name="Прямая соединительная линия 20"/>
          <p:cNvSpPr/>
          <p:nvPr/>
        </p:nvSpPr>
        <p:spPr>
          <a:xfrm flipH="1">
            <a:off x="3227040" y="2204639"/>
            <a:ext cx="1027080" cy="708841"/>
          </a:xfrm>
          <a:prstGeom prst="line">
            <a:avLst/>
          </a:prstGeom>
          <a:noFill/>
          <a:ln w="9360">
            <a:solidFill>
              <a:srgbClr val="FF0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4095000" y="1417320"/>
            <a:ext cx="72288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ru-RU" sz="199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1</a:t>
            </a:r>
          </a:p>
        </p:txBody>
      </p:sp>
      <p:sp>
        <p:nvSpPr>
          <p:cNvPr id="23" name="Прямая соединительная линия 22"/>
          <p:cNvSpPr/>
          <p:nvPr/>
        </p:nvSpPr>
        <p:spPr>
          <a:xfrm flipV="1">
            <a:off x="315000" y="1493999"/>
            <a:ext cx="2059560" cy="1814760"/>
          </a:xfrm>
          <a:prstGeom prst="line">
            <a:avLst/>
          </a:prstGeom>
          <a:noFill/>
          <a:ln w="9360">
            <a:solidFill>
              <a:srgbClr val="00FF00"/>
            </a:solidFill>
            <a:custDash>
              <a:ds d="400000" sp="100000"/>
            </a:custDash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4" name="Прямая соединительная линия 23"/>
          <p:cNvSpPr/>
          <p:nvPr/>
        </p:nvSpPr>
        <p:spPr>
          <a:xfrm flipH="1">
            <a:off x="2911679" y="1653480"/>
            <a:ext cx="1184761" cy="551159"/>
          </a:xfrm>
          <a:prstGeom prst="line">
            <a:avLst/>
          </a:prstGeom>
          <a:noFill/>
          <a:ln w="9360">
            <a:solidFill>
              <a:srgbClr val="00FF00"/>
            </a:solidFill>
            <a:custDash>
              <a:ds d="400000" sp="100000"/>
            </a:custDash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5" name="Прямая соединительная линия 24"/>
          <p:cNvSpPr/>
          <p:nvPr/>
        </p:nvSpPr>
        <p:spPr>
          <a:xfrm flipH="1">
            <a:off x="2912040" y="3150000"/>
            <a:ext cx="1263600" cy="393840"/>
          </a:xfrm>
          <a:prstGeom prst="line">
            <a:avLst/>
          </a:prstGeom>
          <a:noFill/>
          <a:ln w="9360">
            <a:solidFill>
              <a:srgbClr val="00FF00"/>
            </a:solidFill>
            <a:custDash>
              <a:ds d="400000" sp="100000"/>
            </a:custDash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6" name="Полилиния 25"/>
          <p:cNvSpPr/>
          <p:nvPr/>
        </p:nvSpPr>
        <p:spPr>
          <a:xfrm>
            <a:off x="2992320" y="6772320"/>
            <a:ext cx="71388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ru-RU" sz="199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2</a:t>
            </a:r>
          </a:p>
        </p:txBody>
      </p:sp>
      <p:sp>
        <p:nvSpPr>
          <p:cNvPr id="27" name="Прямая соединительная линия 26"/>
          <p:cNvSpPr/>
          <p:nvPr/>
        </p:nvSpPr>
        <p:spPr>
          <a:xfrm flipH="1" flipV="1">
            <a:off x="2523240" y="6455519"/>
            <a:ext cx="470520" cy="476281"/>
          </a:xfrm>
          <a:prstGeom prst="line">
            <a:avLst/>
          </a:prstGeom>
          <a:noFill/>
          <a:ln w="9360">
            <a:solidFill>
              <a:srgbClr val="00FF00"/>
            </a:solidFill>
            <a:custDash>
              <a:ds d="400000" sp="100000"/>
            </a:custDash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8" name="Прямая соединительная линия 27"/>
          <p:cNvSpPr/>
          <p:nvPr/>
        </p:nvSpPr>
        <p:spPr>
          <a:xfrm>
            <a:off x="315000" y="3307320"/>
            <a:ext cx="1868760" cy="3092400"/>
          </a:xfrm>
          <a:prstGeom prst="line">
            <a:avLst/>
          </a:prstGeom>
          <a:noFill/>
          <a:ln w="9360">
            <a:solidFill>
              <a:srgbClr val="00FF00"/>
            </a:solidFill>
            <a:custDash>
              <a:ds d="400000" sp="100000"/>
            </a:custDash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29" name="Полилиния 28"/>
          <p:cNvSpPr/>
          <p:nvPr/>
        </p:nvSpPr>
        <p:spPr>
          <a:xfrm>
            <a:off x="2023199" y="4731839"/>
            <a:ext cx="477360" cy="475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80 f10 1"/>
              <a:gd name="f16" fmla="*/ 18420 f10 1"/>
              <a:gd name="f17" fmla="*/ 18420 f11 1"/>
              <a:gd name="f18" fmla="*/ 3180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3163 f10 1"/>
              <a:gd name="f25" fmla="*/ 3163 f11 1"/>
              <a:gd name="f26" fmla="*/ 0 f10 1"/>
              <a:gd name="f27" fmla="*/ 10800 f11 1"/>
              <a:gd name="f28" fmla="*/ 18437 f11 1"/>
              <a:gd name="f29" fmla="*/ 21600 f11 1"/>
              <a:gd name="f30" fmla="*/ 18437 f10 1"/>
              <a:gd name="f31" fmla="*/ 21600 f10 1"/>
              <a:gd name="f32" fmla="+- 0 0 f19"/>
              <a:gd name="f33" fmla="+- f20 0 f1"/>
              <a:gd name="f34" fmla="+- f21 0 f1"/>
              <a:gd name="f35" fmla="*/ f32 f0 1"/>
              <a:gd name="f36" fmla="+- f34 0 f33"/>
              <a:gd name="f37" fmla="*/ f35 1 f5"/>
              <a:gd name="f38" fmla="+- f37 0 f1"/>
              <a:gd name="f39" fmla="cos 1 f38"/>
              <a:gd name="f40" fmla="sin 1 f38"/>
              <a:gd name="f41" fmla="+- 0 0 f39"/>
              <a:gd name="f42" fmla="+- 0 0 f40"/>
              <a:gd name="f43" fmla="*/ 10800 f41 1"/>
              <a:gd name="f44" fmla="*/ 10800 f42 1"/>
              <a:gd name="f45" fmla="*/ f43 f43 1"/>
              <a:gd name="f46" fmla="*/ f44 f44 1"/>
              <a:gd name="f47" fmla="+- f45 f46 0"/>
              <a:gd name="f48" fmla="sqrt f47"/>
              <a:gd name="f49" fmla="*/ f6 1 f48"/>
              <a:gd name="f50" fmla="*/ f41 f49 1"/>
              <a:gd name="f51" fmla="*/ f42 f49 1"/>
              <a:gd name="f52" fmla="+- 10800 0 f50"/>
              <a:gd name="f53" fmla="+- 10800 0 f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22" y="f23"/>
              </a:cxn>
              <a:cxn ang="f33">
                <a:pos x="f24" y="f25"/>
              </a:cxn>
              <a:cxn ang="f33">
                <a:pos x="f26" y="f27"/>
              </a:cxn>
              <a:cxn ang="f33">
                <a:pos x="f24" y="f28"/>
              </a:cxn>
              <a:cxn ang="f33">
                <a:pos x="f22" y="f29"/>
              </a:cxn>
              <a:cxn ang="f33">
                <a:pos x="f30" y="f28"/>
              </a:cxn>
              <a:cxn ang="f33">
                <a:pos x="f31" y="f27"/>
              </a:cxn>
              <a:cxn ang="f33">
                <a:pos x="f30" y="f25"/>
              </a:cxn>
            </a:cxnLst>
            <a:rect l="f15" t="f18" r="f16" b="f17"/>
            <a:pathLst>
              <a:path w="21600" h="21600">
                <a:moveTo>
                  <a:pt x="f52" y="f53"/>
                </a:moveTo>
                <a:arcTo wR="f9" hR="f9" stAng="f33" swAng="f36"/>
                <a:close/>
              </a:path>
            </a:pathLst>
          </a:custGeom>
          <a:noFill/>
          <a:ln w="25560">
            <a:solidFill>
              <a:srgbClr val="FF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0" name="Полилиния 29"/>
          <p:cNvSpPr/>
          <p:nvPr/>
        </p:nvSpPr>
        <p:spPr>
          <a:xfrm>
            <a:off x="2657880" y="5050079"/>
            <a:ext cx="477720" cy="47628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80 f10 1"/>
              <a:gd name="f16" fmla="*/ 18420 f10 1"/>
              <a:gd name="f17" fmla="*/ 18420 f11 1"/>
              <a:gd name="f18" fmla="*/ 3180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3163 f10 1"/>
              <a:gd name="f25" fmla="*/ 3163 f11 1"/>
              <a:gd name="f26" fmla="*/ 0 f10 1"/>
              <a:gd name="f27" fmla="*/ 10800 f11 1"/>
              <a:gd name="f28" fmla="*/ 18437 f11 1"/>
              <a:gd name="f29" fmla="*/ 21600 f11 1"/>
              <a:gd name="f30" fmla="*/ 18437 f10 1"/>
              <a:gd name="f31" fmla="*/ 21600 f10 1"/>
              <a:gd name="f32" fmla="+- 0 0 f19"/>
              <a:gd name="f33" fmla="+- f20 0 f1"/>
              <a:gd name="f34" fmla="+- f21 0 f1"/>
              <a:gd name="f35" fmla="*/ f32 f0 1"/>
              <a:gd name="f36" fmla="+- f34 0 f33"/>
              <a:gd name="f37" fmla="*/ f35 1 f5"/>
              <a:gd name="f38" fmla="+- f37 0 f1"/>
              <a:gd name="f39" fmla="cos 1 f38"/>
              <a:gd name="f40" fmla="sin 1 f38"/>
              <a:gd name="f41" fmla="+- 0 0 f39"/>
              <a:gd name="f42" fmla="+- 0 0 f40"/>
              <a:gd name="f43" fmla="*/ 10800 f41 1"/>
              <a:gd name="f44" fmla="*/ 10800 f42 1"/>
              <a:gd name="f45" fmla="*/ f43 f43 1"/>
              <a:gd name="f46" fmla="*/ f44 f44 1"/>
              <a:gd name="f47" fmla="+- f45 f46 0"/>
              <a:gd name="f48" fmla="sqrt f47"/>
              <a:gd name="f49" fmla="*/ f6 1 f48"/>
              <a:gd name="f50" fmla="*/ f41 f49 1"/>
              <a:gd name="f51" fmla="*/ f42 f49 1"/>
              <a:gd name="f52" fmla="+- 10800 0 f50"/>
              <a:gd name="f53" fmla="+- 10800 0 f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22" y="f23"/>
              </a:cxn>
              <a:cxn ang="f33">
                <a:pos x="f24" y="f25"/>
              </a:cxn>
              <a:cxn ang="f33">
                <a:pos x="f26" y="f27"/>
              </a:cxn>
              <a:cxn ang="f33">
                <a:pos x="f24" y="f28"/>
              </a:cxn>
              <a:cxn ang="f33">
                <a:pos x="f22" y="f29"/>
              </a:cxn>
              <a:cxn ang="f33">
                <a:pos x="f30" y="f28"/>
              </a:cxn>
              <a:cxn ang="f33">
                <a:pos x="f31" y="f27"/>
              </a:cxn>
              <a:cxn ang="f33">
                <a:pos x="f30" y="f25"/>
              </a:cxn>
            </a:cxnLst>
            <a:rect l="f15" t="f18" r="f16" b="f17"/>
            <a:pathLst>
              <a:path w="21600" h="21600">
                <a:moveTo>
                  <a:pt x="f52" y="f53"/>
                </a:moveTo>
                <a:arcTo wR="f9" hR="f9" stAng="f33" swAng="f36"/>
                <a:close/>
              </a:path>
            </a:pathLst>
          </a:custGeom>
          <a:noFill/>
          <a:ln w="25560">
            <a:solidFill>
              <a:srgbClr val="FF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1" name="Полилиния 30"/>
          <p:cNvSpPr/>
          <p:nvPr/>
        </p:nvSpPr>
        <p:spPr>
          <a:xfrm>
            <a:off x="2976840" y="2271600"/>
            <a:ext cx="477720" cy="4759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80 f10 1"/>
              <a:gd name="f16" fmla="*/ 18420 f10 1"/>
              <a:gd name="f17" fmla="*/ 18420 f11 1"/>
              <a:gd name="f18" fmla="*/ 3180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3163 f10 1"/>
              <a:gd name="f25" fmla="*/ 3163 f11 1"/>
              <a:gd name="f26" fmla="*/ 0 f10 1"/>
              <a:gd name="f27" fmla="*/ 10800 f11 1"/>
              <a:gd name="f28" fmla="*/ 18437 f11 1"/>
              <a:gd name="f29" fmla="*/ 21600 f11 1"/>
              <a:gd name="f30" fmla="*/ 18437 f10 1"/>
              <a:gd name="f31" fmla="*/ 21600 f10 1"/>
              <a:gd name="f32" fmla="+- 0 0 f19"/>
              <a:gd name="f33" fmla="+- f20 0 f1"/>
              <a:gd name="f34" fmla="+- f21 0 f1"/>
              <a:gd name="f35" fmla="*/ f32 f0 1"/>
              <a:gd name="f36" fmla="+- f34 0 f33"/>
              <a:gd name="f37" fmla="*/ f35 1 f5"/>
              <a:gd name="f38" fmla="+- f37 0 f1"/>
              <a:gd name="f39" fmla="cos 1 f38"/>
              <a:gd name="f40" fmla="sin 1 f38"/>
              <a:gd name="f41" fmla="+- 0 0 f39"/>
              <a:gd name="f42" fmla="+- 0 0 f40"/>
              <a:gd name="f43" fmla="*/ 10800 f41 1"/>
              <a:gd name="f44" fmla="*/ 10800 f42 1"/>
              <a:gd name="f45" fmla="*/ f43 f43 1"/>
              <a:gd name="f46" fmla="*/ f44 f44 1"/>
              <a:gd name="f47" fmla="+- f45 f46 0"/>
              <a:gd name="f48" fmla="sqrt f47"/>
              <a:gd name="f49" fmla="*/ f6 1 f48"/>
              <a:gd name="f50" fmla="*/ f41 f49 1"/>
              <a:gd name="f51" fmla="*/ f42 f49 1"/>
              <a:gd name="f52" fmla="+- 10800 0 f50"/>
              <a:gd name="f53" fmla="+- 10800 0 f5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3">
                <a:pos x="f22" y="f23"/>
              </a:cxn>
              <a:cxn ang="f33">
                <a:pos x="f24" y="f25"/>
              </a:cxn>
              <a:cxn ang="f33">
                <a:pos x="f26" y="f27"/>
              </a:cxn>
              <a:cxn ang="f33">
                <a:pos x="f24" y="f28"/>
              </a:cxn>
              <a:cxn ang="f33">
                <a:pos x="f22" y="f29"/>
              </a:cxn>
              <a:cxn ang="f33">
                <a:pos x="f30" y="f28"/>
              </a:cxn>
              <a:cxn ang="f33">
                <a:pos x="f31" y="f27"/>
              </a:cxn>
              <a:cxn ang="f33">
                <a:pos x="f30" y="f25"/>
              </a:cxn>
            </a:cxnLst>
            <a:rect l="f15" t="f18" r="f16" b="f17"/>
            <a:pathLst>
              <a:path w="21600" h="21600">
                <a:moveTo>
                  <a:pt x="f52" y="f53"/>
                </a:moveTo>
                <a:arcTo wR="f9" hR="f9" stAng="f33" swAng="f36"/>
                <a:close/>
              </a:path>
            </a:pathLst>
          </a:custGeom>
          <a:noFill/>
          <a:ln w="25560">
            <a:solidFill>
              <a:srgbClr val="FF0000"/>
            </a:solidFill>
            <a:custDash>
              <a:ds d="100000" sp="100000"/>
            </a:custDash>
            <a:miter/>
          </a:ln>
        </p:spPr>
        <p:txBody>
          <a:bodyPr vert="horz" wrap="none" lIns="90000" tIns="46800" rIns="90000" bIns="46800" anchor="ctr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2" name="Полилиния 31"/>
          <p:cNvSpPr/>
          <p:nvPr/>
        </p:nvSpPr>
        <p:spPr>
          <a:xfrm>
            <a:off x="4173480" y="2913480"/>
            <a:ext cx="72288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ru-RU" sz="199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11</a:t>
            </a:r>
          </a:p>
        </p:txBody>
      </p:sp>
      <p:sp>
        <p:nvSpPr>
          <p:cNvPr id="33" name="Прямая соединительная линия 32"/>
          <p:cNvSpPr/>
          <p:nvPr/>
        </p:nvSpPr>
        <p:spPr>
          <a:xfrm flipV="1">
            <a:off x="314640" y="2754360"/>
            <a:ext cx="2217240" cy="554760"/>
          </a:xfrm>
          <a:prstGeom prst="line">
            <a:avLst/>
          </a:prstGeom>
          <a:noFill/>
          <a:ln w="9360">
            <a:solidFill>
              <a:srgbClr val="00FF00"/>
            </a:solidFill>
            <a:custDash>
              <a:ds d="400000" sp="100000"/>
            </a:custDash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4" name="Прямая соединительная линия 33"/>
          <p:cNvSpPr/>
          <p:nvPr/>
        </p:nvSpPr>
        <p:spPr>
          <a:xfrm flipV="1">
            <a:off x="315000" y="2517840"/>
            <a:ext cx="1981080" cy="790919"/>
          </a:xfrm>
          <a:prstGeom prst="line">
            <a:avLst/>
          </a:prstGeom>
          <a:noFill/>
          <a:ln w="9360">
            <a:solidFill>
              <a:srgbClr val="00FF00"/>
            </a:solidFill>
            <a:custDash>
              <a:ds d="400000" sp="100000"/>
            </a:custDash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5" name="Прямая соединительная линия 34"/>
          <p:cNvSpPr/>
          <p:nvPr/>
        </p:nvSpPr>
        <p:spPr>
          <a:xfrm flipV="1">
            <a:off x="393480" y="3226680"/>
            <a:ext cx="2138760" cy="82079"/>
          </a:xfrm>
          <a:prstGeom prst="line">
            <a:avLst/>
          </a:prstGeom>
          <a:noFill/>
          <a:ln w="9360">
            <a:solidFill>
              <a:srgbClr val="00FF00"/>
            </a:solidFill>
            <a:custDash>
              <a:ds d="400000" sp="100000"/>
            </a:custDash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6" name="Прямая соединительная линия 35"/>
          <p:cNvSpPr/>
          <p:nvPr/>
        </p:nvSpPr>
        <p:spPr>
          <a:xfrm>
            <a:off x="315000" y="3306960"/>
            <a:ext cx="2217240" cy="315000"/>
          </a:xfrm>
          <a:prstGeom prst="line">
            <a:avLst/>
          </a:prstGeom>
          <a:noFill/>
          <a:ln w="9360">
            <a:solidFill>
              <a:srgbClr val="00FF00"/>
            </a:solidFill>
            <a:custDash>
              <a:ds d="400000" sp="100000"/>
            </a:custDash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7" name="Прямая соединительная линия 36"/>
          <p:cNvSpPr/>
          <p:nvPr/>
        </p:nvSpPr>
        <p:spPr>
          <a:xfrm>
            <a:off x="315000" y="3306960"/>
            <a:ext cx="1272240" cy="708840"/>
          </a:xfrm>
          <a:prstGeom prst="line">
            <a:avLst/>
          </a:prstGeom>
          <a:noFill/>
          <a:ln w="9360">
            <a:solidFill>
              <a:srgbClr val="00FF00"/>
            </a:solidFill>
            <a:custDash>
              <a:ds d="400000" sp="100000"/>
            </a:custDash>
            <a:miter/>
            <a:tailEnd type="arrow"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8" name="Полилиния 37"/>
          <p:cNvSpPr/>
          <p:nvPr/>
        </p:nvSpPr>
        <p:spPr>
          <a:xfrm>
            <a:off x="0" y="2677320"/>
            <a:ext cx="713880" cy="406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rtl="0" hangingPunct="1">
              <a:lnSpc>
                <a:spcPct val="100000"/>
              </a:lnSpc>
              <a:spcBef>
                <a:spcPts val="1123"/>
              </a:spcBef>
              <a:spcAft>
                <a:spcPts val="0"/>
              </a:spcAft>
              <a:buNone/>
              <a:tabLst/>
            </a:pPr>
            <a:r>
              <a:rPr lang="ru-RU" sz="1990" b="1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10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лилиния 1"/>
          <p:cNvSpPr/>
          <p:nvPr/>
        </p:nvSpPr>
        <p:spPr>
          <a:xfrm>
            <a:off x="516240" y="1403639"/>
            <a:ext cx="9129600" cy="4473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just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000" b="1" i="0" u="sng" strike="noStrike" kern="1200">
                <a:ln>
                  <a:noFill/>
                </a:ln>
                <a:solidFill>
                  <a:srgbClr val="800000"/>
                </a:solidFill>
                <a:uFillTx/>
                <a:latin typeface="Arial" pitchFamily="18"/>
                <a:ea typeface="Lucida Sans Unicode" pitchFamily="2"/>
                <a:cs typeface="Tahoma" pitchFamily="2"/>
              </a:rPr>
              <a:t>Альбуминозный остеомиелит Оллье</a:t>
            </a:r>
            <a:r>
              <a:rPr lang="ru-RU" sz="2000" b="1" i="0" u="none" strike="noStrike" kern="1200">
                <a:ln>
                  <a:noFill/>
                </a:ln>
                <a:solidFill>
                  <a:srgbClr val="FFFF00"/>
                </a:solidFill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(L. Oilier, 1864 г) протекает без выраженной картины инфекционного заболевания, с незначительными локальными изменениями на конечности в виде небольшой инфильтрации мягких тканей и слабой гиперемии кожи. Очаг воспаления располагается во внутренних отделах коркового вещества с формированием центральных секвестров. Особенностью данной формы остеомиелита является  то, что вместо гноя в очаге скапливается серозная, богатая белком или муцином жидкость, что отразилось в названии этого заболевания. Вялое течение заболевания иногда осложняется деструкцией кости с образованием секвестров или вторичным присоединением инфекции.</a:t>
            </a: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516240" y="921960"/>
            <a:ext cx="920664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Прямая соединительная линия 3"/>
          <p:cNvSpPr/>
          <p:nvPr/>
        </p:nvSpPr>
        <p:spPr>
          <a:xfrm>
            <a:off x="378000" y="7113599"/>
            <a:ext cx="9266040" cy="1441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Полилиния 4"/>
          <p:cNvSpPr/>
          <p:nvPr/>
        </p:nvSpPr>
        <p:spPr>
          <a:xfrm>
            <a:off x="1627199" y="57600"/>
            <a:ext cx="7143840" cy="80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Атипичные формы ХГО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40879" y="161640"/>
            <a:ext cx="8607960" cy="1172160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АТИПИЧЕСКИЕ ФОРМЫ</a:t>
            </a:r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/>
        <p:txBody>
          <a:bodyPr anchor="ctr"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ru-RU"/>
              <a:t>Антибиотический</a:t>
            </a:r>
          </a:p>
          <a:p>
            <a:pPr marL="0" lvl="0" indent="0" algn="ctr">
              <a:buNone/>
            </a:pPr>
            <a:endParaRPr lang="ru-RU"/>
          </a:p>
          <a:p>
            <a:pPr marL="0" lvl="0" indent="0" algn="ctr">
              <a:buNone/>
            </a:pPr>
            <a:r>
              <a:rPr lang="ru-RU"/>
              <a:t>Послетифозный</a:t>
            </a:r>
          </a:p>
          <a:p>
            <a:pPr marL="0" lvl="0" indent="0" algn="ctr">
              <a:buNone/>
            </a:pPr>
            <a:endParaRPr lang="ru-RU"/>
          </a:p>
          <a:p>
            <a:pPr marL="0" lvl="0" indent="0" algn="ctr">
              <a:buNone/>
            </a:pPr>
            <a:r>
              <a:rPr lang="ru-RU"/>
              <a:t>Фиброзный</a:t>
            </a:r>
          </a:p>
          <a:p>
            <a:pPr marL="0" lvl="0" indent="0" algn="ctr">
              <a:buNone/>
            </a:pPr>
            <a:endParaRPr lang="ru-RU"/>
          </a:p>
          <a:p>
            <a:pPr marL="0" lvl="0" indent="0" algn="ctr">
              <a:buNone/>
            </a:pPr>
            <a:r>
              <a:rPr lang="ru-RU"/>
              <a:t>Опухолевидный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0000" y="720000"/>
            <a:ext cx="6480000" cy="57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2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Опухолевидный остеомиелит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ая соединительная линия 1"/>
          <p:cNvSpPr/>
          <p:nvPr/>
        </p:nvSpPr>
        <p:spPr>
          <a:xfrm>
            <a:off x="516240" y="921960"/>
            <a:ext cx="9206640" cy="1440"/>
          </a:xfrm>
          <a:prstGeom prst="line">
            <a:avLst/>
          </a:prstGeom>
          <a:noFill/>
          <a:ln w="38160">
            <a:solidFill>
              <a:srgbClr val="FF0066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Прямая соединительная линия 2"/>
          <p:cNvSpPr/>
          <p:nvPr/>
        </p:nvSpPr>
        <p:spPr>
          <a:xfrm>
            <a:off x="378000" y="7113599"/>
            <a:ext cx="9266040" cy="1441"/>
          </a:xfrm>
          <a:prstGeom prst="line">
            <a:avLst/>
          </a:prstGeom>
          <a:noFill/>
          <a:ln w="2844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ru-RU" sz="1800" b="0" i="0" u="none" strike="noStrike" kern="1200">
              <a:ln>
                <a:noFill/>
              </a:ln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Полилиния 3"/>
          <p:cNvSpPr/>
          <p:nvPr/>
        </p:nvSpPr>
        <p:spPr>
          <a:xfrm>
            <a:off x="1627199" y="57600"/>
            <a:ext cx="7143840" cy="808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358560" marR="0" lvl="0" indent="-1440" algn="ctr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ru-RU" sz="2800" b="1" i="1" u="none" strike="noStrike" kern="1200">
                <a:ln>
                  <a:noFill/>
                </a:ln>
                <a:solidFill>
                  <a:srgbClr val="00FF00"/>
                </a:solidFill>
                <a:latin typeface="Arial" pitchFamily="18"/>
                <a:ea typeface="Lucida Sans Unicode" pitchFamily="2"/>
                <a:cs typeface="Tahoma" pitchFamily="2"/>
              </a:rPr>
              <a:t>Этиология</a:t>
            </a:r>
          </a:p>
        </p:txBody>
      </p:sp>
      <p:sp>
        <p:nvSpPr>
          <p:cNvPr id="5" name="Полилиния 4"/>
          <p:cNvSpPr/>
          <p:nvPr/>
        </p:nvSpPr>
        <p:spPr>
          <a:xfrm>
            <a:off x="276480" y="1081080"/>
            <a:ext cx="7064640" cy="37324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Wingdings" pitchFamily="2"/>
              <a:buChar char=""/>
              <a:tabLst/>
            </a:pPr>
            <a:r>
              <a:rPr lang="ru-RU" sz="199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Мартин (1869г.) и Люшке (1874г.) </a:t>
            </a:r>
            <a:r>
              <a:rPr lang="ru-RU" sz="199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- впервые обнаружили микроорганизмы в гное больного остеомиелитом.</a:t>
            </a:r>
          </a:p>
          <a:p>
            <a:pPr marL="0" marR="0" lvl="0" indent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Wingdings" pitchFamily="2"/>
              <a:buChar char=""/>
              <a:tabLst/>
            </a:pPr>
            <a:r>
              <a:rPr lang="ru-RU" sz="199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Луи Пастер (1880 г.) </a:t>
            </a:r>
            <a:r>
              <a:rPr lang="ru-RU" sz="199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- выделил из гноя больной остеомиелитом чистую культуру микроба и назвал его стафилококком.</a:t>
            </a:r>
          </a:p>
          <a:p>
            <a:pPr marL="0" marR="0" lvl="0" indent="0" algn="just" rtl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100000"/>
              <a:buFont typeface="Wingdings" pitchFamily="2"/>
              <a:buChar char=""/>
              <a:tabLst/>
            </a:pPr>
            <a:r>
              <a:rPr lang="ru-RU" sz="199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</a:t>
            </a:r>
            <a:r>
              <a: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Краск (1887г.)</a:t>
            </a:r>
            <a:r>
              <a:rPr lang="ru-RU" sz="199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rPr>
              <a:t> – выделил из гноя стрептококк.</a:t>
            </a:r>
          </a:p>
        </p:txBody>
      </p:sp>
      <p:pic>
        <p:nvPicPr>
          <p:cNvPr id="6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94720" y="4653000"/>
            <a:ext cx="9485280" cy="2219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7734959" y="993960"/>
            <a:ext cx="2055960" cy="2090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/>
              <a:t>Теории патогенеза </a:t>
            </a:r>
            <a:br>
              <a:rPr lang="ru-RU"/>
            </a:br>
            <a:r>
              <a:rPr lang="ru-RU"/>
              <a:t>гематогенного остеомиелита</a:t>
            </a:r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088280" y="2224080"/>
            <a:ext cx="8477280" cy="4840920"/>
          </a:xfrm>
        </p:spPr>
        <p:txBody>
          <a:bodyPr>
            <a:spAutoFit/>
          </a:bodyPr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ru-RU" sz="32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ru-RU" sz="28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ru-RU" sz="24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ru-RU" sz="2000" b="0" i="0" u="none" strike="noStrike" kern="1200">
                <a:ln>
                  <a:noFill/>
                </a:ln>
                <a:latin typeface="Arial" pitchFamily="18"/>
                <a:ea typeface="Lucida Sans Unicode" pitchFamily="2"/>
                <a:cs typeface="Tahoma" pitchFamily="2"/>
              </a:defRPr>
            </a:lvl9pPr>
          </a:lstStyle>
          <a:p>
            <a:pPr lvl="0">
              <a:buClr>
                <a:srgbClr val="FF9966"/>
              </a:buClr>
              <a:buSzPct val="75000"/>
              <a:buChar char="➲"/>
            </a:pPr>
            <a:r>
              <a:rPr lang="ru-RU" b="1" i="1"/>
              <a:t>Эмболическая </a:t>
            </a:r>
            <a:r>
              <a:rPr lang="ru-RU"/>
              <a:t>-связывает с особенностями кровоснабжения длинных трубчатых костей у детей</a:t>
            </a:r>
          </a:p>
          <a:p>
            <a:pPr lvl="0">
              <a:buClr>
                <a:srgbClr val="FF9966"/>
              </a:buClr>
              <a:buSzPct val="75000"/>
              <a:buChar char="➲"/>
            </a:pPr>
            <a:r>
              <a:rPr lang="ru-RU" b="1" i="1"/>
              <a:t>Аллергическая — </a:t>
            </a:r>
            <a:r>
              <a:rPr lang="ru-RU"/>
              <a:t>заболевание развивается только в сенсибилизированном организме</a:t>
            </a:r>
          </a:p>
          <a:p>
            <a:pPr lvl="0">
              <a:buClr>
                <a:srgbClr val="FF9966"/>
              </a:buClr>
              <a:buSzPct val="75000"/>
              <a:buChar char="➲"/>
            </a:pPr>
            <a:r>
              <a:rPr lang="ru-RU" b="1" i="1"/>
              <a:t>Нервно-рефлекторная -</a:t>
            </a:r>
            <a:r>
              <a:rPr lang="ru-RU"/>
              <a:t>способствует длительный спазм сосудов с нарушением кровообращения в кости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s-strategy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2314</Words>
  <Application>Microsoft Office PowerPoint</Application>
  <PresentationFormat>Экран (4:3)</PresentationFormat>
  <Paragraphs>284</Paragraphs>
  <Slides>72</Slides>
  <Notes>72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72</vt:i4>
      </vt:variant>
    </vt:vector>
  </HeadingPairs>
  <TitlesOfParts>
    <vt:vector size="74" baseType="lpstr">
      <vt:lpstr>prs-strategy</vt:lpstr>
      <vt:lpstr>Обычный</vt:lpstr>
      <vt:lpstr>Гнойные заболевания костей                 (остеомиелит)</vt:lpstr>
      <vt:lpstr>        Остеомиелит инфекционно-воспалительный процесс,поражающий все   элементы кости  костный мозг, компактную и губчатую кость,надкостницу.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Теории патогенеза  гематогенного остеомиелита</vt:lpstr>
      <vt:lpstr>Презентация PowerPoint</vt:lpstr>
      <vt:lpstr>Презентация PowerPoint</vt:lpstr>
      <vt:lpstr>Предрасполагающие факторы</vt:lpstr>
      <vt:lpstr>ФОРМЫ ГЕМАТОГЕННОГО ОСТЕОМИЕЛИТА</vt:lpstr>
      <vt:lpstr>Презентация PowerPoint</vt:lpstr>
      <vt:lpstr>Презентация PowerPoint</vt:lpstr>
      <vt:lpstr>Презентация PowerPoint</vt:lpstr>
      <vt:lpstr>Схема развития 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Компьюторная томография</vt:lpstr>
      <vt:lpstr>МРТ</vt:lpstr>
      <vt:lpstr>УЗИ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ОСЛОЖНЕНИЯ ОСТЕОМИЕЛИТА</vt:lpstr>
      <vt:lpstr>Презентация PowerPoint</vt:lpstr>
      <vt:lpstr>Презентация PowerPoint</vt:lpstr>
      <vt:lpstr>Презентация PowerPoint</vt:lpstr>
      <vt:lpstr>Огнестрельный остеомиелит</vt:lpstr>
      <vt:lpstr>Посттравматический остеомиелит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Фистулография при ХГО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Пластика костных полостей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ПЕРВИЧНО-ХРОНИЧЕСКИЕ ФОРМЫ ОСТЕОМИЕЛИТА</vt:lpstr>
      <vt:lpstr>Презентация PowerPoint</vt:lpstr>
      <vt:lpstr>Презентация PowerPoint</vt:lpstr>
      <vt:lpstr>Презентация PowerPoint</vt:lpstr>
      <vt:lpstr>АТИПИЧЕСКИЕ ФОРМЫ</vt:lpstr>
      <vt:lpstr>Опухолевидный остеомиелит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Гнойные заболевания костей                 (остеомиелит)</dc:title>
  <dc:creator>Sievert</dc:creator>
  <cp:lastModifiedBy>Sievert</cp:lastModifiedBy>
  <cp:revision>18</cp:revision>
  <dcterms:created xsi:type="dcterms:W3CDTF">2009-03-23T10:19:20Z</dcterms:created>
  <dcterms:modified xsi:type="dcterms:W3CDTF">2017-11-11T10:16:31Z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Поле 1">
    <vt:lpwstr/>
  </property>
  <property fmtid="{D5CDD505-2E9C-101B-9397-08002B2CF9AE}" pid="3" name="Поле 2">
    <vt:lpwstr/>
  </property>
  <property fmtid="{D5CDD505-2E9C-101B-9397-08002B2CF9AE}" pid="4" name="Поле 3">
    <vt:lpwstr/>
  </property>
  <property fmtid="{D5CDD505-2E9C-101B-9397-08002B2CF9AE}" pid="5" name="Поле 4">
    <vt:lpwstr/>
  </property>
</Properties>
</file>