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5" r:id="rId17"/>
    <p:sldId id="276" r:id="rId18"/>
    <p:sldId id="278" r:id="rId19"/>
    <p:sldId id="279" r:id="rId20"/>
    <p:sldId id="282" r:id="rId21"/>
    <p:sldId id="283" r:id="rId22"/>
    <p:sldId id="284" r:id="rId23"/>
    <p:sldId id="285" r:id="rId24"/>
    <p:sldId id="292" r:id="rId25"/>
    <p:sldId id="293" r:id="rId26"/>
    <p:sldId id="294" r:id="rId27"/>
    <p:sldId id="295" r:id="rId28"/>
    <p:sldId id="286" r:id="rId29"/>
    <p:sldId id="287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5E168-E079-4D6F-9B9D-5C553016AC88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B0F4E-76BE-4DA3-ADE3-FFFBFAE755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4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324F64-7C35-4978-A624-F4A2B97C47E9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de-DE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273854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World Health Organization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81A37959-68B4-4FEC-B7D1-F631A15033ED}" type="datetime3">
              <a:rPr lang="en-GB" smtClean="0"/>
              <a:pPr/>
              <a:t>13 February, 2017</a:t>
            </a:fld>
            <a:endParaRPr lang="en-GB" smtClean="0"/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20E61F-A3DF-4C42-92D6-90F02AD791FA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3151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1AFAD6-A5B4-40E6-9CA3-C0FF90B0215B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de-DE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40836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8B8161-517C-490E-827F-294CE8133A02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de-DE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543950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4445D5-75B1-461D-BD57-8E371EB7E926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de-DE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512546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F94C26-D3DD-4310-9DFC-D850EAB4679D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de-DE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249874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D8760-7B20-46C7-87D7-18F83549061B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de-DE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60960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D55CEE-917B-4C91-9DD5-974B8ED3408D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de-DE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536005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5FEB7-DDBE-4CD9-81AA-D3804DBAEF80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de-DE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21570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World Health Organization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DD5D4B79-E432-4108-B987-1643542DA05F}" type="datetime3">
              <a:rPr lang="en-GB" smtClean="0"/>
              <a:pPr/>
              <a:t>13 February, 2017</a:t>
            </a:fld>
            <a:endParaRPr lang="en-GB" smtClean="0"/>
          </a:p>
        </p:txBody>
      </p:sp>
      <p:sp>
        <p:nvSpPr>
          <p:cNvPr id="9318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08F43A-A569-4F85-837F-3A2F2418E18F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931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241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4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10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35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9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13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7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8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5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15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27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591B3-6011-477B-8883-469735E277C9}" type="datetimeFigureOut">
              <a:rPr lang="ru-RU" smtClean="0"/>
              <a:t>пн 13.02.17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D4458-B4EB-4E47-91C2-5291ED4406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04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Биофармацевтические тесты </a:t>
            </a:r>
            <a:r>
              <a:rPr lang="en-US" dirty="0" smtClean="0"/>
              <a:t>in vivo</a:t>
            </a:r>
            <a:r>
              <a:rPr lang="ru-RU" dirty="0" smtClean="0"/>
              <a:t> </a:t>
            </a:r>
            <a:r>
              <a:rPr lang="ru-RU" sz="3600" dirty="0"/>
              <a:t>и</a:t>
            </a:r>
            <a:r>
              <a:rPr lang="en-US" dirty="0" smtClean="0"/>
              <a:t> in vitro</a:t>
            </a:r>
            <a:endParaRPr lang="ru-RU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611563"/>
            <a:ext cx="7772400" cy="1200150"/>
          </a:xfrm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834183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75000"/>
              </a:lnSpc>
              <a:buNone/>
            </a:pPr>
            <a:r>
              <a:rPr lang="ru-RU" sz="2500" dirty="0">
                <a:solidFill>
                  <a:srgbClr val="CC0066"/>
                </a:solidFill>
              </a:rPr>
              <a:t>Подходит для</a:t>
            </a:r>
            <a:endParaRPr lang="de-DE" sz="2500" dirty="0">
              <a:solidFill>
                <a:srgbClr val="CC0066"/>
              </a:solidFill>
            </a:endParaRPr>
          </a:p>
          <a:p>
            <a:pPr marL="571500" lvl="1" indent="-381000">
              <a:buFontTx/>
              <a:buChar char="•"/>
            </a:pPr>
            <a:r>
              <a:rPr lang="ru-RU" dirty="0"/>
              <a:t>капсул</a:t>
            </a:r>
            <a:endParaRPr lang="en-US" dirty="0"/>
          </a:p>
          <a:p>
            <a:pPr marL="571500" lvl="1" indent="-381000">
              <a:buFontTx/>
              <a:buChar char="•"/>
            </a:pPr>
            <a:r>
              <a:rPr lang="ru-RU" dirty="0"/>
              <a:t>драже</a:t>
            </a:r>
          </a:p>
          <a:p>
            <a:pPr marL="571500" lvl="1" indent="-381000">
              <a:buFontTx/>
              <a:buChar char="•"/>
            </a:pPr>
            <a:r>
              <a:rPr lang="ru-RU" dirty="0"/>
              <a:t>таблеток</a:t>
            </a:r>
            <a:endParaRPr lang="en-US" dirty="0"/>
          </a:p>
          <a:p>
            <a:pPr marL="571500" lvl="1" indent="-381000">
              <a:buFontTx/>
              <a:buChar char="•"/>
            </a:pPr>
            <a:r>
              <a:rPr lang="ru-RU" dirty="0"/>
              <a:t>ЛФ  замедленного высвобождения, </a:t>
            </a:r>
          </a:p>
          <a:p>
            <a:pPr marL="571500" lvl="1" indent="-381000">
              <a:buNone/>
            </a:pPr>
            <a:r>
              <a:rPr lang="ru-RU" dirty="0"/>
              <a:t>покрытых  оболочкой </a:t>
            </a:r>
            <a:endParaRPr lang="en-US" dirty="0"/>
          </a:p>
          <a:p>
            <a:pPr marL="571500" lvl="1" indent="-381000">
              <a:buFontTx/>
              <a:buChar char="•"/>
            </a:pPr>
            <a:r>
              <a:rPr lang="ru-RU" dirty="0"/>
              <a:t>С использованием поверхностно-</a:t>
            </a:r>
          </a:p>
          <a:p>
            <a:pPr marL="571500" lvl="1" indent="-381000">
              <a:buNone/>
            </a:pPr>
            <a:r>
              <a:rPr lang="ru-RU" dirty="0"/>
              <a:t>активных веществ  в среде (если ЛВ </a:t>
            </a:r>
          </a:p>
          <a:p>
            <a:pPr marL="571500" lvl="1" indent="-381000">
              <a:buNone/>
            </a:pPr>
            <a:r>
              <a:rPr lang="ru-RU" dirty="0"/>
              <a:t>плохо растворяется)</a:t>
            </a:r>
            <a:endParaRPr lang="en-US" dirty="0"/>
          </a:p>
          <a:p>
            <a:pPr marL="457200" indent="-457200">
              <a:lnSpc>
                <a:spcPct val="75000"/>
              </a:lnSpc>
              <a:buNone/>
            </a:pPr>
            <a:r>
              <a:rPr lang="ru-RU" sz="2400" dirty="0">
                <a:solidFill>
                  <a:srgbClr val="CC0066"/>
                </a:solidFill>
              </a:rPr>
              <a:t>Стандартный объем </a:t>
            </a:r>
            <a:endParaRPr lang="de-DE" sz="2400" dirty="0">
              <a:solidFill>
                <a:srgbClr val="CC0066"/>
              </a:solidFill>
            </a:endParaRPr>
          </a:p>
          <a:p>
            <a:pPr marL="571500" lvl="1" indent="-381000">
              <a:buFontTx/>
              <a:buChar char="•"/>
            </a:pPr>
            <a:r>
              <a:rPr lang="de-DE" dirty="0"/>
              <a:t>1</a:t>
            </a:r>
            <a:r>
              <a:rPr lang="ru-RU" dirty="0"/>
              <a:t> </a:t>
            </a:r>
            <a:r>
              <a:rPr lang="de-DE" dirty="0"/>
              <a:t> </a:t>
            </a:r>
            <a:r>
              <a:rPr lang="ru-RU" dirty="0"/>
              <a:t>литровые сосуды </a:t>
            </a:r>
            <a:r>
              <a:rPr lang="de-DE" dirty="0"/>
              <a:t> </a:t>
            </a:r>
          </a:p>
        </p:txBody>
      </p:sp>
      <p:sp>
        <p:nvSpPr>
          <p:cNvPr id="29699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FC6982-BBDD-4649-A4F7-590DBEBCFAE4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de-DE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Аппарат </a:t>
            </a:r>
            <a:r>
              <a:rPr lang="de-DE" dirty="0" smtClean="0"/>
              <a:t>1 – </a:t>
            </a:r>
            <a:r>
              <a:rPr lang="ru-RU" dirty="0" smtClean="0"/>
              <a:t>Корзинка</a:t>
            </a:r>
            <a:r>
              <a:rPr lang="en-US" dirty="0"/>
              <a:t> </a:t>
            </a:r>
            <a:r>
              <a:rPr lang="ru-RU" dirty="0"/>
              <a:t>ОФС, </a:t>
            </a:r>
            <a:r>
              <a:rPr lang="en-US" dirty="0"/>
              <a:t>USP</a:t>
            </a:r>
            <a:r>
              <a:rPr lang="ru-RU" dirty="0"/>
              <a:t> </a:t>
            </a:r>
            <a:endParaRPr lang="de-DE" dirty="0" smtClean="0"/>
          </a:p>
        </p:txBody>
      </p:sp>
      <p:pic>
        <p:nvPicPr>
          <p:cNvPr id="28677" name="Picture 4" descr="USP 1 Schema ohne Beschriftu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7570" y="2857496"/>
            <a:ext cx="324511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16938" y="1071547"/>
            <a:ext cx="2151063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G:\мои документы\спасение\фото ФТ\корзинки эрвека\PSBSK020-EW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38811" y="1214422"/>
            <a:ext cx="1516029" cy="177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75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2068514"/>
            <a:ext cx="7891462" cy="4435475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dirty="0" smtClean="0">
                <a:solidFill>
                  <a:srgbClr val="CC0066"/>
                </a:solidFill>
              </a:rPr>
              <a:t>Преимущества</a:t>
            </a:r>
            <a:endParaRPr lang="de-DE" dirty="0" smtClean="0">
              <a:solidFill>
                <a:srgbClr val="CC0066"/>
              </a:solidFill>
              <a:sym typeface="Wingdings" pitchFamily="2" charset="2"/>
            </a:endParaRPr>
          </a:p>
          <a:p>
            <a:pPr marL="571500" lvl="1" indent="-381000">
              <a:buFontTx/>
              <a:buChar char="•"/>
            </a:pPr>
            <a:r>
              <a:rPr lang="ru-RU" dirty="0" smtClean="0"/>
              <a:t>Широко используется </a:t>
            </a:r>
          </a:p>
          <a:p>
            <a:pPr marL="571500" lvl="1" indent="-381000">
              <a:buFontTx/>
              <a:buChar char="•"/>
            </a:pPr>
            <a:r>
              <a:rPr lang="ru-RU" dirty="0" smtClean="0"/>
              <a:t>Простота проведения теста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71500" lvl="1" indent="-381000">
              <a:buFontTx/>
              <a:buChar char="•"/>
            </a:pPr>
            <a:r>
              <a:rPr lang="ru-RU" dirty="0" smtClean="0"/>
              <a:t>Выпускается  для работы в ручном и автоматическом режимах, что важно для </a:t>
            </a:r>
          </a:p>
          <a:p>
            <a:pPr marL="571500" lvl="1" indent="-381000">
              <a:buNone/>
            </a:pPr>
            <a:r>
              <a:rPr lang="ru-RU" dirty="0" smtClean="0"/>
              <a:t>      разных объемов исследований</a:t>
            </a:r>
            <a:endParaRPr lang="en-US" dirty="0" smtClean="0"/>
          </a:p>
          <a:p>
            <a:pPr marL="457200" indent="-457200">
              <a:buNone/>
            </a:pPr>
            <a:endParaRPr lang="de-DE" sz="2000" dirty="0"/>
          </a:p>
        </p:txBody>
      </p:sp>
      <p:sp>
        <p:nvSpPr>
          <p:cNvPr id="30723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DE8E33-E6F6-4F21-965D-D67B5F256BF8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de-DE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354264" y="1143000"/>
            <a:ext cx="7481887" cy="4841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>Аппарат </a:t>
            </a:r>
            <a:r>
              <a:rPr lang="de-DE" smtClean="0"/>
              <a:t>1 – </a:t>
            </a:r>
            <a:r>
              <a:rPr lang="ru-RU" smtClean="0"/>
              <a:t>Корзинка</a:t>
            </a:r>
            <a:endParaRPr lang="de-DE" smtClean="0"/>
          </a:p>
        </p:txBody>
      </p:sp>
      <p:pic>
        <p:nvPicPr>
          <p:cNvPr id="6" name="Picture 7" descr="01 Shaf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524892" y="285728"/>
            <a:ext cx="2024062" cy="2057400"/>
          </a:xfrm>
          <a:prstGeom prst="rect">
            <a:avLst/>
          </a:prstGeom>
        </p:spPr>
      </p:pic>
      <p:pic>
        <p:nvPicPr>
          <p:cNvPr id="7" name="Picture 8" descr="04 Basket Holder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16" y="2500306"/>
            <a:ext cx="1590666" cy="1590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693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1916114"/>
            <a:ext cx="7891462" cy="4587875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dirty="0" smtClean="0">
                <a:solidFill>
                  <a:srgbClr val="CC0066"/>
                </a:solidFill>
              </a:rPr>
              <a:t>Недостатки</a:t>
            </a:r>
            <a:endParaRPr lang="de-DE" dirty="0" smtClean="0">
              <a:solidFill>
                <a:srgbClr val="CC0066"/>
              </a:solidFill>
            </a:endParaRPr>
          </a:p>
          <a:p>
            <a:pPr marL="571500" lvl="1" indent="-381000">
              <a:buFontTx/>
              <a:buChar char="•"/>
            </a:pPr>
            <a:endParaRPr lang="de-DE" sz="1000" dirty="0"/>
          </a:p>
          <a:p>
            <a:pPr marL="0" lvl="1" indent="0">
              <a:lnSpc>
                <a:spcPct val="160000"/>
              </a:lnSpc>
              <a:spcBef>
                <a:spcPts val="0"/>
              </a:spcBef>
              <a:buFontTx/>
              <a:buChar char="•"/>
            </a:pPr>
            <a:r>
              <a:rPr lang="ru-RU" dirty="0" smtClean="0"/>
              <a:t>Гидродинамическая  </a:t>
            </a:r>
            <a:r>
              <a:rPr lang="de-DE" dirty="0" smtClean="0"/>
              <a:t>„</a:t>
            </a:r>
            <a:r>
              <a:rPr lang="ru-RU" dirty="0" smtClean="0"/>
              <a:t>мертвая зона</a:t>
            </a:r>
            <a:r>
              <a:rPr lang="de-DE" dirty="0" smtClean="0"/>
              <a:t>“ </a:t>
            </a:r>
            <a:r>
              <a:rPr lang="ru-RU" dirty="0" smtClean="0"/>
              <a:t>под корзинкой</a:t>
            </a:r>
          </a:p>
          <a:p>
            <a:pPr marL="0" lvl="1" indent="0">
              <a:lnSpc>
                <a:spcPct val="160000"/>
              </a:lnSpc>
              <a:spcBef>
                <a:spcPts val="0"/>
              </a:spcBef>
              <a:buFontTx/>
              <a:buChar char="•"/>
            </a:pPr>
            <a:r>
              <a:rPr lang="ru-RU" dirty="0" smtClean="0"/>
              <a:t> Наличие градиента концентрации растворившегося ЛС в объеме среды</a:t>
            </a:r>
          </a:p>
          <a:p>
            <a:pPr marL="0" lvl="1" indent="0">
              <a:lnSpc>
                <a:spcPct val="160000"/>
              </a:lnSpc>
              <a:spcBef>
                <a:spcPts val="0"/>
              </a:spcBef>
              <a:buFontTx/>
              <a:buChar char="•"/>
            </a:pPr>
            <a:r>
              <a:rPr lang="ru-RU" dirty="0" smtClean="0"/>
              <a:t> дегазация очень важна 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sz="1000" dirty="0"/>
          </a:p>
          <a:p>
            <a:pPr marL="0" lvl="1" indent="0">
              <a:lnSpc>
                <a:spcPct val="160000"/>
              </a:lnSpc>
              <a:spcBef>
                <a:spcPts val="0"/>
              </a:spcBef>
              <a:buFontTx/>
              <a:buChar char="•"/>
            </a:pPr>
            <a:r>
              <a:rPr lang="ru-RU" dirty="0" smtClean="0"/>
              <a:t>ограниченный объем</a:t>
            </a:r>
            <a:r>
              <a:rPr lang="de-DE" dirty="0" smtClean="0"/>
              <a:t> </a:t>
            </a:r>
            <a:r>
              <a:rPr lang="ru-RU" dirty="0" smtClean="0"/>
              <a:t>среды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ru-RU" dirty="0" smtClean="0">
                <a:sym typeface="Wingdings" pitchFamily="2" charset="2"/>
              </a:rPr>
              <a:t>проблемы при работе с мало  растворимыми ФС</a:t>
            </a:r>
            <a:endParaRPr lang="de-DE" dirty="0" smtClean="0"/>
          </a:p>
          <a:p>
            <a:pPr marL="571500" lvl="1" indent="-381000">
              <a:lnSpc>
                <a:spcPct val="120000"/>
              </a:lnSpc>
              <a:buFontTx/>
              <a:buChar char="•"/>
            </a:pPr>
            <a:endParaRPr lang="de-DE" dirty="0" smtClean="0"/>
          </a:p>
        </p:txBody>
      </p:sp>
      <p:sp>
        <p:nvSpPr>
          <p:cNvPr id="31747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28C0B9-4E7A-4982-AE8E-54C9C00DC080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de-DE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354264" y="1219200"/>
            <a:ext cx="7481887" cy="4841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>Аппарат </a:t>
            </a:r>
            <a:r>
              <a:rPr lang="de-DE" smtClean="0"/>
              <a:t>1 – </a:t>
            </a:r>
            <a:r>
              <a:rPr lang="ru-RU" smtClean="0"/>
              <a:t>Корзинка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9220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2095500" y="1643064"/>
            <a:ext cx="4229100" cy="4681537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75000"/>
              </a:lnSpc>
              <a:buNone/>
            </a:pPr>
            <a:r>
              <a:rPr lang="ru-RU" sz="2400" b="1" dirty="0"/>
              <a:t>Подходит для</a:t>
            </a:r>
            <a:endParaRPr lang="de-DE" sz="2400" b="1" dirty="0"/>
          </a:p>
          <a:p>
            <a:pPr marL="571500" lvl="1" indent="-381000">
              <a:buFontTx/>
              <a:buChar char="•"/>
            </a:pPr>
            <a:r>
              <a:rPr lang="ru-RU" dirty="0"/>
              <a:t>таблеток </a:t>
            </a:r>
          </a:p>
          <a:p>
            <a:pPr marL="571500" lvl="1" indent="-381000">
              <a:buFontTx/>
              <a:buChar char="•"/>
            </a:pPr>
            <a:r>
              <a:rPr lang="ru-RU" dirty="0"/>
              <a:t>капсул </a:t>
            </a:r>
            <a:endParaRPr lang="en-US" dirty="0"/>
          </a:p>
          <a:p>
            <a:pPr marL="571500" lvl="1" indent="-381000">
              <a:buFontTx/>
              <a:buChar char="•"/>
            </a:pPr>
            <a:r>
              <a:rPr lang="ru-RU" dirty="0"/>
              <a:t>драже</a:t>
            </a:r>
            <a:endParaRPr lang="en-US" dirty="0"/>
          </a:p>
          <a:p>
            <a:pPr marL="571500" lvl="1" indent="-381000">
              <a:buFontTx/>
              <a:buChar char="•"/>
            </a:pPr>
            <a:r>
              <a:rPr lang="ru-RU" dirty="0"/>
              <a:t>ЛФ замедленного высвобождения,</a:t>
            </a:r>
            <a:r>
              <a:rPr lang="en-US" dirty="0"/>
              <a:t> </a:t>
            </a:r>
            <a:r>
              <a:rPr lang="ru-RU" dirty="0"/>
              <a:t>покрытых  оболочкой</a:t>
            </a:r>
            <a:endParaRPr lang="en-US" dirty="0"/>
          </a:p>
          <a:p>
            <a:pPr marL="571500" lvl="1" indent="-381000">
              <a:buFontTx/>
              <a:buChar char="•"/>
            </a:pPr>
            <a:endParaRPr lang="de-DE" dirty="0"/>
          </a:p>
          <a:p>
            <a:pPr marL="457200" indent="-457200">
              <a:lnSpc>
                <a:spcPct val="75000"/>
              </a:lnSpc>
              <a:buNone/>
            </a:pPr>
            <a:r>
              <a:rPr lang="ru-RU" sz="2400" b="1" dirty="0"/>
              <a:t>Стандартный объем</a:t>
            </a:r>
            <a:endParaRPr lang="de-DE" sz="2400" b="1" dirty="0"/>
          </a:p>
          <a:p>
            <a:pPr marL="571500" lvl="1" indent="-381000">
              <a:buFontTx/>
              <a:buChar char="•"/>
            </a:pPr>
            <a:r>
              <a:rPr lang="de-DE" dirty="0"/>
              <a:t>1000 </a:t>
            </a:r>
            <a:r>
              <a:rPr lang="ru-RU" dirty="0"/>
              <a:t>мл</a:t>
            </a:r>
            <a:endParaRPr lang="de-DE" dirty="0"/>
          </a:p>
          <a:p>
            <a:pPr marL="571500" lvl="1" indent="-381000">
              <a:buNone/>
            </a:pPr>
            <a:endParaRPr lang="de-DE" dirty="0"/>
          </a:p>
          <a:p>
            <a:pPr marL="457200" indent="-457200">
              <a:lnSpc>
                <a:spcPct val="75000"/>
              </a:lnSpc>
              <a:buNone/>
            </a:pPr>
            <a:r>
              <a:rPr lang="ru-RU" sz="2400" b="1" dirty="0"/>
              <a:t>Метод, который </a:t>
            </a:r>
          </a:p>
          <a:p>
            <a:pPr marL="457200" indent="-457200">
              <a:lnSpc>
                <a:spcPct val="75000"/>
              </a:lnSpc>
              <a:buNone/>
            </a:pPr>
            <a:r>
              <a:rPr lang="ru-RU" sz="2400" b="1" dirty="0"/>
              <a:t>выбирается в первую очередь</a:t>
            </a:r>
            <a:r>
              <a:rPr lang="de-DE" sz="2400" b="1" dirty="0"/>
              <a:t>!!!</a:t>
            </a:r>
          </a:p>
          <a:p>
            <a:pPr marL="457200" indent="-457200">
              <a:lnSpc>
                <a:spcPct val="75000"/>
              </a:lnSpc>
              <a:buNone/>
            </a:pPr>
            <a:endParaRPr lang="de-DE" sz="2500" dirty="0">
              <a:solidFill>
                <a:srgbClr val="CC0066"/>
              </a:solidFill>
            </a:endParaRPr>
          </a:p>
        </p:txBody>
      </p:sp>
      <p:sp>
        <p:nvSpPr>
          <p:cNvPr id="33795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16BCC2-BF3E-4D25-BA8F-EC50BBF775D8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de-DE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452662" y="571481"/>
            <a:ext cx="7481888" cy="4841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Аппарат </a:t>
            </a:r>
            <a:r>
              <a:rPr lang="de-DE" dirty="0" smtClean="0"/>
              <a:t>2 – </a:t>
            </a:r>
            <a:r>
              <a:rPr lang="ru-RU" dirty="0" smtClean="0"/>
              <a:t>Лопасть</a:t>
            </a:r>
            <a:r>
              <a:rPr lang="ru-RU" sz="4000" dirty="0"/>
              <a:t>  ОФС, </a:t>
            </a:r>
            <a:r>
              <a:rPr lang="en-US" sz="4000" dirty="0"/>
              <a:t>USP</a:t>
            </a:r>
            <a:r>
              <a:rPr lang="ru-RU" sz="4000" dirty="0"/>
              <a:t> </a:t>
            </a:r>
            <a:endParaRPr lang="de-DE" dirty="0" smtClean="0"/>
          </a:p>
        </p:txBody>
      </p:sp>
      <p:pic>
        <p:nvPicPr>
          <p:cNvPr id="32773" name="Picture 6" descr="USP 2 Schema ohne Beschriftu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0314" y="2214563"/>
            <a:ext cx="35274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7" descr="Unbenannt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9140" y="1142985"/>
            <a:ext cx="2189162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378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mtClean="0"/>
              <a:t>Аппарат </a:t>
            </a:r>
            <a:r>
              <a:rPr lang="de-DE" smtClean="0"/>
              <a:t>2 – </a:t>
            </a:r>
            <a:r>
              <a:rPr lang="ru-RU" smtClean="0"/>
              <a:t>Лопасть</a:t>
            </a:r>
            <a:endParaRPr lang="de-DE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None/>
              <a:defRPr/>
            </a:pPr>
            <a:r>
              <a:rPr lang="ru-RU" sz="22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Преимущества</a:t>
            </a:r>
            <a:endParaRPr lang="de-DE" sz="22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571500" lvl="1" indent="-381000">
              <a:lnSpc>
                <a:spcPct val="130000"/>
              </a:lnSpc>
              <a:spcBef>
                <a:spcPts val="324"/>
              </a:spcBef>
              <a:buFontTx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легкость в использовании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571500" lvl="1" indent="-381000">
              <a:lnSpc>
                <a:spcPct val="130000"/>
              </a:lnSpc>
              <a:spcBef>
                <a:spcPts val="324"/>
              </a:spcBef>
              <a:buFontTx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устойчивость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571500" lvl="1" indent="-381000">
              <a:lnSpc>
                <a:spcPct val="130000"/>
              </a:lnSpc>
              <a:spcBef>
                <a:spcPts val="324"/>
              </a:spcBef>
              <a:buFontTx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можно легко адаптировать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571500" lvl="1" indent="-381000">
              <a:lnSpc>
                <a:spcPct val="130000"/>
              </a:lnSpc>
              <a:spcBef>
                <a:spcPts val="324"/>
              </a:spcBef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аппарат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USP</a:t>
            </a:r>
            <a:r>
              <a:rPr lang="ru-RU" dirty="0"/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571500" lvl="1" indent="-381000">
              <a:lnSpc>
                <a:spcPct val="130000"/>
              </a:lnSpc>
              <a:spcBef>
                <a:spcPts val="324"/>
              </a:spcBef>
              <a:buFontTx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давно используется – </a:t>
            </a:r>
          </a:p>
          <a:p>
            <a:pPr marL="571500" lvl="1" indent="-381000">
              <a:lnSpc>
                <a:spcPct val="130000"/>
              </a:lnSpc>
              <a:spcBef>
                <a:spcPts val="324"/>
              </a:spcBef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хорошо изучена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571500" lvl="1" indent="-381000">
              <a:lnSpc>
                <a:spcPct val="130000"/>
              </a:lnSpc>
              <a:spcBef>
                <a:spcPts val="324"/>
              </a:spcBef>
              <a:buFontTx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можно менять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pH </a:t>
            </a:r>
          </a:p>
          <a:p>
            <a:pPr marL="571500" lvl="1" indent="-381000">
              <a:spcBef>
                <a:spcPts val="324"/>
              </a:spcBef>
              <a:buFontTx/>
              <a:buChar char="•"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можно легко перевести в </a:t>
            </a:r>
          </a:p>
          <a:p>
            <a:pPr marL="571500" lvl="1" indent="-381000">
              <a:spcBef>
                <a:spcPts val="324"/>
              </a:spcBef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автоматизированный </a:t>
            </a:r>
          </a:p>
          <a:p>
            <a:pPr marL="571500" lvl="1" indent="-381000">
              <a:spcBef>
                <a:spcPts val="324"/>
              </a:spcBef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режим, что важно для </a:t>
            </a:r>
          </a:p>
          <a:p>
            <a:pPr marL="571500" lvl="1" indent="-381000">
              <a:spcBef>
                <a:spcPts val="324"/>
              </a:spcBef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дежурных исследований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  <a:defRPr/>
            </a:pPr>
            <a:endParaRPr lang="de-DE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75000"/>
              </a:lnSpc>
              <a:buNone/>
            </a:pPr>
            <a:r>
              <a:rPr lang="ru-RU" dirty="0" smtClean="0">
                <a:solidFill>
                  <a:srgbClr val="CC0066"/>
                </a:solidFill>
              </a:rPr>
              <a:t>Недостатки</a:t>
            </a:r>
            <a:endParaRPr lang="de-DE" dirty="0" smtClean="0">
              <a:solidFill>
                <a:srgbClr val="CC0066"/>
              </a:solidFill>
            </a:endParaRPr>
          </a:p>
          <a:p>
            <a:pPr marL="571500" lvl="1" indent="-381000">
              <a:lnSpc>
                <a:spcPct val="140000"/>
              </a:lnSpc>
              <a:buFontTx/>
              <a:buChar char="•"/>
            </a:pPr>
            <a:r>
              <a:rPr lang="ru-RU" dirty="0" smtClean="0"/>
              <a:t>ограниченный объем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ru-RU" dirty="0" smtClean="0">
                <a:sym typeface="Wingdings" pitchFamily="2" charset="2"/>
              </a:rPr>
              <a:t>условия риска для мало растворимых лекарств</a:t>
            </a:r>
            <a:endParaRPr lang="de-DE" dirty="0" smtClean="0"/>
          </a:p>
          <a:p>
            <a:pPr marL="571500" lvl="1" indent="-381000">
              <a:lnSpc>
                <a:spcPct val="140000"/>
              </a:lnSpc>
              <a:buFontTx/>
              <a:buChar char="•"/>
            </a:pPr>
            <a:r>
              <a:rPr lang="ru-RU" dirty="0" smtClean="0"/>
              <a:t>сложная гидродинамика</a:t>
            </a:r>
            <a:r>
              <a:rPr lang="de-DE" dirty="0" smtClean="0"/>
              <a:t>, </a:t>
            </a:r>
            <a:r>
              <a:rPr lang="ru-RU" dirty="0" smtClean="0"/>
              <a:t>ЛФ движется в объеме среды, может прилипать и искажать результаты</a:t>
            </a:r>
            <a:endParaRPr lang="de-DE" dirty="0" smtClean="0"/>
          </a:p>
          <a:p>
            <a:pPr marL="571500" lvl="1" indent="-381000">
              <a:lnSpc>
                <a:spcPct val="140000"/>
              </a:lnSpc>
              <a:buFontTx/>
              <a:buChar char="•"/>
            </a:pPr>
            <a:r>
              <a:rPr lang="ru-RU" dirty="0" smtClean="0"/>
              <a:t>плохо перемешиваемая зона под мешалкой</a:t>
            </a:r>
            <a:endParaRPr lang="de-DE" dirty="0" smtClean="0"/>
          </a:p>
          <a:p>
            <a:endParaRPr lang="ru-RU" dirty="0"/>
          </a:p>
        </p:txBody>
      </p:sp>
      <p:sp>
        <p:nvSpPr>
          <p:cNvPr id="34819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79F6E5-DFCC-47FE-9B50-70C84C68D771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41197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аппаратам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 части аппарата, контактирующие с образцом, д.б. выполнены из инертного материала (металл - </a:t>
            </a:r>
            <a:r>
              <a:rPr lang="ru-RU" dirty="0" err="1" smtClean="0"/>
              <a:t>н</a:t>
            </a:r>
            <a:r>
              <a:rPr lang="ru-RU" dirty="0" smtClean="0"/>
              <a:t>/с)</a:t>
            </a:r>
          </a:p>
          <a:p>
            <a:r>
              <a:rPr lang="ru-RU" dirty="0" smtClean="0"/>
              <a:t>Не допустима вибрация</a:t>
            </a:r>
          </a:p>
          <a:p>
            <a:r>
              <a:rPr lang="ru-RU" dirty="0" smtClean="0"/>
              <a:t>Аппараты д. соответствовать ОФС</a:t>
            </a:r>
          </a:p>
          <a:p>
            <a:r>
              <a:rPr lang="ru-RU" dirty="0" smtClean="0"/>
              <a:t>Аппарат д.б. </a:t>
            </a:r>
            <a:r>
              <a:rPr lang="ru-RU" dirty="0" err="1" smtClean="0"/>
              <a:t>валидирован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019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правильный выбор прибора</a:t>
            </a:r>
          </a:p>
          <a:p>
            <a:r>
              <a:rPr lang="ru-RU" dirty="0" smtClean="0"/>
              <a:t>Скорость вращения:</a:t>
            </a:r>
          </a:p>
          <a:p>
            <a:pPr>
              <a:buFontTx/>
              <a:buChar char="-"/>
            </a:pPr>
            <a:r>
              <a:rPr lang="ru-RU" i="1" dirty="0" smtClean="0"/>
              <a:t>Корзинки</a:t>
            </a:r>
            <a:r>
              <a:rPr lang="ru-RU" dirty="0" smtClean="0"/>
              <a:t> от 50 до 200 об/мин, рекомендуемая 100 об/мин </a:t>
            </a:r>
          </a:p>
          <a:p>
            <a:pPr>
              <a:buFontTx/>
              <a:buChar char="-"/>
            </a:pPr>
            <a:r>
              <a:rPr lang="ru-RU" i="1" dirty="0" smtClean="0"/>
              <a:t>Мешалки </a:t>
            </a:r>
            <a:r>
              <a:rPr lang="ru-RU" dirty="0" smtClean="0"/>
              <a:t>рекомендуемая 50 или 75 об/мин </a:t>
            </a:r>
            <a:endParaRPr lang="ru-RU" i="1" dirty="0" smtClean="0"/>
          </a:p>
          <a:p>
            <a:r>
              <a:rPr lang="ru-RU" dirty="0" smtClean="0"/>
              <a:t>Среда: состав, объем и температура, дегазация</a:t>
            </a:r>
          </a:p>
          <a:p>
            <a:r>
              <a:rPr lang="ru-RU" dirty="0" smtClean="0"/>
              <a:t>Методика анализа ЛВ</a:t>
            </a:r>
          </a:p>
          <a:p>
            <a:r>
              <a:rPr lang="ru-RU" dirty="0" smtClean="0"/>
              <a:t>Время отбора проб и объем или условия непрерывного контроля</a:t>
            </a:r>
          </a:p>
          <a:p>
            <a:r>
              <a:rPr lang="ru-RU" dirty="0" smtClean="0"/>
              <a:t>Интерпретация результатов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Условия теста Растворение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112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Среда растворения        ОФС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72000">
              <a:lnSpc>
                <a:spcPct val="120000"/>
              </a:lnSpc>
              <a:spcBef>
                <a:spcPts val="0"/>
              </a:spcBef>
              <a:buFont typeface="Wingdings 3"/>
              <a:buChar char=""/>
              <a:defRPr/>
            </a:pPr>
            <a:r>
              <a:rPr lang="ru-RU" sz="2400" b="1" dirty="0"/>
              <a:t>Состав</a:t>
            </a:r>
            <a:r>
              <a:rPr lang="ru-RU" sz="2400" dirty="0"/>
              <a:t>: в первую очередь: 0,1 М НС</a:t>
            </a:r>
            <a:r>
              <a:rPr lang="en-US" sz="2400" dirty="0"/>
              <a:t>L</a:t>
            </a:r>
            <a:r>
              <a:rPr lang="ru-RU" sz="2400" dirty="0"/>
              <a:t>, буферные растворы с РН 6,8-7,6 (+/-0,05), вода </a:t>
            </a:r>
            <a:r>
              <a:rPr lang="ru-RU" sz="2400" dirty="0" err="1"/>
              <a:t>оч</a:t>
            </a:r>
            <a:r>
              <a:rPr lang="ru-RU" sz="2400" dirty="0"/>
              <a:t>. (варьируют рН, поверхностное натяжение) </a:t>
            </a:r>
          </a:p>
          <a:p>
            <a:pPr marL="0" indent="72000">
              <a:lnSpc>
                <a:spcPct val="120000"/>
              </a:lnSpc>
              <a:spcBef>
                <a:spcPts val="0"/>
              </a:spcBef>
              <a:buFont typeface="Wingdings 3"/>
              <a:buChar char=""/>
              <a:defRPr/>
            </a:pPr>
            <a:r>
              <a:rPr lang="ru-RU" sz="2400" dirty="0"/>
              <a:t>Для капсул можно добавить ферменты (пепсин при </a:t>
            </a:r>
            <a:r>
              <a:rPr lang="ru-RU" sz="2400" dirty="0" err="1"/>
              <a:t>рН</a:t>
            </a:r>
            <a:r>
              <a:rPr lang="ru-RU" sz="2400" dirty="0"/>
              <a:t> меньше 6,8 или панкреатин при </a:t>
            </a:r>
            <a:r>
              <a:rPr lang="ru-RU" sz="2400" dirty="0" err="1"/>
              <a:t>рН</a:t>
            </a:r>
            <a:r>
              <a:rPr lang="ru-RU" sz="2400" dirty="0"/>
              <a:t> больше 6,8</a:t>
            </a:r>
          </a:p>
          <a:p>
            <a:pPr marL="0" indent="72000">
              <a:lnSpc>
                <a:spcPct val="120000"/>
              </a:lnSpc>
              <a:spcBef>
                <a:spcPts val="0"/>
              </a:spcBef>
              <a:buFont typeface="Wingdings 3"/>
              <a:buChar char=""/>
              <a:defRPr/>
            </a:pPr>
            <a:r>
              <a:rPr lang="ru-RU" sz="2400" dirty="0"/>
              <a:t>ПАВ (до 1,5%) для плохо растворимых  ЛВ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sz="3800" b="1" dirty="0"/>
              <a:t>Объем и температура</a:t>
            </a:r>
            <a:r>
              <a:rPr lang="ru-RU" sz="3800" dirty="0"/>
              <a:t>: 500-900 мл, 37 </a:t>
            </a:r>
            <a:r>
              <a:rPr lang="ru-RU" sz="3800" baseline="30000" dirty="0"/>
              <a:t>0</a:t>
            </a:r>
            <a:r>
              <a:rPr lang="ru-RU" sz="3800" dirty="0"/>
              <a:t>С+/-0,5 </a:t>
            </a:r>
            <a:r>
              <a:rPr lang="ru-RU" sz="3800" baseline="30000" dirty="0"/>
              <a:t>0</a:t>
            </a:r>
            <a:r>
              <a:rPr lang="ru-RU" sz="3800" dirty="0"/>
              <a:t>С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3800" b="1" dirty="0"/>
              <a:t>Дегазация</a:t>
            </a:r>
            <a:r>
              <a:rPr lang="ru-RU" sz="3800" dirty="0"/>
              <a:t> (среду нагревают до 40 0С, фильтруют под вакуумом 0,45 мкм, затем перемешивание под вакуумом 5 мин)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3800" dirty="0"/>
              <a:t>Экспериментально показано, что наличие растворенных газов в среде искажает результаты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871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2068514"/>
            <a:ext cx="7891462" cy="4435475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dirty="0" smtClean="0">
                <a:solidFill>
                  <a:srgbClr val="CC0066"/>
                </a:solidFill>
              </a:rPr>
              <a:t>Подходит для</a:t>
            </a:r>
            <a:endParaRPr lang="de-DE" dirty="0" smtClean="0">
              <a:solidFill>
                <a:srgbClr val="CC0066"/>
              </a:solidFill>
            </a:endParaRPr>
          </a:p>
          <a:p>
            <a:pPr marL="571500" lvl="1" indent="-381000">
              <a:buFontTx/>
              <a:buChar char="•"/>
            </a:pPr>
            <a:r>
              <a:rPr lang="ru-RU" sz="2000" b="1" dirty="0"/>
              <a:t>Мало растворимых </a:t>
            </a:r>
            <a:r>
              <a:rPr lang="ru-RU" sz="2000" dirty="0"/>
              <a:t>и</a:t>
            </a:r>
          </a:p>
          <a:p>
            <a:pPr marL="571500" lvl="1" indent="-381000">
              <a:buNone/>
            </a:pPr>
            <a:r>
              <a:rPr lang="ru-RU" sz="2000" dirty="0"/>
              <a:t> </a:t>
            </a:r>
            <a:r>
              <a:rPr lang="ru-RU" sz="2000" b="1" dirty="0" err="1"/>
              <a:t>липофильных</a:t>
            </a:r>
            <a:r>
              <a:rPr lang="ru-RU" sz="2000" dirty="0"/>
              <a:t> ЛВ</a:t>
            </a:r>
          </a:p>
          <a:p>
            <a:pPr marL="571500" lvl="1" indent="-381000">
              <a:buFontTx/>
              <a:buChar char="•"/>
            </a:pPr>
            <a:r>
              <a:rPr lang="ru-RU" sz="2000" dirty="0"/>
              <a:t>Микрочастиц</a:t>
            </a:r>
            <a:endParaRPr lang="en-US" sz="2000" dirty="0"/>
          </a:p>
          <a:p>
            <a:pPr marL="571500" lvl="1" indent="-381000">
              <a:buFontTx/>
              <a:buChar char="•"/>
            </a:pPr>
            <a:r>
              <a:rPr lang="ru-RU" sz="2000" dirty="0" err="1"/>
              <a:t>Имплантов</a:t>
            </a:r>
            <a:endParaRPr lang="en-US" sz="2000" dirty="0"/>
          </a:p>
          <a:p>
            <a:pPr marL="571500" lvl="1" indent="-381000">
              <a:buFontTx/>
              <a:buChar char="•"/>
            </a:pPr>
            <a:r>
              <a:rPr lang="ru-RU" sz="2000" dirty="0"/>
              <a:t>Суппозиториев</a:t>
            </a:r>
          </a:p>
          <a:p>
            <a:pPr marL="571500" lvl="1" indent="-381000">
              <a:buFontTx/>
              <a:buChar char="•"/>
            </a:pPr>
            <a:r>
              <a:rPr lang="ru-RU" sz="2000" dirty="0"/>
              <a:t>Мягких желатиновых капсул</a:t>
            </a:r>
            <a:endParaRPr lang="en-US" sz="2000" dirty="0"/>
          </a:p>
          <a:p>
            <a:pPr marL="571500" lvl="1" indent="-381000">
              <a:buFontTx/>
              <a:buChar char="•"/>
            </a:pPr>
            <a:r>
              <a:rPr lang="ru-RU" sz="2000" dirty="0"/>
              <a:t>Рецептур с контролируемым  </a:t>
            </a:r>
            <a:endParaRPr lang="en-US" sz="2000" dirty="0"/>
          </a:p>
          <a:p>
            <a:pPr marL="571500" lvl="1" indent="-381000">
              <a:buNone/>
            </a:pPr>
            <a:r>
              <a:rPr lang="ru-RU" sz="2000" dirty="0"/>
              <a:t>      высвобождением</a:t>
            </a:r>
          </a:p>
          <a:p>
            <a:pPr marL="571500" lvl="1" indent="-381000">
              <a:buNone/>
            </a:pPr>
            <a:r>
              <a:rPr lang="ru-RU" sz="2000" dirty="0"/>
              <a:t>Разные типы ячеек</a:t>
            </a:r>
          </a:p>
          <a:p>
            <a:pPr marL="571500" lvl="1" indent="-381000">
              <a:buNone/>
            </a:pPr>
            <a:endParaRPr lang="ru-RU" sz="2000" dirty="0"/>
          </a:p>
          <a:p>
            <a:pPr marL="571500" lvl="1" indent="-381000">
              <a:buNone/>
            </a:pPr>
            <a:r>
              <a:rPr lang="ru-RU" sz="2000" dirty="0"/>
              <a:t>Скорость потока 4-16 мл/мин </a:t>
            </a:r>
            <a:endParaRPr lang="en-US" sz="2000" dirty="0"/>
          </a:p>
          <a:p>
            <a:pPr marL="457200" indent="-457200">
              <a:buNone/>
            </a:pPr>
            <a:endParaRPr lang="ru-RU" dirty="0" smtClean="0">
              <a:solidFill>
                <a:srgbClr val="CC0066"/>
              </a:solidFill>
            </a:endParaRPr>
          </a:p>
          <a:p>
            <a:pPr marL="571500" lvl="1" indent="-381000">
              <a:buFontTx/>
              <a:buChar char="•"/>
            </a:pPr>
            <a:endParaRPr lang="de-DE" dirty="0" smtClean="0"/>
          </a:p>
          <a:p>
            <a:pPr marL="457200" indent="-457200">
              <a:buNone/>
            </a:pPr>
            <a:endParaRPr lang="de-DE" dirty="0" smtClean="0">
              <a:solidFill>
                <a:srgbClr val="CC0066"/>
              </a:solidFill>
            </a:endParaRPr>
          </a:p>
        </p:txBody>
      </p:sp>
      <p:sp>
        <p:nvSpPr>
          <p:cNvPr id="39939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C361BA-7F19-465F-9565-600640FCCCFF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de-DE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dirty="0"/>
              <a:t>ОФС аппарат 3 - проточная ячейка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2700" dirty="0"/>
              <a:t>USP</a:t>
            </a:r>
            <a:r>
              <a:rPr lang="ru-RU" sz="2700" dirty="0"/>
              <a:t> Аппарат </a:t>
            </a:r>
            <a:r>
              <a:rPr lang="de-DE" sz="2700" dirty="0"/>
              <a:t>4 – </a:t>
            </a:r>
            <a:r>
              <a:rPr lang="ru-RU" sz="2700" dirty="0"/>
              <a:t>проточный электролизер</a:t>
            </a:r>
            <a:endParaRPr lang="de-DE" sz="2700" dirty="0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9600" y="1989138"/>
            <a:ext cx="3240088" cy="198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00826" y="4076700"/>
            <a:ext cx="3630613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711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6" descr="DFZ60 u HKP 6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916613" y="2017714"/>
            <a:ext cx="4176712" cy="2052637"/>
          </a:xfrm>
        </p:spPr>
      </p:pic>
      <p:sp>
        <p:nvSpPr>
          <p:cNvPr id="45059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7DB8F0-CAC6-426A-B1A6-744B3BD302B1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de-DE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Проточная ячейка</a:t>
            </a:r>
            <a:br>
              <a:rPr lang="ru-RU" dirty="0" smtClean="0"/>
            </a:br>
            <a:r>
              <a:rPr lang="ru-RU" dirty="0" smtClean="0"/>
              <a:t>Проточный электролизер</a:t>
            </a:r>
            <a:endParaRPr lang="de-DE" dirty="0" smtClean="0"/>
          </a:p>
        </p:txBody>
      </p:sp>
      <p:pic>
        <p:nvPicPr>
          <p:cNvPr id="44037" name="Picture 5" descr="USP4_DFZ60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8214" y="1916114"/>
            <a:ext cx="33242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7" descr="Cell_Tablet Holders small pictur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51538" y="4094163"/>
            <a:ext cx="4178300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15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Биодоступность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sz="half" idx="1"/>
          </p:nvPr>
        </p:nvSpPr>
        <p:spPr>
          <a:ln>
            <a:prstDash val="solid"/>
          </a:ln>
        </p:spPr>
        <p:txBody>
          <a:bodyPr>
            <a:normAutofit/>
          </a:bodyPr>
          <a:lstStyle/>
          <a:p>
            <a:pPr eaLnBrk="1" hangingPunct="1"/>
            <a:r>
              <a:rPr lang="ru-RU" u="sng" smtClean="0"/>
              <a:t>БД определяют:</a:t>
            </a:r>
          </a:p>
          <a:p>
            <a:pPr eaLnBrk="1" hangingPunct="1"/>
            <a:r>
              <a:rPr lang="ru-RU" smtClean="0"/>
              <a:t>При разработке новых ЛП</a:t>
            </a:r>
          </a:p>
          <a:p>
            <a:pPr eaLnBrk="1" hangingPunct="1"/>
            <a:r>
              <a:rPr lang="ru-RU" smtClean="0"/>
              <a:t>При разработке новых ЛФ известных ЛП</a:t>
            </a:r>
          </a:p>
          <a:p>
            <a:pPr eaLnBrk="1" hangingPunct="1"/>
            <a:r>
              <a:rPr lang="ru-RU" smtClean="0"/>
              <a:t>Для дженериков</a:t>
            </a:r>
          </a:p>
          <a:p>
            <a:pPr eaLnBrk="1" hangingPunct="1"/>
            <a:r>
              <a:rPr lang="ru-RU" smtClean="0"/>
              <a:t>В основе определения биоэквивалентности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74758" name="Содержимое 5"/>
          <p:cNvSpPr>
            <a:spLocks noGrp="1"/>
          </p:cNvSpPr>
          <p:nvPr>
            <p:ph sz="half" idx="2"/>
          </p:nvPr>
        </p:nvSpPr>
        <p:spPr>
          <a:ln>
            <a:prstDash val="solid"/>
          </a:ln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u-RU" u="sng" smtClean="0"/>
              <a:t>Проблемы определения БД</a:t>
            </a:r>
          </a:p>
          <a:p>
            <a:pPr>
              <a:spcBef>
                <a:spcPct val="0"/>
              </a:spcBef>
            </a:pPr>
            <a:r>
              <a:rPr lang="ru-RU" smtClean="0"/>
              <a:t>Дороговизна</a:t>
            </a:r>
          </a:p>
          <a:p>
            <a:pPr>
              <a:spcBef>
                <a:spcPct val="0"/>
              </a:spcBef>
            </a:pPr>
            <a:r>
              <a:rPr lang="ru-RU" smtClean="0"/>
              <a:t>Сложность схем и методов</a:t>
            </a:r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r>
              <a:rPr lang="ru-RU" smtClean="0"/>
              <a:t>Необходим лабораторный биофармацевтическийтест 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" name="Стрелка вниз 6"/>
          <p:cNvSpPr/>
          <p:nvPr/>
        </p:nvSpPr>
        <p:spPr>
          <a:xfrm>
            <a:off x="7096132" y="3786191"/>
            <a:ext cx="642938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59372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Отбор проб, </a:t>
            </a:r>
            <a:br>
              <a:rPr lang="ru-RU" dirty="0" smtClean="0"/>
            </a:br>
            <a:r>
              <a:rPr lang="ru-RU" dirty="0" smtClean="0"/>
              <a:t>интерпретация результатов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733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027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Отбор проб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2771" name="Содержимое 7"/>
          <p:cNvSpPr>
            <a:spLocks noGrp="1"/>
          </p:cNvSpPr>
          <p:nvPr>
            <p:ph idx="1"/>
          </p:nvPr>
        </p:nvSpPr>
        <p:spPr>
          <a:xfrm>
            <a:off x="1881188" y="1500188"/>
            <a:ext cx="8229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ru-RU" sz="90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881157" y="357166"/>
          <a:ext cx="8239170" cy="571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4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37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группа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ЛФ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Отбор проб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норма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512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Таблетки; таблетки, покрытые оболочкой; гранулы</a:t>
                      </a:r>
                      <a:r>
                        <a:rPr lang="ru-RU" sz="2400" b="1" cap="all" dirty="0" smtClean="0"/>
                        <a:t> </a:t>
                      </a:r>
                      <a:r>
                        <a:rPr lang="ru-RU" sz="2400" dirty="0" smtClean="0"/>
                        <a:t>(время растворения которых превышает 5 мин); гранулы, покрытые оболочкой; капсулы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через 45 минут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менее </a:t>
                      </a:r>
                      <a:r>
                        <a:rPr lang="en-US" sz="2400" dirty="0" smtClean="0"/>
                        <a:t>Q</a:t>
                      </a:r>
                      <a:r>
                        <a:rPr lang="ru-RU" sz="2400" dirty="0" smtClean="0"/>
                        <a:t>+5%, </a:t>
                      </a:r>
                    </a:p>
                    <a:p>
                      <a:r>
                        <a:rPr lang="en-US" sz="2400" dirty="0" smtClean="0"/>
                        <a:t>Q </a:t>
                      </a:r>
                      <a:r>
                        <a:rPr lang="ru-RU" sz="2400" dirty="0" smtClean="0"/>
                        <a:t>=70 </a:t>
                      </a:r>
                    </a:p>
                    <a:p>
                      <a:r>
                        <a:rPr lang="ru-RU" sz="2400" dirty="0" smtClean="0"/>
                        <a:t>(из 6 ЛФ)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454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Кишечнорастворимые ЛФ: капсулы, гранулы и другие дозированные лекарственные формы; </a:t>
                      </a:r>
                    </a:p>
                    <a:p>
                      <a:r>
                        <a:rPr lang="ru-RU" sz="2400" dirty="0" smtClean="0"/>
                        <a:t>В т.ч. таблетки, покрытые кишечнорастворимой оболочкой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 кислотной </a:t>
                      </a:r>
                    </a:p>
                    <a:p>
                      <a:r>
                        <a:rPr lang="ru-RU" sz="2400" dirty="0" smtClean="0"/>
                        <a:t>стадии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на щелочной стадии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fontAlgn="auto">
                        <a:spcAft>
                          <a:spcPts val="0"/>
                        </a:spcAft>
                        <a:buFont typeface="Wingdings 3"/>
                        <a:buNone/>
                        <a:defRPr/>
                      </a:pPr>
                      <a:r>
                        <a:rPr lang="ru-RU" sz="2400" dirty="0" smtClean="0"/>
                        <a:t>не более 10%</a:t>
                      </a:r>
                    </a:p>
                    <a:p>
                      <a:pPr marL="0" indent="0" fontAlgn="auto">
                        <a:spcAft>
                          <a:spcPts val="0"/>
                        </a:spcAft>
                        <a:buFont typeface="Wingdings 3"/>
                        <a:buNone/>
                        <a:defRPr/>
                      </a:pPr>
                      <a:r>
                        <a:rPr lang="ru-RU" sz="2400" dirty="0" smtClean="0"/>
                        <a:t>       </a:t>
                      </a:r>
                    </a:p>
                    <a:p>
                      <a:pPr marL="0" indent="0" fontAlgn="auto">
                        <a:spcAft>
                          <a:spcPts val="0"/>
                        </a:spcAft>
                        <a:buFont typeface="Wingdings 3"/>
                        <a:buNone/>
                        <a:defRPr/>
                      </a:pPr>
                      <a:endParaRPr lang="ru-RU" sz="2400" dirty="0" smtClean="0"/>
                    </a:p>
                    <a:p>
                      <a:pPr marL="0" indent="0" fontAlgn="auto">
                        <a:spcAft>
                          <a:spcPts val="0"/>
                        </a:spcAft>
                        <a:buFont typeface="Wingdings 3"/>
                        <a:buNone/>
                        <a:defRPr/>
                      </a:pPr>
                      <a:r>
                        <a:rPr lang="ru-RU" sz="2400" dirty="0" smtClean="0"/>
                        <a:t> </a:t>
                      </a:r>
                      <a:r>
                        <a:rPr lang="en-US" sz="2400" dirty="0" smtClean="0"/>
                        <a:t>Q</a:t>
                      </a:r>
                      <a:r>
                        <a:rPr lang="ru-RU" sz="2400" dirty="0" smtClean="0"/>
                        <a:t>+5% 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187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27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Отбор проб                 ОФС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3795" name="Содержимое 1"/>
          <p:cNvSpPr>
            <a:spLocks noGrp="1"/>
          </p:cNvSpPr>
          <p:nvPr>
            <p:ph idx="1"/>
          </p:nvPr>
        </p:nvSpPr>
        <p:spPr>
          <a:xfrm>
            <a:off x="2027238" y="530226"/>
            <a:ext cx="8183562" cy="4187825"/>
          </a:xfrm>
        </p:spPr>
        <p:txBody>
          <a:bodyPr/>
          <a:lstStyle/>
          <a:p>
            <a:pPr fontAlgn="t"/>
            <a:endParaRPr lang="ru-RU" b="1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2597" y="928670"/>
          <a:ext cx="8382011" cy="385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5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799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группа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ЛФ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Отбор проб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норма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964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Таблетки, капсулы и гранулы с пролонгированным высвобождением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 менее трех временных интервалов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должно быть ни одной ЛФ с результатом за пределами установленных значений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993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Достоверность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RSD</a:t>
            </a:r>
            <a:r>
              <a:rPr lang="ru-RU" dirty="0" smtClean="0"/>
              <a:t> (стандартное отклонение для среднего значения) для 1-й точки не более 20%, для остальных – не более 10%</a:t>
            </a:r>
          </a:p>
          <a:p>
            <a:r>
              <a:rPr lang="ru-RU" b="1" dirty="0" smtClean="0"/>
              <a:t>Для оценки эквивалентности профилей:</a:t>
            </a:r>
          </a:p>
          <a:p>
            <a:r>
              <a:rPr lang="ru-RU" dirty="0" smtClean="0"/>
              <a:t>При высвобождении более 85% за 15 минут математическую оценку не проводят. </a:t>
            </a:r>
          </a:p>
          <a:p>
            <a:r>
              <a:rPr lang="ru-RU" dirty="0" smtClean="0"/>
              <a:t>Если высвобождение менее 85% - то рассчитывают фактор сходимости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91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mtClean="0"/>
              <a:t>Применение теста «Растворение»</a:t>
            </a: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1847850" y="2924176"/>
            <a:ext cx="3240088" cy="9366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/>
              <a:t>Посерийный контроль</a:t>
            </a: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1952596" y="4000505"/>
            <a:ext cx="3600450" cy="100806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/>
              <a:t>Контроль стабильности</a:t>
            </a:r>
          </a:p>
          <a:p>
            <a:pPr algn="ctr"/>
            <a:r>
              <a:rPr lang="ru-RU" sz="2400"/>
              <a:t> при хранении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6667504" y="5000636"/>
            <a:ext cx="3786214" cy="135732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/>
              <a:t>Оценка </a:t>
            </a:r>
            <a:r>
              <a:rPr lang="ru-RU" sz="2400" dirty="0" smtClean="0"/>
              <a:t>биоэквивалентности </a:t>
            </a:r>
            <a:endParaRPr lang="ru-RU" sz="2400" dirty="0"/>
          </a:p>
          <a:p>
            <a:pPr algn="ctr"/>
            <a:r>
              <a:rPr lang="ru-RU" sz="2400" dirty="0" err="1"/>
              <a:t>дженериков</a:t>
            </a:r>
            <a:endParaRPr lang="ru-RU" sz="2400" dirty="0"/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5810249" y="3571876"/>
            <a:ext cx="3024187" cy="108108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/>
              <a:t>Изменения состава,</a:t>
            </a:r>
          </a:p>
          <a:p>
            <a:pPr algn="ctr"/>
            <a:r>
              <a:rPr lang="ru-RU" sz="2400"/>
              <a:t>технологии</a:t>
            </a:r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5524497" y="1785927"/>
            <a:ext cx="3889375" cy="15843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/>
              <a:t>Оценка БФ свойств</a:t>
            </a:r>
          </a:p>
          <a:p>
            <a:pPr algn="ctr"/>
            <a:r>
              <a:rPr lang="ru-RU" sz="2400"/>
              <a:t>ЛФ с модифицированным</a:t>
            </a:r>
          </a:p>
          <a:p>
            <a:pPr algn="ctr"/>
            <a:r>
              <a:rPr lang="ru-RU" sz="2400"/>
              <a:t>высвобождением</a:t>
            </a:r>
          </a:p>
        </p:txBody>
      </p:sp>
      <p:sp>
        <p:nvSpPr>
          <p:cNvPr id="69641" name="AutoShape 9"/>
          <p:cNvSpPr>
            <a:spLocks noChangeArrowheads="1"/>
          </p:cNvSpPr>
          <p:nvPr/>
        </p:nvSpPr>
        <p:spPr bwMode="auto">
          <a:xfrm>
            <a:off x="1919288" y="1700213"/>
            <a:ext cx="3097212" cy="10080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/>
              <a:t>Разработка состава и</a:t>
            </a:r>
          </a:p>
          <a:p>
            <a:pPr algn="ctr"/>
            <a:r>
              <a:rPr lang="ru-RU" sz="2400" dirty="0"/>
              <a:t> технологии</a:t>
            </a: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2135188" y="4941888"/>
            <a:ext cx="4032250" cy="1295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/>
              <a:t>Обязательный раздел </a:t>
            </a:r>
            <a:r>
              <a:rPr lang="ru-RU" sz="2400" dirty="0" smtClean="0"/>
              <a:t>ФС</a:t>
            </a:r>
            <a:endParaRPr lang="ru-RU" sz="2400" dirty="0"/>
          </a:p>
          <a:p>
            <a:pPr algn="ctr"/>
            <a:r>
              <a:rPr lang="ru-RU" sz="2400" dirty="0"/>
              <a:t>на таблетки, капсулы</a:t>
            </a:r>
          </a:p>
        </p:txBody>
      </p:sp>
    </p:spTree>
    <p:extLst>
      <p:ext uri="{BB962C8B-B14F-4D97-AF65-F5344CB8AC3E}">
        <p14:creationId xmlns:p14="http://schemas.microsoft.com/office/powerpoint/2010/main" val="285782004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</a:t>
            </a:r>
            <a:r>
              <a:rPr lang="ru-RU" dirty="0" smtClean="0"/>
              <a:t>иоэквивалентность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Качество воспроизведенных препаратов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393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530" y="152624"/>
            <a:ext cx="7772943" cy="1143240"/>
          </a:xfrm>
        </p:spPr>
        <p:txBody>
          <a:bodyPr vert="horz" lIns="80133" tIns="40067" rIns="80133" bIns="40067" rtlCol="0" anchor="t">
            <a:normAutofit/>
          </a:bodyPr>
          <a:lstStyle/>
          <a:p>
            <a:pPr>
              <a:defRPr/>
            </a:pPr>
            <a:r>
              <a:rPr lang="en-US" sz="3200" dirty="0"/>
              <a:t>Биодоступность и биоэквивалентность</a:t>
            </a:r>
            <a:endParaRPr lang="et-EE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7950"/>
            <a:ext cx="7772400" cy="4616450"/>
          </a:xfrm>
        </p:spPr>
        <p:txBody>
          <a:bodyPr vert="horz" lIns="80133" tIns="40067" rIns="80133" bIns="40067" rtlCol="0"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Биодоступность и биоэквивалентность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являются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основными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требованиями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регистрации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генериков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оригинальных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препаратов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основе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биоэквивалентности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лежит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максимального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значения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кривой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крови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а AUC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площадь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кривой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наиболее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часто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использу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ются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удачным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биомаркер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оценки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эффективности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лекарственного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Биоэквивалентные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лекарственные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можно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заменять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друг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другом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коррекции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дозировки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дополнительного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терапевтического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наблюдения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t-EE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37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530" y="152624"/>
            <a:ext cx="7772943" cy="1143240"/>
          </a:xfrm>
        </p:spPr>
        <p:txBody>
          <a:bodyPr vert="horz" lIns="80133" tIns="40067" rIns="80133" bIns="40067" rtlCol="0" anchor="t">
            <a:normAutofit/>
          </a:bodyPr>
          <a:lstStyle/>
          <a:p>
            <a:pPr>
              <a:defRPr/>
            </a:pPr>
            <a:r>
              <a:rPr lang="en-US" dirty="0"/>
              <a:t>Биоэквивалентность</a:t>
            </a:r>
            <a:endParaRPr lang="et-EE"/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74839" y="1635125"/>
            <a:ext cx="8493125" cy="3549650"/>
          </a:xfrm>
        </p:spPr>
        <p:txBody>
          <a:bodyPr vert="horz" lIns="80133" tIns="40067" rIns="80133" bIns="40067" rtlCol="0"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   </a:t>
            </a:r>
            <a:r>
              <a:rPr lang="ru-RU" dirty="0"/>
              <a:t>	</a:t>
            </a:r>
            <a:r>
              <a:rPr lang="en-US" dirty="0"/>
              <a:t>Два </a:t>
            </a:r>
            <a:r>
              <a:rPr lang="ru-RU" dirty="0"/>
              <a:t>лекарственных</a:t>
            </a:r>
            <a:r>
              <a:rPr lang="en-US" dirty="0"/>
              <a:t> средства считаются биоэквивалентными, если они фармацевтически эквивалентны или являются фармацевтическими альтернативами, а их биодоступность в максимальном выражении (C</a:t>
            </a:r>
            <a:r>
              <a:rPr lang="en-US" baseline="-25000" dirty="0"/>
              <a:t>max</a:t>
            </a:r>
            <a:r>
              <a:rPr lang="en-US" dirty="0"/>
              <a:t> </a:t>
            </a:r>
            <a:r>
              <a:rPr lang="ru-RU" dirty="0"/>
              <a:t>и</a:t>
            </a:r>
            <a:r>
              <a:rPr lang="en-US" dirty="0"/>
              <a:t> T</a:t>
            </a:r>
            <a:r>
              <a:rPr lang="en-US" baseline="-25000" dirty="0"/>
              <a:t>max   </a:t>
            </a:r>
            <a:r>
              <a:rPr lang="en-US" dirty="0"/>
              <a:t>) </a:t>
            </a:r>
            <a:r>
              <a:rPr lang="ru-RU" dirty="0"/>
              <a:t>и</a:t>
            </a:r>
            <a:r>
              <a:rPr lang="en-US" dirty="0"/>
              <a:t> полное </a:t>
            </a:r>
            <a:r>
              <a:rPr lang="ru-RU" dirty="0"/>
              <a:t>действие</a:t>
            </a:r>
            <a:r>
              <a:rPr lang="en-US" dirty="0"/>
              <a:t> (площадь под кривой (AUC)) после назначения одинаковой молярной дозы </a:t>
            </a:r>
            <a:r>
              <a:rPr lang="ru-RU" dirty="0"/>
              <a:t>при  одинаковых </a:t>
            </a:r>
            <a:r>
              <a:rPr lang="en-US" dirty="0"/>
              <a:t>услови</a:t>
            </a:r>
            <a:r>
              <a:rPr lang="ru-RU" dirty="0"/>
              <a:t>ях, являются настолько схожими, что можно ожидать их действие по сути одинаковым</a:t>
            </a:r>
            <a:r>
              <a:rPr lang="en-US" dirty="0"/>
              <a:t>.  </a:t>
            </a:r>
            <a:endParaRPr lang="et-EE" dirty="0"/>
          </a:p>
        </p:txBody>
      </p:sp>
      <p:sp>
        <p:nvSpPr>
          <p:cNvPr id="61444" name="Text Box 5"/>
          <p:cNvSpPr txBox="1">
            <a:spLocks noChangeArrowheads="1"/>
          </p:cNvSpPr>
          <p:nvPr/>
        </p:nvSpPr>
        <p:spPr bwMode="auto">
          <a:xfrm>
            <a:off x="2105026" y="5345114"/>
            <a:ext cx="798036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>
                <a:solidFill>
                  <a:schemeClr val="hlink"/>
                </a:solidFill>
              </a:rPr>
              <a:t>И</a:t>
            </a:r>
            <a:r>
              <a:rPr lang="en-US">
                <a:solidFill>
                  <a:schemeClr val="hlink"/>
                </a:solidFill>
              </a:rPr>
              <a:t>сточник: Серии технических отчетов ВОЗ, № 937, 2006 год</a:t>
            </a:r>
            <a:r>
              <a:rPr lang="ru-RU">
                <a:solidFill>
                  <a:schemeClr val="hlink"/>
                </a:solidFill>
              </a:rPr>
              <a:t>.</a:t>
            </a:r>
            <a:r>
              <a:rPr lang="en-US">
                <a:solidFill>
                  <a:schemeClr val="hlink"/>
                </a:solidFill>
              </a:rPr>
              <a:t> Приложение 7.</a:t>
            </a:r>
            <a:endParaRPr lang="en-US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62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Сравнение профилей растворения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6144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2662" y="1714488"/>
            <a:ext cx="4800634" cy="2000264"/>
          </a:xfrm>
          <a:noFill/>
        </p:spPr>
      </p:pic>
      <p:sp>
        <p:nvSpPr>
          <p:cNvPr id="7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6737350" y="1447801"/>
            <a:ext cx="3930650" cy="3489325"/>
          </a:xfrm>
        </p:spPr>
        <p:txBody>
          <a:bodyPr>
            <a:normAutofit/>
          </a:bodyPr>
          <a:lstStyle/>
          <a:p>
            <a:pPr marL="265176" indent="-265176">
              <a:buFont typeface="Wingdings 2"/>
              <a:buChar char=""/>
              <a:defRPr/>
            </a:pPr>
            <a:r>
              <a:rPr lang="ru-RU" dirty="0" smtClean="0"/>
              <a:t>Коэффициент различия </a:t>
            </a:r>
            <a:r>
              <a:rPr lang="en-US" i="1" dirty="0" smtClean="0"/>
              <a:t>f1</a:t>
            </a:r>
            <a:r>
              <a:rPr lang="ru-RU" dirty="0" smtClean="0"/>
              <a:t>: </a:t>
            </a:r>
          </a:p>
          <a:p>
            <a:pPr marL="265176" indent="-265176">
              <a:buFont typeface="Wingdings 2"/>
              <a:buChar char=""/>
              <a:defRPr/>
            </a:pPr>
            <a:endParaRPr lang="ru-RU" dirty="0" smtClean="0"/>
          </a:p>
          <a:p>
            <a:pPr marL="265176" indent="-265176">
              <a:buFont typeface="Wingdings 2"/>
              <a:buChar char=""/>
              <a:defRPr/>
            </a:pPr>
            <a:r>
              <a:rPr lang="ru-RU" sz="2000" dirty="0"/>
              <a:t>где </a:t>
            </a:r>
            <a:r>
              <a:rPr lang="ru-RU" sz="2000" dirty="0" err="1"/>
              <a:t>n</a:t>
            </a:r>
            <a:r>
              <a:rPr lang="ru-RU" sz="2000" dirty="0"/>
              <a:t> - число точек времени, </a:t>
            </a:r>
            <a:r>
              <a:rPr lang="ru-RU" sz="2000" dirty="0" err="1"/>
              <a:t>Ri</a:t>
            </a:r>
            <a:r>
              <a:rPr lang="ru-RU" sz="2000" dirty="0"/>
              <a:t> и </a:t>
            </a:r>
            <a:r>
              <a:rPr lang="ru-RU" sz="2000" dirty="0" err="1"/>
              <a:t>Ti</a:t>
            </a:r>
            <a:r>
              <a:rPr lang="ru-RU" sz="2000" dirty="0"/>
              <a:t> – процент растворившегося вещества из препарата сравнения и испытуемого препарата, соответственно, в каждый момент времени </a:t>
            </a:r>
            <a:r>
              <a:rPr lang="en-US" sz="2000" i="1" dirty="0" err="1"/>
              <a:t>i</a:t>
            </a:r>
            <a:endParaRPr lang="en-US" sz="20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09786" y="5000636"/>
            <a:ext cx="3429000" cy="15001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</a:rPr>
              <a:t>Значение </a:t>
            </a:r>
            <a:r>
              <a:rPr lang="ru-RU" sz="2400" i="1" dirty="0">
                <a:solidFill>
                  <a:schemeClr val="tx1"/>
                </a:solidFill>
              </a:rPr>
              <a:t>f1 </a:t>
            </a:r>
          </a:p>
          <a:p>
            <a:pPr>
              <a:defRPr/>
            </a:pPr>
            <a:r>
              <a:rPr lang="ru-RU" sz="2400" i="1" dirty="0">
                <a:solidFill>
                  <a:schemeClr val="tx1"/>
                </a:solidFill>
              </a:rPr>
              <a:t> в пределах от 0 до 15 говорит о БЭ</a:t>
            </a:r>
            <a:endParaRPr lang="ru-RU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650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2469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Коэффициент подобия (</a:t>
            </a:r>
            <a:r>
              <a:rPr lang="en-US" i="1" smtClean="0"/>
              <a:t>f2)</a:t>
            </a:r>
            <a:endParaRPr lang="ru-RU" i="1" smtClean="0"/>
          </a:p>
          <a:p>
            <a:endParaRPr lang="ru-RU" smtClean="0"/>
          </a:p>
        </p:txBody>
      </p:sp>
      <p:pic>
        <p:nvPicPr>
          <p:cNvPr id="62470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952596" y="2357431"/>
            <a:ext cx="7215238" cy="999352"/>
          </a:xfrm>
          <a:noFill/>
        </p:spPr>
      </p:pic>
      <p:sp>
        <p:nvSpPr>
          <p:cNvPr id="9" name="Прямоугольник 8"/>
          <p:cNvSpPr/>
          <p:nvPr/>
        </p:nvSpPr>
        <p:spPr>
          <a:xfrm>
            <a:off x="2595538" y="4643446"/>
            <a:ext cx="6429420" cy="1857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</a:rPr>
              <a:t>значение </a:t>
            </a:r>
            <a:r>
              <a:rPr lang="ru-RU" sz="2800" i="1" dirty="0">
                <a:solidFill>
                  <a:schemeClr val="tx1"/>
                </a:solidFill>
              </a:rPr>
              <a:t>f2 </a:t>
            </a:r>
            <a:r>
              <a:rPr lang="ru-RU" sz="2800" dirty="0">
                <a:solidFill>
                  <a:schemeClr val="tx1"/>
                </a:solidFill>
              </a:rPr>
              <a:t>– в пределах от 50 до 100 гарантирует эквивалентность двух профилей</a:t>
            </a:r>
          </a:p>
          <a:p>
            <a:pPr algn="ctr">
              <a:defRPr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2804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024188" y="1071563"/>
          <a:ext cx="6215062" cy="695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5499860" imgH="6150783" progId="Word.Document.8">
                  <p:embed/>
                </p:oleObj>
              </mc:Choice>
              <mc:Fallback>
                <p:oleObj name="Document" r:id="rId3" imgW="5499860" imgH="6150783" progId="Word.Document.8">
                  <p:embed/>
                  <p:pic>
                    <p:nvPicPr>
                      <p:cNvPr id="307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1071563"/>
                        <a:ext cx="6215062" cy="695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600" dirty="0"/>
              <a:t/>
            </a:r>
            <a:br>
              <a:rPr lang="ru-RU" sz="2600" dirty="0"/>
            </a:br>
            <a:r>
              <a:rPr lang="ru-RU" sz="3600" dirty="0">
                <a:latin typeface="Times New Roman" pitchFamily="18" charset="0"/>
                <a:cs typeface="Aharoni" pitchFamily="2" charset="-79"/>
              </a:rPr>
              <a:t>Модель поведения лекарственного препарата </a:t>
            </a:r>
            <a:r>
              <a:rPr lang="en-US" sz="3600" i="1" dirty="0">
                <a:latin typeface="Aharoni" pitchFamily="2" charset="-79"/>
                <a:cs typeface="Aharoni" pitchFamily="2" charset="-79"/>
              </a:rPr>
              <a:t>in vivo</a:t>
            </a:r>
            <a:r>
              <a:rPr lang="ru-RU" sz="3600" dirty="0">
                <a:cs typeface="Aharoni" pitchFamily="2" charset="-79"/>
              </a:rPr>
              <a:t/>
            </a:r>
            <a:br>
              <a:rPr lang="ru-RU" sz="3600" dirty="0">
                <a:cs typeface="Aharoni" pitchFamily="2" charset="-79"/>
              </a:rPr>
            </a:br>
            <a:endParaRPr lang="ru-RU" sz="3600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475360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Растворимость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Растворимость как физико-химическая характеристика вещества </a:t>
            </a:r>
            <a:r>
              <a:rPr lang="ru-RU" dirty="0" smtClean="0"/>
              <a:t>– это качественная и количественная способность образовывать раствор при смешивании с другим веществом (растворителем). По растворимости при  </a:t>
            </a:r>
            <a:r>
              <a:rPr lang="ru-RU" i="1" dirty="0" smtClean="0"/>
              <a:t>T = </a:t>
            </a:r>
            <a:r>
              <a:rPr lang="ru-RU" i="1" dirty="0" err="1" smtClean="0"/>
              <a:t>const</a:t>
            </a:r>
            <a:r>
              <a:rPr lang="ru-RU" i="1" dirty="0" smtClean="0"/>
              <a:t> </a:t>
            </a:r>
            <a:r>
              <a:rPr lang="ru-RU" dirty="0" smtClean="0"/>
              <a:t>различают</a:t>
            </a:r>
          </a:p>
          <a:p>
            <a:r>
              <a:rPr lang="ru-RU" dirty="0" smtClean="0"/>
              <a:t>·                   </a:t>
            </a:r>
            <a:r>
              <a:rPr lang="ru-RU" b="1" dirty="0" smtClean="0"/>
              <a:t> хорошо растворимые </a:t>
            </a:r>
            <a:r>
              <a:rPr lang="ru-RU" dirty="0" smtClean="0"/>
              <a:t>вещества (образуют насыщенные растворы с концентрацией более 0,1 моль/л),</a:t>
            </a:r>
          </a:p>
          <a:p>
            <a:r>
              <a:rPr lang="ru-RU" dirty="0" smtClean="0"/>
              <a:t>·                    </a:t>
            </a:r>
            <a:r>
              <a:rPr lang="ru-RU" b="1" dirty="0" smtClean="0"/>
              <a:t>малорастворимые</a:t>
            </a:r>
            <a:r>
              <a:rPr lang="ru-RU" dirty="0" smtClean="0"/>
              <a:t> вещества (образуют насыщенные растворы с концентрацией 0,1 – 0,001 моль/л).</a:t>
            </a:r>
          </a:p>
          <a:p>
            <a:r>
              <a:rPr lang="ru-RU" dirty="0" smtClean="0"/>
              <a:t>·                    </a:t>
            </a:r>
            <a:r>
              <a:rPr lang="ru-RU" b="1" dirty="0" smtClean="0"/>
              <a:t>практически нерастворимые </a:t>
            </a:r>
            <a:r>
              <a:rPr lang="ru-RU" dirty="0" smtClean="0"/>
              <a:t>вещества (образуют насыщенные растворы с концентрацией менее 0,001 моль/л).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Биофармацевтическая растворимость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b="1" dirty="0" smtClean="0"/>
              <a:t>высокая</a:t>
            </a:r>
            <a:r>
              <a:rPr lang="ru-RU" dirty="0" smtClean="0"/>
              <a:t>: наибольшая дозировка растворяется в 250 мл или менее водной среды при рН 1-6,8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27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Проницаемость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Определяется степенью абсорбции  ФС.</a:t>
            </a:r>
          </a:p>
          <a:p>
            <a:r>
              <a:rPr lang="ru-RU" dirty="0" smtClean="0"/>
              <a:t>Высоко проницаемые: степень абсорбции у человека, определяемая методом материального баланса или в сравнении с в/</a:t>
            </a:r>
            <a:r>
              <a:rPr lang="ru-RU" dirty="0" err="1" smtClean="0"/>
              <a:t>в</a:t>
            </a:r>
            <a:r>
              <a:rPr lang="ru-RU" dirty="0" smtClean="0"/>
              <a:t> дозой равна 85% или более (в США -90%)</a:t>
            </a:r>
          </a:p>
          <a:p>
            <a:r>
              <a:rPr lang="ru-RU" dirty="0" smtClean="0"/>
              <a:t>Метод материального баланса основан на сравнении количества ФС поступившей в организм с количеством ФС, выведенного из организма в виде неизмененного вещества или его метаболитов всеми путями выведения.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88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Биофармацевтическая классификация ЛВ   </a:t>
            </a: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FDA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1995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</p:nvPr>
        </p:nvGraphicFramePr>
        <p:xfrm>
          <a:off x="1981200" y="1600201"/>
          <a:ext cx="4038592" cy="4533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0096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БФ растворимость</a:t>
                      </a:r>
                      <a:endParaRPr lang="ru-RU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абсорбция</a:t>
                      </a:r>
                      <a:endParaRPr lang="ru-RU" dirty="0"/>
                    </a:p>
                  </a:txBody>
                  <a:tcPr marL="119813" marR="1198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01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хорошая</a:t>
                      </a:r>
                      <a:endParaRPr lang="ru-RU" sz="2000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хорошее</a:t>
                      </a:r>
                      <a:endParaRPr lang="ru-RU" sz="2000" dirty="0"/>
                    </a:p>
                  </a:txBody>
                  <a:tcPr marL="119813" marR="1198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69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плохая</a:t>
                      </a:r>
                      <a:endParaRPr lang="ru-RU" sz="2000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хорошее</a:t>
                      </a:r>
                      <a:endParaRPr lang="ru-RU" sz="2000" dirty="0"/>
                    </a:p>
                  </a:txBody>
                  <a:tcPr marL="119813" marR="1198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хорошая</a:t>
                      </a:r>
                      <a:endParaRPr lang="ru-RU" sz="2000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плохое</a:t>
                      </a:r>
                      <a:endParaRPr lang="ru-RU" sz="2000" dirty="0"/>
                    </a:p>
                  </a:txBody>
                  <a:tcPr marL="119813" marR="1198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09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плохая</a:t>
                      </a:r>
                      <a:endParaRPr lang="ru-RU" sz="2000" dirty="0"/>
                    </a:p>
                  </a:txBody>
                  <a:tcPr marL="119813" marR="119813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плохое</a:t>
                      </a:r>
                      <a:endParaRPr lang="ru-RU" sz="2000" dirty="0"/>
                    </a:p>
                  </a:txBody>
                  <a:tcPr marL="119813" marR="1198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Применяется для разработки условий теста Растворение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932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1928814"/>
            <a:ext cx="7891462" cy="4435475"/>
          </a:xfrm>
        </p:spPr>
        <p:txBody>
          <a:bodyPr/>
          <a:lstStyle/>
          <a:p>
            <a:pPr marL="381000" indent="-381000">
              <a:buNone/>
            </a:pPr>
            <a:r>
              <a:rPr lang="ru-RU" smtClean="0">
                <a:solidFill>
                  <a:srgbClr val="CC0066"/>
                </a:solidFill>
              </a:rPr>
              <a:t>Классификация 30 Фармакопея США</a:t>
            </a:r>
            <a:endParaRPr lang="de-DE" smtClean="0">
              <a:solidFill>
                <a:srgbClr val="CC0066"/>
              </a:solidFill>
            </a:endParaRPr>
          </a:p>
          <a:p>
            <a:pPr marL="381000" indent="-381000">
              <a:buNone/>
            </a:pPr>
            <a:endParaRPr lang="de-DE" sz="1100">
              <a:solidFill>
                <a:srgbClr val="CC0066"/>
              </a:solidFill>
            </a:endParaRPr>
          </a:p>
          <a:p>
            <a:pPr marL="381000" indent="-381000">
              <a:lnSpc>
                <a:spcPct val="115000"/>
              </a:lnSpc>
              <a:buFontTx/>
              <a:buAutoNum type="arabicPeriod"/>
            </a:pPr>
            <a:r>
              <a:rPr lang="ru-RU" sz="2000"/>
              <a:t>Вращающаяся корзинка </a:t>
            </a:r>
            <a:r>
              <a:rPr lang="de-DE" sz="2000"/>
              <a:t>(Ph.Eur./BP/JP)</a:t>
            </a:r>
          </a:p>
          <a:p>
            <a:pPr marL="381000" indent="-381000">
              <a:lnSpc>
                <a:spcPct val="115000"/>
              </a:lnSpc>
              <a:buFontTx/>
              <a:buAutoNum type="arabicPeriod"/>
            </a:pPr>
            <a:r>
              <a:rPr lang="ru-RU" sz="2000"/>
              <a:t>Лопасть </a:t>
            </a:r>
            <a:r>
              <a:rPr lang="de-DE" sz="2000"/>
              <a:t>(Ph.Eur./BP/JP)</a:t>
            </a:r>
          </a:p>
          <a:p>
            <a:pPr marL="381000" indent="-381000">
              <a:lnSpc>
                <a:spcPct val="115000"/>
              </a:lnSpc>
              <a:buFontTx/>
              <a:buAutoNum type="arabicPeriod"/>
            </a:pPr>
            <a:r>
              <a:rPr lang="ru-RU" sz="2000"/>
              <a:t>Качающийся барабан </a:t>
            </a:r>
            <a:r>
              <a:rPr lang="de-DE" sz="2000"/>
              <a:t>(Ph.Eur.)</a:t>
            </a:r>
          </a:p>
          <a:p>
            <a:pPr marL="381000" indent="-381000">
              <a:lnSpc>
                <a:spcPct val="115000"/>
              </a:lnSpc>
              <a:buFontTx/>
              <a:buAutoNum type="arabicPeriod"/>
            </a:pPr>
            <a:r>
              <a:rPr lang="ru-RU" sz="2000"/>
              <a:t>Проточный электролизер (проточная ячейка)</a:t>
            </a:r>
            <a:r>
              <a:rPr lang="de-DE" sz="2000"/>
              <a:t> (Ph.Eur./BP/JP)</a:t>
            </a:r>
          </a:p>
          <a:p>
            <a:pPr marL="381000" indent="-381000">
              <a:lnSpc>
                <a:spcPct val="115000"/>
              </a:lnSpc>
              <a:buFontTx/>
              <a:buAutoNum type="arabicPeriod"/>
            </a:pPr>
            <a:r>
              <a:rPr lang="ru-RU" sz="2000"/>
              <a:t>Лопасть над диском </a:t>
            </a:r>
            <a:r>
              <a:rPr lang="de-DE" sz="2000"/>
              <a:t>(Ph.Eur.)</a:t>
            </a:r>
          </a:p>
          <a:p>
            <a:pPr marL="381000" indent="-381000">
              <a:lnSpc>
                <a:spcPct val="115000"/>
              </a:lnSpc>
              <a:buFontTx/>
              <a:buAutoNum type="arabicPeriod"/>
            </a:pPr>
            <a:r>
              <a:rPr lang="ru-RU" sz="2000"/>
              <a:t>Вращающийся барабан </a:t>
            </a:r>
            <a:r>
              <a:rPr lang="de-DE" sz="2000"/>
              <a:t>(Ph.Eur.)</a:t>
            </a:r>
          </a:p>
          <a:p>
            <a:pPr marL="381000" indent="-381000">
              <a:lnSpc>
                <a:spcPct val="115000"/>
              </a:lnSpc>
              <a:buFontTx/>
              <a:buAutoNum type="arabicPeriod"/>
            </a:pPr>
            <a:r>
              <a:rPr lang="ru-RU" sz="2000"/>
              <a:t>Качающийся цилиндр</a:t>
            </a:r>
            <a:endParaRPr lang="de-DE" sz="2000"/>
          </a:p>
        </p:txBody>
      </p:sp>
      <p:sp>
        <p:nvSpPr>
          <p:cNvPr id="27651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A6C6CE-E4F3-4FA6-B50A-6BD62A404907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de-DE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3399"/>
                </a:solidFill>
              </a:rPr>
              <a:t>Типы аппаратов</a:t>
            </a:r>
            <a:endParaRPr lang="de-DE" dirty="0" smtClean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62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Вращающаяся корзинка</a:t>
            </a:r>
          </a:p>
          <a:p>
            <a:pPr eaLnBrk="1" hangingPunct="1"/>
            <a:r>
              <a:rPr lang="ru-RU" dirty="0" smtClean="0"/>
              <a:t>Лопасть</a:t>
            </a:r>
          </a:p>
          <a:p>
            <a:pPr eaLnBrk="1" hangingPunct="1"/>
            <a:r>
              <a:rPr lang="ru-RU" dirty="0" smtClean="0"/>
              <a:t>Проточная ячейка</a:t>
            </a:r>
          </a:p>
          <a:p>
            <a:pPr eaLnBrk="1" hangingPunct="1"/>
            <a:endParaRPr lang="ru-RU" dirty="0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</a:rPr>
              <a:t>ГФ Х</a:t>
            </a:r>
            <a:r>
              <a:rPr lang="en-US" dirty="0" smtClean="0">
                <a:solidFill>
                  <a:srgbClr val="FF0000"/>
                </a:solidFill>
              </a:rPr>
              <a:t>III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аппараты для теста Растворение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99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Тест «Растворение»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500"/>
              <a:t>Биофармацевтические тесты</a:t>
            </a:r>
            <a:br>
              <a:rPr lang="ru-RU" sz="3500"/>
            </a:br>
            <a:r>
              <a:rPr lang="ru-RU" sz="3500"/>
              <a:t>фармацевтическая доступность</a:t>
            </a:r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3444" y="1690688"/>
            <a:ext cx="2852738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G:\мои документы\спасение\фото ФТ\фото эрвека\21B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144" y="2446330"/>
            <a:ext cx="4705244" cy="373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788400" y="1690688"/>
            <a:ext cx="2832100" cy="3922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1- колба для среды растворения</a:t>
            </a:r>
          </a:p>
          <a:p>
            <a:pPr algn="ctr"/>
            <a:r>
              <a:rPr lang="ru-RU" sz="2400" dirty="0" smtClean="0"/>
              <a:t>2 – крышка</a:t>
            </a:r>
          </a:p>
          <a:p>
            <a:pPr algn="ctr"/>
            <a:r>
              <a:rPr lang="ru-RU" sz="2400" dirty="0" smtClean="0"/>
              <a:t>3 – корзинка</a:t>
            </a:r>
          </a:p>
          <a:p>
            <a:pPr algn="ctr"/>
            <a:r>
              <a:rPr lang="ru-RU" sz="2400" dirty="0" smtClean="0"/>
              <a:t>4 – баня</a:t>
            </a:r>
          </a:p>
          <a:p>
            <a:pPr algn="ctr"/>
            <a:r>
              <a:rPr lang="ru-RU" sz="2400" dirty="0" smtClean="0"/>
              <a:t>5 – нагревательный элемент</a:t>
            </a:r>
          </a:p>
          <a:p>
            <a:pPr algn="ctr"/>
            <a:r>
              <a:rPr lang="ru-RU" sz="2400" dirty="0" smtClean="0"/>
              <a:t>6, 7 – термометр</a:t>
            </a:r>
          </a:p>
        </p:txBody>
      </p:sp>
    </p:spTree>
    <p:extLst>
      <p:ext uri="{BB962C8B-B14F-4D97-AF65-F5344CB8AC3E}">
        <p14:creationId xmlns:p14="http://schemas.microsoft.com/office/powerpoint/2010/main" val="27792733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1026</Words>
  <Application>Microsoft Office PowerPoint</Application>
  <PresentationFormat>Широкоэкранный</PresentationFormat>
  <Paragraphs>246</Paragraphs>
  <Slides>29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9" baseType="lpstr">
      <vt:lpstr>Aharoni</vt:lpstr>
      <vt:lpstr>Arial</vt:lpstr>
      <vt:lpstr>Calibri</vt:lpstr>
      <vt:lpstr>Calibri Light</vt:lpstr>
      <vt:lpstr>Times New Roman</vt:lpstr>
      <vt:lpstr>Wingdings</vt:lpstr>
      <vt:lpstr>Wingdings 2</vt:lpstr>
      <vt:lpstr>Wingdings 3</vt:lpstr>
      <vt:lpstr>Тема Office</vt:lpstr>
      <vt:lpstr>Document</vt:lpstr>
      <vt:lpstr>Биофармацевтические тесты in vivo и in vitro</vt:lpstr>
      <vt:lpstr>Биодоступность</vt:lpstr>
      <vt:lpstr> Модель поведения лекарственного препарата in vivo </vt:lpstr>
      <vt:lpstr>Растворимость</vt:lpstr>
      <vt:lpstr>Проницаемость</vt:lpstr>
      <vt:lpstr>Биофармацевтическая классификация ЛВ   FDA 1995</vt:lpstr>
      <vt:lpstr>Типы аппаратов</vt:lpstr>
      <vt:lpstr>ГФ ХIII аппараты для теста Растворение</vt:lpstr>
      <vt:lpstr>Биофармацевтические тесты фармацевтическая доступность</vt:lpstr>
      <vt:lpstr>Аппарат 1 – Корзинка ОФС, USP </vt:lpstr>
      <vt:lpstr>Аппарат 1 – Корзинка</vt:lpstr>
      <vt:lpstr>Аппарат 1 – Корзинка</vt:lpstr>
      <vt:lpstr>Аппарат 2 – Лопасть  ОФС, USP </vt:lpstr>
      <vt:lpstr>Аппарат 2 – Лопасть</vt:lpstr>
      <vt:lpstr>Требования к аппаратам</vt:lpstr>
      <vt:lpstr>Условия теста Растворение</vt:lpstr>
      <vt:lpstr>Среда растворения        ОФС</vt:lpstr>
      <vt:lpstr>ОФС аппарат 3 - проточная ячейка USP Аппарат 4 – проточный электролизер</vt:lpstr>
      <vt:lpstr>Проточная ячейка Проточный электролизер</vt:lpstr>
      <vt:lpstr>Отбор проб,  интерпретация результатов</vt:lpstr>
      <vt:lpstr>Отбор проб</vt:lpstr>
      <vt:lpstr>Отбор проб                 ОФС</vt:lpstr>
      <vt:lpstr>Достоверность результатов</vt:lpstr>
      <vt:lpstr>Применение теста «Растворение»</vt:lpstr>
      <vt:lpstr>Биоэквивалентность</vt:lpstr>
      <vt:lpstr>Биодоступность и биоэквивалентность</vt:lpstr>
      <vt:lpstr>Биоэквивалентность</vt:lpstr>
      <vt:lpstr>Сравнение профилей растворения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Биофармацевтические тесты in vivo и in vitro</dc:title>
  <dc:creator>Сергей</dc:creator>
  <cp:lastModifiedBy>Сергей</cp:lastModifiedBy>
  <cp:revision>2</cp:revision>
  <dcterms:created xsi:type="dcterms:W3CDTF">2017-02-13T06:45:59Z</dcterms:created>
  <dcterms:modified xsi:type="dcterms:W3CDTF">2017-02-13T08:32:21Z</dcterms:modified>
</cp:coreProperties>
</file>