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sldIdLst>
    <p:sldId id="256" r:id="rId2"/>
    <p:sldId id="257" r:id="rId3"/>
    <p:sldId id="266" r:id="rId4"/>
    <p:sldId id="258" r:id="rId5"/>
    <p:sldId id="291" r:id="rId6"/>
    <p:sldId id="262" r:id="rId7"/>
    <p:sldId id="260" r:id="rId8"/>
    <p:sldId id="263" r:id="rId9"/>
    <p:sldId id="265" r:id="rId10"/>
    <p:sldId id="267" r:id="rId11"/>
    <p:sldId id="268" r:id="rId12"/>
    <p:sldId id="269" r:id="rId13"/>
    <p:sldId id="270" r:id="rId14"/>
    <p:sldId id="273" r:id="rId15"/>
    <p:sldId id="271" r:id="rId16"/>
    <p:sldId id="272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7" r:id="rId30"/>
    <p:sldId id="286" r:id="rId31"/>
    <p:sldId id="288" r:id="rId32"/>
    <p:sldId id="289" r:id="rId33"/>
    <p:sldId id="290" r:id="rId34"/>
    <p:sldId id="295" r:id="rId35"/>
    <p:sldId id="297" r:id="rId36"/>
    <p:sldId id="298" r:id="rId37"/>
    <p:sldId id="296" r:id="rId38"/>
    <p:sldId id="299" r:id="rId3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97" autoAdjust="0"/>
    <p:restoredTop sz="94637" autoAdjust="0"/>
  </p:normalViewPr>
  <p:slideViewPr>
    <p:cSldViewPr>
      <p:cViewPr varScale="1">
        <p:scale>
          <a:sx n="70" d="100"/>
          <a:sy n="70" d="100"/>
        </p:scale>
        <p:origin x="-142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93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9.22266139657444E-2"/>
          <c:y val="8.6393088552915772E-3"/>
          <c:w val="0.55204216073781287"/>
          <c:h val="0.924406047516198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облитерирующий атеросклероз</c:v>
                </c:pt>
              </c:strCache>
            </c:strRef>
          </c:tx>
          <c:spPr>
            <a:solidFill>
              <a:srgbClr val="FF0000"/>
            </a:solidFill>
            <a:ln w="12628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2.8293545534924844E-2"/>
                  <c:y val="-2.90065264684554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0" anchor="t" anchorCtr="0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Sheet1!$B$2:$B$2</c:f>
              <c:numCache>
                <c:formatCode>0.0%</c:formatCode>
                <c:ptCount val="1"/>
                <c:pt idx="0">
                  <c:v>0.81599999999999995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неспецифический аортоартериит</c:v>
                </c:pt>
              </c:strCache>
            </c:strRef>
          </c:tx>
          <c:spPr>
            <a:solidFill>
              <a:srgbClr val="0000FF"/>
            </a:solidFill>
            <a:ln w="12628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2.8293545534924844E-2"/>
                  <c:y val="-2.61058738216097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Sheet1!$B$3:$B$3</c:f>
              <c:numCache>
                <c:formatCode>0%</c:formatCode>
                <c:ptCount val="1"/>
                <c:pt idx="0">
                  <c:v>0.09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диабетическая ангиопатия</c:v>
                </c:pt>
              </c:strCache>
            </c:strRef>
          </c:tx>
          <c:spPr>
            <a:solidFill>
              <a:srgbClr val="FFFF00"/>
            </a:solidFill>
            <a:ln w="12628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2.8293545534924844E-2"/>
                  <c:y val="-1.45032632342277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Sheet1!$B$4:$B$4</c:f>
              <c:numCache>
                <c:formatCode>0%</c:formatCode>
                <c:ptCount val="1"/>
                <c:pt idx="0">
                  <c:v>0.06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облитерирующий тромбангиит</c:v>
                </c:pt>
              </c:strCache>
            </c:strRef>
          </c:tx>
          <c:spPr>
            <a:solidFill>
              <a:srgbClr val="00FF00"/>
            </a:solidFill>
            <a:ln w="12628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2.2988505747126436E-2"/>
                  <c:y val="-2.03047969257649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Sheet1!$B$5:$B$5</c:f>
              <c:numCache>
                <c:formatCode>0.0%</c:formatCode>
                <c:ptCount val="1"/>
                <c:pt idx="0">
                  <c:v>1.4E-2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другие причины</c:v>
                </c:pt>
              </c:strCache>
            </c:strRef>
          </c:tx>
          <c:spPr>
            <a:solidFill>
              <a:srgbClr val="000000"/>
            </a:solidFill>
            <a:ln w="12628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9451812555260833E-2"/>
                  <c:y val="-1.45032632342275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Sheet1!$B$6:$B$6</c:f>
              <c:numCache>
                <c:formatCode>0%</c:formatCode>
                <c:ptCount val="1"/>
                <c:pt idx="0">
                  <c:v>0.02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34207744"/>
        <c:axId val="102876288"/>
        <c:axId val="0"/>
      </c:bar3DChart>
      <c:catAx>
        <c:axId val="3420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5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9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028762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2876288"/>
        <c:scaling>
          <c:orientation val="minMax"/>
          <c:max val="1"/>
        </c:scaling>
        <c:delete val="0"/>
        <c:axPos val="l"/>
        <c:majorGridlines>
          <c:spPr>
            <a:ln w="3157">
              <a:solidFill>
                <a:schemeClr val="tx1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1262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9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34207744"/>
        <c:crosses val="autoZero"/>
        <c:crossBetween val="between"/>
        <c:majorUnit val="0.1"/>
        <c:minorUnit val="0.02"/>
      </c:valAx>
      <c:spPr>
        <a:noFill/>
        <a:ln w="25256">
          <a:noFill/>
        </a:ln>
      </c:spPr>
    </c:plotArea>
    <c:legend>
      <c:legendPos val="r"/>
      <c:layout>
        <c:manualLayout>
          <c:xMode val="edge"/>
          <c:yMode val="edge"/>
          <c:x val="0.66271409749670618"/>
          <c:y val="0.15982721382289417"/>
          <c:w val="0.33333333333333331"/>
          <c:h val="0.68250539956803458"/>
        </c:manualLayout>
      </c:layout>
      <c:overlay val="0"/>
      <c:spPr>
        <a:noFill/>
        <a:ln w="3157">
          <a:solidFill>
            <a:schemeClr val="tx1"/>
          </a:solidFill>
          <a:prstDash val="solid"/>
        </a:ln>
      </c:spPr>
      <c:txPr>
        <a:bodyPr/>
        <a:lstStyle/>
        <a:p>
          <a:pPr>
            <a:defRPr sz="1646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9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Тромбоз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Причины</c:v>
                </c:pt>
              </c:strCache>
            </c:strRef>
          </c:cat>
          <c:val>
            <c:numRef>
              <c:f>Лист1!$B$2</c:f>
              <c:numCache>
                <c:formatCode>0%</c:formatCode>
                <c:ptCount val="1"/>
                <c:pt idx="0">
                  <c:v>0.4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Эмболия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Причины</c:v>
                </c:pt>
              </c:strCache>
            </c:strRef>
          </c:cat>
          <c:val>
            <c:numRef>
              <c:f>Лист1!$C$2</c:f>
              <c:numCache>
                <c:formatCode>0%</c:formatCode>
                <c:ptCount val="1"/>
                <c:pt idx="0">
                  <c:v>0.37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Тромбоз протезов и зон эндоваскулярных вмешательств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Причины</c:v>
                </c:pt>
              </c:strCache>
            </c:strRef>
          </c:cat>
          <c:val>
            <c:numRef>
              <c:f>Лист1!$D$2</c:f>
              <c:numCache>
                <c:formatCode>0%</c:formatCode>
                <c:ptCount val="1"/>
                <c:pt idx="0">
                  <c:v>0.15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Тромбоз аневризм, травмы артрий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Причины</c:v>
                </c:pt>
              </c:strCache>
            </c:strRef>
          </c:cat>
          <c:val>
            <c:numRef>
              <c:f>Лист1!$E$2</c:f>
              <c:numCache>
                <c:formatCode>0%</c:formatCode>
                <c:ptCount val="1"/>
                <c:pt idx="0">
                  <c:v>0.08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8196736"/>
        <c:axId val="31490048"/>
      </c:barChart>
      <c:catAx>
        <c:axId val="118196736"/>
        <c:scaling>
          <c:orientation val="minMax"/>
        </c:scaling>
        <c:delete val="0"/>
        <c:axPos val="b"/>
        <c:majorTickMark val="out"/>
        <c:minorTickMark val="none"/>
        <c:tickLblPos val="nextTo"/>
        <c:crossAx val="31490048"/>
        <c:crosses val="autoZero"/>
        <c:auto val="1"/>
        <c:lblAlgn val="ctr"/>
        <c:lblOffset val="100"/>
        <c:noMultiLvlLbl val="0"/>
      </c:catAx>
      <c:valAx>
        <c:axId val="3149004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181967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86961131808725"/>
          <c:y val="2.045816929133858E-2"/>
          <c:w val="0.33932344795143926"/>
          <c:h val="0.9590836614173229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13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0013"/>
            <a:ext cx="6965950" cy="2057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21914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27200" y="3886200"/>
            <a:ext cx="564038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53F87-232F-4AFD-9A36-39A4D5F064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51148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16183-D286-4207-8796-89B612B663E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58998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827713" y="227013"/>
            <a:ext cx="1868487" cy="5868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19075" y="227013"/>
            <a:ext cx="5456238" cy="5868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FFB84-FFA0-4E4F-A748-807E74F56E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5238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909ED-AB31-4A1C-9711-39D1CDDBCC9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90953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263525" y="1598613"/>
            <a:ext cx="7386638" cy="4497387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EFDF1-6714-4F9F-8B19-39F42B04A63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84592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97E3C-CE50-4232-8AA4-75FA121EBB7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95127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710AA-2C48-4264-BDA4-3B1EF5F3238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74774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8E070-05C9-4C71-8F49-B334CC40D21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46357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A8124-96D8-492A-A4D0-CD5F62957C9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77043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D7A6C-D7A3-4DED-8531-263B6B5C11C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67102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32329-F0A3-4D9E-9583-6C1979F266B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57778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48576-15C7-4417-B169-E8167CA75C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0837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EF095-F1F1-4A17-9E42-4C1A52874E7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90682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6638" cy="449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20891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2050"/>
            <a:ext cx="178276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20892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425" y="6248400"/>
            <a:ext cx="3455988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20893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577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>
              <a:defRPr/>
            </a:pPr>
            <a:fld id="{CC037B5E-F2E9-4B2F-98CC-1BC17FD688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7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18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sz="quarter" idx="1"/>
          </p:nvPr>
        </p:nvSpPr>
        <p:spPr/>
        <p:txBody>
          <a:bodyPr/>
          <a:lstStyle/>
          <a:p>
            <a:pPr algn="r" eaLnBrk="1" hangingPunct="1"/>
            <a:r>
              <a:rPr lang="ru-RU" altLang="ru-RU" sz="4200" smtClean="0"/>
              <a:t>                              </a:t>
            </a:r>
            <a:endParaRPr lang="ru-RU" altLang="ru-RU" sz="3400" smtClean="0"/>
          </a:p>
          <a:p>
            <a:pPr algn="r" eaLnBrk="1" hangingPunct="1"/>
            <a:endParaRPr lang="ru-RU" altLang="ru-RU" sz="3400" smtClean="0"/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250825" y="3213100"/>
            <a:ext cx="727233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/>
              <a:t>ОБЛИТЕРИРУЮЩИЕ ЗАБОЛЕВАНИЯ АРТЕРИЙ НИЖНИХ КОНЕЧНОСТЕЙ</a:t>
            </a:r>
          </a:p>
        </p:txBody>
      </p:sp>
      <p:sp>
        <p:nvSpPr>
          <p:cNvPr id="2053" name="Text Box 6"/>
          <p:cNvSpPr txBox="1">
            <a:spLocks noChangeArrowheads="1"/>
          </p:cNvSpPr>
          <p:nvPr/>
        </p:nvSpPr>
        <p:spPr bwMode="auto">
          <a:xfrm>
            <a:off x="3348038" y="692150"/>
            <a:ext cx="5400675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800"/>
              <a:t>Кафедра госпитальной хирургии №2</a:t>
            </a:r>
          </a:p>
          <a:p>
            <a:pPr eaLnBrk="1" hangingPunct="1">
              <a:spcBef>
                <a:spcPct val="50000"/>
              </a:spcBef>
            </a:pPr>
            <a:endParaRPr lang="ru-RU" altLang="ru-RU" sz="18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5"/>
          <p:cNvSpPr txBox="1">
            <a:spLocks noChangeArrowheads="1"/>
          </p:cNvSpPr>
          <p:nvPr/>
        </p:nvSpPr>
        <p:spPr bwMode="auto">
          <a:xfrm>
            <a:off x="179388" y="333375"/>
            <a:ext cx="7488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 sz="2400" i="1">
              <a:solidFill>
                <a:schemeClr val="tx2"/>
              </a:solidFill>
            </a:endParaRPr>
          </a:p>
        </p:txBody>
      </p:sp>
      <p:sp>
        <p:nvSpPr>
          <p:cNvPr id="11267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3600" dirty="0" smtClean="0">
                <a:solidFill>
                  <a:schemeClr val="tx1"/>
                </a:solidFill>
              </a:rPr>
              <a:t>Облитерирующий тромбангиит</a:t>
            </a:r>
            <a:br>
              <a:rPr lang="ru-RU" altLang="ru-RU" sz="3600" dirty="0" smtClean="0">
                <a:solidFill>
                  <a:schemeClr val="tx1"/>
                </a:solidFill>
              </a:rPr>
            </a:br>
            <a:r>
              <a:rPr lang="ru-RU" altLang="ru-RU" sz="2800" dirty="0" smtClean="0">
                <a:solidFill>
                  <a:schemeClr val="tx1"/>
                </a:solidFill>
              </a:rPr>
              <a:t>(болезнь </a:t>
            </a:r>
            <a:r>
              <a:rPr lang="ru-RU" altLang="ru-RU" sz="2800" dirty="0" err="1" smtClean="0">
                <a:solidFill>
                  <a:schemeClr val="tx1"/>
                </a:solidFill>
              </a:rPr>
              <a:t>Винивартера</a:t>
            </a:r>
            <a:r>
              <a:rPr lang="ru-RU" altLang="ru-RU" sz="2800" dirty="0" smtClean="0">
                <a:solidFill>
                  <a:schemeClr val="tx1"/>
                </a:solidFill>
              </a:rPr>
              <a:t> – Бюргера)</a:t>
            </a:r>
            <a:endParaRPr lang="ru-RU" altLang="ru-RU" sz="3600" dirty="0" smtClean="0">
              <a:solidFill>
                <a:schemeClr val="tx1"/>
              </a:solidFill>
            </a:endParaRPr>
          </a:p>
        </p:txBody>
      </p:sp>
      <p:sp>
        <p:nvSpPr>
          <p:cNvPr id="11268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50825" y="1844675"/>
            <a:ext cx="7386638" cy="449738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ru-RU" altLang="ru-RU" sz="2400" dirty="0" smtClean="0"/>
              <a:t>Хроническое, воспалительное заболевание неспецифического генеза, при котором поражаются стенки артерий мелкого и среднего калибров;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ru-RU" altLang="ru-RU" sz="2400" dirty="0" smtClean="0"/>
              <a:t>Аллергическое аутоиммунное заболевание;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ru-RU" altLang="ru-RU" sz="2400" dirty="0" smtClean="0"/>
              <a:t>Заболевают мужчины в возрасте до 40 лет;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ru-RU" altLang="ru-RU" sz="2400" dirty="0" smtClean="0"/>
              <a:t>Развитию заболевания способствуют факторы, вызывающие стойкий спазм сосудов (курение, переохлаждение, повторные мелкие травмы).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827088" y="115888"/>
            <a:ext cx="5689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200" b="1" i="1" dirty="0"/>
              <a:t>Патогенез</a:t>
            </a:r>
          </a:p>
        </p:txBody>
      </p:sp>
      <p:sp>
        <p:nvSpPr>
          <p:cNvPr id="12291" name="Text Box 7"/>
          <p:cNvSpPr txBox="1">
            <a:spLocks noChangeArrowheads="1"/>
          </p:cNvSpPr>
          <p:nvPr/>
        </p:nvSpPr>
        <p:spPr bwMode="auto">
          <a:xfrm>
            <a:off x="250825" y="765175"/>
            <a:ext cx="7416800" cy="603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000" dirty="0"/>
              <a:t>Сужение и облитерация артерий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 sz="2000" dirty="0"/>
              <a:t>Нарушение микроциркуляции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 sz="2000" dirty="0"/>
              <a:t>Тканевая гипоксия          А-В анастомозы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 sz="2000" dirty="0"/>
              <a:t>Нарушение тканевого обмена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 sz="2000" dirty="0" err="1"/>
              <a:t>Аггрегация</a:t>
            </a:r>
            <a:r>
              <a:rPr lang="ru-RU" altLang="ru-RU" sz="2000" dirty="0"/>
              <a:t> ФЭК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 sz="2000" dirty="0"/>
              <a:t>ДВС-синдром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 sz="2000" dirty="0"/>
              <a:t>Активация МФ, ЛЦ и выделение ими цитокинов, повышение проницаемости капилляров, активация СПОЛ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 sz="2000" dirty="0"/>
              <a:t>Распад клеток и тканей, сенсибилизация организма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 sz="2000" dirty="0"/>
              <a:t>Аутоиммунные процессы, усиление гипоксии и некроза тканей</a:t>
            </a:r>
          </a:p>
          <a:p>
            <a:pPr algn="ctr" eaLnBrk="1" hangingPunct="1">
              <a:spcBef>
                <a:spcPct val="50000"/>
              </a:spcBef>
            </a:pPr>
            <a:endParaRPr lang="ru-RU" altLang="ru-RU" sz="2000" dirty="0"/>
          </a:p>
          <a:p>
            <a:pPr algn="ctr" eaLnBrk="1" hangingPunct="1">
              <a:spcBef>
                <a:spcPct val="50000"/>
              </a:spcBef>
            </a:pPr>
            <a:endParaRPr lang="ru-RU" altLang="ru-RU" sz="2000" dirty="0"/>
          </a:p>
          <a:p>
            <a:pPr algn="ctr" eaLnBrk="1" hangingPunct="1">
              <a:spcBef>
                <a:spcPct val="50000"/>
              </a:spcBef>
            </a:pPr>
            <a:endParaRPr lang="ru-RU" altLang="ru-RU" sz="2000" dirty="0"/>
          </a:p>
        </p:txBody>
      </p:sp>
      <p:sp>
        <p:nvSpPr>
          <p:cNvPr id="12292" name="Line 10"/>
          <p:cNvSpPr>
            <a:spLocks noChangeShapeType="1"/>
          </p:cNvSpPr>
          <p:nvPr/>
        </p:nvSpPr>
        <p:spPr bwMode="auto">
          <a:xfrm>
            <a:off x="3924300" y="1052513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293" name="Line 11"/>
          <p:cNvSpPr>
            <a:spLocks noChangeShapeType="1"/>
          </p:cNvSpPr>
          <p:nvPr/>
        </p:nvSpPr>
        <p:spPr bwMode="auto">
          <a:xfrm flipH="1">
            <a:off x="3132138" y="1557338"/>
            <a:ext cx="28733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294" name="Line 14"/>
          <p:cNvSpPr>
            <a:spLocks noChangeShapeType="1"/>
          </p:cNvSpPr>
          <p:nvPr/>
        </p:nvSpPr>
        <p:spPr bwMode="auto">
          <a:xfrm>
            <a:off x="4500563" y="1557338"/>
            <a:ext cx="28733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295" name="Line 15"/>
          <p:cNvSpPr>
            <a:spLocks noChangeShapeType="1"/>
          </p:cNvSpPr>
          <p:nvPr/>
        </p:nvSpPr>
        <p:spPr bwMode="auto">
          <a:xfrm>
            <a:off x="3059113" y="1989138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296" name="Line 16"/>
          <p:cNvSpPr>
            <a:spLocks noChangeShapeType="1"/>
          </p:cNvSpPr>
          <p:nvPr/>
        </p:nvSpPr>
        <p:spPr bwMode="auto">
          <a:xfrm>
            <a:off x="4932363" y="1989138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297" name="Line 17"/>
          <p:cNvSpPr>
            <a:spLocks noChangeShapeType="1"/>
          </p:cNvSpPr>
          <p:nvPr/>
        </p:nvSpPr>
        <p:spPr bwMode="auto">
          <a:xfrm>
            <a:off x="3924300" y="2420938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298" name="Line 18"/>
          <p:cNvSpPr>
            <a:spLocks noChangeShapeType="1"/>
          </p:cNvSpPr>
          <p:nvPr/>
        </p:nvSpPr>
        <p:spPr bwMode="auto">
          <a:xfrm>
            <a:off x="3924300" y="2924175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299" name="Line 19"/>
          <p:cNvSpPr>
            <a:spLocks noChangeShapeType="1"/>
          </p:cNvSpPr>
          <p:nvPr/>
        </p:nvSpPr>
        <p:spPr bwMode="auto">
          <a:xfrm>
            <a:off x="3924300" y="3357563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00" name="Line 20"/>
          <p:cNvSpPr>
            <a:spLocks noChangeShapeType="1"/>
          </p:cNvSpPr>
          <p:nvPr/>
        </p:nvSpPr>
        <p:spPr bwMode="auto">
          <a:xfrm>
            <a:off x="3924300" y="4149725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01" name="Line 21"/>
          <p:cNvSpPr>
            <a:spLocks noChangeShapeType="1"/>
          </p:cNvSpPr>
          <p:nvPr/>
        </p:nvSpPr>
        <p:spPr bwMode="auto">
          <a:xfrm>
            <a:off x="3924300" y="4581525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179388" y="260350"/>
            <a:ext cx="7488237" cy="6401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 dirty="0"/>
              <a:t>КЛАССИФИКАЦИЯ ХРОНИЧЕСКОЙ АРТЕРИАЛЬНОЙ НЕДОСТАТОЧНОСТИ</a:t>
            </a:r>
            <a:r>
              <a:rPr lang="ru-RU" altLang="ru-RU" sz="2400" dirty="0"/>
              <a:t/>
            </a:r>
            <a:br>
              <a:rPr lang="ru-RU" altLang="ru-RU" sz="2400" dirty="0"/>
            </a:br>
            <a:r>
              <a:rPr lang="ru-RU" altLang="ru-RU" sz="2400" dirty="0"/>
              <a:t>(акад. А.В. Покровский)</a:t>
            </a:r>
          </a:p>
          <a:p>
            <a:pPr algn="ctr" eaLnBrk="1" hangingPunct="1"/>
            <a:endParaRPr lang="ru-RU" altLang="ru-RU" sz="1800" b="1" dirty="0"/>
          </a:p>
          <a:p>
            <a:pPr eaLnBrk="1" hangingPunct="1"/>
            <a:r>
              <a:rPr lang="ru-RU" altLang="ru-RU" sz="2000" b="1" dirty="0"/>
              <a:t>При I стадии (функциональной компенсации)</a:t>
            </a:r>
            <a:r>
              <a:rPr lang="ru-RU" altLang="ru-RU" sz="2000" dirty="0"/>
              <a:t> боль в нижних конечностях появляется только при большой физической нагрузке, например, при ходьбе на расстояние больше 1 км. </a:t>
            </a:r>
          </a:p>
          <a:p>
            <a:pPr eaLnBrk="1" hangingPunct="1"/>
            <a:r>
              <a:rPr lang="ru-RU" altLang="ru-RU" sz="2000" b="1" dirty="0"/>
              <a:t>При II стадии (</a:t>
            </a:r>
            <a:r>
              <a:rPr lang="ru-RU" altLang="ru-RU" sz="2000" b="1" dirty="0" err="1"/>
              <a:t>субкомпенсации</a:t>
            </a:r>
            <a:r>
              <a:rPr lang="ru-RU" altLang="ru-RU" sz="2000" b="1" dirty="0"/>
              <a:t>)</a:t>
            </a:r>
            <a:r>
              <a:rPr lang="ru-RU" altLang="ru-RU" sz="2000" dirty="0"/>
              <a:t> ишемии боль появляется при ходьбе на меньшее расстояние. Расстояние  200 м принято за условный критерий.   Если больной может без болей, обычным шагом пройти больше 200 м, его состояние определяют как </a:t>
            </a:r>
            <a:r>
              <a:rPr lang="ru-RU" altLang="ru-RU" sz="2000" b="1" dirty="0"/>
              <a:t>II А стадию ишемии</a:t>
            </a:r>
            <a:r>
              <a:rPr lang="ru-RU" altLang="ru-RU" sz="2000" dirty="0"/>
              <a:t>. Если при нормальной ходьбе боли возникают раньше, чем человек пройдет 200 м, то это   </a:t>
            </a:r>
            <a:r>
              <a:rPr lang="ru-RU" altLang="ru-RU" sz="2000" b="1" dirty="0"/>
              <a:t>II Б стадия ишемии</a:t>
            </a:r>
            <a:r>
              <a:rPr lang="ru-RU" altLang="ru-RU" sz="2000" dirty="0"/>
              <a:t>. </a:t>
            </a:r>
          </a:p>
          <a:p>
            <a:pPr eaLnBrk="1" hangingPunct="1"/>
            <a:r>
              <a:rPr lang="ru-RU" altLang="ru-RU" sz="2000" dirty="0"/>
              <a:t>При болях в покое или при ходьбе меньше, чем на </a:t>
            </a:r>
            <a:r>
              <a:rPr lang="ru-RU" altLang="ru-RU" sz="2000" dirty="0" smtClean="0"/>
              <a:t>25–50 </a:t>
            </a:r>
            <a:r>
              <a:rPr lang="ru-RU" altLang="ru-RU" sz="2000" dirty="0"/>
              <a:t>м определяется </a:t>
            </a:r>
            <a:r>
              <a:rPr lang="ru-RU" altLang="ru-RU" sz="2000" b="1" dirty="0"/>
              <a:t>III стадия ишемии (декомпенсации)</a:t>
            </a:r>
            <a:r>
              <a:rPr lang="ru-RU" altLang="ru-RU" sz="2000" dirty="0"/>
              <a:t>, </a:t>
            </a:r>
            <a:endParaRPr lang="ru-RU" altLang="ru-RU" sz="2000" b="1" dirty="0"/>
          </a:p>
          <a:p>
            <a:pPr eaLnBrk="1" hangingPunct="1"/>
            <a:r>
              <a:rPr lang="ru-RU" altLang="ru-RU" sz="2000" b="1" dirty="0"/>
              <a:t>IV стадия ишемии (деструктивных изменений)</a:t>
            </a:r>
            <a:r>
              <a:rPr lang="ru-RU" altLang="ru-RU" sz="2000" dirty="0"/>
              <a:t> характеризуется язвенно-некротическими изменениями </a:t>
            </a:r>
            <a:r>
              <a:rPr lang="ru-RU" altLang="ru-RU" sz="2000" dirty="0" smtClean="0"/>
              <a:t>тканей вплоть до гангрены.</a:t>
            </a:r>
            <a:endParaRPr lang="ru-RU" alt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3600" dirty="0" smtClean="0">
                <a:solidFill>
                  <a:schemeClr val="tx1"/>
                </a:solidFill>
              </a:rPr>
              <a:t>Клинические проявления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28775"/>
            <a:ext cx="7386638" cy="449738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ru-RU" altLang="ru-RU" sz="2400" dirty="0" smtClean="0"/>
              <a:t>Зябкость, судороги, парестезии в нижних конечностях;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ru-RU" altLang="ru-RU" sz="2400" dirty="0" smtClean="0"/>
              <a:t>изменение окраски кожных покровов, трофические нарушения, атрофия ПЖК;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ru-RU" altLang="ru-RU" sz="2400" dirty="0" smtClean="0"/>
              <a:t>Перемежающаяся хромота, низкая и высокая (синдром </a:t>
            </a:r>
            <a:r>
              <a:rPr lang="ru-RU" altLang="ru-RU" sz="2400" dirty="0" err="1" smtClean="0"/>
              <a:t>Лериша</a:t>
            </a:r>
            <a:r>
              <a:rPr lang="ru-RU" altLang="ru-RU" sz="2400" dirty="0" smtClean="0"/>
              <a:t> – боль в ягодичных мышцах, мышцах бедер и тазобедренного сустава, атрофия мышц ноги, импотенция, снижение или отсутствие пульса на бедренной артерии);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ru-RU" altLang="ru-RU" sz="2400" dirty="0" smtClean="0"/>
              <a:t>Синдром </a:t>
            </a:r>
            <a:r>
              <a:rPr lang="ru-RU" altLang="ru-RU" sz="2400" dirty="0" err="1" smtClean="0"/>
              <a:t>мезентериального</a:t>
            </a:r>
            <a:r>
              <a:rPr lang="ru-RU" altLang="ru-RU" sz="2400" dirty="0" smtClean="0"/>
              <a:t> обкрадывания.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ChangeArrowheads="1"/>
          </p:cNvSpPr>
          <p:nvPr/>
        </p:nvSpPr>
        <p:spPr bwMode="auto">
          <a:xfrm>
            <a:off x="971550" y="765175"/>
            <a:ext cx="5832475" cy="41036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15363" name="Object 8"/>
          <p:cNvGraphicFramePr>
            <a:graphicFrameLocks noChangeAspect="1"/>
          </p:cNvGraphicFramePr>
          <p:nvPr/>
        </p:nvGraphicFramePr>
        <p:xfrm>
          <a:off x="971550" y="692150"/>
          <a:ext cx="6119813" cy="425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3" name="Точечный рисунок" r:id="rId3" imgW="3343742" imgH="2285714" progId="Paint.Picture">
                  <p:embed/>
                </p:oleObj>
              </mc:Choice>
              <mc:Fallback>
                <p:oleObj name="Точечный рисунок" r:id="rId3" imgW="3343742" imgH="2285714" progId="Paint.Picture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692150"/>
                        <a:ext cx="6119813" cy="425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4" name="Text Box 9"/>
          <p:cNvSpPr txBox="1">
            <a:spLocks noChangeArrowheads="1"/>
          </p:cNvSpPr>
          <p:nvPr/>
        </p:nvSpPr>
        <p:spPr bwMode="auto">
          <a:xfrm>
            <a:off x="900113" y="5445125"/>
            <a:ext cx="6551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400" i="1" dirty="0"/>
              <a:t>Сухая гангрена 1-го пальца стопы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15888"/>
            <a:ext cx="7477125" cy="1143000"/>
          </a:xfrm>
        </p:spPr>
        <p:txBody>
          <a:bodyPr/>
          <a:lstStyle/>
          <a:p>
            <a:pPr eaLnBrk="1" hangingPunct="1"/>
            <a:r>
              <a:rPr lang="ru-RU" altLang="ru-RU" sz="3600" dirty="0" smtClean="0">
                <a:solidFill>
                  <a:schemeClr val="tx1"/>
                </a:solidFill>
              </a:rPr>
              <a:t>Диагностика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7386638" cy="5616575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ru-RU" altLang="ru-RU" sz="2400" smtClean="0"/>
              <a:t>осмотр;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ru-RU" altLang="ru-RU" sz="2400" smtClean="0"/>
              <a:t>Пальпация и аускультация сосудов ноги;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ru-RU" altLang="ru-RU" sz="2400" smtClean="0"/>
              <a:t>Функциональные тесты ( симптом плантарной ишемии Оппеля, проба Гольдфлама, коленный феномен Панченко и др.);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ru-RU" altLang="ru-RU" sz="2400" smtClean="0"/>
              <a:t>Реовазография;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ru-RU" altLang="ru-RU" sz="2400" smtClean="0"/>
              <a:t>УЗ допплерография;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ru-RU" altLang="ru-RU" sz="2400" smtClean="0"/>
              <a:t> лодыжечный индекс давления (ЛИД) - отношение давления в области лодыжек к плечевому давлению. В норме он бывает чуть выше 1,О. Чем он ниже, тем больше гемодинамические расстройства и тяжелее степень ишемии;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ru-RU" altLang="ru-RU" sz="2400" smtClean="0"/>
              <a:t>УЗ дуплексное сканирование;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ru-RU" altLang="ru-RU" sz="2400" smtClean="0"/>
              <a:t>ангиография ( в т.ч. КТ-, МР-ангиографии).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ChangeArrowheads="1"/>
          </p:cNvSpPr>
          <p:nvPr/>
        </p:nvSpPr>
        <p:spPr bwMode="auto">
          <a:xfrm>
            <a:off x="2268538" y="1557338"/>
            <a:ext cx="3095625" cy="19431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17411" name="Object 6"/>
          <p:cNvGraphicFramePr>
            <a:graphicFrameLocks noChangeAspect="1"/>
          </p:cNvGraphicFramePr>
          <p:nvPr/>
        </p:nvGraphicFramePr>
        <p:xfrm>
          <a:off x="1619250" y="836613"/>
          <a:ext cx="4619625" cy="3887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0" name="Точечный рисунок" r:id="rId3" imgW="3333333" imgH="2429214" progId="Paint.Picture">
                  <p:embed/>
                </p:oleObj>
              </mc:Choice>
              <mc:Fallback>
                <p:oleObj name="Точечный рисунок" r:id="rId3" imgW="3333333" imgH="2429214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836613"/>
                        <a:ext cx="4619625" cy="3887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2" name="Text Box 7"/>
          <p:cNvSpPr txBox="1">
            <a:spLocks noChangeArrowheads="1"/>
          </p:cNvSpPr>
          <p:nvPr/>
        </p:nvSpPr>
        <p:spPr bwMode="auto">
          <a:xfrm>
            <a:off x="900113" y="5157788"/>
            <a:ext cx="640873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i="1" dirty="0"/>
              <a:t>УЗ дуплексное сканирование– окклюзия бедренной артерии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7"/>
          <p:cNvSpPr txBox="1">
            <a:spLocks noChangeArrowheads="1"/>
          </p:cNvSpPr>
          <p:nvPr/>
        </p:nvSpPr>
        <p:spPr bwMode="auto">
          <a:xfrm>
            <a:off x="1187450" y="5229225"/>
            <a:ext cx="54737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i="1" dirty="0"/>
              <a:t>Ангиография – окклюзия </a:t>
            </a:r>
            <a:r>
              <a:rPr lang="ru-RU" altLang="ru-RU" i="1" dirty="0" smtClean="0"/>
              <a:t>брюшного </a:t>
            </a:r>
            <a:r>
              <a:rPr lang="ru-RU" altLang="ru-RU" i="1" dirty="0"/>
              <a:t>отдела аорты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"/>
            <a:ext cx="6264696" cy="5356680"/>
          </a:xfrm>
          <a:prstGeom prst="rect">
            <a:avLst/>
          </a:prstGeo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827088" y="5445125"/>
            <a:ext cx="64087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400" i="1" dirty="0"/>
              <a:t>Окклюзия наружной подвздошной </a:t>
            </a:r>
            <a:r>
              <a:rPr lang="ru-RU" altLang="ru-RU" sz="2400" i="1" dirty="0" smtClean="0"/>
              <a:t>артерии</a:t>
            </a:r>
            <a:endParaRPr lang="ru-RU" altLang="ru-RU" sz="2400" i="1" dirty="0"/>
          </a:p>
        </p:txBody>
      </p:sp>
      <p:pic>
        <p:nvPicPr>
          <p:cNvPr id="5" name="Picture 2" descr="Окклюзия правой НПА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501" y="260352"/>
            <a:ext cx="5173624" cy="5184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15888"/>
            <a:ext cx="7477125" cy="1143000"/>
          </a:xfrm>
        </p:spPr>
        <p:txBody>
          <a:bodyPr/>
          <a:lstStyle/>
          <a:p>
            <a:pPr algn="ctr" eaLnBrk="1" hangingPunct="1"/>
            <a:r>
              <a:rPr lang="ru-RU" altLang="ru-RU" sz="3600" dirty="0" smtClean="0">
                <a:solidFill>
                  <a:schemeClr val="tx1"/>
                </a:solidFill>
              </a:rPr>
              <a:t>Лечение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052736"/>
            <a:ext cx="7386638" cy="52562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800" dirty="0" smtClean="0"/>
              <a:t>Лечебная тактика определяется:</a:t>
            </a:r>
          </a:p>
          <a:p>
            <a:pPr eaLnBrk="1" hangingPunct="1">
              <a:buFontTx/>
              <a:buNone/>
            </a:pPr>
            <a:r>
              <a:rPr lang="ru-RU" altLang="ru-RU" sz="2800" dirty="0" smtClean="0"/>
              <a:t> а) общим состоянием больного,</a:t>
            </a:r>
          </a:p>
          <a:p>
            <a:pPr eaLnBrk="1" hangingPunct="1">
              <a:buFontTx/>
              <a:buNone/>
            </a:pPr>
            <a:r>
              <a:rPr lang="ru-RU" altLang="ru-RU" sz="2800" dirty="0" smtClean="0"/>
              <a:t> б) стадией ишемии,</a:t>
            </a:r>
          </a:p>
          <a:p>
            <a:pPr eaLnBrk="1" hangingPunct="1">
              <a:buFontTx/>
              <a:buNone/>
            </a:pPr>
            <a:r>
              <a:rPr lang="ru-RU" altLang="ru-RU" sz="2800" dirty="0" smtClean="0"/>
              <a:t> в) распространенностью и характером поражения сосудистого русла (протяженность, степень стеноза, наличие изъязвлений, аневризм, тромбов),</a:t>
            </a:r>
          </a:p>
          <a:p>
            <a:pPr eaLnBrk="1" hangingPunct="1">
              <a:buFontTx/>
              <a:buNone/>
            </a:pPr>
            <a:r>
              <a:rPr lang="ru-RU" altLang="ru-RU" sz="2800" dirty="0" smtClean="0"/>
              <a:t> г) состоянием коллатерального кровотока,</a:t>
            </a:r>
          </a:p>
          <a:p>
            <a:pPr eaLnBrk="1" hangingPunct="1">
              <a:buFontTx/>
              <a:buNone/>
            </a:pPr>
            <a:r>
              <a:rPr lang="ru-RU" altLang="ru-RU" sz="2800" dirty="0" smtClean="0"/>
              <a:t> д) скоростью прогрессирования патологического процесса.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dirty="0" smtClean="0"/>
              <a:t>    </a:t>
            </a:r>
            <a:r>
              <a:rPr lang="ru-RU" altLang="ru-RU" b="1" dirty="0" smtClean="0">
                <a:solidFill>
                  <a:schemeClr val="tx1"/>
                </a:solidFill>
              </a:rPr>
              <a:t>Актуальность проблемы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ru-RU" altLang="ru-RU" sz="2400" dirty="0" smtClean="0"/>
              <a:t>ХОЗАНК страдает более 3% населения;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ru-RU" altLang="ru-RU" sz="2400" dirty="0" smtClean="0"/>
              <a:t>Неуклонно прогрессирующее течение;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ru-RU" altLang="ru-RU" sz="2400" dirty="0" smtClean="0"/>
              <a:t>Развитие критической ишемии (полной декомпенсации кровообращения) наблюдается с частотой 400 – 1000 на 1 млн. населения или у 15–20% больных ХОЗАНК;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ru-RU" altLang="ru-RU" sz="2400" dirty="0" smtClean="0"/>
              <a:t>Смертность пациентов с критической ишемией нижних конечностей составляет от 25% в течение 1 года развития синдрома до 60 – 70% позже</a:t>
            </a:r>
            <a:r>
              <a:rPr lang="ru-RU" altLang="ru-RU" sz="2400" dirty="0"/>
              <a:t>;</a:t>
            </a:r>
            <a:endParaRPr lang="ru-RU" altLang="ru-RU" sz="2400" dirty="0" smtClean="0"/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ru-RU" altLang="ru-RU" sz="2400" dirty="0" smtClean="0"/>
              <a:t>Острая ишемия 1 случай на 6000 человек в год.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3600" i="1" dirty="0" smtClean="0">
                <a:solidFill>
                  <a:schemeClr val="tx1"/>
                </a:solidFill>
              </a:rPr>
              <a:t>Консервативное лечение</a:t>
            </a:r>
          </a:p>
        </p:txBody>
      </p:sp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323850" y="1216025"/>
            <a:ext cx="7127875" cy="564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257300" indent="-3429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714500" indent="-3429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171700" indent="-3429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000" i="1" dirty="0"/>
              <a:t> Показано на ранних стадиях заболевания, а также при наличии противопоказаний к операции или отсутствии технических условий для ее выполнения. Оно должно быть комплексным и носить патогенетический характер.</a:t>
            </a:r>
            <a:r>
              <a:rPr lang="ru-RU" altLang="ru-RU" sz="2000" dirty="0"/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000" i="1" dirty="0"/>
              <a:t> Основные принципы:</a:t>
            </a:r>
          </a:p>
          <a:p>
            <a:pPr eaLnBrk="1" hangingPunct="1">
              <a:buFontTx/>
              <a:buAutoNum type="arabicPeriod"/>
            </a:pPr>
            <a:r>
              <a:rPr lang="ru-RU" altLang="ru-RU" sz="2000" i="1" dirty="0"/>
              <a:t>Устранение воздействия неблагоприятных факторов (запрещение употребления спиртных напитков, курения, предотвращение переохлаждения и т.д.);</a:t>
            </a:r>
          </a:p>
          <a:p>
            <a:pPr eaLnBrk="1" hangingPunct="1">
              <a:buFontTx/>
              <a:buAutoNum type="arabicPeriod"/>
            </a:pPr>
            <a:r>
              <a:rPr lang="ru-RU" altLang="ru-RU" sz="1800" i="1" dirty="0"/>
              <a:t> Спазмолитики: периферические </a:t>
            </a:r>
            <a:r>
              <a:rPr lang="ru-RU" altLang="ru-RU" sz="1800" i="1" dirty="0" err="1"/>
              <a:t>миолитики</a:t>
            </a:r>
            <a:r>
              <a:rPr lang="ru-RU" altLang="ru-RU" sz="1800" i="1" dirty="0"/>
              <a:t> (папаверин, </a:t>
            </a:r>
            <a:r>
              <a:rPr lang="ru-RU" altLang="ru-RU" sz="1800" i="1" dirty="0" err="1"/>
              <a:t>дротаверин</a:t>
            </a:r>
            <a:r>
              <a:rPr lang="ru-RU" altLang="ru-RU" sz="1800" i="1" dirty="0"/>
              <a:t>, </a:t>
            </a:r>
            <a:r>
              <a:rPr lang="ru-RU" altLang="ru-RU" sz="1800" i="1" dirty="0" err="1"/>
              <a:t>бенциклан</a:t>
            </a:r>
            <a:r>
              <a:rPr lang="ru-RU" altLang="ru-RU" sz="1800" i="1" dirty="0"/>
              <a:t>), препараты блокирующие a-</a:t>
            </a:r>
            <a:r>
              <a:rPr lang="ru-RU" altLang="ru-RU" sz="1800" i="1" dirty="0" err="1"/>
              <a:t>адренорецепторы</a:t>
            </a:r>
            <a:r>
              <a:rPr lang="ru-RU" altLang="ru-RU" sz="1800" i="1" dirty="0"/>
              <a:t> или </a:t>
            </a:r>
            <a:r>
              <a:rPr lang="ru-RU" altLang="ru-RU" sz="1800" i="1" dirty="0" err="1"/>
              <a:t>преганглионарную</a:t>
            </a:r>
            <a:r>
              <a:rPr lang="ru-RU" altLang="ru-RU" sz="1800" i="1" dirty="0"/>
              <a:t> передачу импульса (кофеин, празозин), центральные </a:t>
            </a:r>
            <a:r>
              <a:rPr lang="ru-RU" altLang="ru-RU" sz="1800" i="1" dirty="0" err="1"/>
              <a:t>холиномиолитики</a:t>
            </a:r>
            <a:r>
              <a:rPr lang="ru-RU" altLang="ru-RU" sz="1800" i="1" dirty="0"/>
              <a:t> (</a:t>
            </a:r>
            <a:r>
              <a:rPr lang="ru-RU" altLang="ru-RU" sz="1800" i="1" dirty="0" err="1"/>
              <a:t>толперизон</a:t>
            </a:r>
            <a:r>
              <a:rPr lang="ru-RU" altLang="ru-RU" sz="1800" i="1" dirty="0"/>
              <a:t>, </a:t>
            </a:r>
            <a:r>
              <a:rPr lang="ru-RU" altLang="ru-RU" sz="1800" i="1" dirty="0" err="1"/>
              <a:t>баклофен</a:t>
            </a:r>
            <a:r>
              <a:rPr lang="ru-RU" altLang="ru-RU" sz="1800" i="1" dirty="0"/>
              <a:t>);  </a:t>
            </a:r>
          </a:p>
          <a:p>
            <a:pPr eaLnBrk="1" hangingPunct="1"/>
            <a:r>
              <a:rPr lang="ru-RU" altLang="ru-RU" sz="1800" i="1" dirty="0"/>
              <a:t>2. </a:t>
            </a:r>
            <a:r>
              <a:rPr lang="ru-RU" altLang="ru-RU" sz="1800" i="1" dirty="0" err="1"/>
              <a:t>Дезагреганты</a:t>
            </a:r>
            <a:r>
              <a:rPr lang="ru-RU" altLang="ru-RU" sz="1800" i="1" dirty="0"/>
              <a:t>: </a:t>
            </a:r>
            <a:r>
              <a:rPr lang="ru-RU" altLang="ru-RU" sz="1800" i="1" dirty="0" err="1"/>
              <a:t>пентоксифиллин</a:t>
            </a:r>
            <a:r>
              <a:rPr lang="ru-RU" altLang="ru-RU" sz="1800" i="1" dirty="0"/>
              <a:t>, </a:t>
            </a:r>
            <a:r>
              <a:rPr lang="ru-RU" altLang="ru-RU" sz="1800" i="1" dirty="0" err="1"/>
              <a:t>вазапростан</a:t>
            </a:r>
            <a:r>
              <a:rPr lang="ru-RU" altLang="ru-RU" sz="1800" i="1" dirty="0"/>
              <a:t>, ацетилсалициловая кислота, </a:t>
            </a:r>
            <a:r>
              <a:rPr lang="ru-RU" altLang="ru-RU" sz="1800" i="1" dirty="0" err="1"/>
              <a:t>ксантинола</a:t>
            </a:r>
            <a:r>
              <a:rPr lang="ru-RU" altLang="ru-RU" sz="1800" i="1" dirty="0"/>
              <a:t> </a:t>
            </a:r>
            <a:r>
              <a:rPr lang="ru-RU" altLang="ru-RU" sz="1800" i="1" dirty="0" err="1"/>
              <a:t>никотинат</a:t>
            </a:r>
            <a:r>
              <a:rPr lang="ru-RU" altLang="ru-RU" sz="1800" i="1" dirty="0"/>
              <a:t>, </a:t>
            </a:r>
            <a:r>
              <a:rPr lang="ru-RU" altLang="ru-RU" sz="1800" i="1" dirty="0" err="1"/>
              <a:t>тиклопидин</a:t>
            </a:r>
            <a:r>
              <a:rPr lang="ru-RU" altLang="ru-RU" sz="1800" i="1" dirty="0"/>
              <a:t>, </a:t>
            </a:r>
            <a:r>
              <a:rPr lang="ru-RU" altLang="ru-RU" sz="1800" i="1" dirty="0" err="1"/>
              <a:t>реополиглюкин</a:t>
            </a:r>
            <a:r>
              <a:rPr lang="ru-RU" altLang="ru-RU" sz="1800" i="1" dirty="0"/>
              <a:t>;</a:t>
            </a:r>
          </a:p>
          <a:p>
            <a:pPr eaLnBrk="1" hangingPunct="1">
              <a:spcBef>
                <a:spcPct val="50000"/>
              </a:spcBef>
            </a:pPr>
            <a:endParaRPr lang="ru-RU" altLang="ru-RU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7477125" cy="1143000"/>
          </a:xfrm>
        </p:spPr>
        <p:txBody>
          <a:bodyPr/>
          <a:lstStyle/>
          <a:p>
            <a:pPr algn="ctr" eaLnBrk="1" hangingPunct="1"/>
            <a:r>
              <a:rPr lang="ru-RU" altLang="ru-RU" dirty="0" smtClean="0">
                <a:solidFill>
                  <a:schemeClr val="tx1"/>
                </a:solidFill>
              </a:rPr>
              <a:t>(продолжение)</a:t>
            </a:r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179388" y="1484313"/>
            <a:ext cx="7488237" cy="420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000" i="1"/>
              <a:t>3. Антиатеросклеротические средства: препараты, блокирующие всасывание холестерина из кишечника (холестирамин), тормозящие биосинтез и перенос холестерина и триглицеридов (клофибрат, ципрофибрат) и статины (ловастатин, симвастатин), другие средства (никотиновая кислота). </a:t>
            </a:r>
          </a:p>
          <a:p>
            <a:pPr eaLnBrk="1" hangingPunct="1"/>
            <a:r>
              <a:rPr lang="ru-RU" altLang="ru-RU" sz="2000" i="1"/>
              <a:t>4. Препараты метаболического действия: солкосерил, актовегин и др. </a:t>
            </a:r>
          </a:p>
          <a:p>
            <a:pPr eaLnBrk="1" hangingPunct="1"/>
            <a:r>
              <a:rPr lang="ru-RU" altLang="ru-RU" sz="2000" i="1"/>
              <a:t>5. Ангиопротекторы: пирикарбат и др.;</a:t>
            </a:r>
          </a:p>
          <a:p>
            <a:pPr eaLnBrk="1" hangingPunct="1"/>
            <a:r>
              <a:rPr lang="ru-RU" altLang="ru-RU" sz="2000" i="1"/>
              <a:t>6. Кортикостероиды, иммуностимуляторы;</a:t>
            </a:r>
          </a:p>
          <a:p>
            <a:pPr eaLnBrk="1" hangingPunct="1"/>
            <a:r>
              <a:rPr lang="ru-RU" altLang="ru-RU" sz="2000"/>
              <a:t>7. </a:t>
            </a:r>
            <a:r>
              <a:rPr lang="ru-RU" altLang="ru-RU" sz="2000" i="1"/>
              <a:t>физиотерапевтические процедуры, гипербарическая оксигенация.</a:t>
            </a:r>
            <a:r>
              <a:rPr lang="ru-RU" altLang="ru-RU" sz="2000"/>
              <a:t> </a:t>
            </a:r>
            <a:endParaRPr lang="ru-RU" altLang="ru-RU" sz="2000" i="1"/>
          </a:p>
          <a:p>
            <a:pPr eaLnBrk="1" hangingPunct="1">
              <a:spcBef>
                <a:spcPct val="50000"/>
              </a:spcBef>
            </a:pPr>
            <a:endParaRPr lang="ru-RU" altLang="ru-RU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"/>
          <p:cNvSpPr txBox="1">
            <a:spLocks noChangeArrowheads="1"/>
          </p:cNvSpPr>
          <p:nvPr/>
        </p:nvSpPr>
        <p:spPr bwMode="auto">
          <a:xfrm>
            <a:off x="468313" y="188913"/>
            <a:ext cx="69850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dirty="0"/>
              <a:t> Абсолютным показанием </a:t>
            </a:r>
            <a:r>
              <a:rPr lang="ru-RU" altLang="ru-RU" b="1" i="1" dirty="0"/>
              <a:t>к хирургическому</a:t>
            </a:r>
            <a:r>
              <a:rPr lang="ru-RU" altLang="ru-RU" dirty="0"/>
              <a:t> лечению </a:t>
            </a:r>
            <a:r>
              <a:rPr lang="ru-RU" altLang="ru-RU" dirty="0" smtClean="0"/>
              <a:t>является</a:t>
            </a:r>
            <a:endParaRPr lang="ru-RU" altLang="ru-RU" dirty="0"/>
          </a:p>
          <a:p>
            <a:pPr algn="ctr" eaLnBrk="1" hangingPunct="1"/>
            <a:endParaRPr lang="ru-RU" altLang="ru-RU" dirty="0"/>
          </a:p>
          <a:p>
            <a:pPr algn="ctr" eaLnBrk="1" hangingPunct="1"/>
            <a:r>
              <a:rPr lang="ru-RU" altLang="ru-RU" dirty="0"/>
              <a:t>   </a:t>
            </a:r>
            <a:r>
              <a:rPr lang="ru-RU" altLang="ru-RU" sz="2400" dirty="0"/>
              <a:t>  Хроническая критическая ишемия конечности с проходимыми артериями голени.</a:t>
            </a:r>
          </a:p>
          <a:p>
            <a:pPr algn="ctr" eaLnBrk="1" hangingPunct="1"/>
            <a:endParaRPr lang="ru-RU" altLang="ru-RU" sz="2400" dirty="0"/>
          </a:p>
          <a:p>
            <a:pPr algn="ctr" eaLnBrk="1" hangingPunct="1"/>
            <a:endParaRPr lang="ru-RU" altLang="ru-RU" sz="2400" dirty="0"/>
          </a:p>
        </p:txBody>
      </p:sp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611188" y="2687638"/>
            <a:ext cx="6553200" cy="417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i="1" dirty="0"/>
              <a:t>  </a:t>
            </a:r>
            <a:r>
              <a:rPr lang="ru-RU" altLang="ru-RU" sz="2400" i="1" dirty="0"/>
              <a:t>  Другие показания к операции, такие, как перемежающаяся хромота, соответствующая </a:t>
            </a:r>
            <a:r>
              <a:rPr lang="ru-RU" altLang="ru-RU" sz="2400" i="1" dirty="0" err="1"/>
              <a:t>IIб</a:t>
            </a:r>
            <a:r>
              <a:rPr lang="ru-RU" altLang="ru-RU" sz="2400" i="1" dirty="0"/>
              <a:t> стадии, резко снижающая качество жизни и не корригируемая другими методами лечения считаются относительными и определяются общим состоянием пациента и возможностями лечебного учреждения.</a:t>
            </a:r>
            <a:br>
              <a:rPr lang="ru-RU" altLang="ru-RU" sz="2400" i="1" dirty="0"/>
            </a:br>
            <a:r>
              <a:rPr lang="ru-RU" altLang="ru-RU" sz="2400" i="1" dirty="0"/>
              <a:t/>
            </a:r>
            <a:br>
              <a:rPr lang="ru-RU" altLang="ru-RU" sz="2400" i="1" dirty="0"/>
            </a:br>
            <a:endParaRPr lang="ru-RU" altLang="ru-RU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684213" y="333375"/>
            <a:ext cx="6624637" cy="539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dirty="0"/>
              <a:t>  </a:t>
            </a:r>
            <a:r>
              <a:rPr lang="ru-RU" altLang="ru-RU" b="1" dirty="0"/>
              <a:t>Противопоказаниями к оперативному лечению </a:t>
            </a:r>
            <a:r>
              <a:rPr lang="ru-RU" altLang="ru-RU" b="1" dirty="0" smtClean="0"/>
              <a:t>служат</a:t>
            </a:r>
            <a:r>
              <a:rPr lang="ru-RU" altLang="ru-RU" dirty="0" smtClean="0"/>
              <a:t> </a:t>
            </a:r>
            <a:endParaRPr lang="ru-RU" altLang="ru-RU" dirty="0"/>
          </a:p>
          <a:p>
            <a:pPr algn="ctr" eaLnBrk="1" hangingPunct="1">
              <a:spcBef>
                <a:spcPct val="50000"/>
              </a:spcBef>
            </a:pPr>
            <a:endParaRPr lang="ru-RU" altLang="ru-RU" dirty="0"/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ru-RU" altLang="ru-RU" sz="2000" i="1" dirty="0"/>
              <a:t>влажная гангрена с септическим </a:t>
            </a:r>
            <a:r>
              <a:rPr lang="ru-RU" altLang="ru-RU" sz="2000" i="1" dirty="0" smtClean="0"/>
              <a:t>состоянием</a:t>
            </a:r>
            <a:r>
              <a:rPr lang="ru-RU" altLang="ru-RU" sz="2000" i="1" dirty="0"/>
              <a:t>;</a:t>
            </a: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ru-RU" altLang="ru-RU" sz="2000" i="1" dirty="0"/>
              <a:t> наличие тяжелых нарушений функции жизненно важных органов, делающих невозможным хирургическое вмешательство (ИМ, нарушение мозгового кровообращения, сердечная недостаточность, низкий резерв коронарного кровообращения, дыхательная, почечная, печеночная недостаточность</a:t>
            </a:r>
            <a:r>
              <a:rPr lang="ru-RU" altLang="ru-RU" sz="2000" i="1" dirty="0" smtClean="0"/>
              <a:t>);</a:t>
            </a:r>
            <a:endParaRPr lang="ru-RU" altLang="ru-RU" sz="2000" i="1" dirty="0"/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ru-RU" altLang="ru-RU" sz="2000" i="1" dirty="0"/>
              <a:t>тотальный </a:t>
            </a:r>
            <a:r>
              <a:rPr lang="ru-RU" altLang="ru-RU" sz="2000" i="1" dirty="0" err="1"/>
              <a:t>кальциноз</a:t>
            </a:r>
            <a:r>
              <a:rPr lang="ru-RU" altLang="ru-RU" sz="2000" i="1" dirty="0"/>
              <a:t> артерий, отсутствие проходимости дистального сосудистого русла.</a:t>
            </a:r>
            <a:br>
              <a:rPr lang="ru-RU" altLang="ru-RU" sz="2000" i="1" dirty="0"/>
            </a:br>
            <a:endParaRPr lang="ru-RU" altLang="ru-RU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3200" b="1" dirty="0" smtClean="0">
                <a:solidFill>
                  <a:schemeClr val="tx1"/>
                </a:solidFill>
              </a:rPr>
              <a:t>Реконструктивные оперативные вмешательства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341438"/>
            <a:ext cx="7386638" cy="44973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ru-RU" altLang="ru-RU" dirty="0" err="1" smtClean="0"/>
              <a:t>Эндартерэктомия</a:t>
            </a:r>
            <a:r>
              <a:rPr lang="ru-RU" altLang="ru-RU" dirty="0" smtClean="0"/>
              <a:t> – </a:t>
            </a:r>
            <a:r>
              <a:rPr lang="ru-RU" altLang="ru-RU" sz="2800" i="1" dirty="0" smtClean="0"/>
              <a:t>как правило,</a:t>
            </a:r>
            <a:r>
              <a:rPr lang="ru-RU" altLang="ru-RU" sz="2800" dirty="0" smtClean="0"/>
              <a:t> </a:t>
            </a:r>
            <a:r>
              <a:rPr lang="ru-RU" altLang="ru-RU" sz="2800" i="1" dirty="0" smtClean="0"/>
              <a:t>выполняется больным с сегментарными окклюзиями артерий, не превышающими в длину 7–9 см;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ru-RU" altLang="ru-RU" dirty="0" smtClean="0"/>
              <a:t>Шунтирование </a:t>
            </a:r>
            <a:r>
              <a:rPr lang="ru-RU" altLang="ru-RU" sz="2800" i="1" dirty="0" smtClean="0"/>
              <a:t>(</a:t>
            </a:r>
            <a:r>
              <a:rPr lang="ru-RU" altLang="ru-RU" sz="2800" i="1" dirty="0" err="1" smtClean="0"/>
              <a:t>аутовеной</a:t>
            </a:r>
            <a:r>
              <a:rPr lang="ru-RU" altLang="ru-RU" sz="2800" i="1" dirty="0" smtClean="0"/>
              <a:t>, </a:t>
            </a:r>
            <a:r>
              <a:rPr lang="ru-RU" altLang="ru-RU" sz="2800" i="1" dirty="0" err="1" smtClean="0"/>
              <a:t>алловенозные</a:t>
            </a:r>
            <a:r>
              <a:rPr lang="ru-RU" altLang="ru-RU" sz="2800" i="1" dirty="0" smtClean="0"/>
              <a:t> трансплантаты, </a:t>
            </a:r>
            <a:r>
              <a:rPr lang="ru-RU" altLang="ru-RU" sz="2800" i="1" dirty="0" err="1" smtClean="0"/>
              <a:t>ксенотрансплантаты</a:t>
            </a:r>
            <a:r>
              <a:rPr lang="ru-RU" altLang="ru-RU" sz="2800" i="1" dirty="0" smtClean="0"/>
              <a:t>, синтетические протезы);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ru-RU" altLang="ru-RU" dirty="0" err="1" smtClean="0"/>
              <a:t>Рентгенэндоваскулярная</a:t>
            </a:r>
            <a:r>
              <a:rPr lang="ru-RU" altLang="ru-RU" dirty="0" smtClean="0"/>
              <a:t> дилатация.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ChangeArrowheads="1"/>
          </p:cNvSpPr>
          <p:nvPr/>
        </p:nvSpPr>
        <p:spPr bwMode="auto">
          <a:xfrm>
            <a:off x="1835150" y="1052513"/>
            <a:ext cx="3889375" cy="2663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26627" name="Object 5"/>
          <p:cNvGraphicFramePr>
            <a:graphicFrameLocks noChangeAspect="1"/>
          </p:cNvGraphicFramePr>
          <p:nvPr/>
        </p:nvGraphicFramePr>
        <p:xfrm>
          <a:off x="1042988" y="549275"/>
          <a:ext cx="5454650" cy="597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5" name="Точечный рисунок" r:id="rId3" imgW="2276793" imgH="2610214" progId="Paint.Picture">
                  <p:embed/>
                </p:oleObj>
              </mc:Choice>
              <mc:Fallback>
                <p:oleObj name="Точечный рисунок" r:id="rId3" imgW="2276793" imgH="2610214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549275"/>
                        <a:ext cx="5454650" cy="5976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7477125" cy="1143000"/>
          </a:xfrm>
        </p:spPr>
        <p:txBody>
          <a:bodyPr/>
          <a:lstStyle/>
          <a:p>
            <a:pPr algn="ctr" eaLnBrk="1" hangingPunct="1"/>
            <a:r>
              <a:rPr lang="ru-RU" altLang="ru-RU" sz="3200" b="1" dirty="0" smtClean="0">
                <a:solidFill>
                  <a:schemeClr val="tx1"/>
                </a:solidFill>
              </a:rPr>
              <a:t>Невозможно выполнить реконструкцию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7386638" cy="4497387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ru-RU" altLang="ru-RU" dirty="0" smtClean="0"/>
              <a:t>Методы непрямой </a:t>
            </a:r>
            <a:r>
              <a:rPr lang="ru-RU" altLang="ru-RU" dirty="0" err="1" smtClean="0"/>
              <a:t>реваскуляризации</a:t>
            </a:r>
            <a:r>
              <a:rPr lang="ru-RU" altLang="ru-RU" dirty="0" smtClean="0"/>
              <a:t> конечности – </a:t>
            </a:r>
            <a:r>
              <a:rPr lang="ru-RU" altLang="ru-RU" sz="2800" i="1" dirty="0" err="1" smtClean="0"/>
              <a:t>артериализация</a:t>
            </a:r>
            <a:r>
              <a:rPr lang="ru-RU" altLang="ru-RU" sz="2800" i="1" dirty="0" smtClean="0"/>
              <a:t> венозной системы, </a:t>
            </a:r>
            <a:r>
              <a:rPr lang="ru-RU" altLang="ru-RU" sz="2800" i="1" dirty="0" err="1" smtClean="0"/>
              <a:t>реваскуляризирующая</a:t>
            </a:r>
            <a:r>
              <a:rPr lang="ru-RU" altLang="ru-RU" sz="2800" i="1" dirty="0" smtClean="0"/>
              <a:t> </a:t>
            </a:r>
            <a:r>
              <a:rPr lang="ru-RU" altLang="ru-RU" sz="2800" i="1" dirty="0" err="1" smtClean="0"/>
              <a:t>остеотрепанация</a:t>
            </a:r>
            <a:r>
              <a:rPr lang="ru-RU" altLang="ru-RU" sz="2800" i="1" dirty="0" smtClean="0"/>
              <a:t> (при окклюзиях артерий голени и стопы);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ru-RU" altLang="ru-RU" dirty="0" smtClean="0"/>
              <a:t>Поясничная </a:t>
            </a:r>
            <a:r>
              <a:rPr lang="ru-RU" altLang="ru-RU" dirty="0" err="1" smtClean="0"/>
              <a:t>симпатэктомия</a:t>
            </a:r>
            <a:r>
              <a:rPr lang="ru-RU" altLang="ru-RU" dirty="0" smtClean="0"/>
              <a:t>;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ru-RU" altLang="ru-RU" dirty="0" smtClean="0"/>
              <a:t>Ампутация конечности.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-171450"/>
            <a:ext cx="7477125" cy="1143000"/>
          </a:xfrm>
        </p:spPr>
        <p:txBody>
          <a:bodyPr/>
          <a:lstStyle/>
          <a:p>
            <a:pPr algn="ctr" eaLnBrk="1" hangingPunct="1"/>
            <a:r>
              <a:rPr lang="ru-RU" altLang="ru-RU" dirty="0" smtClean="0">
                <a:solidFill>
                  <a:schemeClr val="tx1"/>
                </a:solidFill>
              </a:rPr>
              <a:t>Клинический пример</a:t>
            </a:r>
          </a:p>
        </p:txBody>
      </p:sp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179388" y="692150"/>
            <a:ext cx="7416800" cy="556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400" i="1"/>
              <a:t>Пациент 52 лет обратился к нам с жалобами на боли в правой ноге, возникающие при ходьбе. Боли беспокоили его уже 6 месяцев и в последние недели возникали после преодоления 120-150 метров пешком (т.н. перемежающаяся хромота). Кроме того, правая нога постоянно мерзла, даже в покое в ней возникали неприятные ощущения. Пациенту было выполнено ультразвуковое исследование, которое выявило наличие окклюзии (закупорки) правых наружной и общей подвздошных артерий.</a:t>
            </a:r>
            <a:br>
              <a:rPr lang="ru-RU" altLang="ru-RU" sz="2400" i="1"/>
            </a:br>
            <a:r>
              <a:rPr lang="ru-RU" altLang="ru-RU" sz="2400" i="1"/>
              <a:t> Больной был госпитализирован для выполнения артериографии и последующей ангиопластики и стентирования пораженного участка сосуда.</a:t>
            </a:r>
            <a:r>
              <a:rPr lang="ru-RU" altLang="ru-RU" sz="24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4"/>
          <p:cNvSpPr txBox="1">
            <a:spLocks noChangeArrowheads="1"/>
          </p:cNvSpPr>
          <p:nvPr/>
        </p:nvSpPr>
        <p:spPr bwMode="auto">
          <a:xfrm>
            <a:off x="539750" y="404813"/>
            <a:ext cx="66960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/>
          </a:p>
        </p:txBody>
      </p:sp>
      <p:sp>
        <p:nvSpPr>
          <p:cNvPr id="32771" name="Rectangle 5"/>
          <p:cNvSpPr>
            <a:spLocks noChangeArrowheads="1"/>
          </p:cNvSpPr>
          <p:nvPr/>
        </p:nvSpPr>
        <p:spPr bwMode="auto">
          <a:xfrm>
            <a:off x="250825" y="620713"/>
            <a:ext cx="3097213" cy="42481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3277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1610813"/>
              </p:ext>
            </p:extLst>
          </p:nvPr>
        </p:nvGraphicFramePr>
        <p:xfrm>
          <a:off x="250825" y="404813"/>
          <a:ext cx="4032250" cy="511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2" name="Точечный рисунок" r:id="rId3" imgW="3801006" imgH="4866667" progId="Paint.Picture">
                  <p:embed/>
                </p:oleObj>
              </mc:Choice>
              <mc:Fallback>
                <p:oleObj name="Точечный рисунок" r:id="rId3" imgW="3801006" imgH="4866667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404813"/>
                        <a:ext cx="4032250" cy="5111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3" name="Text Box 8"/>
          <p:cNvSpPr txBox="1">
            <a:spLocks noChangeArrowheads="1"/>
          </p:cNvSpPr>
          <p:nvPr/>
        </p:nvSpPr>
        <p:spPr bwMode="auto">
          <a:xfrm>
            <a:off x="4859338" y="1412875"/>
            <a:ext cx="2592387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400" i="1" dirty="0"/>
              <a:t>Рисунок 1- схематическое изображение окклюзии правых общей и наружной подвздошных артерий (стрелка).</a:t>
            </a:r>
            <a:r>
              <a:rPr lang="ru-RU" altLang="ru-RU" sz="2400" i="1" dirty="0">
                <a:solidFill>
                  <a:schemeClr val="tx2"/>
                </a:solidFill>
              </a:rPr>
              <a:t/>
            </a:r>
            <a:br>
              <a:rPr lang="ru-RU" altLang="ru-RU" sz="2400" i="1" dirty="0">
                <a:solidFill>
                  <a:schemeClr val="tx2"/>
                </a:solidFill>
              </a:rPr>
            </a:br>
            <a:endParaRPr lang="ru-RU" altLang="ru-RU" sz="2400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4"/>
          <p:cNvSpPr txBox="1">
            <a:spLocks noChangeArrowheads="1"/>
          </p:cNvSpPr>
          <p:nvPr/>
        </p:nvSpPr>
        <p:spPr bwMode="auto">
          <a:xfrm>
            <a:off x="468313" y="1196975"/>
            <a:ext cx="7129462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400" i="1"/>
              <a:t>В ходе вмешательства была проведена пункция (прокол) артерии на бедре (ниже окклюзии), и с помощью системы специальных катетеров и ангиографических проводников провели катетер через зону окклюзии в аорту (Рис.2). Затем в зону окклюзии ввели баллонный катетер и выполнили ангиопластику (Рис.3). Вмешательство было завершено последовательной имплантацией двух стентов.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3200" b="1" dirty="0" smtClean="0">
                <a:solidFill>
                  <a:schemeClr val="tx1"/>
                </a:solidFill>
              </a:rPr>
              <a:t>Классификация хронических облитерирующих заболеваний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ru-RU" altLang="ru-RU" sz="2800" dirty="0" smtClean="0"/>
              <a:t>1. По этиологии:</a:t>
            </a:r>
          </a:p>
          <a:p>
            <a:pPr marL="609600" indent="-609600" eaLnBrk="1" hangingPunct="1">
              <a:buFontTx/>
              <a:buNone/>
            </a:pPr>
            <a:r>
              <a:rPr lang="ru-RU" altLang="ru-RU" sz="2400" dirty="0" smtClean="0"/>
              <a:t>   а) приобретенные (облитерирующий атеросклероз, диабетическая </a:t>
            </a:r>
            <a:r>
              <a:rPr lang="ru-RU" altLang="ru-RU" sz="2400" dirty="0" err="1" smtClean="0"/>
              <a:t>ангиопатия</a:t>
            </a:r>
            <a:r>
              <a:rPr lang="ru-RU" altLang="ru-RU" sz="2400" dirty="0" smtClean="0"/>
              <a:t>, неспецифический </a:t>
            </a:r>
            <a:r>
              <a:rPr lang="ru-RU" altLang="ru-RU" sz="2400" dirty="0" err="1" smtClean="0"/>
              <a:t>аортоартериит</a:t>
            </a:r>
            <a:r>
              <a:rPr lang="ru-RU" altLang="ru-RU" sz="2400" dirty="0" smtClean="0"/>
              <a:t>, травматический тромбоз, облитерирующий тромбангиит),</a:t>
            </a:r>
          </a:p>
          <a:p>
            <a:pPr marL="609600" indent="-609600" eaLnBrk="1" hangingPunct="1">
              <a:buFontTx/>
              <a:buNone/>
            </a:pPr>
            <a:r>
              <a:rPr lang="ru-RU" altLang="ru-RU" sz="2400" dirty="0" smtClean="0"/>
              <a:t>   б) врожденные (гипоплазия, аплазия).</a:t>
            </a:r>
          </a:p>
          <a:p>
            <a:pPr marL="609600" indent="-609600" eaLnBrk="1" hangingPunct="1">
              <a:buFontTx/>
              <a:buNone/>
            </a:pPr>
            <a:r>
              <a:rPr lang="ru-RU" altLang="ru-RU" sz="2400" dirty="0" smtClean="0"/>
              <a:t>2. </a:t>
            </a:r>
            <a:r>
              <a:rPr lang="ru-RU" altLang="ru-RU" sz="2800" dirty="0" smtClean="0"/>
              <a:t>По виду поражения:</a:t>
            </a:r>
          </a:p>
          <a:p>
            <a:pPr marL="609600" indent="-609600" eaLnBrk="1" hangingPunct="1">
              <a:buFontTx/>
              <a:buNone/>
            </a:pPr>
            <a:r>
              <a:rPr lang="ru-RU" altLang="ru-RU" sz="2800" dirty="0" smtClean="0"/>
              <a:t>   </a:t>
            </a:r>
            <a:r>
              <a:rPr lang="ru-RU" altLang="ru-RU" sz="2400" dirty="0" smtClean="0"/>
              <a:t>а) окклюзии,</a:t>
            </a:r>
          </a:p>
          <a:p>
            <a:pPr marL="609600" indent="-609600" eaLnBrk="1" hangingPunct="1">
              <a:buFontTx/>
              <a:buNone/>
            </a:pPr>
            <a:r>
              <a:rPr lang="ru-RU" altLang="ru-RU" sz="2400" dirty="0" smtClean="0"/>
              <a:t>   б) стенозы.</a:t>
            </a:r>
            <a:r>
              <a:rPr lang="ru-RU" altLang="ru-RU" sz="2800" dirty="0" smtClean="0"/>
              <a:t> </a:t>
            </a:r>
            <a:endParaRPr lang="ru-RU" alt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ChangeArrowheads="1"/>
          </p:cNvSpPr>
          <p:nvPr/>
        </p:nvSpPr>
        <p:spPr bwMode="auto">
          <a:xfrm>
            <a:off x="684213" y="620713"/>
            <a:ext cx="2951162" cy="37449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34819" name="Object 5"/>
          <p:cNvGraphicFramePr>
            <a:graphicFrameLocks noChangeAspect="1"/>
          </p:cNvGraphicFramePr>
          <p:nvPr/>
        </p:nvGraphicFramePr>
        <p:xfrm>
          <a:off x="468313" y="476250"/>
          <a:ext cx="3743325" cy="554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9" name="Точечный рисунок" r:id="rId3" imgW="3438095" imgH="4277322" progId="Paint.Picture">
                  <p:embed/>
                </p:oleObj>
              </mc:Choice>
              <mc:Fallback>
                <p:oleObj name="Точечный рисунок" r:id="rId3" imgW="3438095" imgH="4277322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476250"/>
                        <a:ext cx="3743325" cy="554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0" name="Text Box 6"/>
          <p:cNvSpPr txBox="1">
            <a:spLocks noChangeArrowheads="1"/>
          </p:cNvSpPr>
          <p:nvPr/>
        </p:nvSpPr>
        <p:spPr bwMode="auto">
          <a:xfrm>
            <a:off x="4716463" y="1125538"/>
            <a:ext cx="2519362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400" i="1" dirty="0"/>
              <a:t>Рисунок 2 - после пункции правой общей бедренной артерии катетер проведен через зону окклюзии и установлен в аорте.</a:t>
            </a:r>
            <a:br>
              <a:rPr lang="ru-RU" altLang="ru-RU" sz="2400" i="1" dirty="0"/>
            </a:br>
            <a:endParaRPr lang="ru-RU" altLang="ru-RU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ChangeArrowheads="1"/>
          </p:cNvSpPr>
          <p:nvPr/>
        </p:nvSpPr>
        <p:spPr bwMode="auto">
          <a:xfrm>
            <a:off x="539750" y="765175"/>
            <a:ext cx="3600450" cy="43195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35843" name="Object 5"/>
          <p:cNvGraphicFramePr>
            <a:graphicFrameLocks noChangeAspect="1"/>
          </p:cNvGraphicFramePr>
          <p:nvPr/>
        </p:nvGraphicFramePr>
        <p:xfrm>
          <a:off x="539750" y="404813"/>
          <a:ext cx="3671888" cy="540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3" name="Точечный рисунок" r:id="rId3" imgW="3428571" imgH="4172532" progId="Paint.Picture">
                  <p:embed/>
                </p:oleObj>
              </mc:Choice>
              <mc:Fallback>
                <p:oleObj name="Точечный рисунок" r:id="rId3" imgW="3428571" imgH="4172532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404813"/>
                        <a:ext cx="3671888" cy="540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4" name="Text Box 6"/>
          <p:cNvSpPr txBox="1">
            <a:spLocks noChangeArrowheads="1"/>
          </p:cNvSpPr>
          <p:nvPr/>
        </p:nvSpPr>
        <p:spPr bwMode="auto">
          <a:xfrm>
            <a:off x="4716463" y="1412875"/>
            <a:ext cx="2735262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400" i="1" dirty="0"/>
              <a:t>Рисунок 3 - после баллонной </a:t>
            </a:r>
            <a:r>
              <a:rPr lang="ru-RU" altLang="ru-RU" sz="2400" i="1" dirty="0" err="1"/>
              <a:t>ангиопластики</a:t>
            </a:r>
            <a:r>
              <a:rPr lang="ru-RU" altLang="ru-RU" sz="2400" i="1" dirty="0"/>
              <a:t> окклюзия устранена, однако сохраняются стенозы подвздошных артерий.</a:t>
            </a:r>
            <a:br>
              <a:rPr lang="ru-RU" altLang="ru-RU" sz="2400" i="1" dirty="0"/>
            </a:br>
            <a:endParaRPr lang="ru-RU" altLang="ru-RU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5"/>
          <p:cNvSpPr txBox="1">
            <a:spLocks noChangeArrowheads="1"/>
          </p:cNvSpPr>
          <p:nvPr/>
        </p:nvSpPr>
        <p:spPr bwMode="auto">
          <a:xfrm>
            <a:off x="395288" y="1412875"/>
            <a:ext cx="7056437" cy="350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400" i="1" dirty="0"/>
              <a:t>При контрольной </a:t>
            </a:r>
            <a:r>
              <a:rPr lang="ru-RU" altLang="ru-RU" sz="2400" i="1" dirty="0" err="1"/>
              <a:t>артериографии</a:t>
            </a:r>
            <a:r>
              <a:rPr lang="ru-RU" altLang="ru-RU" sz="2400" i="1" dirty="0"/>
              <a:t> отмечается полное восстановление просвета сосуда и кровотока в нем (Рис.4). Уже через три дня пациент выписался из больницы. Все симптомы болезни прошли. При контрольной консультации через 8 месяцев после операции никаких изменений со стороны </a:t>
            </a:r>
            <a:r>
              <a:rPr lang="ru-RU" altLang="ru-RU" sz="2400" i="1" dirty="0" err="1"/>
              <a:t>стентированной</a:t>
            </a:r>
            <a:r>
              <a:rPr lang="ru-RU" altLang="ru-RU" sz="2400" i="1" dirty="0"/>
              <a:t> артерии нет.</a:t>
            </a:r>
            <a:r>
              <a:rPr lang="ru-RU" altLang="ru-RU" dirty="0"/>
              <a:t> </a:t>
            </a:r>
            <a:br>
              <a:rPr lang="ru-RU" altLang="ru-RU" dirty="0"/>
            </a:br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ChangeArrowheads="1"/>
          </p:cNvSpPr>
          <p:nvPr/>
        </p:nvSpPr>
        <p:spPr bwMode="auto">
          <a:xfrm>
            <a:off x="539750" y="981075"/>
            <a:ext cx="2952750" cy="38877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37891" name="Object 5"/>
          <p:cNvGraphicFramePr>
            <a:graphicFrameLocks noChangeAspect="1"/>
          </p:cNvGraphicFramePr>
          <p:nvPr/>
        </p:nvGraphicFramePr>
        <p:xfrm>
          <a:off x="539750" y="549275"/>
          <a:ext cx="3671888" cy="511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0" name="Точечный рисунок" r:id="rId3" imgW="3419952" imgH="4334480" progId="Paint.Picture">
                  <p:embed/>
                </p:oleObj>
              </mc:Choice>
              <mc:Fallback>
                <p:oleObj name="Точечный рисунок" r:id="rId3" imgW="3419952" imgH="4334480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549275"/>
                        <a:ext cx="3671888" cy="5111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2" name="Text Box 6"/>
          <p:cNvSpPr txBox="1">
            <a:spLocks noChangeArrowheads="1"/>
          </p:cNvSpPr>
          <p:nvPr/>
        </p:nvSpPr>
        <p:spPr bwMode="auto">
          <a:xfrm>
            <a:off x="4716463" y="549275"/>
            <a:ext cx="2592387" cy="605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400" i="1">
                <a:solidFill>
                  <a:schemeClr val="tx2"/>
                </a:solidFill>
              </a:rPr>
              <a:t>Рисунок 4 - после имплантации стента проходимость артерий полностью восстановлена, стенозов нет. Определяется нормальный кровоток по правой нижней конечности.</a:t>
            </a:r>
            <a:br>
              <a:rPr lang="ru-RU" altLang="ru-RU" sz="2400" i="1">
                <a:solidFill>
                  <a:schemeClr val="tx2"/>
                </a:solidFill>
              </a:rPr>
            </a:br>
            <a:r>
              <a:rPr lang="ru-RU" altLang="ru-RU"/>
              <a:t/>
            </a:r>
            <a:br>
              <a:rPr lang="ru-RU" altLang="ru-RU"/>
            </a:br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754062"/>
          </a:xfrm>
        </p:spPr>
        <p:txBody>
          <a:bodyPr/>
          <a:lstStyle/>
          <a:p>
            <a:pPr algn="ctr" eaLnBrk="1" hangingPunct="1"/>
            <a:r>
              <a:rPr lang="ru-RU" altLang="ru-RU" sz="3200" dirty="0" smtClean="0">
                <a:solidFill>
                  <a:schemeClr val="tx1"/>
                </a:solidFill>
              </a:rPr>
              <a:t>Острая ишемия нижних конечностей</a:t>
            </a:r>
          </a:p>
        </p:txBody>
      </p:sp>
      <p:sp>
        <p:nvSpPr>
          <p:cNvPr id="38915" name="Объект 2"/>
          <p:cNvSpPr>
            <a:spLocks noGrp="1"/>
          </p:cNvSpPr>
          <p:nvPr>
            <p:ph idx="1"/>
          </p:nvPr>
        </p:nvSpPr>
        <p:spPr>
          <a:xfrm>
            <a:off x="263525" y="908050"/>
            <a:ext cx="7386638" cy="518795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ru-RU" altLang="ru-RU" sz="2400" dirty="0" smtClean="0"/>
              <a:t>любое внезапное снижение перфузии конечности, что создает потенциальную угрозу ее жизнеспособности. Основными</a:t>
            </a:r>
          </a:p>
          <a:p>
            <a:pPr marL="0" indent="0" eaLnBrk="1" hangingPunct="1">
              <a:buNone/>
            </a:pPr>
            <a:r>
              <a:rPr lang="ru-RU" altLang="ru-RU" sz="2400" dirty="0" smtClean="0"/>
              <a:t>причинами острой ишемии являются острые тромбозы</a:t>
            </a:r>
          </a:p>
          <a:p>
            <a:pPr marL="0" indent="0" eaLnBrk="1" hangingPunct="1">
              <a:buNone/>
            </a:pPr>
            <a:r>
              <a:rPr lang="ru-RU" altLang="ru-RU" sz="2400" dirty="0" smtClean="0"/>
              <a:t>(40%), эмболии (37%), тромбозы протезов и зон эндо-</a:t>
            </a:r>
          </a:p>
          <a:p>
            <a:pPr marL="0" indent="0" eaLnBrk="1" hangingPunct="1">
              <a:buNone/>
            </a:pPr>
            <a:r>
              <a:rPr lang="ru-RU" altLang="ru-RU" sz="2400" dirty="0" err="1" smtClean="0"/>
              <a:t>васкулярных</a:t>
            </a:r>
            <a:r>
              <a:rPr lang="ru-RU" altLang="ru-RU" sz="2400" dirty="0" smtClean="0"/>
              <a:t> вмешательств (до 15%), а так же тромбозы</a:t>
            </a:r>
          </a:p>
          <a:p>
            <a:pPr marL="0" indent="0" eaLnBrk="1" hangingPunct="1">
              <a:buNone/>
            </a:pPr>
            <a:r>
              <a:rPr lang="ru-RU" altLang="ru-RU" sz="2400" dirty="0" smtClean="0"/>
              <a:t>аневризм периферических артерий и травмы артерий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754062"/>
          </a:xfrm>
        </p:spPr>
        <p:txBody>
          <a:bodyPr/>
          <a:lstStyle/>
          <a:p>
            <a:pPr algn="ctr" eaLnBrk="1" hangingPunct="1"/>
            <a:r>
              <a:rPr lang="ru-RU" altLang="ru-RU" sz="3200" dirty="0" smtClean="0">
                <a:solidFill>
                  <a:schemeClr val="tx1"/>
                </a:solidFill>
              </a:rPr>
              <a:t>Острая ишемия нижних конечностей</a:t>
            </a:r>
          </a:p>
        </p:txBody>
      </p:sp>
      <p:sp>
        <p:nvSpPr>
          <p:cNvPr id="38915" name="Объект 2"/>
          <p:cNvSpPr>
            <a:spLocks noGrp="1"/>
          </p:cNvSpPr>
          <p:nvPr>
            <p:ph idx="1"/>
          </p:nvPr>
        </p:nvSpPr>
        <p:spPr>
          <a:xfrm>
            <a:off x="263525" y="908050"/>
            <a:ext cx="7386638" cy="5187950"/>
          </a:xfrm>
        </p:spPr>
        <p:txBody>
          <a:bodyPr/>
          <a:lstStyle/>
          <a:p>
            <a:pPr marL="0" indent="0" eaLnBrk="1" hangingPunct="1">
              <a:buNone/>
            </a:pPr>
            <a:endParaRPr lang="ru-RU" altLang="ru-RU" sz="2400" dirty="0" smtClean="0"/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755833487"/>
              </p:ext>
            </p:extLst>
          </p:nvPr>
        </p:nvGraphicFramePr>
        <p:xfrm>
          <a:off x="971600" y="1397000"/>
          <a:ext cx="7272808" cy="4912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696889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Актуальность проблемы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Летальность 15–20%;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Осложнения: кровотечения 15%, высокие ампутации 25%, почечная недостаточность 20%;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При использовании новейших </a:t>
            </a:r>
            <a:r>
              <a:rPr lang="ru-RU" dirty="0" err="1" smtClean="0"/>
              <a:t>эндоваскулярных</a:t>
            </a:r>
            <a:r>
              <a:rPr lang="ru-RU" dirty="0" smtClean="0"/>
              <a:t> методик частота ампутации в течении 30 дней 15–20%</a:t>
            </a:r>
          </a:p>
        </p:txBody>
      </p:sp>
    </p:spTree>
    <p:extLst>
      <p:ext uri="{BB962C8B-B14F-4D97-AF65-F5344CB8AC3E}">
        <p14:creationId xmlns:p14="http://schemas.microsoft.com/office/powerpoint/2010/main" val="21145247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754062"/>
          </a:xfrm>
        </p:spPr>
        <p:txBody>
          <a:bodyPr/>
          <a:lstStyle/>
          <a:p>
            <a:pPr algn="ctr" eaLnBrk="1" hangingPunct="1"/>
            <a:r>
              <a:rPr lang="ru-RU" altLang="ru-RU" sz="3200" dirty="0" smtClean="0">
                <a:solidFill>
                  <a:schemeClr val="tx1"/>
                </a:solidFill>
              </a:rPr>
              <a:t>Классификация острой ишемии нижних конечностей</a:t>
            </a:r>
          </a:p>
        </p:txBody>
      </p:sp>
      <p:sp>
        <p:nvSpPr>
          <p:cNvPr id="38915" name="Объект 2"/>
          <p:cNvSpPr>
            <a:spLocks noGrp="1"/>
          </p:cNvSpPr>
          <p:nvPr>
            <p:ph idx="1"/>
          </p:nvPr>
        </p:nvSpPr>
        <p:spPr>
          <a:xfrm>
            <a:off x="263525" y="908050"/>
            <a:ext cx="7386638" cy="518795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ru-RU" altLang="ru-RU" sz="2400" dirty="0" smtClean="0"/>
              <a:t>IА степень - </a:t>
            </a:r>
            <a:r>
              <a:rPr lang="ru-RU" altLang="ru-RU" sz="2400" b="1" dirty="0" smtClean="0"/>
              <a:t>онемение</a:t>
            </a:r>
            <a:r>
              <a:rPr lang="ru-RU" altLang="ru-RU" sz="2400" dirty="0" smtClean="0"/>
              <a:t>, похолодание, парестезии.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ru-RU" altLang="ru-RU" sz="2400" dirty="0" smtClean="0"/>
              <a:t>IБ степень - </a:t>
            </a:r>
            <a:r>
              <a:rPr lang="ru-RU" altLang="ru-RU" sz="2400" b="1" dirty="0" smtClean="0"/>
              <a:t>боль</a:t>
            </a:r>
            <a:r>
              <a:rPr lang="ru-RU" altLang="ru-RU" sz="2400" dirty="0" smtClean="0"/>
              <a:t> в пораженной конечности.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ru-RU" altLang="ru-RU" sz="2400" dirty="0" smtClean="0"/>
              <a:t>IIА степень - частичное нарушение активных движений в суставах конечности и чувствительности (</a:t>
            </a:r>
            <a:r>
              <a:rPr lang="ru-RU" altLang="ru-RU" sz="2400" b="1" dirty="0" smtClean="0"/>
              <a:t>парез</a:t>
            </a:r>
            <a:r>
              <a:rPr lang="ru-RU" altLang="ru-RU" sz="2400" dirty="0" smtClean="0"/>
              <a:t>).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ru-RU" altLang="ru-RU" sz="2400" dirty="0" smtClean="0"/>
              <a:t>IIБ степень - полное нарушение глубокой чувствительности (</a:t>
            </a:r>
            <a:r>
              <a:rPr lang="ru-RU" altLang="ru-RU" sz="2400" b="1" dirty="0" err="1" smtClean="0"/>
              <a:t>плегия</a:t>
            </a:r>
            <a:r>
              <a:rPr lang="ru-RU" altLang="ru-RU" sz="2400" dirty="0" smtClean="0"/>
              <a:t>).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ru-RU" altLang="ru-RU" sz="2400" dirty="0" smtClean="0"/>
              <a:t>IIВ степень - начинающийся некробиоз, </a:t>
            </a:r>
            <a:r>
              <a:rPr lang="ru-RU" altLang="ru-RU" sz="2400" b="1" dirty="0" err="1" smtClean="0"/>
              <a:t>субфасциальный</a:t>
            </a:r>
            <a:r>
              <a:rPr lang="ru-RU" altLang="ru-RU" sz="2400" b="1" dirty="0" smtClean="0"/>
              <a:t> отек</a:t>
            </a:r>
            <a:r>
              <a:rPr lang="ru-RU" altLang="ru-RU" sz="2400" dirty="0" smtClean="0"/>
              <a:t>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ru-RU" altLang="ru-RU" sz="2400" dirty="0" smtClean="0"/>
              <a:t>IIIА степень </a:t>
            </a:r>
            <a:r>
              <a:rPr lang="ru-RU" altLang="ru-RU" sz="2400" b="1" dirty="0" smtClean="0"/>
              <a:t>парциальная</a:t>
            </a:r>
            <a:r>
              <a:rPr lang="ru-RU" altLang="ru-RU" sz="2400" dirty="0" smtClean="0"/>
              <a:t> мышечная контрактура.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ru-RU" altLang="ru-RU" sz="2400" dirty="0" smtClean="0"/>
              <a:t>IIIБ степень - </a:t>
            </a:r>
            <a:r>
              <a:rPr lang="ru-RU" altLang="ru-RU" sz="2400" b="1" dirty="0" smtClean="0"/>
              <a:t>тотальная</a:t>
            </a:r>
            <a:r>
              <a:rPr lang="ru-RU" altLang="ru-RU" sz="2400" dirty="0" smtClean="0"/>
              <a:t> мышечная контрактура.</a:t>
            </a:r>
          </a:p>
        </p:txBody>
      </p:sp>
    </p:spTree>
    <p:extLst>
      <p:ext uri="{BB962C8B-B14F-4D97-AF65-F5344CB8AC3E}">
        <p14:creationId xmlns:p14="http://schemas.microsoft.com/office/powerpoint/2010/main" val="32747719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Тактика ведения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Экстренное обследование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В зависимости от причины и степени острой ишемии, экстренная или срочная </a:t>
            </a:r>
            <a:r>
              <a:rPr lang="ru-RU" dirty="0" err="1" smtClean="0"/>
              <a:t>реваскуляризация</a:t>
            </a:r>
            <a:r>
              <a:rPr lang="ru-RU" dirty="0" smtClean="0"/>
              <a:t> (</a:t>
            </a:r>
            <a:r>
              <a:rPr lang="ru-RU" dirty="0" err="1" smtClean="0"/>
              <a:t>эндоваскулярная</a:t>
            </a:r>
            <a:r>
              <a:rPr lang="ru-RU" dirty="0" smtClean="0"/>
              <a:t> или хирургическая)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При нежизнеспособности конечности не должны подвергаться </a:t>
            </a:r>
            <a:r>
              <a:rPr lang="ru-RU" dirty="0" err="1" smtClean="0"/>
              <a:t>реваскуляризации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04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b="1" dirty="0" smtClean="0">
                <a:solidFill>
                  <a:schemeClr val="tx1"/>
                </a:solidFill>
              </a:rPr>
              <a:t>ФАКТОРЫ РИСКА РАЗВИТИЯ ХОЗАНК</a:t>
            </a:r>
          </a:p>
        </p:txBody>
      </p:sp>
      <p:sp>
        <p:nvSpPr>
          <p:cNvPr id="5123" name="Rectangle 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ru-RU" altLang="ru-RU" i="1" dirty="0" smtClean="0"/>
              <a:t>КУРЕНИЕ</a:t>
            </a:r>
          </a:p>
          <a:p>
            <a:pPr marL="609600" indent="-609600" eaLnBrk="1" hangingPunct="1">
              <a:buFontTx/>
              <a:buNone/>
            </a:pPr>
            <a:endParaRPr lang="ru-RU" altLang="ru-RU" sz="2400" dirty="0" smtClean="0"/>
          </a:p>
        </p:txBody>
      </p:sp>
      <p:sp>
        <p:nvSpPr>
          <p:cNvPr id="5124" name="Rectangle 9"/>
          <p:cNvSpPr>
            <a:spLocks noChangeArrowheads="1"/>
          </p:cNvSpPr>
          <p:nvPr/>
        </p:nvSpPr>
        <p:spPr bwMode="auto">
          <a:xfrm>
            <a:off x="1979613" y="2420938"/>
            <a:ext cx="3744912" cy="42481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5125" name="Object 12"/>
          <p:cNvGraphicFramePr>
            <a:graphicFrameLocks noGrp="1" noChangeAspect="1"/>
          </p:cNvGraphicFramePr>
          <p:nvPr>
            <p:ph sz="half" idx="2"/>
          </p:nvPr>
        </p:nvGraphicFramePr>
        <p:xfrm>
          <a:off x="1908175" y="2133600"/>
          <a:ext cx="4179888" cy="453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Точечный рисунок" r:id="rId3" imgW="2381582" imgH="2295238" progId="Paint.Picture">
                  <p:embed/>
                </p:oleObj>
              </mc:Choice>
              <mc:Fallback>
                <p:oleObj name="Точечный рисунок" r:id="rId3" imgW="2381582" imgH="2295238" progId="Paint.Picture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2133600"/>
                        <a:ext cx="4179888" cy="4535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7477125" cy="1143000"/>
          </a:xfrm>
        </p:spPr>
        <p:txBody>
          <a:bodyPr/>
          <a:lstStyle/>
          <a:p>
            <a:pPr algn="ctr" eaLnBrk="1" hangingPunct="1"/>
            <a:r>
              <a:rPr lang="ru-RU" altLang="ru-RU" b="1" i="1" dirty="0" smtClean="0">
                <a:solidFill>
                  <a:schemeClr val="tx1"/>
                </a:solidFill>
              </a:rPr>
              <a:t>ФАКТОРЫ РИСКА</a:t>
            </a:r>
            <a:r>
              <a:rPr lang="ru-RU" altLang="ru-RU" i="1" dirty="0" smtClean="0">
                <a:solidFill>
                  <a:schemeClr val="tx1"/>
                </a:solidFill>
              </a:rPr>
              <a:t/>
            </a:r>
            <a:br>
              <a:rPr lang="ru-RU" altLang="ru-RU" i="1" dirty="0" smtClean="0">
                <a:solidFill>
                  <a:schemeClr val="tx1"/>
                </a:solidFill>
              </a:rPr>
            </a:br>
            <a:r>
              <a:rPr lang="ru-RU" altLang="ru-RU" sz="2800" i="1" dirty="0" smtClean="0">
                <a:solidFill>
                  <a:schemeClr val="tx1"/>
                </a:solidFill>
              </a:rPr>
              <a:t>(ПРОДОЛЖЕНИЕ)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altLang="ru-RU" dirty="0" smtClean="0"/>
              <a:t>2. </a:t>
            </a:r>
            <a:r>
              <a:rPr lang="ru-RU" altLang="ru-RU" i="1" smtClean="0"/>
              <a:t>Сахарный диабет, </a:t>
            </a:r>
            <a:r>
              <a:rPr lang="ru-RU" altLang="ru-RU" i="1" dirty="0" smtClean="0"/>
              <a:t>особенно 2 типа;</a:t>
            </a:r>
          </a:p>
          <a:p>
            <a:pPr eaLnBrk="1" hangingPunct="1">
              <a:buFontTx/>
              <a:buNone/>
            </a:pPr>
            <a:r>
              <a:rPr lang="ru-RU" altLang="ru-RU" i="1" dirty="0" smtClean="0"/>
              <a:t>3. </a:t>
            </a:r>
            <a:r>
              <a:rPr lang="ru-RU" altLang="ru-RU" i="1" dirty="0" err="1" smtClean="0"/>
              <a:t>Гиперхолестеринемия</a:t>
            </a:r>
            <a:r>
              <a:rPr lang="ru-RU" altLang="ru-RU" i="1" dirty="0" smtClean="0"/>
              <a:t>, </a:t>
            </a:r>
            <a:r>
              <a:rPr lang="ru-RU" altLang="ru-RU" i="1" dirty="0" err="1" smtClean="0"/>
              <a:t>дислипидемия</a:t>
            </a:r>
            <a:r>
              <a:rPr lang="ru-RU" altLang="ru-RU" i="1" dirty="0" smtClean="0"/>
              <a:t>, </a:t>
            </a:r>
            <a:r>
              <a:rPr lang="ru-RU" altLang="ru-RU" i="1" dirty="0" err="1" smtClean="0"/>
              <a:t>гиперглицеридемия</a:t>
            </a:r>
            <a:r>
              <a:rPr lang="ru-RU" altLang="ru-RU" i="1" dirty="0" smtClean="0"/>
              <a:t>;</a:t>
            </a:r>
          </a:p>
          <a:p>
            <a:pPr eaLnBrk="1" hangingPunct="1">
              <a:buFontTx/>
              <a:buNone/>
            </a:pPr>
            <a:r>
              <a:rPr lang="ru-RU" altLang="ru-RU" i="1" dirty="0" smtClean="0"/>
              <a:t>4. Повышенное систолическое давление;</a:t>
            </a:r>
          </a:p>
          <a:p>
            <a:pPr eaLnBrk="1" hangingPunct="1">
              <a:buFontTx/>
              <a:buNone/>
            </a:pPr>
            <a:r>
              <a:rPr lang="ru-RU" altLang="ru-RU" i="1" dirty="0" smtClean="0"/>
              <a:t>5. Повышение уровня фибриногена, гематокрита, вязкости крови.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9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9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9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9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2" grpId="0"/>
      <p:bldP spid="17920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3600" dirty="0" smtClean="0">
                <a:solidFill>
                  <a:schemeClr val="tx1"/>
                </a:solidFill>
              </a:rPr>
              <a:t>Основные нозологические формы при ХОЗАНК</a:t>
            </a: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986744541"/>
              </p:ext>
            </p:extLst>
          </p:nvPr>
        </p:nvGraphicFramePr>
        <p:xfrm>
          <a:off x="307975" y="1535113"/>
          <a:ext cx="7181850" cy="4378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3600" dirty="0" smtClean="0">
                <a:solidFill>
                  <a:schemeClr val="tx1"/>
                </a:solidFill>
              </a:rPr>
              <a:t>Облитерирующий атеросклероз</a:t>
            </a:r>
          </a:p>
        </p:txBody>
      </p:sp>
      <p:sp>
        <p:nvSpPr>
          <p:cNvPr id="8195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ru-RU" altLang="ru-RU" sz="2800" dirty="0" smtClean="0"/>
              <a:t>Самое распространенное заболевание;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ru-RU" altLang="ru-RU" sz="2800" dirty="0" smtClean="0"/>
              <a:t>Наблюдается преимущественно у мужчин старше 40 лет;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ru-RU" altLang="ru-RU" sz="2800" dirty="0" smtClean="0"/>
              <a:t>Наиболее значительные атеросклеротические изменения чаще всего локализуются в местах наибольшего гемодинамического или механического воздействия на стенку сосуда: зонах бифуркации, местах отхождения магистральных артерий от аорты и в извитых участках артерии. </a:t>
            </a:r>
          </a:p>
        </p:txBody>
      </p: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1331913" y="692150"/>
            <a:ext cx="4752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2800" i="1" dirty="0" smtClean="0">
                <a:solidFill>
                  <a:schemeClr val="tx1"/>
                </a:solidFill>
              </a:rPr>
              <a:t>Различают 4 вида атеросклеротических изменений сосудов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412875"/>
            <a:ext cx="7386638" cy="44973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400" i="1" smtClean="0"/>
              <a:t>1. Жировые пятна или полоски, представляющие собой участки бледно-желтого цвета, содержащие липиды, не возвышающиеся над поверхностью интимы.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400" i="1" smtClean="0"/>
              <a:t>2. Фиброзные бляшки – овальные или округлые образования, содержащие липиды, возвышающиеся над поверхностью интимы, нередко сливающиеся в сплошные бугристые поля.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400" i="1" smtClean="0"/>
              <a:t>3. Фиброзные бляшки с различного рода осложнениями: изъязвлением, кровоизлиянием, наложением тромботических масс.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400" i="1" smtClean="0"/>
              <a:t>4. Кальциноз – отложение в фиброзных бляшках солей кальция.</a:t>
            </a:r>
            <a:r>
              <a:rPr lang="ru-RU" altLang="ru-RU" sz="24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3600" dirty="0" smtClean="0">
                <a:solidFill>
                  <a:schemeClr val="tx1"/>
                </a:solidFill>
              </a:rPr>
              <a:t>Неспецифический </a:t>
            </a:r>
            <a:r>
              <a:rPr lang="ru-RU" altLang="ru-RU" sz="3600" dirty="0" err="1" smtClean="0">
                <a:solidFill>
                  <a:schemeClr val="tx1"/>
                </a:solidFill>
              </a:rPr>
              <a:t>аортоартериит</a:t>
            </a:r>
            <a:r>
              <a:rPr lang="ru-RU" altLang="ru-RU" sz="3600" dirty="0" smtClean="0">
                <a:solidFill>
                  <a:schemeClr val="tx1"/>
                </a:solidFill>
              </a:rPr>
              <a:t/>
            </a:r>
            <a:br>
              <a:rPr lang="ru-RU" altLang="ru-RU" sz="3600" dirty="0" smtClean="0">
                <a:solidFill>
                  <a:schemeClr val="tx1"/>
                </a:solidFill>
              </a:rPr>
            </a:br>
            <a:r>
              <a:rPr lang="ru-RU" altLang="ru-RU" sz="3600" dirty="0" smtClean="0">
                <a:solidFill>
                  <a:schemeClr val="tx1"/>
                </a:solidFill>
              </a:rPr>
              <a:t>(болезнь </a:t>
            </a:r>
            <a:r>
              <a:rPr lang="ru-RU" altLang="ru-RU" sz="3600" dirty="0" err="1" smtClean="0">
                <a:solidFill>
                  <a:schemeClr val="tx1"/>
                </a:solidFill>
              </a:rPr>
              <a:t>Такаясу</a:t>
            </a:r>
            <a:r>
              <a:rPr lang="ru-RU" altLang="ru-RU" sz="3600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773238"/>
            <a:ext cx="7386638" cy="4497387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ru-RU" altLang="ru-RU" sz="2400" dirty="0" smtClean="0"/>
              <a:t>Заболевание аутоиммунного генеза, относится к группе неспецифических воспалительных заболеваний;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ru-RU" altLang="ru-RU" sz="2400" dirty="0" smtClean="0"/>
              <a:t>Хронический продуктивный процесс в стенке аорты и ее крупных ветвях;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ru-RU" altLang="ru-RU" sz="2400" dirty="0" smtClean="0"/>
              <a:t>Заболевание начинается в детском или подростковом возрасте, через 6 – 10 лет от его начала появляются симптомы поражения того или иного сосудистого бассейна, чаще встречается у женщин в возрасте до 30 лет. </a:t>
            </a:r>
          </a:p>
          <a:p>
            <a:pPr eaLnBrk="1" hangingPunct="1">
              <a:buFontTx/>
              <a:buNone/>
            </a:pPr>
            <a:endParaRPr lang="ru-RU" alt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имоно">
  <a:themeElements>
    <a:clrScheme name="Кимоно 4">
      <a:dk1>
        <a:srgbClr val="2F1311"/>
      </a:dk1>
      <a:lt1>
        <a:srgbClr val="7A8E9C"/>
      </a:lt1>
      <a:dk2>
        <a:srgbClr val="FDF4DF"/>
      </a:dk2>
      <a:lt2>
        <a:srgbClr val="3E4A52"/>
      </a:lt2>
      <a:accent1>
        <a:srgbClr val="81ABA0"/>
      </a:accent1>
      <a:accent2>
        <a:srgbClr val="CD817B"/>
      </a:accent2>
      <a:accent3>
        <a:srgbClr val="BEC6CB"/>
      </a:accent3>
      <a:accent4>
        <a:srgbClr val="270E0D"/>
      </a:accent4>
      <a:accent5>
        <a:srgbClr val="C1D2CD"/>
      </a:accent5>
      <a:accent6>
        <a:srgbClr val="BA746F"/>
      </a:accent6>
      <a:hlink>
        <a:srgbClr val="BEBC76"/>
      </a:hlink>
      <a:folHlink>
        <a:srgbClr val="668E69"/>
      </a:folHlink>
    </a:clrScheme>
    <a:fontScheme name="Кимоно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имоно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Kimono</Template>
  <TotalTime>785</TotalTime>
  <Words>1382</Words>
  <Application>Microsoft Office PowerPoint</Application>
  <PresentationFormat>Экран (4:3)</PresentationFormat>
  <Paragraphs>149</Paragraphs>
  <Slides>38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0" baseType="lpstr">
      <vt:lpstr>Кимоно</vt:lpstr>
      <vt:lpstr>Точечный рисунок</vt:lpstr>
      <vt:lpstr>Презентация PowerPoint</vt:lpstr>
      <vt:lpstr>    Актуальность проблемы</vt:lpstr>
      <vt:lpstr>Классификация хронических облитерирующих заболеваний</vt:lpstr>
      <vt:lpstr>ФАКТОРЫ РИСКА РАЗВИТИЯ ХОЗАНК</vt:lpstr>
      <vt:lpstr>ФАКТОРЫ РИСКА (ПРОДОЛЖЕНИЕ)</vt:lpstr>
      <vt:lpstr>Основные нозологические формы при ХОЗАНК</vt:lpstr>
      <vt:lpstr>Облитерирующий атеросклероз</vt:lpstr>
      <vt:lpstr>Различают 4 вида атеросклеротических изменений сосудов</vt:lpstr>
      <vt:lpstr>Неспецифический аортоартериит (болезнь Такаясу)</vt:lpstr>
      <vt:lpstr>Облитерирующий тромбангиит (болезнь Винивартера – Бюргера)</vt:lpstr>
      <vt:lpstr>Презентация PowerPoint</vt:lpstr>
      <vt:lpstr>Презентация PowerPoint</vt:lpstr>
      <vt:lpstr>Клинические проявления</vt:lpstr>
      <vt:lpstr>Презентация PowerPoint</vt:lpstr>
      <vt:lpstr>Диагностика</vt:lpstr>
      <vt:lpstr>Презентация PowerPoint</vt:lpstr>
      <vt:lpstr>Презентация PowerPoint</vt:lpstr>
      <vt:lpstr>Презентация PowerPoint</vt:lpstr>
      <vt:lpstr>Лечение</vt:lpstr>
      <vt:lpstr>Консервативное лечение</vt:lpstr>
      <vt:lpstr>(продолжение)</vt:lpstr>
      <vt:lpstr>Презентация PowerPoint</vt:lpstr>
      <vt:lpstr>Презентация PowerPoint</vt:lpstr>
      <vt:lpstr>Реконструктивные оперативные вмешательства</vt:lpstr>
      <vt:lpstr>Презентация PowerPoint</vt:lpstr>
      <vt:lpstr>Невозможно выполнить реконструкцию</vt:lpstr>
      <vt:lpstr>Клинический пример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Острая ишемия нижних конечностей</vt:lpstr>
      <vt:lpstr>Острая ишемия нижних конечностей</vt:lpstr>
      <vt:lpstr>Актуальность проблемы</vt:lpstr>
      <vt:lpstr>Классификация острой ишемии нижних конечностей</vt:lpstr>
      <vt:lpstr>Тактика ведения</vt:lpstr>
    </vt:vector>
  </TitlesOfParts>
  <Company>Шалчкова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Евгений Викторович Подколзин</dc:creator>
  <cp:lastModifiedBy>Jave</cp:lastModifiedBy>
  <cp:revision>41</cp:revision>
  <dcterms:created xsi:type="dcterms:W3CDTF">2006-03-19T16:59:05Z</dcterms:created>
  <dcterms:modified xsi:type="dcterms:W3CDTF">2017-10-29T16:46:23Z</dcterms:modified>
</cp:coreProperties>
</file>