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E5DA0D6-1FCA-4D5A-B53B-5E04D88590F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7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3F8AC-2B32-4121-ADF4-B2E826BA80E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5D898-AFE0-40EB-BE44-D3AD750BFAF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055F8DCC-11AA-4071-9AE7-F4C151DFFF5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28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BCC7BAEE-405C-453C-9521-E7864F64625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8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11464D3A-CC84-4E42-9EA2-5D2E000C148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8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9C365-5016-4735-8194-16E49BB98CB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5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1078C-2A9E-493E-BD7B-2F95D03CDD5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E396D-1D60-4C2F-8F5A-C52D444B9F7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0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A402C-0EDD-49A5-8277-676688CA974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6ACAC-66B9-47F0-B311-10BC61F0BBD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2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23A67-C1AA-4222-A87A-E791C1117EF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1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1C89D-E0F6-4EBC-A27C-3EF596F8AC1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4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F8DF5-BC91-4D31-9477-EAB5424042C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9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42F47C-C759-44BA-8F0C-CD46E8D34191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163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1"/>
                </a:solidFill>
              </a:rPr>
              <a:t>Боль в груди. Хирургическое лечение ИБС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16632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ФГАОУ ВО Первый МГМУ им. </a:t>
            </a:r>
            <a:r>
              <a:rPr lang="ru-RU" b="1" dirty="0" err="1" smtClean="0"/>
              <a:t>И.М.Сеченова</a:t>
            </a:r>
            <a:endParaRPr lang="ru-RU" b="1" dirty="0" smtClean="0"/>
          </a:p>
          <a:p>
            <a:pPr algn="ctr"/>
            <a:r>
              <a:rPr lang="ru-RU" b="1" dirty="0" err="1" smtClean="0"/>
              <a:t>Сеченовский</a:t>
            </a:r>
            <a:r>
              <a:rPr lang="ru-RU" b="1" dirty="0" smtClean="0"/>
              <a:t> Университет</a:t>
            </a:r>
          </a:p>
          <a:p>
            <a:pPr algn="ctr"/>
            <a:r>
              <a:rPr lang="ru-RU" b="1" dirty="0" smtClean="0"/>
              <a:t>Кафедра госпитальной хирургии №2</a:t>
            </a:r>
            <a:endParaRPr lang="ru-RU" b="1" dirty="0"/>
          </a:p>
        </p:txBody>
      </p:sp>
      <p:pic>
        <p:nvPicPr>
          <p:cNvPr id="1026" name="Picture 2" descr="C:\Users\Jave\Desktop\Контент сайта\1r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21993" r="18254" b="26467"/>
          <a:stretch/>
        </p:blipFill>
        <p:spPr bwMode="auto">
          <a:xfrm>
            <a:off x="7092280" y="0"/>
            <a:ext cx="2051720" cy="12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765175"/>
            <a:ext cx="8510588" cy="1325563"/>
          </a:xfrm>
        </p:spPr>
        <p:txBody>
          <a:bodyPr/>
          <a:lstStyle/>
          <a:p>
            <a:r>
              <a:rPr lang="ru-RU" altLang="ru-RU" sz="4000">
                <a:solidFill>
                  <a:srgbClr val="FFFF00"/>
                </a:solidFill>
              </a:rPr>
              <a:t>Для ИБС характерно</a:t>
            </a:r>
          </a:p>
        </p:txBody>
      </p:sp>
      <p:sp>
        <p:nvSpPr>
          <p:cNvPr id="2027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2781300"/>
            <a:ext cx="8540750" cy="3768725"/>
          </a:xfrm>
        </p:spPr>
        <p:txBody>
          <a:bodyPr/>
          <a:lstStyle/>
          <a:p>
            <a:pPr marL="609600" indent="-609600"/>
            <a:r>
              <a:rPr lang="ru-RU" altLang="ru-RU" b="1">
                <a:effectLst/>
              </a:rPr>
              <a:t>Типичная клиническая картина</a:t>
            </a:r>
          </a:p>
          <a:p>
            <a:pPr marL="609600" indent="-609600"/>
            <a:r>
              <a:rPr lang="ru-RU" altLang="ru-RU" b="1">
                <a:effectLst/>
              </a:rPr>
              <a:t>Стертая симптоматика</a:t>
            </a:r>
          </a:p>
          <a:p>
            <a:pPr marL="609600" indent="-609600"/>
            <a:r>
              <a:rPr lang="ru-RU" altLang="ru-RU" b="1">
                <a:effectLst/>
              </a:rPr>
              <a:t>Бессимптомное течение</a:t>
            </a:r>
          </a:p>
          <a:p>
            <a:pPr marL="609600" indent="-609600"/>
            <a:r>
              <a:rPr lang="ru-RU" altLang="ru-RU" b="1">
                <a:effectLst/>
              </a:rPr>
              <a:t>Атипичная клиническая картина</a:t>
            </a:r>
          </a:p>
          <a:p>
            <a:pPr marL="609600" indent="-609600"/>
            <a:r>
              <a:rPr lang="ru-RU" altLang="ru-RU" b="1">
                <a:effectLst/>
              </a:rPr>
              <a:t>Купирование приступа стенокардии после приема нитроглицерина</a:t>
            </a:r>
          </a:p>
          <a:p>
            <a:pPr marL="609600" indent="-609600">
              <a:buFont typeface="Wingdings" pitchFamily="2" charset="2"/>
              <a:buNone/>
            </a:pPr>
            <a:endParaRPr lang="ru-RU" altLang="ru-RU" b="1">
              <a:effectLst/>
            </a:endParaRPr>
          </a:p>
          <a:p>
            <a:pPr marL="609600" indent="-609600">
              <a:buFont typeface="Wingdings" pitchFamily="2" charset="2"/>
              <a:buNone/>
            </a:pPr>
            <a:endParaRPr lang="ru-RU" altLang="ru-RU" sz="4000" b="1">
              <a:effectLst/>
            </a:endParaRPr>
          </a:p>
          <a:p>
            <a:pPr marL="2209800" lvl="4" indent="-381000"/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36949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ru-RU" altLang="ru-RU"/>
              <a:t>Диагностика ИБС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4005064"/>
            <a:ext cx="7772400" cy="2667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b="1" dirty="0">
                <a:solidFill>
                  <a:srgbClr val="FFFF00"/>
                </a:solidFill>
              </a:rPr>
              <a:t>Жалобы, анамнез</a:t>
            </a:r>
          </a:p>
          <a:p>
            <a:pPr>
              <a:lnSpc>
                <a:spcPct val="90000"/>
              </a:lnSpc>
            </a:pPr>
            <a:r>
              <a:rPr lang="ru-RU" altLang="ru-RU" b="1" dirty="0" err="1">
                <a:solidFill>
                  <a:srgbClr val="FFFF00"/>
                </a:solidFill>
              </a:rPr>
              <a:t>Физикальное</a:t>
            </a:r>
            <a:r>
              <a:rPr lang="ru-RU" altLang="ru-RU" b="1" dirty="0">
                <a:solidFill>
                  <a:srgbClr val="FFFF00"/>
                </a:solidFill>
              </a:rPr>
              <a:t> обследование</a:t>
            </a:r>
          </a:p>
          <a:p>
            <a:pPr>
              <a:lnSpc>
                <a:spcPct val="90000"/>
              </a:lnSpc>
            </a:pPr>
            <a:r>
              <a:rPr lang="ru-RU" altLang="ru-RU" b="1" dirty="0">
                <a:solidFill>
                  <a:srgbClr val="FFFF00"/>
                </a:solidFill>
              </a:rPr>
              <a:t>Инструментальные </a:t>
            </a:r>
            <a:r>
              <a:rPr lang="ru-RU" altLang="ru-RU" b="1" dirty="0" err="1">
                <a:solidFill>
                  <a:srgbClr val="FFFF00"/>
                </a:solidFill>
              </a:rPr>
              <a:t>неинвазивные</a:t>
            </a:r>
            <a:r>
              <a:rPr lang="ru-RU" altLang="ru-RU" b="1" dirty="0">
                <a:solidFill>
                  <a:srgbClr val="FFFF00"/>
                </a:solidFill>
              </a:rPr>
              <a:t> методы исследования</a:t>
            </a:r>
          </a:p>
          <a:p>
            <a:pPr>
              <a:lnSpc>
                <a:spcPct val="90000"/>
              </a:lnSpc>
            </a:pPr>
            <a:r>
              <a:rPr lang="ru-RU" altLang="ru-RU" b="1" dirty="0" err="1">
                <a:solidFill>
                  <a:srgbClr val="FFFF00"/>
                </a:solidFill>
              </a:rPr>
              <a:t>Коронарография</a:t>
            </a:r>
            <a:endParaRPr lang="ru-RU" altLang="ru-RU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ru-RU" altLang="ru-RU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ANG\Desktop\2016-11-11 18.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340768"/>
            <a:ext cx="373900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9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ru-RU" altLang="ru-RU" sz="4000" b="1"/>
              <a:t>Инструментальные неинвазивные методы исследования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26399" y="2420888"/>
            <a:ext cx="7772400" cy="26670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FF00"/>
                </a:solidFill>
              </a:rPr>
              <a:t>ЭКГ в покое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 err="1">
                <a:solidFill>
                  <a:srgbClr val="FFFF00"/>
                </a:solidFill>
              </a:rPr>
              <a:t>Тредмил</a:t>
            </a:r>
            <a:r>
              <a:rPr lang="ru-RU" altLang="ru-RU" sz="2400" b="1" dirty="0">
                <a:solidFill>
                  <a:srgbClr val="FFFF00"/>
                </a:solidFill>
              </a:rPr>
              <a:t> тест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FF00"/>
                </a:solidFill>
              </a:rPr>
              <a:t>Эхокардиография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 err="1">
                <a:solidFill>
                  <a:srgbClr val="FFFF00"/>
                </a:solidFill>
              </a:rPr>
              <a:t>Холтеровское</a:t>
            </a:r>
            <a:r>
              <a:rPr lang="ru-RU" altLang="ru-RU" sz="2400" b="1" dirty="0">
                <a:solidFill>
                  <a:srgbClr val="FFFF00"/>
                </a:solidFill>
              </a:rPr>
              <a:t> </a:t>
            </a:r>
            <a:r>
              <a:rPr lang="ru-RU" altLang="ru-RU" sz="2400" b="1" dirty="0" err="1">
                <a:solidFill>
                  <a:srgbClr val="FFFF00"/>
                </a:solidFill>
              </a:rPr>
              <a:t>мониторирование</a:t>
            </a:r>
            <a:endParaRPr lang="ru-RU" altLang="ru-RU" sz="24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FF00"/>
                </a:solidFill>
              </a:rPr>
              <a:t>Рентгенография грудной клетки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FF00"/>
                </a:solidFill>
              </a:rPr>
              <a:t>Компьютерная томография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FF00"/>
                </a:solidFill>
              </a:rPr>
              <a:t>Магнитно-резонансная </a:t>
            </a:r>
            <a:r>
              <a:rPr lang="ru-RU" altLang="ru-RU" sz="2400" b="1" dirty="0" smtClean="0">
                <a:solidFill>
                  <a:srgbClr val="FFFF00"/>
                </a:solidFill>
              </a:rPr>
              <a:t>томография</a:t>
            </a:r>
            <a:endParaRPr lang="ru-RU" altLang="ru-RU" sz="24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400" b="1" dirty="0">
              <a:solidFill>
                <a:srgbClr val="FFFF00"/>
              </a:solidFill>
            </a:endParaRPr>
          </a:p>
        </p:txBody>
      </p:sp>
      <p:pic>
        <p:nvPicPr>
          <p:cNvPr id="205828" name="Picture 4" descr="Co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3137173" cy="4077072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0600" y="304800"/>
            <a:ext cx="7772400" cy="990600"/>
          </a:xfrm>
        </p:spPr>
        <p:txBody>
          <a:bodyPr/>
          <a:lstStyle/>
          <a:p>
            <a:r>
              <a:rPr lang="ru-RU" altLang="ru-RU" sz="4000"/>
              <a:t>ЭКГ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09800"/>
            <a:ext cx="4724400" cy="4191000"/>
          </a:xfrm>
          <a:noFill/>
          <a:ln/>
        </p:spPr>
        <p:txBody>
          <a:bodyPr/>
          <a:lstStyle/>
          <a:p>
            <a:r>
              <a:rPr lang="ru-RU" altLang="ru-RU" sz="2800" b="1">
                <a:solidFill>
                  <a:srgbClr val="FFFF00"/>
                </a:solidFill>
              </a:rPr>
              <a:t>Покоя</a:t>
            </a:r>
          </a:p>
          <a:p>
            <a:r>
              <a:rPr lang="ru-RU" altLang="ru-RU" sz="2800" b="1">
                <a:solidFill>
                  <a:srgbClr val="FFFF00"/>
                </a:solidFill>
              </a:rPr>
              <a:t>С нагрузкой </a:t>
            </a:r>
          </a:p>
          <a:p>
            <a:r>
              <a:rPr lang="ru-RU" altLang="ru-RU" sz="2000" b="1"/>
              <a:t>ВЭМ, тредмил тест, ЧПЭС</a:t>
            </a:r>
          </a:p>
          <a:p>
            <a:r>
              <a:rPr lang="ru-RU" altLang="ru-RU" sz="2800" b="1">
                <a:solidFill>
                  <a:srgbClr val="FFFF00"/>
                </a:solidFill>
              </a:rPr>
              <a:t>С фармакологической пробой </a:t>
            </a:r>
            <a:endParaRPr lang="ru-RU" altLang="ru-RU" sz="2000" b="1">
              <a:solidFill>
                <a:srgbClr val="FFFF00"/>
              </a:solidFill>
            </a:endParaRPr>
          </a:p>
          <a:p>
            <a:r>
              <a:rPr lang="ru-RU" altLang="ru-RU" sz="2000" b="1"/>
              <a:t>ВД-дипиридамол, аденозин; О</a:t>
            </a:r>
            <a:r>
              <a:rPr lang="ru-RU" altLang="ru-RU" sz="2000" b="1" baseline="-25000"/>
              <a:t>2</a:t>
            </a:r>
            <a:r>
              <a:rPr lang="ru-RU" altLang="ru-RU" sz="2000" b="1"/>
              <a:t> –добутамин</a:t>
            </a:r>
          </a:p>
          <a:p>
            <a:pPr>
              <a:buFont typeface="Wingdings" pitchFamily="2" charset="2"/>
              <a:buNone/>
            </a:pPr>
            <a:r>
              <a:rPr lang="ru-RU" altLang="ru-RU" sz="2800" b="1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08900" name="Picture 4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0"/>
          <a:stretch>
            <a:fillRect/>
          </a:stretch>
        </p:blipFill>
        <p:spPr>
          <a:xfrm>
            <a:off x="5334000" y="1295400"/>
            <a:ext cx="3186113" cy="4960938"/>
          </a:xfr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20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ru-RU" altLang="ru-RU" sz="4000"/>
              <a:t>Пробу оценивают как положительную при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514600"/>
            <a:ext cx="7772400" cy="2667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Возникновении приступа стенокардии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Появлении характерных изменений на ЭКГ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Учащении ЧСС на 85%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Возникновении значительных нарушений проводимости и ритма сердца</a:t>
            </a:r>
          </a:p>
          <a:p>
            <a:pPr>
              <a:lnSpc>
                <a:spcPct val="90000"/>
              </a:lnSpc>
            </a:pPr>
            <a:endParaRPr lang="ru-RU" alt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85838"/>
          </a:xfrm>
        </p:spPr>
        <p:txBody>
          <a:bodyPr/>
          <a:lstStyle/>
          <a:p>
            <a:r>
              <a:rPr lang="ru-RU" altLang="ru-RU" b="1">
                <a:solidFill>
                  <a:srgbClr val="FF00FF"/>
                </a:solidFill>
              </a:rPr>
              <a:t>ЭКГ в покое</a:t>
            </a:r>
          </a:p>
        </p:txBody>
      </p:sp>
      <p:pic>
        <p:nvPicPr>
          <p:cNvPr id="204803" name="Picture 3" descr="EKG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5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5141912"/>
          </a:xfrm>
          <a:noFill/>
          <a:ln w="444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4804" name="Line 4"/>
          <p:cNvSpPr>
            <a:spLocks noChangeShapeType="1"/>
          </p:cNvSpPr>
          <p:nvPr/>
        </p:nvSpPr>
        <p:spPr bwMode="auto">
          <a:xfrm flipH="1" flipV="1">
            <a:off x="1547813" y="1989138"/>
            <a:ext cx="215900" cy="2159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H="1" flipV="1">
            <a:off x="1619250" y="2852738"/>
            <a:ext cx="71438" cy="142875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 flipH="1" flipV="1">
            <a:off x="2195513" y="3357563"/>
            <a:ext cx="71437" cy="144462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 flipH="1" flipV="1">
            <a:off x="3203575" y="5157788"/>
            <a:ext cx="215900" cy="142875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 flipH="1" flipV="1">
            <a:off x="3995738" y="5734050"/>
            <a:ext cx="71437" cy="2159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1258888" y="5876925"/>
            <a:ext cx="292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F3300"/>
                </a:solidFill>
              </a:rPr>
              <a:t>В спокойном состоянии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4787900" y="5589588"/>
            <a:ext cx="2441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F3300"/>
                </a:solidFill>
              </a:rPr>
              <a:t>Во время приступа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F3300"/>
                </a:solidFill>
              </a:rPr>
              <a:t>стенокардии</a:t>
            </a:r>
          </a:p>
        </p:txBody>
      </p:sp>
      <p:sp>
        <p:nvSpPr>
          <p:cNvPr id="204811" name="Line 11"/>
          <p:cNvSpPr>
            <a:spLocks noChangeShapeType="1"/>
          </p:cNvSpPr>
          <p:nvPr/>
        </p:nvSpPr>
        <p:spPr bwMode="auto">
          <a:xfrm flipH="1" flipV="1">
            <a:off x="5219700" y="1844675"/>
            <a:ext cx="73025" cy="2159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12" name="Line 12"/>
          <p:cNvSpPr>
            <a:spLocks noChangeShapeType="1"/>
          </p:cNvSpPr>
          <p:nvPr/>
        </p:nvSpPr>
        <p:spPr bwMode="auto">
          <a:xfrm flipH="1" flipV="1">
            <a:off x="5219700" y="2565400"/>
            <a:ext cx="73025" cy="142875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 flipH="1" flipV="1">
            <a:off x="5867400" y="3357563"/>
            <a:ext cx="73025" cy="142875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 flipH="1">
            <a:off x="7164388" y="5734050"/>
            <a:ext cx="71437" cy="2159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>
            <a:off x="7164388" y="5084763"/>
            <a:ext cx="0" cy="2159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 flipH="1" flipV="1">
            <a:off x="7164388" y="4292600"/>
            <a:ext cx="144462" cy="288925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817" name="Line 17"/>
          <p:cNvSpPr>
            <a:spLocks noChangeShapeType="1"/>
          </p:cNvSpPr>
          <p:nvPr/>
        </p:nvSpPr>
        <p:spPr bwMode="auto">
          <a:xfrm flipH="1" flipV="1">
            <a:off x="7164388" y="3284538"/>
            <a:ext cx="71437" cy="2159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>
                <a:solidFill>
                  <a:srgbClr val="FF00FF"/>
                </a:solidFill>
              </a:rPr>
              <a:t>ЭКГ</a:t>
            </a:r>
            <a:r>
              <a:rPr lang="ru-RU" altLang="ru-RU" sz="4000">
                <a:solidFill>
                  <a:srgbClr val="FF00FF"/>
                </a:solidFill>
              </a:rPr>
              <a:t> </a:t>
            </a:r>
            <a:br>
              <a:rPr lang="ru-RU" altLang="ru-RU" sz="4000">
                <a:solidFill>
                  <a:srgbClr val="FF00FF"/>
                </a:solidFill>
              </a:rPr>
            </a:br>
            <a:r>
              <a:rPr lang="ru-RU" altLang="ru-RU" sz="4000">
                <a:solidFill>
                  <a:srgbClr val="FF00FF"/>
                </a:solidFill>
              </a:rPr>
              <a:t>после приема нитроглицерина</a:t>
            </a:r>
            <a:r>
              <a:rPr lang="en-US" altLang="ru-RU" sz="3000" b="1">
                <a:solidFill>
                  <a:srgbClr val="FF00FF"/>
                </a:solidFill>
              </a:rPr>
              <a:t> </a:t>
            </a:r>
            <a:endParaRPr lang="ru-RU" altLang="ru-RU" sz="3000" b="1">
              <a:solidFill>
                <a:srgbClr val="FF00FF"/>
              </a:solidFill>
            </a:endParaRPr>
          </a:p>
        </p:txBody>
      </p:sp>
      <p:pic>
        <p:nvPicPr>
          <p:cNvPr id="206851" name="Picture 3" descr="EKG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44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36" y="2121468"/>
            <a:ext cx="4084328" cy="3532639"/>
          </a:xfrm>
          <a:noFill/>
          <a:ln w="444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6852" name="Line 4"/>
          <p:cNvSpPr>
            <a:spLocks noChangeShapeType="1"/>
          </p:cNvSpPr>
          <p:nvPr/>
        </p:nvSpPr>
        <p:spPr bwMode="auto">
          <a:xfrm flipH="1" flipV="1">
            <a:off x="3132138" y="4508500"/>
            <a:ext cx="525462" cy="8255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3" name="Line 5"/>
          <p:cNvSpPr>
            <a:spLocks noChangeShapeType="1"/>
          </p:cNvSpPr>
          <p:nvPr/>
        </p:nvSpPr>
        <p:spPr bwMode="auto">
          <a:xfrm flipH="1" flipV="1">
            <a:off x="3132138" y="5084763"/>
            <a:ext cx="503237" cy="2159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 flipH="1">
            <a:off x="3132138" y="5300663"/>
            <a:ext cx="503237" cy="43338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 flipH="1" flipV="1">
            <a:off x="1476375" y="4221163"/>
            <a:ext cx="276225" cy="5794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 flipH="1">
            <a:off x="1476375" y="4797425"/>
            <a:ext cx="287338" cy="93662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7" name="Line 9"/>
          <p:cNvSpPr>
            <a:spLocks noChangeShapeType="1"/>
          </p:cNvSpPr>
          <p:nvPr/>
        </p:nvSpPr>
        <p:spPr bwMode="auto">
          <a:xfrm flipH="1" flipV="1">
            <a:off x="5508625" y="4365625"/>
            <a:ext cx="206375" cy="58737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8" name="Line 10"/>
          <p:cNvSpPr>
            <a:spLocks noChangeShapeType="1"/>
          </p:cNvSpPr>
          <p:nvPr/>
        </p:nvSpPr>
        <p:spPr bwMode="auto">
          <a:xfrm flipH="1">
            <a:off x="5508625" y="4941888"/>
            <a:ext cx="215900" cy="8636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59" name="Line 11"/>
          <p:cNvSpPr>
            <a:spLocks noChangeShapeType="1"/>
          </p:cNvSpPr>
          <p:nvPr/>
        </p:nvSpPr>
        <p:spPr bwMode="auto">
          <a:xfrm flipH="1" flipV="1">
            <a:off x="7092950" y="4508500"/>
            <a:ext cx="222250" cy="9017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60" name="Line 12"/>
          <p:cNvSpPr>
            <a:spLocks noChangeShapeType="1"/>
          </p:cNvSpPr>
          <p:nvPr/>
        </p:nvSpPr>
        <p:spPr bwMode="auto">
          <a:xfrm flipH="1" flipV="1">
            <a:off x="7019925" y="5157788"/>
            <a:ext cx="295275" cy="252412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61" name="Line 13"/>
          <p:cNvSpPr>
            <a:spLocks noChangeShapeType="1"/>
          </p:cNvSpPr>
          <p:nvPr/>
        </p:nvSpPr>
        <p:spPr bwMode="auto">
          <a:xfrm flipH="1">
            <a:off x="7019925" y="5373688"/>
            <a:ext cx="288925" cy="4318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1116013" y="5805488"/>
            <a:ext cx="746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FF3300"/>
                </a:solidFill>
                <a:latin typeface="Tahoma" pitchFamily="34" charset="0"/>
              </a:rPr>
              <a:t>До</a:t>
            </a:r>
          </a:p>
        </p:txBody>
      </p: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5148263" y="5876925"/>
            <a:ext cx="1466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FF3300"/>
                </a:solidFill>
                <a:latin typeface="Tahoma" pitchFamily="34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1598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304800"/>
            <a:ext cx="7772400" cy="1066800"/>
          </a:xfrm>
        </p:spPr>
        <p:txBody>
          <a:bodyPr/>
          <a:lstStyle/>
          <a:p>
            <a:r>
              <a:rPr lang="ru-RU" altLang="ru-RU" sz="4000"/>
              <a:t>Эхокардиография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676400"/>
            <a:ext cx="4191000" cy="4422775"/>
          </a:xfrm>
          <a:noFill/>
          <a:ln/>
        </p:spPr>
        <p:txBody>
          <a:bodyPr/>
          <a:lstStyle/>
          <a:p>
            <a:r>
              <a:rPr lang="ru-RU" altLang="ru-RU" sz="2400" b="1">
                <a:solidFill>
                  <a:srgbClr val="FFFF00"/>
                </a:solidFill>
              </a:rPr>
              <a:t>Двухмерная в В-режиме</a:t>
            </a:r>
          </a:p>
          <a:p>
            <a:r>
              <a:rPr lang="ru-RU" altLang="ru-RU" sz="2400" b="1">
                <a:solidFill>
                  <a:srgbClr val="FFFF00"/>
                </a:solidFill>
              </a:rPr>
              <a:t>Одномерная в М-режиме</a:t>
            </a:r>
          </a:p>
          <a:p>
            <a:r>
              <a:rPr lang="ru-RU" altLang="ru-RU" sz="2400" b="1">
                <a:solidFill>
                  <a:srgbClr val="FFFF00"/>
                </a:solidFill>
              </a:rPr>
              <a:t>Допплеровская</a:t>
            </a:r>
          </a:p>
          <a:p>
            <a:r>
              <a:rPr lang="ru-RU" altLang="ru-RU" sz="2400" b="1">
                <a:solidFill>
                  <a:srgbClr val="FFFF00"/>
                </a:solidFill>
              </a:rPr>
              <a:t>Цветное дуплексное картирование</a:t>
            </a:r>
          </a:p>
          <a:p>
            <a:r>
              <a:rPr lang="ru-RU" altLang="ru-RU" sz="2400" b="1">
                <a:solidFill>
                  <a:srgbClr val="FFFF00"/>
                </a:solidFill>
              </a:rPr>
              <a:t>Стресс</a:t>
            </a:r>
          </a:p>
          <a:p>
            <a:r>
              <a:rPr lang="ru-RU" altLang="ru-RU" sz="2400" b="1">
                <a:solidFill>
                  <a:srgbClr val="FFFF00"/>
                </a:solidFill>
              </a:rPr>
              <a:t>Стресс-допплер</a:t>
            </a:r>
          </a:p>
          <a:p>
            <a:r>
              <a:rPr lang="ru-RU" altLang="ru-RU" sz="2400" b="1">
                <a:solidFill>
                  <a:srgbClr val="FFFF00"/>
                </a:solidFill>
              </a:rPr>
              <a:t>Чреспищеводная </a:t>
            </a:r>
          </a:p>
        </p:txBody>
      </p:sp>
      <p:pic>
        <p:nvPicPr>
          <p:cNvPr id="211972" name="Picture 4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057400"/>
            <a:ext cx="4800600" cy="36306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0145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ru-RU" altLang="ru-RU" sz="4000"/>
              <a:t>Эхокардиография позволяет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514600"/>
            <a:ext cx="7772400" cy="2667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Диагностировать осложнения ИБС (ДМЖП, аневризма левого желудочка, недостаточность митрального клапана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Провести дифференциальную диагностику ИБС с гипертрофической кардиомиопатией, пролапсом митрального клапана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Выявить нарушения сократимости миокарда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ru-RU" altLang="ru-RU" sz="4000"/>
              <a:t>Холтеровское (суточное) мониторирование позволяет определить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514600"/>
            <a:ext cx="7772400" cy="2667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Нарушение ритма</a:t>
            </a:r>
          </a:p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Нарушение проводимости</a:t>
            </a:r>
          </a:p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Преходящие нарушения реполяризации миокарда</a:t>
            </a:r>
          </a:p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Сопоставить выявленные отклонения с суточной активностью пациента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Прямоугольник 1"/>
          <p:cNvSpPr>
            <a:spLocks noChangeArrowheads="1"/>
          </p:cNvSpPr>
          <p:nvPr/>
        </p:nvSpPr>
        <p:spPr bwMode="auto">
          <a:xfrm>
            <a:off x="642938" y="2714625"/>
            <a:ext cx="80010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>
                <a:solidFill>
                  <a:srgbClr val="FFFF00"/>
                </a:solidFill>
                <a:cs typeface="Arial" pitchFamily="34" charset="0"/>
              </a:rPr>
              <a:t>От ССЗ погибает около </a:t>
            </a:r>
            <a:r>
              <a:rPr lang="ru-RU" altLang="ru-RU">
                <a:solidFill>
                  <a:srgbClr val="FF0000"/>
                </a:solidFill>
                <a:cs typeface="Arial" pitchFamily="34" charset="0"/>
              </a:rPr>
              <a:t>1 300 000 </a:t>
            </a:r>
            <a:r>
              <a:rPr lang="ru-RU" altLang="ru-RU">
                <a:solidFill>
                  <a:srgbClr val="FFFF00"/>
                </a:solidFill>
                <a:cs typeface="Arial" pitchFamily="34" charset="0"/>
              </a:rPr>
              <a:t>наших соотечественников, и примерно в </a:t>
            </a:r>
            <a:r>
              <a:rPr lang="ru-RU" altLang="ru-RU">
                <a:solidFill>
                  <a:srgbClr val="FF0000"/>
                </a:solidFill>
                <a:cs typeface="Arial" pitchFamily="34" charset="0"/>
              </a:rPr>
              <a:t>50,1%</a:t>
            </a:r>
            <a:r>
              <a:rPr lang="ru-RU" altLang="ru-RU">
                <a:solidFill>
                  <a:srgbClr val="FFFF00"/>
                </a:solidFill>
                <a:cs typeface="Arial" pitchFamily="34" charset="0"/>
              </a:rPr>
              <a:t> случаев «виновна» ишемическая болезнь сердца.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>
              <a:solidFill>
                <a:srgbClr val="FFFF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i="1">
                <a:solidFill>
                  <a:srgbClr val="FFFF00"/>
                </a:solidFill>
                <a:latin typeface="Corbel" pitchFamily="34" charset="0"/>
              </a:rPr>
              <a:t>По сведениям Министерства здравоохранения РФ, </a:t>
            </a:r>
            <a:r>
              <a:rPr lang="ru-RU" altLang="ru-RU" i="1">
                <a:solidFill>
                  <a:srgbClr val="FF0000"/>
                </a:solidFill>
                <a:latin typeface="Corbel" pitchFamily="34" charset="0"/>
              </a:rPr>
              <a:t>около 40% </a:t>
            </a:r>
            <a:r>
              <a:rPr lang="ru-RU" altLang="ru-RU" i="1">
                <a:solidFill>
                  <a:srgbClr val="FFFF00"/>
                </a:solidFill>
                <a:latin typeface="Corbel" pitchFamily="34" charset="0"/>
              </a:rPr>
              <a:t>умирающих от ишемической болезни сердца людей находятся в активном трудоспособном возрасте (</a:t>
            </a:r>
            <a:r>
              <a:rPr lang="ru-RU" altLang="ru-RU" i="1">
                <a:solidFill>
                  <a:srgbClr val="FF0000"/>
                </a:solidFill>
                <a:latin typeface="Corbel" pitchFamily="34" charset="0"/>
              </a:rPr>
              <a:t>до 50-ти лет</a:t>
            </a:r>
            <a:r>
              <a:rPr lang="ru-RU" altLang="ru-RU" i="1">
                <a:solidFill>
                  <a:srgbClr val="FFFF00"/>
                </a:solidFill>
                <a:latin typeface="Corbel" pitchFamily="34" charset="0"/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i="1">
              <a:solidFill>
                <a:srgbClr val="FFFF00"/>
              </a:solidFill>
              <a:latin typeface="Corbe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i="1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ru-RU" altLang="ru-RU" sz="2400">
                <a:solidFill>
                  <a:srgbClr val="FF0000"/>
                </a:solidFill>
                <a:cs typeface="Arial" pitchFamily="34" charset="0"/>
              </a:rPr>
              <a:t>21% москвичей </a:t>
            </a:r>
            <a:r>
              <a:rPr lang="ru-RU" altLang="ru-RU">
                <a:solidFill>
                  <a:srgbClr val="FFFF00"/>
                </a:solidFill>
                <a:cs typeface="Arial" pitchFamily="34" charset="0"/>
              </a:rPr>
              <a:t>находятся в зоне повышенного риска сердечно-сосудистых заболеваний. Это означает, что в течение ближайших 10 лет у них высока вероятность инфаркта или инсульта.</a:t>
            </a:r>
            <a:r>
              <a:rPr lang="ru-RU" altLang="ru-RU">
                <a:solidFill>
                  <a:srgbClr val="FFFFFF"/>
                </a:solidFill>
                <a:latin typeface="Corbel" pitchFamily="34" charset="0"/>
              </a:rPr>
              <a:t/>
            </a:r>
            <a:br>
              <a:rPr lang="ru-RU" altLang="ru-RU">
                <a:solidFill>
                  <a:srgbClr val="FFFFFF"/>
                </a:solidFill>
                <a:latin typeface="Corbel" pitchFamily="34" charset="0"/>
              </a:rPr>
            </a:br>
            <a:r>
              <a:rPr lang="ru-RU" altLang="ru-RU">
                <a:solidFill>
                  <a:srgbClr val="FFFFFF"/>
                </a:solidFill>
                <a:latin typeface="Corbel" pitchFamily="34" charset="0"/>
              </a:rPr>
              <a:t/>
            </a:r>
            <a:br>
              <a:rPr lang="ru-RU" altLang="ru-RU">
                <a:solidFill>
                  <a:srgbClr val="FFFFFF"/>
                </a:solidFill>
                <a:latin typeface="Corbel" pitchFamily="34" charset="0"/>
              </a:rPr>
            </a:br>
            <a:endParaRPr lang="ru-RU" altLang="ru-RU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232451" name="TextBox 2"/>
          <p:cNvSpPr txBox="1">
            <a:spLocks noChangeArrowheads="1"/>
          </p:cNvSpPr>
          <p:nvPr/>
        </p:nvSpPr>
        <p:spPr bwMode="auto">
          <a:xfrm>
            <a:off x="285750" y="285750"/>
            <a:ext cx="42148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>
                <a:solidFill>
                  <a:srgbClr val="FFFF00"/>
                </a:solidFill>
                <a:latin typeface="Comic Sans MS" pitchFamily="66" charset="0"/>
              </a:rPr>
              <a:t>ИБС</a:t>
            </a:r>
            <a:r>
              <a:rPr lang="ru-RU" altLang="ru-RU" sz="4800" b="1">
                <a:solidFill>
                  <a:srgbClr val="FFC000"/>
                </a:solidFill>
                <a:latin typeface="Comic Sans MS" pitchFamily="66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>
              <a:solidFill>
                <a:srgbClr val="FFC000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FFC000"/>
                </a:solidFill>
                <a:latin typeface="Comic Sans MS" pitchFamily="66" charset="0"/>
              </a:rPr>
              <a:t>Как обстоят дела?</a:t>
            </a:r>
          </a:p>
        </p:txBody>
      </p:sp>
      <p:pic>
        <p:nvPicPr>
          <p:cNvPr id="53250" name="Picture 2" descr="C:\Users\ANG1\Desktop\презентации Андрей\serd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42852"/>
            <a:ext cx="440534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06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ru-RU" altLang="ru-RU" sz="2800"/>
              <a:t>Радионуклеидные методы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667000"/>
            <a:ext cx="4038600" cy="3505200"/>
          </a:xfrm>
          <a:noFill/>
          <a:ln/>
        </p:spPr>
        <p:txBody>
          <a:bodyPr/>
          <a:lstStyle/>
          <a:p>
            <a:r>
              <a:rPr lang="ru-RU" altLang="ru-RU" sz="2000" b="1">
                <a:solidFill>
                  <a:srgbClr val="FFFF00"/>
                </a:solidFill>
              </a:rPr>
              <a:t>Дефекты перфузии миокарда</a:t>
            </a:r>
          </a:p>
          <a:p>
            <a:r>
              <a:rPr lang="ru-RU" altLang="ru-RU" sz="2000" b="1">
                <a:solidFill>
                  <a:srgbClr val="FFFF00"/>
                </a:solidFill>
              </a:rPr>
              <a:t>Нарушение микроциркуляции</a:t>
            </a:r>
          </a:p>
          <a:p>
            <a:r>
              <a:rPr lang="ru-RU" altLang="ru-RU" sz="2000" b="1">
                <a:solidFill>
                  <a:srgbClr val="FFFF00"/>
                </a:solidFill>
              </a:rPr>
              <a:t>Оценка общей и локальной сократительной способности  миокарда</a:t>
            </a:r>
          </a:p>
          <a:p>
            <a:r>
              <a:rPr lang="ru-RU" altLang="ru-RU" sz="2000" b="1">
                <a:solidFill>
                  <a:srgbClr val="FFFF00"/>
                </a:solidFill>
              </a:rPr>
              <a:t>Физическая нагрузка </a:t>
            </a:r>
          </a:p>
        </p:txBody>
      </p:sp>
      <p:pic>
        <p:nvPicPr>
          <p:cNvPr id="214020" name="Picture 4" descr="сцинтиграф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25" y="2570163"/>
            <a:ext cx="4349750" cy="3297237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17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228600"/>
            <a:ext cx="7772400" cy="1219200"/>
          </a:xfrm>
        </p:spPr>
        <p:txBody>
          <a:bodyPr/>
          <a:lstStyle/>
          <a:p>
            <a:r>
              <a:rPr lang="ru-RU" altLang="ru-RU" sz="4000"/>
              <a:t>Условия лечения 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>
          <a:xfrm>
            <a:off x="538163" y="2271713"/>
            <a:ext cx="8304212" cy="3797300"/>
          </a:xfrm>
          <a:noFill/>
          <a:ln/>
        </p:spPr>
        <p:txBody>
          <a:bodyPr/>
          <a:lstStyle/>
          <a:p>
            <a:r>
              <a:rPr lang="ru-RU" altLang="ru-RU" b="1">
                <a:solidFill>
                  <a:srgbClr val="FFFF00"/>
                </a:solidFill>
              </a:rPr>
              <a:t>Устранить провоцирующие факторы </a:t>
            </a:r>
            <a:r>
              <a:rPr lang="ru-RU" altLang="ru-RU" sz="2400" b="1"/>
              <a:t>(тиреотоксикоз, анемия, гипоксемия, стрессы)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Корригировать факторы риска  </a:t>
            </a:r>
            <a:r>
              <a:rPr lang="ru-RU" altLang="ru-RU" sz="2400" b="1"/>
              <a:t>(ожирение, курение, нарушение липидного обмена)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Изменить образ жизни </a:t>
            </a:r>
            <a:r>
              <a:rPr lang="ru-RU" altLang="ru-RU" sz="2400" b="1"/>
              <a:t>(переутомление, переедание, эмоциональная нагрузка)</a:t>
            </a:r>
            <a:r>
              <a:rPr lang="ru-RU" altLang="ru-RU" b="1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475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Показания к проведению коронарографии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Рефрактерность к консервативному лечению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Когда другие методы исследования не позволяют установить или отвергнуть диагноз ИБС</a:t>
            </a:r>
          </a:p>
          <a:p>
            <a:pPr>
              <a:lnSpc>
                <a:spcPct val="90000"/>
              </a:lnSpc>
            </a:pPr>
            <a:r>
              <a:rPr lang="ru-RU" altLang="ru-RU" sz="2400" b="1">
                <a:solidFill>
                  <a:srgbClr val="FFFF00"/>
                </a:solidFill>
              </a:rPr>
              <a:t>С целью дифференциальной диагностики с другими заболеваниями сердца</a:t>
            </a:r>
          </a:p>
          <a:p>
            <a:pPr>
              <a:lnSpc>
                <a:spcPct val="90000"/>
              </a:lnSpc>
            </a:pPr>
            <a:endParaRPr lang="ru-RU" altLang="ru-RU" sz="2400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>
              <a:solidFill>
                <a:srgbClr val="FFFF00"/>
              </a:solidFill>
            </a:endParaRPr>
          </a:p>
        </p:txBody>
      </p:sp>
      <p:graphicFrame>
        <p:nvGraphicFramePr>
          <p:cNvPr id="216068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271713"/>
          <a:ext cx="4194175" cy="323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lip" r:id="rId3" imgW="5276190" imgH="4066667" progId="MS_ClipArt_Gallery.2">
                  <p:embed/>
                </p:oleObj>
              </mc:Choice>
              <mc:Fallback>
                <p:oleObj name="Clip" r:id="rId3" imgW="5276190" imgH="406666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71713"/>
                        <a:ext cx="4194175" cy="323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59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1295400"/>
          </a:xfrm>
        </p:spPr>
        <p:txBody>
          <a:bodyPr/>
          <a:lstStyle/>
          <a:p>
            <a:r>
              <a:rPr lang="ru-RU" altLang="ru-RU" sz="4000"/>
              <a:t>Противопоказания к коронарографии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514600"/>
            <a:ext cx="7772400" cy="2667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FF00"/>
                </a:solidFill>
              </a:rPr>
              <a:t>Сопутствующие заболевания в стадии декомпенсации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FF00"/>
                </a:solidFill>
              </a:rPr>
              <a:t>Непереносимость препаратов йода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FF00"/>
                </a:solidFill>
              </a:rPr>
              <a:t>Не поддающаяся лечению эритремия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838200" y="381000"/>
            <a:ext cx="7772400" cy="838200"/>
          </a:xfrm>
        </p:spPr>
        <p:txBody>
          <a:bodyPr/>
          <a:lstStyle/>
          <a:p>
            <a:r>
              <a:rPr lang="ru-RU" altLang="ru-RU" sz="2000">
                <a:solidFill>
                  <a:srgbClr val="FF9900"/>
                </a:solidFill>
              </a:rPr>
              <a:t>КОРОНАРОГРАФИЯ</a:t>
            </a:r>
          </a:p>
        </p:txBody>
      </p:sp>
      <p:graphicFrame>
        <p:nvGraphicFramePr>
          <p:cNvPr id="217091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28600" y="1981200"/>
          <a:ext cx="3579813" cy="275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lip" r:id="rId3" imgW="5276190" imgH="4066667" progId="MS_ClipArt_Gallery.2">
                  <p:embed/>
                </p:oleObj>
              </mc:Choice>
              <mc:Fallback>
                <p:oleObj name="Clip" r:id="rId3" imgW="5276190" imgH="4066667" progId="MS_ClipArt_Gallery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3579813" cy="275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09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010025" y="2049463"/>
          <a:ext cx="2308225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lip" r:id="rId5" imgW="5409524" imgH="4085714" progId="MS_ClipArt_Gallery.2">
                  <p:embed/>
                </p:oleObj>
              </mc:Choice>
              <mc:Fallback>
                <p:oleObj name="Clip" r:id="rId5" imgW="5409524" imgH="4085714" progId="MS_ClipArt_Gallery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25" y="2049463"/>
                        <a:ext cx="2308225" cy="174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09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52500" y="3963988"/>
          <a:ext cx="2890838" cy="213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lip" r:id="rId7" imgW="5428571" imgH="4009524" progId="MS_ClipArt_Gallery.2">
                  <p:embed/>
                </p:oleObj>
              </mc:Choice>
              <mc:Fallback>
                <p:oleObj name="Clip" r:id="rId7" imgW="5428571" imgH="4009524" progId="MS_ClipArt_Gallery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3963988"/>
                        <a:ext cx="2890838" cy="213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094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327650" y="3963988"/>
          <a:ext cx="2835275" cy="213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lip" r:id="rId9" imgW="5400000" imgH="4066667" progId="MS_ClipArt_Gallery.2">
                  <p:embed/>
                </p:oleObj>
              </mc:Choice>
              <mc:Fallback>
                <p:oleObj name="Clip" r:id="rId9" imgW="5400000" imgH="4066667" progId="MS_ClipArt_Gallery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650" y="3963988"/>
                        <a:ext cx="2835275" cy="213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2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Прямоугольник 1"/>
          <p:cNvSpPr>
            <a:spLocks noChangeArrowheads="1"/>
          </p:cNvSpPr>
          <p:nvPr/>
        </p:nvSpPr>
        <p:spPr bwMode="auto">
          <a:xfrm>
            <a:off x="4356100" y="260350"/>
            <a:ext cx="43926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ЭХО КГ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коронарография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9622" t="14266" r="42469" b="37347"/>
          <a:stretch>
            <a:fillRect/>
          </a:stretch>
        </p:blipFill>
        <p:spPr bwMode="auto">
          <a:xfrm>
            <a:off x="5436096" y="2060848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3476" name="Прямоугольник 3"/>
          <p:cNvSpPr>
            <a:spLocks noChangeArrowheads="1"/>
          </p:cNvSpPr>
          <p:nvPr/>
        </p:nvSpPr>
        <p:spPr bwMode="auto">
          <a:xfrm>
            <a:off x="5508625" y="5373688"/>
            <a:ext cx="32766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FFFF00"/>
                </a:solidFill>
                <a:cs typeface="Arial" pitchFamily="34" charset="0"/>
              </a:rPr>
              <a:t>КАГ-окклюзия ПКА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FF0000"/>
                </a:solidFill>
                <a:cs typeface="Arial" pitchFamily="34" charset="0"/>
              </a:rPr>
              <a:t>ЭХО КГ-</a:t>
            </a:r>
            <a:r>
              <a:rPr lang="ru-RU" altLang="ru-RU" sz="160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ru-RU" altLang="ru-RU" sz="1600">
                <a:solidFill>
                  <a:srgbClr val="FF0000"/>
                </a:solidFill>
                <a:cs typeface="Arial" pitchFamily="34" charset="0"/>
              </a:rPr>
              <a:t>Нарушение сократимости по задне–боковой стенке</a:t>
            </a:r>
          </a:p>
        </p:txBody>
      </p:sp>
      <p:pic>
        <p:nvPicPr>
          <p:cNvPr id="5" name="Рисунок 4" descr="22.jpg"/>
          <p:cNvPicPr>
            <a:picLocks noChangeAspect="1"/>
          </p:cNvPicPr>
          <p:nvPr/>
        </p:nvPicPr>
        <p:blipFill>
          <a:blip r:embed="rId3" cstate="print"/>
          <a:srcRect l="6054" t="6054" r="4590" b="14844"/>
          <a:stretch>
            <a:fillRect/>
          </a:stretch>
        </p:blipFill>
        <p:spPr>
          <a:xfrm>
            <a:off x="755576" y="3501008"/>
            <a:ext cx="2952328" cy="261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3478" name="Прямоугольник 5"/>
          <p:cNvSpPr>
            <a:spLocks noChangeArrowheads="1"/>
          </p:cNvSpPr>
          <p:nvPr/>
        </p:nvSpPr>
        <p:spPr bwMode="auto">
          <a:xfrm>
            <a:off x="395288" y="6021388"/>
            <a:ext cx="3889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FFFF00"/>
                </a:solidFill>
                <a:cs typeface="Arial" pitchFamily="34" charset="0"/>
              </a:rPr>
              <a:t>КАГ-окклюзия  ОВ ЛКА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FF0000"/>
                </a:solidFill>
                <a:cs typeface="Arial" pitchFamily="34" charset="0"/>
              </a:rPr>
              <a:t>ЭХО КГ-Нарушение сократимости по задне–боковой стенке</a:t>
            </a:r>
          </a:p>
        </p:txBody>
      </p:sp>
      <p:pic>
        <p:nvPicPr>
          <p:cNvPr id="48129" name="Picture 1" descr="D:\2 (2).jpg"/>
          <p:cNvPicPr>
            <a:picLocks noChangeAspect="1" noChangeArrowheads="1"/>
          </p:cNvPicPr>
          <p:nvPr/>
        </p:nvPicPr>
        <p:blipFill>
          <a:blip r:embed="rId4" cstate="print"/>
          <a:srcRect l="22222" b="37037"/>
          <a:stretch>
            <a:fillRect/>
          </a:stretch>
        </p:blipFill>
        <p:spPr bwMode="auto">
          <a:xfrm>
            <a:off x="683568" y="404664"/>
            <a:ext cx="302433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3480" name="Прямоугольник 7"/>
          <p:cNvSpPr>
            <a:spLocks noChangeArrowheads="1"/>
          </p:cNvSpPr>
          <p:nvPr/>
        </p:nvSpPr>
        <p:spPr bwMode="auto">
          <a:xfrm>
            <a:off x="250825" y="2636838"/>
            <a:ext cx="34575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FFFF00"/>
                </a:solidFill>
                <a:cs typeface="Arial" pitchFamily="34" charset="0"/>
              </a:rPr>
              <a:t>КАГ-окклюзия ПМЖВ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FF0000"/>
                </a:solidFill>
                <a:cs typeface="Arial" pitchFamily="34" charset="0"/>
              </a:rPr>
              <a:t>ЭХО КГ-Нарушение сократимости по передней -перегородочной стенке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268538" y="1484313"/>
            <a:ext cx="574675" cy="2159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1763713" y="4437063"/>
            <a:ext cx="576262" cy="2159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6804025" y="3284538"/>
            <a:ext cx="576263" cy="2159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680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52400"/>
            <a:ext cx="7772400" cy="1295400"/>
          </a:xfrm>
        </p:spPr>
        <p:txBody>
          <a:bodyPr/>
          <a:lstStyle/>
          <a:p>
            <a:r>
              <a:rPr lang="ru-RU" altLang="ru-RU" sz="4000"/>
              <a:t>Лекарственная терапия у больных с ИБС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362200"/>
            <a:ext cx="6858000" cy="3886200"/>
          </a:xfrm>
          <a:noFill/>
          <a:ln/>
        </p:spPr>
        <p:txBody>
          <a:bodyPr/>
          <a:lstStyle/>
          <a:p>
            <a:r>
              <a:rPr lang="ru-RU" altLang="ru-RU" b="1">
                <a:solidFill>
                  <a:srgbClr val="FFFF00"/>
                </a:solidFill>
              </a:rPr>
              <a:t>Нитриты неорганические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Нитриты органические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Анаприлин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Антагонисты кальция</a:t>
            </a:r>
          </a:p>
        </p:txBody>
      </p:sp>
    </p:spTree>
    <p:extLst>
      <p:ext uri="{BB962C8B-B14F-4D97-AF65-F5344CB8AC3E}">
        <p14:creationId xmlns:p14="http://schemas.microsoft.com/office/powerpoint/2010/main" val="21947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457200"/>
            <a:ext cx="7772400" cy="1295400"/>
          </a:xfrm>
        </p:spPr>
        <p:txBody>
          <a:bodyPr/>
          <a:lstStyle/>
          <a:p>
            <a:r>
              <a:rPr lang="ru-RU" altLang="ru-RU" sz="4000"/>
              <a:t>Основные хирургические методы лечения: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453122" y="4005064"/>
            <a:ext cx="8302625" cy="260667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4000" b="1" dirty="0" err="1"/>
              <a:t>Ангиопластика</a:t>
            </a:r>
            <a:r>
              <a:rPr lang="ru-RU" altLang="ru-RU" sz="4000" b="1" dirty="0"/>
              <a:t>, </a:t>
            </a:r>
            <a:r>
              <a:rPr lang="ru-RU" altLang="ru-RU" sz="4000" b="1" dirty="0" err="1"/>
              <a:t>стентирование</a:t>
            </a:r>
            <a:r>
              <a:rPr lang="ru-RU" altLang="ru-RU" sz="4000" b="1" dirty="0"/>
              <a:t> коронарных артерий</a:t>
            </a:r>
          </a:p>
          <a:p>
            <a:pPr>
              <a:lnSpc>
                <a:spcPct val="90000"/>
              </a:lnSpc>
            </a:pPr>
            <a:r>
              <a:rPr lang="ru-RU" altLang="ru-RU" sz="4000" b="1" dirty="0"/>
              <a:t>Аорто-коронарное, </a:t>
            </a:r>
            <a:r>
              <a:rPr lang="ru-RU" altLang="ru-RU" sz="4000" b="1" dirty="0" err="1"/>
              <a:t>маммаро</a:t>
            </a:r>
            <a:r>
              <a:rPr lang="ru-RU" altLang="ru-RU" sz="4000" b="1" dirty="0"/>
              <a:t>-коронарное шунтирование</a:t>
            </a:r>
          </a:p>
          <a:p>
            <a:pPr>
              <a:lnSpc>
                <a:spcPct val="90000"/>
              </a:lnSpc>
            </a:pPr>
            <a:endParaRPr lang="ru-RU" altLang="ru-RU" sz="4000" b="1" dirty="0"/>
          </a:p>
        </p:txBody>
      </p:sp>
      <p:pic>
        <p:nvPicPr>
          <p:cNvPr id="54274" name="Picture 2" descr="C:\Users\ANG1\Desktop\презентации Андрей\l_cat_2_7305953-1443234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37301"/>
            <a:ext cx="3550828" cy="244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4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8138"/>
            <a:ext cx="9144000" cy="7207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Выбор тактики лечения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500188"/>
            <a:ext cx="9144000" cy="64611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Шунтирование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или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Стентирование</a:t>
            </a:r>
            <a:endParaRPr 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4274" name="Picture 2" descr="C:\Users\ANG1\Desktop\презентации Андрей\l_cat_2_7305953-1443234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714620"/>
            <a:ext cx="457203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6093" t="20612" r="26073" b="16261"/>
          <a:stretch>
            <a:fillRect/>
          </a:stretch>
        </p:blipFill>
        <p:spPr bwMode="auto">
          <a:xfrm>
            <a:off x="4572000" y="2714619"/>
            <a:ext cx="4572000" cy="308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67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37643" t="11209" r="23589" b="31725"/>
          <a:stretch>
            <a:fillRect/>
          </a:stretch>
        </p:blipFill>
        <p:spPr bwMode="auto">
          <a:xfrm>
            <a:off x="285720" y="2571744"/>
            <a:ext cx="4291141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 l="21199" t="6182" r="23550" b="18410"/>
          <a:stretch>
            <a:fillRect/>
          </a:stretch>
        </p:blipFill>
        <p:spPr bwMode="auto">
          <a:xfrm>
            <a:off x="4643438" y="2571743"/>
            <a:ext cx="4500562" cy="354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928688" y="3929063"/>
            <a:ext cx="928687" cy="6429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500563" y="3786188"/>
            <a:ext cx="1071562" cy="7143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3175"/>
            <a:ext cx="9144000" cy="13303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Ангиопластика при критическом стенозе ствола ЛКА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188" y="1714500"/>
            <a:ext cx="6218237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  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125894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381000"/>
            <a:ext cx="7772400" cy="1066800"/>
          </a:xfrm>
        </p:spPr>
        <p:txBody>
          <a:bodyPr/>
          <a:lstStyle/>
          <a:p>
            <a:r>
              <a:rPr lang="ru-RU" altLang="ru-RU" sz="4000">
                <a:solidFill>
                  <a:srgbClr val="FF9900"/>
                </a:solidFill>
              </a:rPr>
              <a:t>Анатомия коронарных артерий</a:t>
            </a:r>
          </a:p>
        </p:txBody>
      </p:sp>
      <p:pic>
        <p:nvPicPr>
          <p:cNvPr id="230403" name="Picture 3" descr="Co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3576638" cy="4648200"/>
          </a:xfrm>
          <a:noFill/>
          <a:ln w="254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230404" name="Picture 4" descr="Co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981200"/>
            <a:ext cx="3424238" cy="4648200"/>
          </a:xfrm>
          <a:noFill/>
          <a:ln w="25400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19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00313" y="3500438"/>
            <a:ext cx="928687" cy="6429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428875" y="3429000"/>
            <a:ext cx="1071563" cy="7143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3175"/>
            <a:ext cx="9144000" cy="13303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Ангиопластика при критическом стенозе шунта к ПМЖВ ЛКА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188" y="1714500"/>
            <a:ext cx="6218237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  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ПОСЛЕ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21160" r="21238" b="6250"/>
          <a:stretch>
            <a:fillRect/>
          </a:stretch>
        </p:blipFill>
        <p:spPr bwMode="auto">
          <a:xfrm>
            <a:off x="357158" y="2428868"/>
            <a:ext cx="4071966" cy="382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22962" t="9239" r="25901" b="16372"/>
          <a:stretch>
            <a:fillRect/>
          </a:stretch>
        </p:blipFill>
        <p:spPr bwMode="auto">
          <a:xfrm>
            <a:off x="4429124" y="2428868"/>
            <a:ext cx="459747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083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NG1\Desktop\презентации Андрей\doctor-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783" y="2643181"/>
            <a:ext cx="4530235" cy="308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ANG1\Desktop\презентации Андрей\Otdelenie-anesteziologii-reanimacii-i-intensivnoq-terapii-3.jpg"/>
          <p:cNvPicPr>
            <a:picLocks noChangeAspect="1" noChangeArrowheads="1"/>
          </p:cNvPicPr>
          <p:nvPr/>
        </p:nvPicPr>
        <p:blipFill>
          <a:blip r:embed="rId3" cstate="print"/>
          <a:srcRect l="21477" t="4027"/>
          <a:stretch>
            <a:fillRect/>
          </a:stretch>
        </p:blipFill>
        <p:spPr bwMode="auto">
          <a:xfrm>
            <a:off x="357159" y="2643182"/>
            <a:ext cx="3782794" cy="308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7572" name="TextBox 3"/>
          <p:cNvSpPr txBox="1">
            <a:spLocks noChangeArrowheads="1"/>
          </p:cNvSpPr>
          <p:nvPr/>
        </p:nvSpPr>
        <p:spPr bwMode="auto">
          <a:xfrm>
            <a:off x="1071563" y="1000125"/>
            <a:ext cx="235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FFFF00"/>
                </a:solidFill>
                <a:latin typeface="Corbel" pitchFamily="34" charset="0"/>
                <a:cs typeface="Aharoni" pitchFamily="2" charset="-79"/>
              </a:rPr>
              <a:t>После  АКШ</a:t>
            </a:r>
          </a:p>
        </p:txBody>
      </p:sp>
      <p:sp>
        <p:nvSpPr>
          <p:cNvPr id="237573" name="TextBox 4"/>
          <p:cNvSpPr txBox="1">
            <a:spLocks noChangeArrowheads="1"/>
          </p:cNvSpPr>
          <p:nvPr/>
        </p:nvSpPr>
        <p:spPr bwMode="auto">
          <a:xfrm>
            <a:off x="5072063" y="1000125"/>
            <a:ext cx="3951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FFFF00"/>
                </a:solidFill>
                <a:latin typeface="Corbel" pitchFamily="34" charset="0"/>
                <a:cs typeface="Aharoni" pitchFamily="2" charset="-79"/>
              </a:rPr>
              <a:t>После  Стентирования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2875"/>
            <a:ext cx="9144000" cy="23082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После                 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После</a:t>
            </a:r>
          </a:p>
          <a:p>
            <a:pPr algn="just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Шунтирование        </a:t>
            </a:r>
            <a:r>
              <a:rPr lang="ru-RU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Стентирование</a:t>
            </a:r>
            <a:endParaRPr 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defRPr/>
            </a:pP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           </a:t>
            </a:r>
            <a:endParaRPr 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02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52400"/>
            <a:ext cx="7772400" cy="1295400"/>
          </a:xfrm>
        </p:spPr>
        <p:txBody>
          <a:bodyPr/>
          <a:lstStyle/>
          <a:p>
            <a:r>
              <a:rPr lang="ru-RU" altLang="ru-RU"/>
              <a:t>Осложнения Ангиопластики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362200"/>
            <a:ext cx="6858000" cy="3886200"/>
          </a:xfrm>
          <a:noFill/>
          <a:ln/>
        </p:spPr>
        <p:txBody>
          <a:bodyPr/>
          <a:lstStyle/>
          <a:p>
            <a:r>
              <a:rPr lang="ru-RU" altLang="ru-RU" b="1">
                <a:solidFill>
                  <a:srgbClr val="FFFF00"/>
                </a:solidFill>
              </a:rPr>
              <a:t>Острый инфаркт миокарда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Фибрилляция желудочков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Спазм или окклюзия коронарных артерий</a:t>
            </a:r>
          </a:p>
          <a:p>
            <a:r>
              <a:rPr lang="ru-RU" altLang="ru-RU" b="1">
                <a:solidFill>
                  <a:srgbClr val="FFFF00"/>
                </a:solidFill>
              </a:rPr>
              <a:t>Разрыв коронарной артерии, гемотомпонада сердца</a:t>
            </a:r>
          </a:p>
          <a:p>
            <a:endParaRPr lang="ru-RU" altLang="ru-RU" b="1">
              <a:solidFill>
                <a:srgbClr val="FFFF00"/>
              </a:solidFill>
            </a:endParaRPr>
          </a:p>
        </p:txBody>
      </p:sp>
      <p:pic>
        <p:nvPicPr>
          <p:cNvPr id="52226" name="Picture 2" descr="http://cardio-life.ru/wp-content/uploads/2015/04/perikardiocentez1-600x450.jpg"/>
          <p:cNvPicPr>
            <a:picLocks noChangeAspect="1" noChangeArrowheads="1"/>
          </p:cNvPicPr>
          <p:nvPr/>
        </p:nvPicPr>
        <p:blipFill>
          <a:blip r:embed="rId2" cstate="print"/>
          <a:srcRect t="13440" b="10961"/>
          <a:stretch>
            <a:fillRect/>
          </a:stretch>
        </p:blipFill>
        <p:spPr bwMode="auto">
          <a:xfrm>
            <a:off x="4355976" y="2564904"/>
            <a:ext cx="44450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3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457200"/>
            <a:ext cx="7772400" cy="1295400"/>
          </a:xfrm>
        </p:spPr>
        <p:txBody>
          <a:bodyPr/>
          <a:lstStyle/>
          <a:p>
            <a:r>
              <a:rPr lang="ru-RU" altLang="ru-RU" sz="4000"/>
              <a:t>Показания к операции основываются на: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>
          <a:xfrm>
            <a:off x="460375" y="2867025"/>
            <a:ext cx="8302625" cy="260667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4000" b="1"/>
              <a:t>Клинической картине</a:t>
            </a:r>
          </a:p>
          <a:p>
            <a:pPr>
              <a:lnSpc>
                <a:spcPct val="90000"/>
              </a:lnSpc>
            </a:pPr>
            <a:r>
              <a:rPr lang="ru-RU" altLang="ru-RU" sz="4000" b="1"/>
              <a:t>Анатомии поражения</a:t>
            </a:r>
          </a:p>
          <a:p>
            <a:pPr>
              <a:lnSpc>
                <a:spcPct val="90000"/>
              </a:lnSpc>
            </a:pPr>
            <a:r>
              <a:rPr lang="ru-RU" altLang="ru-RU" sz="4000" b="1"/>
              <a:t>Функциональном резерве КК</a:t>
            </a:r>
          </a:p>
          <a:p>
            <a:pPr>
              <a:lnSpc>
                <a:spcPct val="90000"/>
              </a:lnSpc>
            </a:pPr>
            <a:r>
              <a:rPr lang="ru-RU" altLang="ru-RU" sz="4000" b="1"/>
              <a:t>Состоянии миокарда</a:t>
            </a:r>
          </a:p>
        </p:txBody>
      </p:sp>
    </p:spTree>
    <p:extLst>
      <p:ext uri="{BB962C8B-B14F-4D97-AF65-F5344CB8AC3E}">
        <p14:creationId xmlns:p14="http://schemas.microsoft.com/office/powerpoint/2010/main" val="3990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52400"/>
            <a:ext cx="7772400" cy="1295400"/>
          </a:xfrm>
        </p:spPr>
        <p:txBody>
          <a:bodyPr/>
          <a:lstStyle/>
          <a:p>
            <a:r>
              <a:rPr lang="ru-RU" altLang="ru-RU"/>
              <a:t>Показания к АКШ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362200"/>
            <a:ext cx="7914456" cy="3886200"/>
          </a:xfrm>
          <a:noFill/>
          <a:ln/>
        </p:spPr>
        <p:txBody>
          <a:bodyPr/>
          <a:lstStyle/>
          <a:p>
            <a:r>
              <a:rPr lang="ru-RU" altLang="ru-RU" sz="2800" b="1" dirty="0">
                <a:solidFill>
                  <a:srgbClr val="FFFF00"/>
                </a:solidFill>
              </a:rPr>
              <a:t>Критический стеноз основного ствола левой </a:t>
            </a:r>
            <a:r>
              <a:rPr lang="ru-RU" altLang="ru-RU" sz="2800" b="1" dirty="0" err="1">
                <a:solidFill>
                  <a:srgbClr val="FFFF00"/>
                </a:solidFill>
              </a:rPr>
              <a:t>коронорной</a:t>
            </a:r>
            <a:r>
              <a:rPr lang="ru-RU" altLang="ru-RU" sz="2800" b="1" dirty="0">
                <a:solidFill>
                  <a:srgbClr val="FFFF00"/>
                </a:solidFill>
              </a:rPr>
              <a:t> артерии или 3-х сосудистое поражение коронарного русла</a:t>
            </a:r>
          </a:p>
          <a:p>
            <a:r>
              <a:rPr lang="ru-RU" altLang="ru-RU" sz="2800" b="1" dirty="0">
                <a:solidFill>
                  <a:srgbClr val="FFFF00"/>
                </a:solidFill>
              </a:rPr>
              <a:t>Неэффективность консервативной терапии</a:t>
            </a:r>
          </a:p>
          <a:p>
            <a:r>
              <a:rPr lang="ru-RU" altLang="ru-RU" sz="2800" b="1" dirty="0">
                <a:solidFill>
                  <a:srgbClr val="FFFF00"/>
                </a:solidFill>
              </a:rPr>
              <a:t>Невозможность выполнения или осложнения </a:t>
            </a:r>
            <a:r>
              <a:rPr lang="ru-RU" altLang="ru-RU" sz="2800" b="1" dirty="0" err="1">
                <a:solidFill>
                  <a:srgbClr val="FFFF00"/>
                </a:solidFill>
              </a:rPr>
              <a:t>ангиопластики</a:t>
            </a:r>
            <a:endParaRPr lang="ru-RU" alt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5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457200"/>
            <a:ext cx="7772400" cy="1295400"/>
          </a:xfrm>
        </p:spPr>
        <p:txBody>
          <a:bodyPr/>
          <a:lstStyle/>
          <a:p>
            <a:r>
              <a:rPr lang="ru-RU" altLang="ru-RU" sz="4000"/>
              <a:t>Современные аспекты выполнения аорто-коронарного шунтирования: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>
          <a:xfrm>
            <a:off x="460375" y="2867025"/>
            <a:ext cx="8302625" cy="260667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4000" b="1"/>
              <a:t>На работающем сердце</a:t>
            </a:r>
          </a:p>
          <a:p>
            <a:pPr>
              <a:lnSpc>
                <a:spcPct val="90000"/>
              </a:lnSpc>
            </a:pPr>
            <a:r>
              <a:rPr lang="ru-RU" altLang="ru-RU" sz="4000" b="1"/>
              <a:t>Из мини-доступа</a:t>
            </a:r>
          </a:p>
          <a:p>
            <a:pPr>
              <a:lnSpc>
                <a:spcPct val="90000"/>
              </a:lnSpc>
            </a:pPr>
            <a:r>
              <a:rPr lang="ru-RU" altLang="ru-RU" sz="4000" b="1"/>
              <a:t>Торакоскопически</a:t>
            </a:r>
          </a:p>
          <a:p>
            <a:pPr>
              <a:lnSpc>
                <a:spcPct val="90000"/>
              </a:lnSpc>
            </a:pPr>
            <a:endParaRPr lang="ru-RU" altLang="ru-RU" sz="4000" b="1"/>
          </a:p>
        </p:txBody>
      </p:sp>
    </p:spTree>
    <p:extLst>
      <p:ext uri="{BB962C8B-B14F-4D97-AF65-F5344CB8AC3E}">
        <p14:creationId xmlns:p14="http://schemas.microsoft.com/office/powerpoint/2010/main" val="6843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457200"/>
            <a:ext cx="7772400" cy="1295400"/>
          </a:xfrm>
        </p:spPr>
        <p:txBody>
          <a:bodyPr/>
          <a:lstStyle/>
          <a:p>
            <a:r>
              <a:rPr lang="ru-RU" altLang="ru-RU" sz="4000"/>
              <a:t>Состояние после аорто-коронарного шунтирования (шунтография)</a:t>
            </a:r>
          </a:p>
        </p:txBody>
      </p:sp>
      <p:pic>
        <p:nvPicPr>
          <p:cNvPr id="2211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76872"/>
            <a:ext cx="3846711" cy="3846711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7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765175"/>
            <a:ext cx="8510588" cy="1325563"/>
          </a:xfrm>
        </p:spPr>
        <p:txBody>
          <a:bodyPr/>
          <a:lstStyle/>
          <a:p>
            <a:r>
              <a:rPr lang="ru-RU" altLang="ru-RU" sz="4000">
                <a:solidFill>
                  <a:srgbClr val="FFFF00"/>
                </a:solidFill>
              </a:rPr>
              <a:t>Клинические симптомы у больных с ИБС</a:t>
            </a:r>
          </a:p>
        </p:txBody>
      </p:sp>
      <p:sp>
        <p:nvSpPr>
          <p:cNvPr id="2007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2781300"/>
            <a:ext cx="8540750" cy="3768725"/>
          </a:xfrm>
        </p:spPr>
        <p:txBody>
          <a:bodyPr/>
          <a:lstStyle/>
          <a:p>
            <a:pPr marL="609600" indent="-609600"/>
            <a:r>
              <a:rPr lang="ru-RU" altLang="ru-RU" b="1">
                <a:effectLst/>
              </a:rPr>
              <a:t>Загрудинная боль</a:t>
            </a:r>
          </a:p>
          <a:p>
            <a:pPr marL="609600" indent="-609600"/>
            <a:r>
              <a:rPr lang="ru-RU" altLang="ru-RU" b="1">
                <a:effectLst/>
              </a:rPr>
              <a:t>Затрудненное дыхание</a:t>
            </a:r>
          </a:p>
          <a:p>
            <a:pPr marL="609600" indent="-609600"/>
            <a:r>
              <a:rPr lang="ru-RU" altLang="ru-RU" b="1">
                <a:effectLst/>
              </a:rPr>
              <a:t>Загрудинный дискомфорт</a:t>
            </a:r>
          </a:p>
          <a:p>
            <a:pPr marL="609600" indent="-609600"/>
            <a:r>
              <a:rPr lang="ru-RU" altLang="ru-RU" b="1">
                <a:effectLst/>
              </a:rPr>
              <a:t>Бледность кожных покровов</a:t>
            </a:r>
          </a:p>
          <a:p>
            <a:pPr marL="609600" indent="-609600"/>
            <a:r>
              <a:rPr lang="ru-RU" altLang="ru-RU" b="1">
                <a:effectLst/>
              </a:rPr>
              <a:t>Чувство страха</a:t>
            </a:r>
          </a:p>
          <a:p>
            <a:pPr marL="609600" indent="-609600"/>
            <a:r>
              <a:rPr lang="ru-RU" altLang="ru-RU" b="1">
                <a:effectLst/>
              </a:rPr>
              <a:t>Холодный пот</a:t>
            </a:r>
          </a:p>
          <a:p>
            <a:pPr marL="609600" indent="-609600"/>
            <a:endParaRPr lang="ru-RU" altLang="ru-RU" sz="4000" b="1">
              <a:effectLst/>
            </a:endParaRPr>
          </a:p>
          <a:p>
            <a:pPr marL="2209800" lvl="4" indent="-381000"/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29197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228600"/>
            <a:ext cx="7772400" cy="1295400"/>
          </a:xfrm>
        </p:spPr>
        <p:txBody>
          <a:bodyPr/>
          <a:lstStyle/>
          <a:p>
            <a:r>
              <a:rPr lang="ru-RU" altLang="ru-RU" sz="4000"/>
              <a:t>Стабильная стенокардия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>
          <a:xfrm>
            <a:off x="1566863" y="2719388"/>
            <a:ext cx="6642100" cy="2903537"/>
          </a:xfrm>
          <a:noFill/>
          <a:ln/>
        </p:spPr>
        <p:txBody>
          <a:bodyPr/>
          <a:lstStyle/>
          <a:p>
            <a:r>
              <a:rPr lang="en-US" altLang="ru-RU" sz="3600" b="1">
                <a:solidFill>
                  <a:srgbClr val="FFFF00"/>
                </a:solidFill>
              </a:rPr>
              <a:t>I</a:t>
            </a:r>
            <a:r>
              <a:rPr lang="ru-RU" altLang="ru-RU" sz="3600" b="1">
                <a:solidFill>
                  <a:srgbClr val="FFFF00"/>
                </a:solidFill>
              </a:rPr>
              <a:t> ФК</a:t>
            </a:r>
            <a:r>
              <a:rPr lang="ru-RU" altLang="ru-RU" sz="2800">
                <a:solidFill>
                  <a:srgbClr val="FFFF00"/>
                </a:solidFill>
              </a:rPr>
              <a:t> </a:t>
            </a:r>
            <a:r>
              <a:rPr lang="ru-RU" altLang="ru-RU" sz="2800"/>
              <a:t>при высокой интенсивности</a:t>
            </a:r>
            <a:endParaRPr lang="en-US" altLang="ru-RU" sz="2800"/>
          </a:p>
          <a:p>
            <a:r>
              <a:rPr lang="en-US" altLang="ru-RU" sz="3600" b="1">
                <a:solidFill>
                  <a:srgbClr val="FFFF00"/>
                </a:solidFill>
              </a:rPr>
              <a:t>II</a:t>
            </a:r>
            <a:r>
              <a:rPr lang="ru-RU" altLang="ru-RU" sz="3600" b="1">
                <a:solidFill>
                  <a:srgbClr val="FFFF00"/>
                </a:solidFill>
              </a:rPr>
              <a:t> ФК</a:t>
            </a:r>
            <a:r>
              <a:rPr lang="ru-RU" altLang="ru-RU" sz="2800">
                <a:solidFill>
                  <a:srgbClr val="FFFF00"/>
                </a:solidFill>
              </a:rPr>
              <a:t> </a:t>
            </a:r>
            <a:r>
              <a:rPr lang="ru-RU" altLang="ru-RU" sz="2800"/>
              <a:t>500 м  и выше 1-ого этажа</a:t>
            </a:r>
          </a:p>
          <a:p>
            <a:r>
              <a:rPr lang="en-US" altLang="ru-RU" sz="3600" b="1">
                <a:solidFill>
                  <a:srgbClr val="FFFF00"/>
                </a:solidFill>
              </a:rPr>
              <a:t>III</a:t>
            </a:r>
            <a:r>
              <a:rPr lang="ru-RU" altLang="ru-RU" sz="3600" b="1">
                <a:solidFill>
                  <a:srgbClr val="FFFF00"/>
                </a:solidFill>
              </a:rPr>
              <a:t> ФК</a:t>
            </a:r>
            <a:r>
              <a:rPr lang="ru-RU" altLang="ru-RU" sz="2800">
                <a:solidFill>
                  <a:srgbClr val="FFFF00"/>
                </a:solidFill>
              </a:rPr>
              <a:t> </a:t>
            </a:r>
            <a:r>
              <a:rPr lang="ru-RU" altLang="ru-RU" sz="2800"/>
              <a:t>100-500 м и 1-й этаж</a:t>
            </a:r>
          </a:p>
          <a:p>
            <a:r>
              <a:rPr lang="en-US" altLang="ru-RU" sz="3600" b="1">
                <a:solidFill>
                  <a:srgbClr val="FFFF00"/>
                </a:solidFill>
              </a:rPr>
              <a:t>IV</a:t>
            </a:r>
            <a:r>
              <a:rPr lang="ru-RU" altLang="ru-RU" sz="3600" b="1">
                <a:solidFill>
                  <a:srgbClr val="FFFF00"/>
                </a:solidFill>
              </a:rPr>
              <a:t> ФК</a:t>
            </a:r>
            <a:r>
              <a:rPr lang="ru-RU" altLang="ru-RU" sz="2800">
                <a:solidFill>
                  <a:srgbClr val="FFFF00"/>
                </a:solidFill>
              </a:rPr>
              <a:t> </a:t>
            </a:r>
            <a:r>
              <a:rPr lang="ru-RU" altLang="ru-RU" sz="2800"/>
              <a:t>100 м и в покое</a:t>
            </a:r>
          </a:p>
        </p:txBody>
      </p:sp>
    </p:spTree>
    <p:extLst>
      <p:ext uri="{BB962C8B-B14F-4D97-AF65-F5344CB8AC3E}">
        <p14:creationId xmlns:p14="http://schemas.microsoft.com/office/powerpoint/2010/main" val="40736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228600"/>
            <a:ext cx="7772400" cy="1219200"/>
          </a:xfrm>
        </p:spPr>
        <p:txBody>
          <a:bodyPr/>
          <a:lstStyle/>
          <a:p>
            <a:r>
              <a:rPr lang="ru-RU" altLang="ru-RU" sz="4000" dirty="0"/>
              <a:t>Нестабильная </a:t>
            </a:r>
            <a:r>
              <a:rPr lang="ru-RU" altLang="ru-RU" sz="4000" dirty="0" smtClean="0"/>
              <a:t>Стенокардия</a:t>
            </a:r>
            <a:endParaRPr lang="ru-RU" altLang="ru-RU" sz="4000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>
          <a:xfrm>
            <a:off x="1330325" y="2644775"/>
            <a:ext cx="7275513" cy="30527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Впервые возникшая стенокардия покоя или при небольшой физической нагрузке</a:t>
            </a:r>
          </a:p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Прогрессирующая стенокардия</a:t>
            </a:r>
          </a:p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FFFF00"/>
                </a:solidFill>
              </a:rPr>
              <a:t>Постинфарктная стенокардия на ранних сроках после острого инфаркта миокарда</a:t>
            </a:r>
            <a:r>
              <a:rPr lang="ru-RU" altLang="ru-RU" sz="2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2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765175"/>
            <a:ext cx="8510588" cy="1325563"/>
          </a:xfrm>
        </p:spPr>
        <p:txBody>
          <a:bodyPr/>
          <a:lstStyle/>
          <a:p>
            <a:r>
              <a:rPr lang="ru-RU" altLang="ru-RU" sz="4000" dirty="0">
                <a:solidFill>
                  <a:schemeClr val="tx2">
                    <a:lumMod val="90000"/>
                  </a:schemeClr>
                </a:solidFill>
              </a:rPr>
              <a:t>Стенокардия </a:t>
            </a:r>
            <a:r>
              <a:rPr lang="ru-RU" altLang="ru-RU" sz="4000" dirty="0" err="1">
                <a:solidFill>
                  <a:schemeClr val="tx2">
                    <a:lumMod val="90000"/>
                  </a:schemeClr>
                </a:solidFill>
              </a:rPr>
              <a:t>Принцметала</a:t>
            </a:r>
            <a:endParaRPr lang="ru-RU" altLang="ru-RU" sz="40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017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2781300"/>
            <a:ext cx="8540750" cy="3768725"/>
          </a:xfrm>
        </p:spPr>
        <p:txBody>
          <a:bodyPr/>
          <a:lstStyle/>
          <a:p>
            <a:pPr marL="609600" indent="-609600"/>
            <a:r>
              <a:rPr lang="ru-RU" altLang="ru-RU" b="1">
                <a:effectLst/>
              </a:rPr>
              <a:t>Обусловлена периодическим спазмом коронарных артерий</a:t>
            </a:r>
          </a:p>
          <a:p>
            <a:pPr marL="609600" indent="-609600"/>
            <a:r>
              <a:rPr lang="ru-RU" altLang="ru-RU" b="1">
                <a:effectLst/>
              </a:rPr>
              <a:t>Приступы ангиозных болей возникают в покое</a:t>
            </a:r>
          </a:p>
          <a:p>
            <a:pPr marL="609600" indent="-609600"/>
            <a:r>
              <a:rPr lang="ru-RU" altLang="ru-RU" b="1">
                <a:effectLst/>
              </a:rPr>
              <a:t>Может возникать у пациентов с интактными или малоизмененными коронарными артериями</a:t>
            </a:r>
          </a:p>
          <a:p>
            <a:pPr marL="609600" indent="-609600">
              <a:buFont typeface="Wingdings" pitchFamily="2" charset="2"/>
              <a:buNone/>
            </a:pPr>
            <a:endParaRPr lang="ru-RU" altLang="ru-RU" b="1">
              <a:effectLst/>
            </a:endParaRPr>
          </a:p>
          <a:p>
            <a:pPr marL="609600" indent="-609600">
              <a:buFont typeface="Wingdings" pitchFamily="2" charset="2"/>
              <a:buNone/>
            </a:pPr>
            <a:endParaRPr lang="ru-RU" altLang="ru-RU" sz="4000" b="1">
              <a:effectLst/>
            </a:endParaRPr>
          </a:p>
          <a:p>
            <a:pPr marL="2209800" lvl="4" indent="-381000"/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6943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9" name="Picture 3" descr="коронароспазм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538" y="1751013"/>
            <a:ext cx="3817937" cy="4151312"/>
          </a:xfr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9380" name="Picture 4" descr="коронароспазм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7913" y="1751013"/>
            <a:ext cx="3784600" cy="4151312"/>
          </a:xfr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838200" y="304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>
                <a:solidFill>
                  <a:srgbClr val="FF3300"/>
                </a:solidFill>
              </a:rPr>
              <a:t>Коронарография (коронароспазм)</a:t>
            </a:r>
            <a:r>
              <a:rPr lang="ru-RU" altLang="ru-RU">
                <a:solidFill>
                  <a:srgbClr val="B7E7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0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765175"/>
            <a:ext cx="8510588" cy="1325563"/>
          </a:xfrm>
        </p:spPr>
        <p:txBody>
          <a:bodyPr/>
          <a:lstStyle/>
          <a:p>
            <a:r>
              <a:rPr lang="ru-RU" altLang="ru-RU" sz="3600">
                <a:solidFill>
                  <a:srgbClr val="FFFF00"/>
                </a:solidFill>
              </a:rPr>
              <a:t>Атеросклеротические поражения коронарных артерий</a:t>
            </a:r>
          </a:p>
        </p:txBody>
      </p:sp>
      <p:sp>
        <p:nvSpPr>
          <p:cNvPr id="1996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2781300"/>
            <a:ext cx="8540750" cy="3768725"/>
          </a:xfrm>
        </p:spPr>
        <p:txBody>
          <a:bodyPr/>
          <a:lstStyle/>
          <a:p>
            <a:pPr marL="609600" indent="-609600"/>
            <a:r>
              <a:rPr lang="ru-RU" altLang="ru-RU" b="1">
                <a:effectLst/>
              </a:rPr>
              <a:t>Липидные пятна</a:t>
            </a:r>
          </a:p>
          <a:p>
            <a:pPr marL="609600" indent="-609600"/>
            <a:r>
              <a:rPr lang="ru-RU" altLang="ru-RU" b="1">
                <a:effectLst/>
              </a:rPr>
              <a:t>Фиброзные бляшки</a:t>
            </a:r>
          </a:p>
          <a:p>
            <a:pPr marL="609600" indent="-609600"/>
            <a:r>
              <a:rPr lang="ru-RU" altLang="ru-RU" b="1">
                <a:effectLst/>
              </a:rPr>
              <a:t>Сложные поражения</a:t>
            </a:r>
          </a:p>
          <a:p>
            <a:pPr marL="609600" indent="-609600"/>
            <a:endParaRPr lang="ru-RU" altLang="ru-RU" sz="4000" b="1">
              <a:effectLst/>
            </a:endParaRPr>
          </a:p>
          <a:p>
            <a:pPr marL="2209800" lvl="4" indent="-381000"/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34616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3">
      <a:dk1>
        <a:srgbClr val="010199"/>
      </a:dk1>
      <a:lt1>
        <a:srgbClr val="FFFFFF"/>
      </a:lt1>
      <a:dk2>
        <a:srgbClr val="000092"/>
      </a:dk2>
      <a:lt2>
        <a:srgbClr val="CCFFFF"/>
      </a:lt2>
      <a:accent1>
        <a:srgbClr val="66CCFF"/>
      </a:accent1>
      <a:accent2>
        <a:srgbClr val="2EBDBA"/>
      </a:accent2>
      <a:accent3>
        <a:srgbClr val="AAAAC7"/>
      </a:accent3>
      <a:accent4>
        <a:srgbClr val="DADADA"/>
      </a:accent4>
      <a:accent5>
        <a:srgbClr val="B8E2FF"/>
      </a:accent5>
      <a:accent6>
        <a:srgbClr val="29ABA8"/>
      </a:accent6>
      <a:hlink>
        <a:srgbClr val="66FFFF"/>
      </a:hlink>
      <a:folHlink>
        <a:srgbClr val="CC99FF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655</Words>
  <Application>Microsoft Office PowerPoint</Application>
  <PresentationFormat>Экран (4:3)</PresentationFormat>
  <Paragraphs>161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Облака</vt:lpstr>
      <vt:lpstr>Microsoft Clip Gallery</vt:lpstr>
      <vt:lpstr>Боль в груди. Хирургическое лечение ИБС</vt:lpstr>
      <vt:lpstr>Презентация PowerPoint</vt:lpstr>
      <vt:lpstr>Анатомия коронарных артерий</vt:lpstr>
      <vt:lpstr>Клинические симптомы у больных с ИБС</vt:lpstr>
      <vt:lpstr>Стабильная стенокардия</vt:lpstr>
      <vt:lpstr>Нестабильная Стенокардия</vt:lpstr>
      <vt:lpstr>Стенокардия Принцметала</vt:lpstr>
      <vt:lpstr>Презентация PowerPoint</vt:lpstr>
      <vt:lpstr>Атеросклеротические поражения коронарных артерий</vt:lpstr>
      <vt:lpstr>Для ИБС характерно</vt:lpstr>
      <vt:lpstr>Диагностика ИБС</vt:lpstr>
      <vt:lpstr>Инструментальные неинвазивные методы исследования</vt:lpstr>
      <vt:lpstr>ЭКГ</vt:lpstr>
      <vt:lpstr>Пробу оценивают как положительную при</vt:lpstr>
      <vt:lpstr>ЭКГ в покое</vt:lpstr>
      <vt:lpstr>ЭКГ  после приема нитроглицерина </vt:lpstr>
      <vt:lpstr>Эхокардиография</vt:lpstr>
      <vt:lpstr>Эхокардиография позволяет</vt:lpstr>
      <vt:lpstr>Холтеровское (суточное) мониторирование позволяет определить</vt:lpstr>
      <vt:lpstr>Радионуклеидные методы</vt:lpstr>
      <vt:lpstr>Условия лечения </vt:lpstr>
      <vt:lpstr>Показания к проведению коронарографии</vt:lpstr>
      <vt:lpstr>Противопоказания к коронарографии</vt:lpstr>
      <vt:lpstr>КОРОНАРОГРАФИЯ</vt:lpstr>
      <vt:lpstr>Презентация PowerPoint</vt:lpstr>
      <vt:lpstr>Лекарственная терапия у больных с ИБС</vt:lpstr>
      <vt:lpstr>Основные хирургические методы лечения: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Осложнения Ангиопластики</vt:lpstr>
      <vt:lpstr>Показания к операции основываются на:</vt:lpstr>
      <vt:lpstr>Показания к АКШ</vt:lpstr>
      <vt:lpstr>Современные аспекты выполнения аорто-коронарного шунтирования:</vt:lpstr>
      <vt:lpstr>Состояние после аорто-коронарного шунтирования (шунтография)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 в груди. Хирургическое лечение ИБС</dc:title>
  <dc:creator>Jave</dc:creator>
  <cp:lastModifiedBy>Jave</cp:lastModifiedBy>
  <cp:revision>2</cp:revision>
  <dcterms:created xsi:type="dcterms:W3CDTF">2017-10-03T20:10:22Z</dcterms:created>
  <dcterms:modified xsi:type="dcterms:W3CDTF">2017-10-03T20:21:10Z</dcterms:modified>
</cp:coreProperties>
</file>