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66" r:id="rId3"/>
    <p:sldId id="260" r:id="rId4"/>
    <p:sldId id="263" r:id="rId5"/>
    <p:sldId id="261" r:id="rId6"/>
    <p:sldId id="272" r:id="rId7"/>
    <p:sldId id="273" r:id="rId8"/>
    <p:sldId id="274" r:id="rId9"/>
    <p:sldId id="275" r:id="rId10"/>
    <p:sldId id="294" r:id="rId11"/>
    <p:sldId id="276" r:id="rId12"/>
    <p:sldId id="267" r:id="rId13"/>
    <p:sldId id="268" r:id="rId14"/>
    <p:sldId id="269" r:id="rId15"/>
    <p:sldId id="291" r:id="rId16"/>
    <p:sldId id="277" r:id="rId17"/>
    <p:sldId id="285" r:id="rId18"/>
    <p:sldId id="284" r:id="rId19"/>
    <p:sldId id="278" r:id="rId20"/>
    <p:sldId id="258" r:id="rId21"/>
    <p:sldId id="259" r:id="rId22"/>
    <p:sldId id="279" r:id="rId23"/>
    <p:sldId id="336" r:id="rId24"/>
    <p:sldId id="287" r:id="rId25"/>
    <p:sldId id="280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E94B3-496F-4AC3-A60E-6DA9334D42A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A0FB8-49CA-443C-840A-6284A91D7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6248400" cy="2868168"/>
          </a:xfrm>
        </p:spPr>
        <p:txBody>
          <a:bodyPr/>
          <a:lstStyle/>
          <a:p>
            <a:r>
              <a:rPr lang="ru-RU" sz="5400" dirty="0" smtClean="0"/>
              <a:t>Мягкие лекарственные формы</a:t>
            </a:r>
            <a:endParaRPr lang="ru-RU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00400"/>
            <a:ext cx="3467100" cy="330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655638"/>
          </a:xfrm>
        </p:spPr>
        <p:txBody>
          <a:bodyPr/>
          <a:lstStyle/>
          <a:p>
            <a:pPr algn="ctr"/>
            <a:r>
              <a:rPr lang="ru-RU" b="1" i="1" dirty="0" smtClean="0"/>
              <a:t>МЛФ как гетерогенные системы</a:t>
            </a:r>
            <a:endParaRPr lang="ru-RU" b="1" i="1" dirty="0"/>
          </a:p>
        </p:txBody>
      </p:sp>
      <p:pic>
        <p:nvPicPr>
          <p:cNvPr id="4" name="Рисунок 3" descr="CIMG9092.JPG"/>
          <p:cNvPicPr>
            <a:picLocks noChangeAspect="1"/>
          </p:cNvPicPr>
          <p:nvPr/>
        </p:nvPicPr>
        <p:blipFill>
          <a:blip r:embed="rId2" cstate="print"/>
          <a:srcRect l="34319" t="27723" r="26692" b="31666"/>
          <a:stretch>
            <a:fillRect/>
          </a:stretch>
        </p:blipFill>
        <p:spPr>
          <a:xfrm>
            <a:off x="4419600" y="4506686"/>
            <a:ext cx="3200400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4800" y="762000"/>
            <a:ext cx="8077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Гомогенные МЛФ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отсутствием межфазной поверхности раздела между дисперсной фазой и дисперсионной средой. ЛВ распределено в основе по типу раствора, т. е. находится в молекулярной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мицеллярной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 дисперсности.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Растворы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Сплавы 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Гетерогенные МЛФ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наличием межфазной поверхности раздела между ЛВ и основой. В зависимости от характера распределения ЛВ в основе различают мази: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Суспензионные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Эмульсионные</a:t>
            </a:r>
          </a:p>
          <a:p>
            <a:pPr marL="457200" lvl="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Комбинированные</a:t>
            </a:r>
          </a:p>
          <a:p>
            <a:pPr marL="457200" indent="-45720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239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Классификация основ для мазей по способности взаимодействовать с водой: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57200" y="2133600"/>
            <a:ext cx="3429000" cy="11430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Липофильные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895600" y="3962400"/>
            <a:ext cx="3429000" cy="11430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Дифильные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181600" y="2133600"/>
            <a:ext cx="3429000" cy="11430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92D050">
              <a:alpha val="68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Гидрофильные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082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i="1" dirty="0" smtClean="0"/>
              <a:t>Основы </a:t>
            </a:r>
            <a:r>
              <a:rPr lang="ru-RU" b="1" i="1" dirty="0" err="1" smtClean="0"/>
              <a:t>липофильные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80728"/>
          <a:ext cx="8229600" cy="5716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5698976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/>
                        <a:t>Подкласс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/>
                        <a:t>Пример</a:t>
                      </a:r>
                      <a:endParaRPr lang="ru-RU" sz="2400" dirty="0"/>
                    </a:p>
                  </a:txBody>
                  <a:tcPr/>
                </a:tc>
              </a:tr>
              <a:tr h="728648">
                <a:tc rowSpan="3"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Жировые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Животные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Жир свиной, жир гусиный, жир куриный.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2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Times New Roman"/>
                        </a:rPr>
                        <a:t>Растительные.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Масло какао, подсолнечное, арахисовое, оливковое, персиковое, миндальное, абрикосовое масла.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8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Times New Roman"/>
                        </a:rPr>
                        <a:t>Гидрогенизированные жиры.</a:t>
                      </a: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 Гидрожир, комбижир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6467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Углеводородные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Вазелин, парафин, вазелиновое масло,</a:t>
                      </a:r>
                      <a:r>
                        <a:rPr lang="ru-RU" sz="24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spc="5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петролат</a:t>
                      </a:r>
                      <a:r>
                        <a:rPr lang="ru-RU" sz="24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церезин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8648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Силиконовые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Эсилон-аэросльная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основа, эсилон-4, </a:t>
                      </a: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эсилон-5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8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Полиэтиленовые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Plastibase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6218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i="1" dirty="0" smtClean="0"/>
              <a:t>Основы гидрофильные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908717"/>
          <a:ext cx="8784976" cy="582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5256584"/>
              </a:tblGrid>
              <a:tr h="41016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Подкласс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Пример</a:t>
                      </a:r>
                      <a:endParaRPr lang="ru-RU" sz="2400" dirty="0"/>
                    </a:p>
                  </a:txBody>
                  <a:tcPr/>
                </a:tc>
              </a:tr>
              <a:tr h="410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Гели 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белков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Гели </a:t>
                      </a:r>
                      <a:r>
                        <a:rPr lang="ru-RU" sz="2200" dirty="0" err="1" smtClean="0">
                          <a:latin typeface="Times New Roman"/>
                          <a:ea typeface="Calibri"/>
                          <a:cs typeface="Times New Roman"/>
                        </a:rPr>
                        <a:t>желатино-глицериновые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коллагена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Гели 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полисахаридов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Гели эфиров целлюлозы: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МЦ, </a:t>
                      </a:r>
                      <a:r>
                        <a:rPr lang="en-US" sz="2200" dirty="0" smtClean="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КМЦ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169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Гели </a:t>
                      </a:r>
                      <a:r>
                        <a:rPr lang="ru-RU" sz="2400" b="1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регенкура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Гели </a:t>
                      </a:r>
                      <a:r>
                        <a:rPr lang="ru-RU" sz="2200" dirty="0" err="1">
                          <a:latin typeface="Times New Roman"/>
                          <a:ea typeface="Calibri"/>
                          <a:cs typeface="Times New Roman"/>
                        </a:rPr>
                        <a:t>регенкура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169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Гели </a:t>
                      </a:r>
                      <a:r>
                        <a:rPr lang="ru-RU" sz="2400" b="1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фитостерина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Гели </a:t>
                      </a:r>
                      <a:r>
                        <a:rPr lang="ru-RU" sz="2200" dirty="0" err="1">
                          <a:latin typeface="Times New Roman"/>
                          <a:ea typeface="Calibri"/>
                          <a:cs typeface="Times New Roman"/>
                        </a:rPr>
                        <a:t>фитостерина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963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Гели неорганических 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в-в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Гели </a:t>
                      </a:r>
                      <a:r>
                        <a:rPr lang="ru-RU" sz="2200" dirty="0" err="1">
                          <a:latin typeface="Times New Roman"/>
                          <a:ea typeface="Calibri"/>
                          <a:cs typeface="Times New Roman"/>
                        </a:rPr>
                        <a:t>бентонитовых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глин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1542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Гели синтетических 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ВМС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Гели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ПЭО 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ПЭГ, поливинилового спирта, ПВП, </a:t>
                      </a:r>
                      <a:r>
                        <a:rPr lang="ru-RU" sz="2200" spc="5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полиакриламида</a:t>
                      </a:r>
                      <a:r>
                        <a:rPr lang="ru-RU" sz="2200" spc="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сополимеров акриловой кислоты</a:t>
                      </a:r>
                    </a:p>
                    <a:p>
                      <a:pPr marL="0" marR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карбопол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, САКАП, </a:t>
                      </a:r>
                      <a:r>
                        <a:rPr lang="ru-RU" sz="2200" dirty="0" err="1" smtClean="0">
                          <a:latin typeface="Times New Roman"/>
                          <a:ea typeface="Calibri"/>
                          <a:cs typeface="Times New Roman"/>
                        </a:rPr>
                        <a:t>ареспол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7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Гели </a:t>
                      </a:r>
                      <a:r>
                        <a:rPr lang="ru-RU" sz="2400" b="1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олигоэфиров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Гели эфиров многоатомных спиртов (глицерина,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сорбита</a:t>
                      </a:r>
                      <a:r>
                        <a:rPr lang="ru-RU" sz="2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др.) с многоосновными кислотами (винной, лимонной, янтарной и др.)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000" b="1" i="1" dirty="0" smtClean="0"/>
              <a:t>Основы </a:t>
            </a:r>
            <a:r>
              <a:rPr lang="ru-RU" sz="4000" b="1" i="1" dirty="0" err="1" smtClean="0"/>
              <a:t>дифильные</a:t>
            </a:r>
            <a:r>
              <a:rPr lang="ru-RU" sz="4000" b="1" i="1" dirty="0" smtClean="0"/>
              <a:t> </a:t>
            </a:r>
            <a:endParaRPr lang="ru-RU" sz="40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268760"/>
          <a:ext cx="8712968" cy="424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336704"/>
              </a:tblGrid>
              <a:tr h="40955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Подкласс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Пример</a:t>
                      </a:r>
                      <a:endParaRPr lang="ru-RU" sz="2400" dirty="0"/>
                    </a:p>
                  </a:txBody>
                  <a:tcPr/>
                </a:tc>
              </a:tr>
              <a:tr h="1238755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Абсорбционные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Безводные сплавы гидрофильных основ с эмульгаторами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. Безводные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сплавы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липофильных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основ с эмульгаторами.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Сплавы вазелина с ланолином безводным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8133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Эмульсионные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Масло в воде –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липофильно-гидрофильные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основы. В качестве эмульгаторов используются соли жирных кислот, твин-80.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Вода в масле –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гидрофильно-липофльные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основы. Смесь вазелина с ланолином водным.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28603"/>
          <a:ext cx="8712968" cy="6511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12968"/>
              </a:tblGrid>
              <a:tr h="46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Группы </a:t>
                      </a:r>
                      <a:r>
                        <a:rPr lang="ru-RU" sz="2800" dirty="0"/>
                        <a:t>вспомогательных </a:t>
                      </a:r>
                      <a:r>
                        <a:rPr lang="ru-RU" sz="2800" dirty="0" smtClean="0"/>
                        <a:t>веществ </a:t>
                      </a:r>
                      <a:endParaRPr lang="ru-RU" sz="2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835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Вещества, повышающие температуру плавления и вязкость </a:t>
                      </a:r>
                      <a:r>
                        <a:rPr lang="ru-RU" sz="2000" dirty="0" smtClean="0"/>
                        <a:t>МЛФ (парафин, </a:t>
                      </a:r>
                      <a:r>
                        <a:rPr lang="ru-RU" sz="2000" dirty="0" err="1" smtClean="0"/>
                        <a:t>гидрогенизированные</a:t>
                      </a:r>
                      <a:r>
                        <a:rPr lang="ru-RU" sz="2000" dirty="0" smtClean="0"/>
                        <a:t> растительные масла, воски, ПЭГ)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4606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Гидрофобные растворители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481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Гидрофильные растворители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4130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Эмульгаторы типа </a:t>
                      </a:r>
                      <a:r>
                        <a:rPr lang="ru-RU" sz="2000" dirty="0" smtClean="0"/>
                        <a:t>м/в (натрия </a:t>
                      </a:r>
                      <a:r>
                        <a:rPr lang="ru-RU" sz="2000" dirty="0" err="1" smtClean="0"/>
                        <a:t>лаурилсульфат</a:t>
                      </a:r>
                      <a:r>
                        <a:rPr lang="ru-RU" sz="2000" dirty="0" smtClean="0"/>
                        <a:t>, эмульгатор №1)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4818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Эмульгаторы типа </a:t>
                      </a:r>
                      <a:r>
                        <a:rPr lang="ru-RU" sz="2000" dirty="0" smtClean="0"/>
                        <a:t>в/м (холестерин,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спирты шерстного воска)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1021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/>
                        <a:t>Антимикробные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smtClean="0"/>
                        <a:t>консерванты (</a:t>
                      </a:r>
                      <a:r>
                        <a:rPr lang="ru-RU" sz="2000" dirty="0" err="1" smtClean="0"/>
                        <a:t>бензалкония</a:t>
                      </a:r>
                      <a:r>
                        <a:rPr lang="ru-RU" sz="2000" dirty="0" smtClean="0"/>
                        <a:t> хлорид, </a:t>
                      </a:r>
                      <a:r>
                        <a:rPr lang="ru-RU" sz="2000" dirty="0" err="1" smtClean="0"/>
                        <a:t>нипагин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нипазол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хлоргерсидин</a:t>
                      </a:r>
                      <a:r>
                        <a:rPr lang="ru-RU" sz="2000" dirty="0" smtClean="0"/>
                        <a:t>, бензойная и </a:t>
                      </a:r>
                      <a:r>
                        <a:rPr lang="ru-RU" sz="2000" dirty="0" err="1" smtClean="0"/>
                        <a:t>сорбиновая</a:t>
                      </a:r>
                      <a:r>
                        <a:rPr lang="ru-RU" sz="2000" dirty="0" smtClean="0"/>
                        <a:t> кислоты, </a:t>
                      </a:r>
                      <a:r>
                        <a:rPr lang="ru-RU" sz="2000" dirty="0" err="1" smtClean="0"/>
                        <a:t>парабены</a:t>
                      </a:r>
                      <a:r>
                        <a:rPr lang="ru-RU" sz="2000" dirty="0" smtClean="0"/>
                        <a:t>, крезол)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6730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Антиоксиданты </a:t>
                      </a:r>
                      <a:r>
                        <a:rPr lang="ru-RU" sz="2000" dirty="0" smtClean="0"/>
                        <a:t>(аскорбиновая</a:t>
                      </a:r>
                      <a:r>
                        <a:rPr lang="ru-RU" sz="2000" baseline="0" dirty="0" smtClean="0"/>
                        <a:t> кислота 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бутилгидрокситолуол</a:t>
                      </a:r>
                      <a:r>
                        <a:rPr lang="ru-RU" sz="2000" dirty="0" smtClean="0"/>
                        <a:t>, лимонная </a:t>
                      </a:r>
                      <a:r>
                        <a:rPr lang="ru-RU" sz="2000" dirty="0" err="1" smtClean="0"/>
                        <a:t>к-та</a:t>
                      </a:r>
                      <a:r>
                        <a:rPr lang="ru-RU" sz="2000" dirty="0" smtClean="0"/>
                        <a:t>) 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4130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/>
                        <a:t>Солюбилизаторы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(Β-циклодекстрин, </a:t>
                      </a:r>
                      <a:r>
                        <a:rPr lang="ru-RU" sz="2000" dirty="0" smtClean="0"/>
                        <a:t>гидрофильные ПАВ)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4818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Активаторы </a:t>
                      </a:r>
                      <a:r>
                        <a:rPr lang="ru-RU" sz="2000" dirty="0" smtClean="0"/>
                        <a:t>всасывания(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д</a:t>
                      </a:r>
                      <a:r>
                        <a:rPr lang="ru-RU" sz="2000" dirty="0" err="1" smtClean="0"/>
                        <a:t>иметилсульфоксид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диметилформамид</a:t>
                      </a:r>
                      <a:r>
                        <a:rPr lang="ru-RU" sz="2000" dirty="0" smtClean="0"/>
                        <a:t>) 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335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Стабилизаторы </a:t>
                      </a:r>
                      <a:r>
                        <a:rPr lang="ru-RU" sz="2000" dirty="0" err="1"/>
                        <a:t>pH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  <a:tr h="335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Корригенты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smtClean="0"/>
                        <a:t>запаха (ментол, эфирные масла, фенилэтиловый спирт)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i="1" dirty="0" smtClean="0"/>
              <a:t>Стадии технологической схемы производства МЛФ:</a:t>
            </a:r>
            <a:endParaRPr lang="ru-RU" sz="28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1200" y="685800"/>
            <a:ext cx="46482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производства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1200" y="1752600"/>
            <a:ext cx="46482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основы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81200" y="2819400"/>
            <a:ext cx="46482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ЛВ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81200" y="3810000"/>
            <a:ext cx="46482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ЛВ в основу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81200" y="4876800"/>
            <a:ext cx="4648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Гомогенизация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81200" y="5943600"/>
            <a:ext cx="46482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Фасовка и упаковка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38600" y="1295400"/>
            <a:ext cx="304800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14800" y="2362200"/>
            <a:ext cx="304800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14800" y="3429000"/>
            <a:ext cx="304800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14800" y="4419600"/>
            <a:ext cx="304800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14800" y="5486400"/>
            <a:ext cx="304800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79438"/>
          </a:xfrm>
        </p:spPr>
        <p:txBody>
          <a:bodyPr/>
          <a:lstStyle/>
          <a:p>
            <a:pPr algn="ctr"/>
            <a:r>
              <a:rPr lang="ru-RU" b="1" i="1" dirty="0" smtClean="0"/>
              <a:t>Введение ЛВ в основу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Лекарственные вещества вводят в основу в соответствии с их физико-химическими свойствами:</a:t>
            </a:r>
          </a:p>
          <a:p>
            <a:pPr lvl="0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жирорастворимые ЛВ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предварительно растворяют в расплаве гидрофобной основы или гидрофобных компонентах сложных основ;</a:t>
            </a:r>
          </a:p>
          <a:p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водорастворимые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ЛВ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растворяют в воде, являющейся составной частью мази, а затем смешивают с основой</a:t>
            </a: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нерастворимые ни в воде, ни в основе ЛВ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предварительно измельчают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наимельчайший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порошок, растирая с половинным количеством (от массы лекарственных веществ) предварительно расплавленной основы или с жидкостью, близкой по составу к основе;</a:t>
            </a: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летучие вещества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вводят в состав мазей в последнюю очередь при температуре не выше 40 °С;</a:t>
            </a: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сухие и густые экстракты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растирают с равным количеством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спирто-глицерино-водной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смеси (1:3:6).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579438"/>
          </a:xfrm>
        </p:spPr>
        <p:txBody>
          <a:bodyPr/>
          <a:lstStyle/>
          <a:p>
            <a:pPr algn="ctr"/>
            <a:r>
              <a:rPr lang="ru-RU" b="1" i="1" dirty="0" smtClean="0"/>
              <a:t>Гомогенизация мазей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058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Цели гомогенизации: </a:t>
            </a:r>
          </a:p>
          <a:p>
            <a:pPr>
              <a:buNone/>
            </a:pPr>
            <a:r>
              <a:rPr lang="ru-RU" dirty="0" smtClean="0"/>
              <a:t>1. Равномерное распределение ЛВ в основе;</a:t>
            </a:r>
          </a:p>
          <a:p>
            <a:pPr>
              <a:buNone/>
            </a:pPr>
            <a:r>
              <a:rPr lang="ru-RU" dirty="0" smtClean="0"/>
              <a:t>2. Уменьшение размера частиц  ЛВ, вводимых по типу суспензии и эмульсии;</a:t>
            </a:r>
          </a:p>
          <a:p>
            <a:pPr>
              <a:buNone/>
            </a:pPr>
            <a:r>
              <a:rPr lang="ru-RU" dirty="0" smtClean="0"/>
              <a:t>3. Повышение стабильности МЛФ </a:t>
            </a:r>
          </a:p>
          <a:p>
            <a:pPr>
              <a:buNone/>
            </a:pPr>
            <a:r>
              <a:rPr lang="ru-RU" dirty="0" smtClean="0"/>
              <a:t>4. Улучшение структурно-механических свойств МЛФ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Стадии гомогенизации:</a:t>
            </a:r>
          </a:p>
          <a:p>
            <a:r>
              <a:rPr lang="ru-RU" dirty="0" smtClean="0"/>
              <a:t>Гомогенизация</a:t>
            </a:r>
          </a:p>
          <a:p>
            <a:r>
              <a:rPr lang="ru-RU" dirty="0" smtClean="0"/>
              <a:t>Структурирование</a:t>
            </a:r>
          </a:p>
          <a:p>
            <a:r>
              <a:rPr lang="ru-RU" dirty="0" smtClean="0"/>
              <a:t>Повторная гомогенизация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731838"/>
          </a:xfrm>
        </p:spPr>
        <p:txBody>
          <a:bodyPr/>
          <a:lstStyle/>
          <a:p>
            <a:pPr algn="ctr"/>
            <a:r>
              <a:rPr lang="ru-RU" b="1" i="1" dirty="0" smtClean="0"/>
              <a:t>Реактор смеситель</a:t>
            </a:r>
            <a:endParaRPr lang="ru-RU" b="1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42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3400" y="838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корпус; 2 - крышка; 3, 4, 5 - мешалки (якорная, лопастная, турбинная); 6 - паровая рубашка корпуса.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229600" cy="5638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Мази – мягкая лекарственная форма, предназначенная для нанесения на кожу, раны и слизистые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оболочки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консистенции мази подразделяются на собственно мази, кремы, гели, пасты, линименты.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Мази – собственно мази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мягкая лекарственная форма, состоящая из основы и равномерно распределенных в ней действующих веществ.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Кремы – мази мягкой консистенции, приготовленные на эмульсионной основе типа масло/вода (м/в) или вода/масло (в/м) или множественные эмульсии.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Гели – мази, в которых для получения основы используются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гелеобразователи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природного и синтетического происхождения. Обладают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упругопластичной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консистенцией и способны сохранять свою форму.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Пасты – мази плотной консистенции суспензионного или комбинированного типа, содержание порошкообразных веществ в которых превышает 25 %.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Линименты – это жидкие мази.</a:t>
            </a: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b="1" i="1" dirty="0" err="1" smtClean="0"/>
              <a:t>Трехвальцовая</a:t>
            </a:r>
            <a:r>
              <a:rPr lang="ru-RU" b="1" dirty="0" smtClean="0"/>
              <a:t> </a:t>
            </a:r>
            <a:r>
              <a:rPr lang="ru-RU" b="1" dirty="0" err="1" smtClean="0"/>
              <a:t>мазетерка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5602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5800" y="5100191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валки; 2 — бункер;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— направляющий желоб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239000" cy="67056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/>
              <a:t>Трехвальцовая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мазетерка</a:t>
            </a:r>
            <a:endParaRPr lang="ru-RU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12171"/>
          <a:stretch>
            <a:fillRect/>
          </a:stretch>
        </p:blipFill>
        <p:spPr bwMode="auto">
          <a:xfrm>
            <a:off x="381000" y="1066800"/>
            <a:ext cx="7717748" cy="54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31838"/>
          </a:xfrm>
        </p:spPr>
        <p:txBody>
          <a:bodyPr/>
          <a:lstStyle/>
          <a:p>
            <a:pPr algn="ctr"/>
            <a:r>
              <a:rPr lang="ru-RU" b="1" i="1" dirty="0" smtClean="0"/>
              <a:t>РПА проточного типа</a:t>
            </a:r>
            <a:endParaRPr lang="ru-RU" b="1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lum bright="-5000" contrast="51000"/>
          </a:blip>
          <a:srcRect/>
          <a:stretch>
            <a:fillRect/>
          </a:stretch>
        </p:blipFill>
        <p:spPr bwMode="auto">
          <a:xfrm>
            <a:off x="609600" y="22098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09600" y="914400"/>
            <a:ext cx="65494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мазевой котел; 2 - паровая рубашка; 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3 - двигатель; 4 - РПА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02881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460501"/>
            <a:ext cx="4495800" cy="239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Роторно-пульсационный аппарат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24600" y="1524000"/>
            <a:ext cx="2667000" cy="213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1 - приводной вал;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2 - ротор;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патрубок выхода суспензии,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4 - крышка-статор;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5 - патрубок  входа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584901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655638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Упаковка мазей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7467600" cy="48737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Тубы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алюминивые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Тубы полимерные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Банки полимерные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Банки стеклянные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0039" t="10335" r="12402" b="4429"/>
          <a:stretch>
            <a:fillRect/>
          </a:stretch>
        </p:blipFill>
        <p:spPr bwMode="auto">
          <a:xfrm>
            <a:off x="6096000" y="3505200"/>
            <a:ext cx="233039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19654" t="6803" r="18898" b="4535"/>
          <a:stretch>
            <a:fillRect/>
          </a:stretch>
        </p:blipFill>
        <p:spPr bwMode="auto">
          <a:xfrm rot="1579201">
            <a:off x="5120825" y="1756313"/>
            <a:ext cx="1486724" cy="214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359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 l="15118" t="30236" r="17638" b="26457"/>
          <a:stretch>
            <a:fillRect/>
          </a:stretch>
        </p:blipFill>
        <p:spPr bwMode="auto">
          <a:xfrm>
            <a:off x="3276600" y="4724400"/>
            <a:ext cx="2681244" cy="17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731838"/>
          </a:xfrm>
        </p:spPr>
        <p:txBody>
          <a:bodyPr/>
          <a:lstStyle/>
          <a:p>
            <a:pPr algn="ctr"/>
            <a:r>
              <a:rPr lang="ru-RU" b="1" i="1" dirty="0" err="1" smtClean="0"/>
              <a:t>Тубонаполнительная</a:t>
            </a:r>
            <a:r>
              <a:rPr lang="ru-RU" b="1" i="1" dirty="0" smtClean="0"/>
              <a:t> машина</a:t>
            </a:r>
            <a:endParaRPr lang="ru-RU" b="1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320040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188638"/>
          <a:ext cx="8583487" cy="636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3487"/>
              </a:tblGrid>
              <a:tr h="742417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r>
                        <a:rPr lang="ru-RU" sz="2800" b="1" i="1" baseline="0" dirty="0" smtClean="0">
                          <a:solidFill>
                            <a:schemeClr val="tx1"/>
                          </a:solidFill>
                        </a:rPr>
                        <a:t> качества МЛФ</a:t>
                      </a:r>
                      <a:endParaRPr lang="ru-RU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1. Однородность </a:t>
                      </a: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по внешнему 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виду (ГФ)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2. Масса </a:t>
                      </a: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и объем содержимого контейнера 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(ГФ)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400" b="1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водного 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извлечения (ГФ)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4. Размер частиц (ГФ)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5. Герметичность </a:t>
                      </a: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упаковки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(для стерильных МЛФ)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6. Стерильность </a:t>
                      </a: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(для глазных </a:t>
                      </a: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ЛФ) (ГФ)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Содержание 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металлических частиц (для глазных МЛФ, упакованных в металлические тубы)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8. Кислотное </a:t>
                      </a: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и перекисное число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9. Реологические свойства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10. Микробиологическая </a:t>
                      </a:r>
                      <a:r>
                        <a:rPr lang="ru-RU" sz="2400" b="1" i="1" dirty="0">
                          <a:latin typeface="Times New Roman"/>
                          <a:ea typeface="Calibri"/>
                          <a:cs typeface="Times New Roman"/>
                        </a:rPr>
                        <a:t>чистота или стерильность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8600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Классификация МЛФ по характеру действия: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305800" cy="6019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Мази поверхностного действия</a:t>
            </a:r>
            <a:r>
              <a:rPr lang="ru-RU" sz="2300" dirty="0" smtClean="0"/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не всасываются кожей и оказывают действие на эпидермис или на поверхность слизистых оболочек, предназначены для лечения заболеваний или повреждений поверхности кожи.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 функциям различают: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Покровные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Защитные.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Косметологические и косметические</a:t>
            </a:r>
          </a:p>
          <a:p>
            <a:pPr marL="0" indent="0">
              <a:buNone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Мази глубокого действия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всасываются кожей. В составе их основы необходимо наличие гидрофильных, жировых компонентов или ПАВ.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 функциям различают: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Проникающие мази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Мази резорбтивного действия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Классификация МЛФ по месту нанесения: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Дерматологические </a:t>
            </a:r>
          </a:p>
          <a:p>
            <a:pPr lvl="1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Офтальмодогические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Назальные </a:t>
            </a:r>
          </a:p>
          <a:p>
            <a:pPr lvl="1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Ректальные</a:t>
            </a:r>
          </a:p>
          <a:p>
            <a:pPr lvl="1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Вагинальные </a:t>
            </a:r>
          </a:p>
          <a:p>
            <a:pPr lvl="1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Уретральные</a:t>
            </a:r>
          </a:p>
          <a:p>
            <a:pPr lvl="1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Стоматологические</a:t>
            </a:r>
          </a:p>
          <a:p>
            <a:pPr lvl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ожоговых и раневых поверхностей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CIMG9085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l="23676" t="14206" r="20685" b="35285"/>
          <a:stretch>
            <a:fillRect/>
          </a:stretch>
        </p:blipFill>
        <p:spPr>
          <a:xfrm>
            <a:off x="4648200" y="2514600"/>
            <a:ext cx="2963917" cy="217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09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Требования к мазям: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610600" cy="61722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Легко и полностью высвобождать введенные в них ЛВ. Из мази общего (резорбтивного) действия ЛВ должны активно и глубоко проникать в кожу и подкожную клетчатку, достигать кровяного русла и лимфы. ЛВ из мази, предназначенной для поверхностного действия, наоборот, не должны всасываться.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Быть однородными (составные компоненты должны равномерно распределяться в основе).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Сохранять стабильность в течение всего срока годности.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Иметь необходимые структурно-механические (реологические) свойства (легко выдавливаться из туб, легко намазываться, равномерно распределяться и хорошо фиксироваться на поверхности);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Обладать противомикробной стабильностью;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Не оказывать раздражающего и сенсибилизирующего действия;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близкое к поверхности, на которую наносится (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влияет на степень болезненности при нанесении мази, скорость и полноту высвобождения из неё лекарственных веществ, стабильность системы, сохранность защитного барьера кожи);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Хорошо фиксироваться и легко удаляться с поверхности на которую наносится.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229600" cy="487375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Основы для мазей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являются активным носителем лекарственного вещества и определяют скорость и степень всасывания его из мази, а также влияют на процесс всасывания и транспортировку его через кожу, в связи с чем способствуют проявлению оптимального терапевтического эффекта мазей 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87800"/>
            <a:ext cx="2895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655638"/>
          </a:xfrm>
        </p:spPr>
        <p:txBody>
          <a:bodyPr/>
          <a:lstStyle/>
          <a:p>
            <a:pPr algn="ctr"/>
            <a:r>
              <a:rPr lang="ru-RU" b="1" i="1" dirty="0" smtClean="0"/>
              <a:t>Требования к основам для МЛФ: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305800" cy="5559552"/>
          </a:xfrm>
        </p:spPr>
        <p:txBody>
          <a:bodyPr>
            <a:normAutofit fontScale="92500"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соответствие назначению мазей; 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должна обладать оптимальными реологическими свойствами;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должна быть химически индифферентной, устойчивой к действию тепла, света, воздуха и влаги; 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должна обладать физико-химической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антимикробной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стабильностью; 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должна быть биологически безвредной, то есть не оказывать аллергического, раздражающего и сенсибилизирующего воздействия; 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должна иметь нейтральную реакцию; 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должна легко наноситься и удаляться с места нанесении;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обеспечивать хороший товарный вид.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Классификация основ для МЛФ по источникам получения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848600" cy="51785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Природные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(жиры, жирные масла, вазелин, вазелиновое масло, ланолин, воск пчелиный, бентонит,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ситостерин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крахмал, желатин, коллаген,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хитозан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Полусинтетические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гидрогенизированные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жиры, производные целлюлозы, натрия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альгинат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Синтетические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(силиконовые жидкости,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аэросил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поливинилпирролидон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ПЭО, САКАП)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24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Классификация основ для МЛФ по химическому составу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958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Эфиры глицерина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Углеводороды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Неорганические соединения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Полисахариды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Другие группы</a:t>
            </a:r>
          </a:p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664</TotalTime>
  <Words>1208</Words>
  <Application>Microsoft Office PowerPoint</Application>
  <PresentationFormat>Экран (4:3)</PresentationFormat>
  <Paragraphs>184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Мягкие лекарственные формы</vt:lpstr>
      <vt:lpstr>Слайд 2</vt:lpstr>
      <vt:lpstr>Классификация МЛФ по характеру действия:</vt:lpstr>
      <vt:lpstr>Классификация МЛФ по месту нанесения:</vt:lpstr>
      <vt:lpstr>Требования к мазям:</vt:lpstr>
      <vt:lpstr>Слайд 6</vt:lpstr>
      <vt:lpstr>Требования к основам для МЛФ:</vt:lpstr>
      <vt:lpstr>Классификация основ для МЛФ по источникам получения </vt:lpstr>
      <vt:lpstr>Классификация основ для МЛФ по химическому составу </vt:lpstr>
      <vt:lpstr>МЛФ как гетерогенные системы</vt:lpstr>
      <vt:lpstr>Классификация основ для мазей по способности взаимодействовать с водой: </vt:lpstr>
      <vt:lpstr>Основы липофильные</vt:lpstr>
      <vt:lpstr>Основы гидрофильные</vt:lpstr>
      <vt:lpstr>Основы дифильные </vt:lpstr>
      <vt:lpstr>Слайд 15</vt:lpstr>
      <vt:lpstr>Стадии технологической схемы производства МЛФ:</vt:lpstr>
      <vt:lpstr>Введение ЛВ в основу</vt:lpstr>
      <vt:lpstr>Гомогенизация мазей</vt:lpstr>
      <vt:lpstr>Реактор смеситель</vt:lpstr>
      <vt:lpstr>Трехвальцовая мазетерка</vt:lpstr>
      <vt:lpstr>Трехвальцовая мазетерка</vt:lpstr>
      <vt:lpstr>РПА проточного типа</vt:lpstr>
      <vt:lpstr>Роторно-пульсационный аппарат</vt:lpstr>
      <vt:lpstr>Упаковка мазей</vt:lpstr>
      <vt:lpstr>Тубонаполнительная машина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Мягкие лекарственные формы</dc:title>
  <dc:creator>toshiba</dc:creator>
  <cp:lastModifiedBy>Asus</cp:lastModifiedBy>
  <cp:revision>64</cp:revision>
  <dcterms:created xsi:type="dcterms:W3CDTF">2013-04-21T14:32:13Z</dcterms:created>
  <dcterms:modified xsi:type="dcterms:W3CDTF">2016-10-24T10:44:54Z</dcterms:modified>
</cp:coreProperties>
</file>