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02" r:id="rId2"/>
    <p:sldId id="289" r:id="rId3"/>
    <p:sldId id="290" r:id="rId4"/>
    <p:sldId id="286" r:id="rId5"/>
    <p:sldId id="291" r:id="rId6"/>
    <p:sldId id="299" r:id="rId7"/>
    <p:sldId id="300" r:id="rId8"/>
    <p:sldId id="292" r:id="rId9"/>
    <p:sldId id="293" r:id="rId10"/>
    <p:sldId id="294" r:id="rId11"/>
    <p:sldId id="295" r:id="rId12"/>
    <p:sldId id="296" r:id="rId13"/>
    <p:sldId id="276" r:id="rId14"/>
    <p:sldId id="277" r:id="rId15"/>
    <p:sldId id="278" r:id="rId16"/>
    <p:sldId id="297" r:id="rId17"/>
    <p:sldId id="298" r:id="rId18"/>
    <p:sldId id="257" r:id="rId19"/>
    <p:sldId id="258" r:id="rId20"/>
    <p:sldId id="284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30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2E39B-29E1-4F93-88AD-532E2A1D7F2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63BC3-6C00-4E53-BD4C-1A0BAFF8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63BC3-6C00-4E53-BD4C-1A0BAFF89F4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2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3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0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2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0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5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4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7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6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7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3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2A47-DF14-440E-B020-C13C332A6470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61D2-69C9-4976-950F-1C2349D4D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6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12776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ИЗМЕЛЬЧЕНИЕ</a:t>
            </a:r>
          </a:p>
          <a:p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ФАРМАЦЕВТИЧЕСКОМ </a:t>
            </a:r>
          </a:p>
          <a:p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</a:t>
            </a:r>
            <a:endParaRPr lang="ru-R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948264" y="53732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380312" y="52292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948264" y="486916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88224" y="53732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31024" y="56476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1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Риттингера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2132856"/>
            <a:ext cx="432048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A = K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1</a:t>
            </a:r>
            <a:r>
              <a:rPr lang="el-GR" sz="4000" b="1" dirty="0">
                <a:solidFill>
                  <a:srgbClr val="00000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Δ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F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797152"/>
            <a:ext cx="747174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коэффициент пропорциональности, равный работе, затраченной на образование единицы новой поверхности твердого тела, образующейся при измельчении</a:t>
            </a:r>
          </a:p>
        </p:txBody>
      </p:sp>
    </p:spTree>
    <p:extLst>
      <p:ext uri="{BB962C8B-B14F-4D97-AF65-F5344CB8AC3E}">
        <p14:creationId xmlns:p14="http://schemas.microsoft.com/office/powerpoint/2010/main" val="20040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Кирпичева и Кика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712" y="1916832"/>
            <a:ext cx="5544616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A = К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dн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75589" y="4869160"/>
            <a:ext cx="725571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коэффициент пропорциональности, равный работе упругой и пластичной деформации единицы объема твердого тела</a:t>
            </a:r>
          </a:p>
        </p:txBody>
      </p:sp>
    </p:spTree>
    <p:extLst>
      <p:ext uri="{BB962C8B-B14F-4D97-AF65-F5344CB8AC3E}">
        <p14:creationId xmlns:p14="http://schemas.microsoft.com/office/powerpoint/2010/main" val="7708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Ребиндера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0594" y="2708920"/>
            <a:ext cx="583264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К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7221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метод измельчения в зависимости от физико-химических свойств материалов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858253"/>
              </p:ext>
            </p:extLst>
          </p:nvPr>
        </p:nvGraphicFramePr>
        <p:xfrm>
          <a:off x="539552" y="1988841"/>
          <a:ext cx="7620000" cy="307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875584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материала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измельчения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Твердый и хрупкий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Раздавливание, удар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Твердый и вязкий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Раздавливание, истирание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Хрупкий, средней твердости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Удар, раскалывание,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истирание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6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Вязкий, средней твердости</a:t>
                      </a: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Волокнистый с клеточной структурой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Истирание или удар</a:t>
                      </a: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Изрезывание, истирание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9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измельчающих машин в зависимости от способа измельчения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769466"/>
              </p:ext>
            </p:extLst>
          </p:nvPr>
        </p:nvGraphicFramePr>
        <p:xfrm>
          <a:off x="594603" y="2276872"/>
          <a:ext cx="78867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Способ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измельчения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Типы машин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Изрезывание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Траво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и корнерезки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Раздавливание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Истирание и раздавливание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Удар</a:t>
                      </a:r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Валковые дробилки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Дисковые мельницы, валки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Молотковые мельницы,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дезинеграторы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дисмембраторы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струйные мельницы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Удар, истирание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Шаровые, вибрационные мельницы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4640" marR="946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измельчения в различных типах машин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496851"/>
              </p:ext>
            </p:extLst>
          </p:nvPr>
        </p:nvGraphicFramePr>
        <p:xfrm>
          <a:off x="628650" y="1825625"/>
          <a:ext cx="78867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 измельчения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Типы машин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Крупное дробление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Щековые, конусные дробилки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дробление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Конусные, валковые дробилки,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траво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и корнерезки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Мелкое дробление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Валковые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Молотковые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Ударно-центробежные мельницы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Тонкое измельчение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Сверхтонкое измельчение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Шаровые мельницы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Вибрационные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Струйные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Коллоидные мельницы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Криогенные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0" marR="9464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4640" marR="9464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4640" marR="946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5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измельчающих машин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0289" y="1674961"/>
            <a:ext cx="2448272" cy="1594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ИЗМЕЛЬЧЕНИЯ МАТЕРИАЛА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161" y="1674961"/>
            <a:ext cx="2462997" cy="1609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520" y="1690689"/>
            <a:ext cx="2462997" cy="16094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3888" y="2018038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ИЗМЕЛЬЧЕНИЯ МАТЕРИАЛА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7533" y="2018038"/>
            <a:ext cx="2087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717032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изрезывающие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501" y="5220139"/>
            <a:ext cx="2462997" cy="997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2" y="5917302"/>
            <a:ext cx="2462997" cy="512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81" y="5157192"/>
            <a:ext cx="2462997" cy="512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82" y="4397082"/>
            <a:ext cx="2462997" cy="5121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081" y="3713406"/>
            <a:ext cx="2462997" cy="11957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21" y="3664798"/>
            <a:ext cx="2411320" cy="923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20" y="4959726"/>
            <a:ext cx="2462997" cy="51210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02126" y="4468470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истирающие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1780" y="5168142"/>
            <a:ext cx="1903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раздавливающие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2950" y="5919974"/>
            <a:ext cx="1033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05525" y="3914472"/>
            <a:ext cx="2203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дробилки крупного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и мелкого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63887" y="5232442"/>
            <a:ext cx="2016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мельницы тонкого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коллоидного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67359" y="3941966"/>
            <a:ext cx="2031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дисковые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694158" y="5035473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шаровые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77756" y="5761865"/>
            <a:ext cx="2532322" cy="527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роторные</a:t>
            </a:r>
          </a:p>
        </p:txBody>
      </p:sp>
    </p:spTree>
    <p:extLst>
      <p:ext uri="{BB962C8B-B14F-4D97-AF65-F5344CB8AC3E}">
        <p14:creationId xmlns:p14="http://schemas.microsoft.com/office/powerpoint/2010/main" val="338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9078" y="260648"/>
            <a:ext cx="74888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Требования к измельчающим машинам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710694"/>
            <a:ext cx="38164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равномерность кусков измельченного материала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482" y="1702066"/>
            <a:ext cx="3828620" cy="1097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1" y="3025388"/>
            <a:ext cx="3828620" cy="1097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730" y="3025389"/>
            <a:ext cx="3828620" cy="1097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5" y="4289041"/>
            <a:ext cx="3828620" cy="1097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730" y="4295490"/>
            <a:ext cx="3828620" cy="10973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628" y="5480086"/>
            <a:ext cx="4680520" cy="11532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08012" y="34007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измельченных кусков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рабочего пространства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6509" y="4490234"/>
            <a:ext cx="2576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сведение к минимуму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пылеобразования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55080" y="1716388"/>
            <a:ext cx="36345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автоматическая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42624" y="3039547"/>
            <a:ext cx="2916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регулирования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измельчения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52816" y="4336346"/>
            <a:ext cx="3701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легкой смены быстро изнашивающихся частей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34549" y="5702767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расход энергии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единицу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30987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7111752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Траворезка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8136904" cy="185888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 - дисковая; б - барабанная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I - ножевой барабан, 2 - шкив; 3 - маховик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772816"/>
            <a:ext cx="24733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2481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7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корнерезки с гильотинными ножами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060848"/>
            <a:ext cx="4380953" cy="28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339377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1.Лоток 2.Транспортер 3. Прессующие и направляющие валки с рифленой поверхностью4.Кривошипный вал 5. Маховик 6.Гильотинный нож                                           7.Неподвижный нож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36768" y="2591499"/>
            <a:ext cx="35283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Измельчение</a:t>
            </a:r>
          </a:p>
        </p:txBody>
      </p:sp>
      <p:sp>
        <p:nvSpPr>
          <p:cNvPr id="3" name="Овал 2"/>
          <p:cNvSpPr/>
          <p:nvPr/>
        </p:nvSpPr>
        <p:spPr>
          <a:xfrm>
            <a:off x="193601" y="98344"/>
            <a:ext cx="3585793" cy="2545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контакта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939" y="26639"/>
            <a:ext cx="3684736" cy="2706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237" y="3543512"/>
            <a:ext cx="3242948" cy="2435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9" y="3486993"/>
            <a:ext cx="3314908" cy="2435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595" y="4655723"/>
            <a:ext cx="2962913" cy="21764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52120" y="683175"/>
            <a:ext cx="3250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в последующих конкретных технологических процессах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4567" y="3745070"/>
            <a:ext cx="3153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лияние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биологическую доступность и терапевтическую эффективность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5" y="5051361"/>
            <a:ext cx="2508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70055" y="4081865"/>
            <a:ext cx="2832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получении порошков</a:t>
            </a:r>
          </a:p>
        </p:txBody>
      </p:sp>
    </p:spTree>
    <p:extLst>
      <p:ext uri="{BB962C8B-B14F-4D97-AF65-F5344CB8AC3E}">
        <p14:creationId xmlns:p14="http://schemas.microsoft.com/office/powerpoint/2010/main" val="4289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Мельница ножевая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420888"/>
            <a:ext cx="4533333" cy="33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Валковая дробилка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59046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дисмембратора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132856"/>
            <a:ext cx="1904762" cy="387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266" y="4365104"/>
            <a:ext cx="3168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1.Корпус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2.Броневые плиты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3.Вал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4.Диск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5.Молоток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6.Колосниковая решетка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дезинтегратора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882245"/>
            <a:ext cx="2685714" cy="42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001293"/>
            <a:ext cx="2401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1,2. Ротор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3,7. Валы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4,6. Шкивы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9.Воронка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5.Разгрузочая воронка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8.Бункер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8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Шаровая мельница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394059"/>
            <a:ext cx="5904656" cy="44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8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Шаровая мельница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412776"/>
            <a:ext cx="7272807" cy="434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7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вертикальной шаровой мельницы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244539"/>
            <a:ext cx="2838095" cy="39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845711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1.Вертикальный цилиндрический корпус.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2.Рубашка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3.Вал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4.Диск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5.Шарики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6.Насос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7.Патрубок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вибрационной шаровой мельницы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619" y="2506056"/>
            <a:ext cx="3104762" cy="29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842092"/>
            <a:ext cx="2814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1.Корпус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Мелющие тела 3.Пружины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Вибратор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4218"/>
            <a:ext cx="8640960" cy="180663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струйной мельницы с плоской  помольной камерой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204864"/>
            <a:ext cx="3043637" cy="35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797152"/>
            <a:ext cx="34104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1.Штуцер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2.Распределительный коллектор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3.Сопла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4.Корпус циклона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осадителя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5.Приемник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Бегуны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8528"/>
            <a:ext cx="5832648" cy="385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548680"/>
            <a:ext cx="73448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Классы измельчения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84094"/>
                  </p:ext>
                </p:extLst>
              </p:nvPr>
            </p:nvGraphicFramePr>
            <p:xfrm>
              <a:off x="1043608" y="2132856"/>
              <a:ext cx="6696744" cy="3545551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2210449"/>
                    <a:gridCol w="2025650"/>
                    <a:gridCol w="2460645"/>
                  </a:tblGrid>
                  <a:tr h="8520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D</a:t>
                          </a: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н, 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мм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(до измельчения)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D</a:t>
                          </a: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к, 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мм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(после измельчения)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К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рупное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1500-150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250-25</a:t>
                          </a:r>
                          <a:endParaRPr lang="ru-RU" sz="18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С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реднее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150-25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25-5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М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елкое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25-5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5-1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61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Т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онкое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5-1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1-0,075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Коллоидное (сверхтонкое)</a:t>
                          </a:r>
                          <a:endParaRPr lang="ru-RU" sz="18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0,2-0,1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до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800" b="1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b="1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ru-RU" sz="1800" b="1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1800" b="1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84094"/>
                  </p:ext>
                </p:extLst>
              </p:nvPr>
            </p:nvGraphicFramePr>
            <p:xfrm>
              <a:off x="1043608" y="2132856"/>
              <a:ext cx="6696744" cy="3545551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2210449"/>
                    <a:gridCol w="2025650"/>
                    <a:gridCol w="2460645"/>
                  </a:tblGrid>
                  <a:tr h="8520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D</a:t>
                          </a: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н, 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мм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(до измельчения)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D</a:t>
                          </a: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к, 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мм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(после измельчения)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1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К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рупное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1500-150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250-25</a:t>
                          </a:r>
                          <a:endParaRPr lang="ru-RU" sz="18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1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С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реднее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150-25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25-5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1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М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елкое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25-5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5-1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61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Т</a:t>
                          </a:r>
                          <a:r>
                            <a:rPr lang="ru-RU" sz="18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онкое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5-1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1-0,075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Коллоидное (сверхтонкое)</a:t>
                          </a:r>
                          <a:endParaRPr lang="ru-RU" sz="18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0,2-0,1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2277" t="-332593" r="-495" b="-111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85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Молотковая дробилка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824535" cy="30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6766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Установка для криогенного измельчения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3210" y="2636912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– питающая труба, 2 – желоб 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крышка, 4 – труба подачи азота, 5 – регулятор подачи жидкого азота, 6 – лопасти смесителя,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электродвигатель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 – измельчающие валки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 – приемный контейнер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 – шиберная заслонка,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патрубок отвода газообразного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12 – вращающийся вал,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конус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14 – корпус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744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TimesNewRoman"/>
              </a:rPr>
              <a:t/>
            </a:r>
            <a:br>
              <a:rPr lang="ru-RU" sz="2400" dirty="0" smtClean="0">
                <a:effectLst/>
                <a:latin typeface="TimesNewRoman"/>
              </a:rPr>
            </a:br>
            <a:endParaRPr lang="ru-RU" sz="2400" dirty="0">
              <a:latin typeface="TimesNew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806200"/>
              </p:ext>
            </p:extLst>
          </p:nvPr>
        </p:nvGraphicFramePr>
        <p:xfrm>
          <a:off x="755577" y="1844824"/>
          <a:ext cx="7848872" cy="4031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612"/>
                <a:gridCol w="2971098"/>
                <a:gridCol w="2778162"/>
              </a:tblGrid>
              <a:tr h="122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Классы измельчения</a:t>
                      </a:r>
                      <a:endParaRPr lang="ru-RU" sz="1600" dirty="0">
                        <a:effectLst/>
                        <a:latin typeface="TimesNew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Не менее 95% порошка должны пройти через сито №</a:t>
                      </a:r>
                      <a:endParaRPr lang="ru-RU" sz="1600" dirty="0">
                        <a:effectLst/>
                        <a:latin typeface="TimesNew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NewRoman"/>
                        </a:rPr>
                        <a:t>Не менее 40% порошка должны пройти через сито №</a:t>
                      </a:r>
                      <a:endParaRPr lang="ru-RU" sz="1600">
                        <a:effectLst/>
                        <a:latin typeface="TimesNew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Крупное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Средне-крупное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Среднее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Мелкое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Тонкое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Сверхтонкое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Ультратонкое </a:t>
                      </a:r>
                      <a:endParaRPr lang="ru-RU" sz="1600" dirty="0">
                        <a:effectLst/>
                        <a:latin typeface="TimesNew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1400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710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355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180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125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Не менее 90% порошка должны пройти через сито № 45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Не менее 95% порошка должны быть менее 10 мкм</a:t>
                      </a:r>
                      <a:endParaRPr lang="ru-RU" sz="1600" dirty="0">
                        <a:effectLst/>
                        <a:latin typeface="TimesNew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355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180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125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90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NewRoman"/>
                        </a:rPr>
                        <a:t>-</a:t>
                      </a:r>
                      <a:endParaRPr lang="ru-RU" sz="1600" dirty="0">
                        <a:effectLst/>
                        <a:latin typeface="TimesNew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084236" y="293524"/>
            <a:ext cx="74168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NewRoman"/>
              </a:rPr>
              <a:t>Классы измельчения в зависимости от дисперсности частиц по ЕФ 2003*</a:t>
            </a:r>
            <a:br>
              <a:rPr lang="ru-RU" sz="2400" b="1" dirty="0">
                <a:latin typeface="TimesNewRoman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035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476672"/>
            <a:ext cx="72008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Степень измельчения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2591066"/>
            <a:ext cx="3533248" cy="1947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907389"/>
            <a:ext cx="3538104" cy="1315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2500" y="494786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размера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 материала до измельчения к размеру частиц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измельчения</a:t>
            </a:r>
          </a:p>
        </p:txBody>
      </p:sp>
    </p:spTree>
    <p:extLst>
      <p:ext uri="{BB962C8B-B14F-4D97-AF65-F5344CB8AC3E}">
        <p14:creationId xmlns:p14="http://schemas.microsoft.com/office/powerpoint/2010/main" val="42264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506962"/>
            <a:ext cx="432048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ТВЕРДЫЕ ТЕЛА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94792" y="2636912"/>
            <a:ext cx="380114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КРИСТАЛЛИЧЕСКИЕ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383868" y="4318046"/>
            <a:ext cx="2520280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АМОРФНЫЕ</a:t>
            </a:r>
          </a:p>
        </p:txBody>
      </p:sp>
      <p:sp>
        <p:nvSpPr>
          <p:cNvPr id="5" name="Овал 4"/>
          <p:cNvSpPr/>
          <p:nvPr/>
        </p:nvSpPr>
        <p:spPr>
          <a:xfrm>
            <a:off x="5436096" y="2636912"/>
            <a:ext cx="3528392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ГИСТОЛОГИЧЕСКОЙ СТРУКТУРЫ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644008" y="2218382"/>
            <a:ext cx="288032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855342">
            <a:off x="5904148" y="2276872"/>
            <a:ext cx="3240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7971018">
            <a:off x="3490066" y="2276872"/>
            <a:ext cx="3240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wt.mpei.ac.ru/ochkov/TM/lection1/yacheika_CUB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0" y="26369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80" y="263691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twt.mpei.ac.ru/ochkov/TM/lection1/yacheika_GC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3691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317978"/>
              </p:ext>
            </p:extLst>
          </p:nvPr>
        </p:nvGraphicFramePr>
        <p:xfrm>
          <a:off x="611560" y="5373216"/>
          <a:ext cx="7886700" cy="944880"/>
        </p:xfrm>
        <a:graphic>
          <a:graphicData uri="http://schemas.openxmlformats.org/drawingml/2006/table">
            <a:tbl>
              <a:tblPr/>
              <a:tblGrid>
                <a:gridCol w="1971675"/>
                <a:gridCol w="1971675"/>
                <a:gridCol w="1971675"/>
                <a:gridCol w="1971675"/>
              </a:tblGrid>
              <a:tr h="119678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Кубическая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Объемно-центрированная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кубическая (ОЦК)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Гранецентрированная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кубическая (ГЦК)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Гексагональная плотноупакованная)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5273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типы кристаллических решеток металлов</a:t>
            </a:r>
          </a:p>
        </p:txBody>
      </p:sp>
    </p:spTree>
    <p:extLst>
      <p:ext uri="{BB962C8B-B14F-4D97-AF65-F5344CB8AC3E}">
        <p14:creationId xmlns:p14="http://schemas.microsoft.com/office/powerpoint/2010/main" val="310081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476672"/>
            <a:ext cx="75608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измельчения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60848"/>
            <a:ext cx="5206435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11760" y="1052736"/>
            <a:ext cx="38164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ИЗМЕЛЬЧЕНИЕ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3501008"/>
            <a:ext cx="360040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3501008"/>
            <a:ext cx="360040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бъемное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829174">
            <a:off x="2692900" y="250146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420394" y="2506867"/>
            <a:ext cx="82303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664</Words>
  <Application>Microsoft Office PowerPoint</Application>
  <PresentationFormat>Экран (4:3)</PresentationFormat>
  <Paragraphs>228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TimesNewRoman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Гипотеза Риттингера </vt:lpstr>
      <vt:lpstr>Уравнение Кирпичева и Кика</vt:lpstr>
      <vt:lpstr> Уравнение Ребиндера </vt:lpstr>
      <vt:lpstr>Рекомендуемый метод измельчения в зависимости от физико-химических свойств материалов</vt:lpstr>
      <vt:lpstr>Классификация измельчающих машин в зависимости от способа измельчения</vt:lpstr>
      <vt:lpstr>Классы измельчения в различных типах машин</vt:lpstr>
      <vt:lpstr>Классификация измельчающих машин</vt:lpstr>
      <vt:lpstr>Презентация PowerPoint</vt:lpstr>
      <vt:lpstr>Траворезка</vt:lpstr>
      <vt:lpstr> Устройство корнерезки с гильотинными ножами</vt:lpstr>
      <vt:lpstr>Мельница ножевая</vt:lpstr>
      <vt:lpstr>Валковая дробилка</vt:lpstr>
      <vt:lpstr>Устройство дисмембратора</vt:lpstr>
      <vt:lpstr>Устройство дезинтегратора</vt:lpstr>
      <vt:lpstr>Шаровая мельница</vt:lpstr>
      <vt:lpstr>Шаровая мельница</vt:lpstr>
      <vt:lpstr>Устройство вертикальной шаровой мельницы</vt:lpstr>
      <vt:lpstr>Устройство вибрационной шаровой мельницы</vt:lpstr>
      <vt:lpstr>Устройство струйной мельницы с плоской  помольной камерой</vt:lpstr>
      <vt:lpstr>Бегуны</vt:lpstr>
      <vt:lpstr>Молотковая дробилка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Snotra</dc:creator>
  <cp:lastModifiedBy>Natalia Solovyeva</cp:lastModifiedBy>
  <cp:revision>47</cp:revision>
  <dcterms:created xsi:type="dcterms:W3CDTF">2012-03-26T15:55:12Z</dcterms:created>
  <dcterms:modified xsi:type="dcterms:W3CDTF">2016-10-29T15:13:56Z</dcterms:modified>
</cp:coreProperties>
</file>