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tiff" ContentType="image/tiff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331" r:id="rId2"/>
    <p:sldId id="336" r:id="rId3"/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5" r:id="rId60"/>
    <p:sldId id="436" r:id="rId61"/>
    <p:sldId id="437" r:id="rId62"/>
    <p:sldId id="438" r:id="rId63"/>
    <p:sldId id="439" r:id="rId64"/>
    <p:sldId id="440" r:id="rId65"/>
    <p:sldId id="441" r:id="rId66"/>
    <p:sldId id="442" r:id="rId67"/>
    <p:sldId id="443" r:id="rId68"/>
    <p:sldId id="444" r:id="rId69"/>
    <p:sldId id="445" r:id="rId70"/>
    <p:sldId id="446" r:id="rId71"/>
    <p:sldId id="447" r:id="rId72"/>
    <p:sldId id="448" r:id="rId73"/>
    <p:sldId id="449" r:id="rId74"/>
    <p:sldId id="450" r:id="rId75"/>
    <p:sldId id="451" r:id="rId76"/>
    <p:sldId id="452" r:id="rId77"/>
    <p:sldId id="453" r:id="rId78"/>
    <p:sldId id="454" r:id="rId79"/>
    <p:sldId id="455" r:id="rId80"/>
    <p:sldId id="456" r:id="rId81"/>
    <p:sldId id="457" r:id="rId82"/>
    <p:sldId id="375" r:id="rId83"/>
    <p:sldId id="372" r:id="rId84"/>
    <p:sldId id="373" r:id="rId85"/>
    <p:sldId id="374" r:id="rId86"/>
    <p:sldId id="259" r:id="rId87"/>
    <p:sldId id="337" r:id="rId88"/>
    <p:sldId id="332" r:id="rId89"/>
    <p:sldId id="260" r:id="rId90"/>
    <p:sldId id="261" r:id="rId91"/>
    <p:sldId id="262" r:id="rId92"/>
    <p:sldId id="333" r:id="rId93"/>
    <p:sldId id="263" r:id="rId94"/>
    <p:sldId id="264" r:id="rId95"/>
    <p:sldId id="265" r:id="rId96"/>
    <p:sldId id="334" r:id="rId97"/>
    <p:sldId id="266" r:id="rId98"/>
    <p:sldId id="267" r:id="rId99"/>
    <p:sldId id="268" r:id="rId100"/>
    <p:sldId id="269" r:id="rId101"/>
    <p:sldId id="270" r:id="rId102"/>
    <p:sldId id="271" r:id="rId103"/>
    <p:sldId id="335" r:id="rId104"/>
    <p:sldId id="274" r:id="rId105"/>
    <p:sldId id="275" r:id="rId106"/>
    <p:sldId id="326" r:id="rId107"/>
    <p:sldId id="276" r:id="rId108"/>
    <p:sldId id="323" r:id="rId109"/>
    <p:sldId id="325" r:id="rId110"/>
    <p:sldId id="277" r:id="rId1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74" autoAdjust="0"/>
    <p:restoredTop sz="94660"/>
  </p:normalViewPr>
  <p:slideViewPr>
    <p:cSldViewPr>
      <p:cViewPr varScale="1">
        <p:scale>
          <a:sx n="64" d="100"/>
          <a:sy n="64" d="100"/>
        </p:scale>
        <p:origin x="-131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997336-80E9-44E4-B8AF-508EBBC390C5}" type="doc">
      <dgm:prSet loTypeId="urn:microsoft.com/office/officeart/2005/8/layout/hProcess3" loCatId="process" qsTypeId="urn:microsoft.com/office/officeart/2005/8/quickstyle/3d9" qsCatId="3D" csTypeId="urn:microsoft.com/office/officeart/2005/8/colors/accent1_2" csCatId="accent1" phldr="1"/>
      <dgm:spPr/>
    </dgm:pt>
    <dgm:pt modelId="{E5053256-F557-4434-9F13-5E4522DDDAF4}">
      <dgm:prSet phldrT="[Текст]"/>
      <dgm:spPr/>
      <dgm:t>
        <a:bodyPr/>
        <a:lstStyle/>
        <a:p>
          <a:r>
            <a:rPr lang="ru-RU" dirty="0" smtClean="0"/>
            <a:t>2-4 месяца</a:t>
          </a:r>
          <a:endParaRPr lang="ru-RU" dirty="0"/>
        </a:p>
      </dgm:t>
    </dgm:pt>
    <dgm:pt modelId="{23B0EC49-F817-4DA2-93ED-B5A481CF5627}" type="parTrans" cxnId="{D8400930-A4D8-4A6F-B561-03467B7B0CF6}">
      <dgm:prSet/>
      <dgm:spPr/>
      <dgm:t>
        <a:bodyPr/>
        <a:lstStyle/>
        <a:p>
          <a:endParaRPr lang="ru-RU"/>
        </a:p>
      </dgm:t>
    </dgm:pt>
    <dgm:pt modelId="{BB3C28DE-1839-44E4-93D8-4A668142DC81}" type="sibTrans" cxnId="{D8400930-A4D8-4A6F-B561-03467B7B0CF6}">
      <dgm:prSet/>
      <dgm:spPr/>
      <dgm:t>
        <a:bodyPr/>
        <a:lstStyle/>
        <a:p>
          <a:endParaRPr lang="ru-RU"/>
        </a:p>
      </dgm:t>
    </dgm:pt>
    <dgm:pt modelId="{5F0140E9-4383-44F7-9DD4-7AB3AFDE8E2C}" type="pres">
      <dgm:prSet presAssocID="{3C997336-80E9-44E4-B8AF-508EBBC390C5}" presName="Name0" presStyleCnt="0">
        <dgm:presLayoutVars>
          <dgm:dir/>
          <dgm:animLvl val="lvl"/>
          <dgm:resizeHandles val="exact"/>
        </dgm:presLayoutVars>
      </dgm:prSet>
      <dgm:spPr/>
    </dgm:pt>
    <dgm:pt modelId="{61372353-FD80-48B8-9DB7-BCA40BCBD7C1}" type="pres">
      <dgm:prSet presAssocID="{3C997336-80E9-44E4-B8AF-508EBBC390C5}" presName="dummy" presStyleCnt="0"/>
      <dgm:spPr/>
    </dgm:pt>
    <dgm:pt modelId="{3BB205BE-31DA-4E0A-9238-C498F892748F}" type="pres">
      <dgm:prSet presAssocID="{3C997336-80E9-44E4-B8AF-508EBBC390C5}" presName="linH" presStyleCnt="0"/>
      <dgm:spPr/>
    </dgm:pt>
    <dgm:pt modelId="{0D35610F-43C2-4A94-BD8B-9483A6474ACA}" type="pres">
      <dgm:prSet presAssocID="{3C997336-80E9-44E4-B8AF-508EBBC390C5}" presName="padding1" presStyleCnt="0"/>
      <dgm:spPr/>
    </dgm:pt>
    <dgm:pt modelId="{E0BC7B86-70AA-4288-95D5-D8B8F2ADE833}" type="pres">
      <dgm:prSet presAssocID="{E5053256-F557-4434-9F13-5E4522DDDAF4}" presName="linV" presStyleCnt="0"/>
      <dgm:spPr/>
    </dgm:pt>
    <dgm:pt modelId="{47B54D7D-EB06-4194-94D8-4D6D1DEC48D4}" type="pres">
      <dgm:prSet presAssocID="{E5053256-F557-4434-9F13-5E4522DDDAF4}" presName="spVertical1" presStyleCnt="0"/>
      <dgm:spPr/>
    </dgm:pt>
    <dgm:pt modelId="{5989FDA5-057F-49AE-9C8B-4ABA4C2567F8}" type="pres">
      <dgm:prSet presAssocID="{E5053256-F557-4434-9F13-5E4522DDDAF4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6E2C9-3878-43F8-9304-750FDC3B0978}" type="pres">
      <dgm:prSet presAssocID="{E5053256-F557-4434-9F13-5E4522DDDAF4}" presName="spVertical2" presStyleCnt="0"/>
      <dgm:spPr/>
    </dgm:pt>
    <dgm:pt modelId="{4D5ECC20-73C3-462E-86A7-6FDAEF7D0152}" type="pres">
      <dgm:prSet presAssocID="{E5053256-F557-4434-9F13-5E4522DDDAF4}" presName="spVertical3" presStyleCnt="0"/>
      <dgm:spPr/>
    </dgm:pt>
    <dgm:pt modelId="{632694C3-5893-4515-87F4-6C56D1D81961}" type="pres">
      <dgm:prSet presAssocID="{3C997336-80E9-44E4-B8AF-508EBBC390C5}" presName="padding2" presStyleCnt="0"/>
      <dgm:spPr/>
    </dgm:pt>
    <dgm:pt modelId="{1C8CF1EC-3A79-4F32-A822-DFEDA5919EAC}" type="pres">
      <dgm:prSet presAssocID="{3C997336-80E9-44E4-B8AF-508EBBC390C5}" presName="negArrow" presStyleCnt="0"/>
      <dgm:spPr/>
    </dgm:pt>
    <dgm:pt modelId="{101475CF-F19A-4F0F-AAAF-9CB978BC3B3F}" type="pres">
      <dgm:prSet presAssocID="{3C997336-80E9-44E4-B8AF-508EBBC390C5}" presName="backgroundArrow" presStyleLbl="node1" presStyleIdx="0" presStyleCnt="1"/>
      <dgm:spPr>
        <a:solidFill>
          <a:srgbClr val="FFC000"/>
        </a:solidFill>
      </dgm:spPr>
    </dgm:pt>
  </dgm:ptLst>
  <dgm:cxnLst>
    <dgm:cxn modelId="{7CE7420F-DC02-4161-B645-D2BDAA0C2383}" type="presOf" srcId="{E5053256-F557-4434-9F13-5E4522DDDAF4}" destId="{5989FDA5-057F-49AE-9C8B-4ABA4C2567F8}" srcOrd="0" destOrd="0" presId="urn:microsoft.com/office/officeart/2005/8/layout/hProcess3"/>
    <dgm:cxn modelId="{35059CBC-945C-4D99-A397-EBB4A5AA985C}" type="presOf" srcId="{3C997336-80E9-44E4-B8AF-508EBBC390C5}" destId="{5F0140E9-4383-44F7-9DD4-7AB3AFDE8E2C}" srcOrd="0" destOrd="0" presId="urn:microsoft.com/office/officeart/2005/8/layout/hProcess3"/>
    <dgm:cxn modelId="{D8400930-A4D8-4A6F-B561-03467B7B0CF6}" srcId="{3C997336-80E9-44E4-B8AF-508EBBC390C5}" destId="{E5053256-F557-4434-9F13-5E4522DDDAF4}" srcOrd="0" destOrd="0" parTransId="{23B0EC49-F817-4DA2-93ED-B5A481CF5627}" sibTransId="{BB3C28DE-1839-44E4-93D8-4A668142DC81}"/>
    <dgm:cxn modelId="{31D6FA9F-86F8-499A-B599-42505217636B}" type="presParOf" srcId="{5F0140E9-4383-44F7-9DD4-7AB3AFDE8E2C}" destId="{61372353-FD80-48B8-9DB7-BCA40BCBD7C1}" srcOrd="0" destOrd="0" presId="urn:microsoft.com/office/officeart/2005/8/layout/hProcess3"/>
    <dgm:cxn modelId="{666E50F5-5177-4565-980D-35BCEEBF446B}" type="presParOf" srcId="{5F0140E9-4383-44F7-9DD4-7AB3AFDE8E2C}" destId="{3BB205BE-31DA-4E0A-9238-C498F892748F}" srcOrd="1" destOrd="0" presId="urn:microsoft.com/office/officeart/2005/8/layout/hProcess3"/>
    <dgm:cxn modelId="{A2F548AC-8FE7-425F-B6C5-54D6832EC3E0}" type="presParOf" srcId="{3BB205BE-31DA-4E0A-9238-C498F892748F}" destId="{0D35610F-43C2-4A94-BD8B-9483A6474ACA}" srcOrd="0" destOrd="0" presId="urn:microsoft.com/office/officeart/2005/8/layout/hProcess3"/>
    <dgm:cxn modelId="{7986249F-08E4-4C05-AD48-204F413FC535}" type="presParOf" srcId="{3BB205BE-31DA-4E0A-9238-C498F892748F}" destId="{E0BC7B86-70AA-4288-95D5-D8B8F2ADE833}" srcOrd="1" destOrd="0" presId="urn:microsoft.com/office/officeart/2005/8/layout/hProcess3"/>
    <dgm:cxn modelId="{F3DF8E88-3E9A-47F2-B73D-6606D16D3765}" type="presParOf" srcId="{E0BC7B86-70AA-4288-95D5-D8B8F2ADE833}" destId="{47B54D7D-EB06-4194-94D8-4D6D1DEC48D4}" srcOrd="0" destOrd="0" presId="urn:microsoft.com/office/officeart/2005/8/layout/hProcess3"/>
    <dgm:cxn modelId="{FF0FC804-DCB8-4D45-877C-92FE1902D263}" type="presParOf" srcId="{E0BC7B86-70AA-4288-95D5-D8B8F2ADE833}" destId="{5989FDA5-057F-49AE-9C8B-4ABA4C2567F8}" srcOrd="1" destOrd="0" presId="urn:microsoft.com/office/officeart/2005/8/layout/hProcess3"/>
    <dgm:cxn modelId="{835041E5-39F0-4A91-A11B-6EE2C6EB224C}" type="presParOf" srcId="{E0BC7B86-70AA-4288-95D5-D8B8F2ADE833}" destId="{3766E2C9-3878-43F8-9304-750FDC3B0978}" srcOrd="2" destOrd="0" presId="urn:microsoft.com/office/officeart/2005/8/layout/hProcess3"/>
    <dgm:cxn modelId="{CF42D2AF-AC69-4021-B60E-73A08B5B5D09}" type="presParOf" srcId="{E0BC7B86-70AA-4288-95D5-D8B8F2ADE833}" destId="{4D5ECC20-73C3-462E-86A7-6FDAEF7D0152}" srcOrd="3" destOrd="0" presId="urn:microsoft.com/office/officeart/2005/8/layout/hProcess3"/>
    <dgm:cxn modelId="{FFD598E3-88C4-4E1C-A620-397871E2C11C}" type="presParOf" srcId="{3BB205BE-31DA-4E0A-9238-C498F892748F}" destId="{632694C3-5893-4515-87F4-6C56D1D81961}" srcOrd="2" destOrd="0" presId="urn:microsoft.com/office/officeart/2005/8/layout/hProcess3"/>
    <dgm:cxn modelId="{1E63906F-989B-4E4B-81C8-B18F24DFE352}" type="presParOf" srcId="{3BB205BE-31DA-4E0A-9238-C498F892748F}" destId="{1C8CF1EC-3A79-4F32-A822-DFEDA5919EAC}" srcOrd="3" destOrd="0" presId="urn:microsoft.com/office/officeart/2005/8/layout/hProcess3"/>
    <dgm:cxn modelId="{CD6B5C6F-35E0-4222-ABC9-88EFECDAF882}" type="presParOf" srcId="{3BB205BE-31DA-4E0A-9238-C498F892748F}" destId="{101475CF-F19A-4F0F-AAAF-9CB978BC3B3F}" srcOrd="4" destOrd="0" presId="urn:microsoft.com/office/officeart/2005/8/layout/hProcess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49A105-68E6-4B9D-A67A-647BD7749AB0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E84531-86F1-4E88-851E-C49E16B7BA32}">
      <dgm:prSet phldrT="[Текст]"/>
      <dgm:spPr/>
      <dgm:t>
        <a:bodyPr/>
        <a:lstStyle/>
        <a:p>
          <a:r>
            <a:rPr lang="ru-RU" dirty="0" smtClean="0">
              <a:solidFill>
                <a:srgbClr val="000066"/>
              </a:solidFill>
              <a:latin typeface="Arial" charset="0"/>
            </a:rPr>
            <a:t>Ультразвуковая диагностика в пренатальном периоде</a:t>
          </a:r>
          <a:endParaRPr lang="ru-RU" dirty="0"/>
        </a:p>
      </dgm:t>
    </dgm:pt>
    <dgm:pt modelId="{63670FD4-F115-4C0F-8126-15D815B9CFA3}" type="parTrans" cxnId="{3B994942-C6D0-476D-918A-ACB6B6D7559B}">
      <dgm:prSet/>
      <dgm:spPr/>
      <dgm:t>
        <a:bodyPr/>
        <a:lstStyle/>
        <a:p>
          <a:endParaRPr lang="ru-RU"/>
        </a:p>
      </dgm:t>
    </dgm:pt>
    <dgm:pt modelId="{A475E58C-07FA-4B23-9714-84948620622A}" type="sibTrans" cxnId="{3B994942-C6D0-476D-918A-ACB6B6D7559B}">
      <dgm:prSet/>
      <dgm:spPr/>
      <dgm:t>
        <a:bodyPr/>
        <a:lstStyle/>
        <a:p>
          <a:endParaRPr lang="ru-RU"/>
        </a:p>
      </dgm:t>
    </dgm:pt>
    <dgm:pt modelId="{357BFD4F-06F9-44FE-B7CA-9571FE47FD1D}">
      <dgm:prSet phldrT="[Текст]"/>
      <dgm:spPr/>
      <dgm:t>
        <a:bodyPr/>
        <a:lstStyle/>
        <a:p>
          <a:r>
            <a:rPr lang="ru-RU" dirty="0" smtClean="0">
              <a:solidFill>
                <a:srgbClr val="000066"/>
              </a:solidFill>
              <a:latin typeface="Arial" charset="0"/>
            </a:rPr>
            <a:t>Проведение первичной реабилитации</a:t>
          </a:r>
          <a:endParaRPr lang="ru-RU" dirty="0"/>
        </a:p>
      </dgm:t>
    </dgm:pt>
    <dgm:pt modelId="{DD09D6C8-461F-423A-8758-F28539232D40}" type="parTrans" cxnId="{BFA33590-3003-4500-A05C-0F40206D01B6}">
      <dgm:prSet/>
      <dgm:spPr/>
      <dgm:t>
        <a:bodyPr/>
        <a:lstStyle/>
        <a:p>
          <a:endParaRPr lang="ru-RU"/>
        </a:p>
      </dgm:t>
    </dgm:pt>
    <dgm:pt modelId="{6E93C42A-C4DC-4B04-934E-6308805897AA}" type="sibTrans" cxnId="{BFA33590-3003-4500-A05C-0F40206D01B6}">
      <dgm:prSet/>
      <dgm:spPr/>
      <dgm:t>
        <a:bodyPr/>
        <a:lstStyle/>
        <a:p>
          <a:endParaRPr lang="ru-RU"/>
        </a:p>
      </dgm:t>
    </dgm:pt>
    <dgm:pt modelId="{07650A7C-634D-4364-8CF1-04D74C33A053}" type="pres">
      <dgm:prSet presAssocID="{1B49A105-68E6-4B9D-A67A-647BD7749A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3EF0E4-9CFD-4AD0-B401-BEB40D566235}" type="pres">
      <dgm:prSet presAssocID="{F9E84531-86F1-4E88-851E-C49E16B7BA32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B7441-D010-4CA4-B5A4-89D7ED7ACEBD}" type="pres">
      <dgm:prSet presAssocID="{357BFD4F-06F9-44FE-B7CA-9571FE47FD1D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994942-C6D0-476D-918A-ACB6B6D7559B}" srcId="{1B49A105-68E6-4B9D-A67A-647BD7749AB0}" destId="{F9E84531-86F1-4E88-851E-C49E16B7BA32}" srcOrd="0" destOrd="0" parTransId="{63670FD4-F115-4C0F-8126-15D815B9CFA3}" sibTransId="{A475E58C-07FA-4B23-9714-84948620622A}"/>
    <dgm:cxn modelId="{73252835-9E85-456A-B2EE-3919BE93EC4E}" type="presOf" srcId="{F9E84531-86F1-4E88-851E-C49E16B7BA32}" destId="{673EF0E4-9CFD-4AD0-B401-BEB40D566235}" srcOrd="0" destOrd="0" presId="urn:microsoft.com/office/officeart/2005/8/layout/arrow5"/>
    <dgm:cxn modelId="{7D877D12-CC7B-4EC0-8A40-81E7004F01E5}" type="presOf" srcId="{1B49A105-68E6-4B9D-A67A-647BD7749AB0}" destId="{07650A7C-634D-4364-8CF1-04D74C33A053}" srcOrd="0" destOrd="0" presId="urn:microsoft.com/office/officeart/2005/8/layout/arrow5"/>
    <dgm:cxn modelId="{BFA33590-3003-4500-A05C-0F40206D01B6}" srcId="{1B49A105-68E6-4B9D-A67A-647BD7749AB0}" destId="{357BFD4F-06F9-44FE-B7CA-9571FE47FD1D}" srcOrd="1" destOrd="0" parTransId="{DD09D6C8-461F-423A-8758-F28539232D40}" sibTransId="{6E93C42A-C4DC-4B04-934E-6308805897AA}"/>
    <dgm:cxn modelId="{4C9A76AB-0875-4D7C-83DF-489CBE4A593C}" type="presOf" srcId="{357BFD4F-06F9-44FE-B7CA-9571FE47FD1D}" destId="{7C1B7441-D010-4CA4-B5A4-89D7ED7ACEBD}" srcOrd="0" destOrd="0" presId="urn:microsoft.com/office/officeart/2005/8/layout/arrow5"/>
    <dgm:cxn modelId="{C29E7A64-E130-4CA2-85F4-933F4192E73B}" type="presParOf" srcId="{07650A7C-634D-4364-8CF1-04D74C33A053}" destId="{673EF0E4-9CFD-4AD0-B401-BEB40D566235}" srcOrd="0" destOrd="0" presId="urn:microsoft.com/office/officeart/2005/8/layout/arrow5"/>
    <dgm:cxn modelId="{8CA0BDAF-3912-4AE9-BB3B-CFDB7D76CF26}" type="presParOf" srcId="{07650A7C-634D-4364-8CF1-04D74C33A053}" destId="{7C1B7441-D010-4CA4-B5A4-89D7ED7ACEBD}" srcOrd="1" destOrd="0" presId="urn:microsoft.com/office/officeart/2005/8/layout/arrow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38AE0-A16F-489D-BE6B-05888C12F1F8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F9867-ADD2-4A16-92FE-293A78602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79B10-2526-ED44-A874-D6FD75B09A2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075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79B10-2526-ED44-A874-D6FD75B09A2B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075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E92BF-EAA1-48B8-A23C-EF9F717DB493}" type="slidenum">
              <a:rPr lang="ru-RU" smtClean="0"/>
              <a:pPr/>
              <a:t>107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648A-42E1-4744-8D94-FAD6FD5B2322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29AD8-5B7C-402B-93EC-0508F94E9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.gendocs.ru/pars_docs/tw_refs/365/364035/364035_html_27e2d3f8.pn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o.gendocs.ru/pars_docs/tw_refs/365/364035/364035_html_27e2d3f8.pn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cpcjournal.org/na101/home/literatum/publisher/pinnacle/journals/content/cpcj/2012/15451569-49.2/10-079/production/images/large/cpcj-49-02-02-f01.jpeg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cjournal.org/na101/home/literatum/publisher/pinnacle/journals/content/cpcj/2012/15451569-49.2/10-079/production/images/large/cpcj-49-02-02-f03.jpeg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gif"/><Relationship Id="rId12" Type="http://schemas.openxmlformats.org/officeDocument/2006/relationships/image" Target="../media/image1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pcjournal.org/na101/home/literatum/publisher/pinnacle/journals/content/cpcj/2012/15451569-49.2/10-079/production/images/large/cpcj-49-02-02-f07.jpeg" TargetMode="External"/><Relationship Id="rId11" Type="http://schemas.openxmlformats.org/officeDocument/2006/relationships/image" Target="../media/image10.gif"/><Relationship Id="rId5" Type="http://schemas.openxmlformats.org/officeDocument/2006/relationships/image" Target="../media/image7.gif"/><Relationship Id="rId10" Type="http://schemas.openxmlformats.org/officeDocument/2006/relationships/hyperlink" Target="http://www.cpcjournal.org/na101/home/literatum/publisher/pinnacle/journals/content/cpcj/2012/15451569-49.2/10-079/production/images/large/cpcj-49-02-02-f06.jpeg" TargetMode="External"/><Relationship Id="rId4" Type="http://schemas.openxmlformats.org/officeDocument/2006/relationships/hyperlink" Target="http://www.cpcjournal.org/na101/home/literatum/publisher/pinnacle/journals/content/cpcj/2012/15451569-49.2/10-079/production/images/large/cpcj-49-02-02-f11.jpeg" TargetMode="External"/><Relationship Id="rId9" Type="http://schemas.openxmlformats.org/officeDocument/2006/relationships/image" Target="../media/image9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8588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Московский государственный медицинский университет им. И.М. Сеченова,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МЗ РФ (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Сеченовский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университет)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Кафедра стоматологии детского возраста и ортодонтии 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 ДГКБ имени Г.Н. Сперанского, отделение челюстно-лицевой хирургии, отделение новорожденных 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785926"/>
            <a:ext cx="1357290" cy="168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85852" y="30003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3643314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МЕЖДИСЦИПЛИНАРНЫЙ ПОДХОД В ЛЕЧЕНИИ ДЕТЕЙ 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РАСЩЕЛИНОЙ ГУБЫ И НЕБА 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Мамедов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Ад.А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Заслуженный врач РФ, д.м.н., профессор, Лауреат международной гуманитарной премии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ICPF,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Кучеров Ю.И.,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Жиркова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Ю.В., Волков Ю.О.,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Макленнан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А.Б., Мазурина Л.А.,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Оджаггулиева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А.Э., Макарова Л.М., Белая А.Л.,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Стебелёва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Ю.В.,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Зангиева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О.Т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Ахметханов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С-М.А., Горлова Н.В.,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Тукабаев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Г.П.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/>
              <a:t> </a:t>
            </a:r>
            <a:endParaRPr lang="ru-RU" sz="2800" dirty="0"/>
          </a:p>
        </p:txBody>
      </p:sp>
      <p:pic>
        <p:nvPicPr>
          <p:cNvPr id="12" name="Рисунок 11" descr="logotip-2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928802"/>
            <a:ext cx="3239215" cy="1484756"/>
          </a:xfrm>
          <a:prstGeom prst="rect">
            <a:avLst/>
          </a:prstGeom>
        </p:spPr>
      </p:pic>
      <p:pic>
        <p:nvPicPr>
          <p:cNvPr id="8" name="Picture 2" descr="C:\Users\Mamedov\Desktop\ima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714488"/>
            <a:ext cx="1785950" cy="1644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Ранняя диагностика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1844824"/>
            <a:ext cx="42484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16-19 недель беременности – 2</a:t>
            </a:r>
            <a:r>
              <a:rPr lang="en-US" sz="4000" dirty="0" smtClean="0">
                <a:solidFill>
                  <a:srgbClr val="002060"/>
                </a:solidFill>
              </a:rPr>
              <a:t>D</a:t>
            </a:r>
            <a:r>
              <a:rPr lang="ru-RU" sz="4000" dirty="0" smtClean="0">
                <a:solidFill>
                  <a:srgbClr val="002060"/>
                </a:solidFill>
              </a:rPr>
              <a:t> или </a:t>
            </a:r>
            <a:r>
              <a:rPr lang="en-US" sz="4000" dirty="0" smtClean="0">
                <a:solidFill>
                  <a:srgbClr val="002060"/>
                </a:solidFill>
              </a:rPr>
              <a:t>3D </a:t>
            </a:r>
            <a:r>
              <a:rPr lang="ru-RU" sz="4000" dirty="0" smtClean="0">
                <a:solidFill>
                  <a:srgbClr val="002060"/>
                </a:solidFill>
              </a:rPr>
              <a:t>ультразвуковая диагностика плода</a:t>
            </a:r>
          </a:p>
        </p:txBody>
      </p:sp>
      <p:pic>
        <p:nvPicPr>
          <p:cNvPr id="57346" name="Picture 2" descr="http://accesssurgery.com/loadBinary.aspx?name=lalw3&amp;filename=lalw3_c020f002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052" y="3771413"/>
            <a:ext cx="3286148" cy="2738458"/>
          </a:xfrm>
          <a:prstGeom prst="rect">
            <a:avLst/>
          </a:prstGeom>
          <a:noFill/>
        </p:spPr>
      </p:pic>
      <p:pic>
        <p:nvPicPr>
          <p:cNvPr id="57348" name="Picture 4" descr="http://t3.gstatic.com/images?q=tbn:ANd9GcReCw9xcrrqAC5AdkHZHIRCRfA9fAqwIxtXoo21DB0oymj-ig8oSxSTd0m2_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052" y="1268760"/>
            <a:ext cx="3571900" cy="2325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5367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Фиксация мини-винтов в межчелюстную кость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DSC034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9327"/>
            <a:ext cx="4038600" cy="2687709"/>
          </a:xfrm>
        </p:spPr>
      </p:pic>
      <p:pic>
        <p:nvPicPr>
          <p:cNvPr id="1026" name="Picture 2" descr="C:\ФОТО ДРУЗЕЙ И КОЛЛЕГ основной\Пациенты НЦЗД\2012\Из Калининграда 13 апр 2012 Первая\DSC034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19327"/>
            <a:ext cx="4038600" cy="26877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0"/>
            <a:ext cx="2071670" cy="6858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Фикса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err="1" smtClean="0">
                <a:solidFill>
                  <a:srgbClr val="002060"/>
                </a:solidFill>
              </a:rPr>
              <a:t>ция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ортодон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err="1" smtClean="0">
                <a:solidFill>
                  <a:srgbClr val="002060"/>
                </a:solidFill>
              </a:rPr>
              <a:t>тических</a:t>
            </a:r>
            <a:r>
              <a:rPr lang="ru-RU" sz="3600" dirty="0" smtClean="0">
                <a:solidFill>
                  <a:srgbClr val="002060"/>
                </a:solidFill>
              </a:rPr>
              <a:t> пружинных тяг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Picture 125" descr="C:\Users\TURBO\Desktop\слайд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378070"/>
            <a:ext cx="7215207" cy="647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86908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Второй этап. Через две недели </a:t>
            </a:r>
            <a:r>
              <a:rPr lang="en-US" sz="3200" dirty="0" smtClean="0">
                <a:solidFill>
                  <a:srgbClr val="002060"/>
                </a:solidFill>
              </a:rPr>
              <a:t>: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Снятие несъемного </a:t>
            </a:r>
            <a:r>
              <a:rPr lang="ru-RU" sz="3200" dirty="0" err="1" smtClean="0">
                <a:solidFill>
                  <a:srgbClr val="002060"/>
                </a:solidFill>
              </a:rPr>
              <a:t>ортодонтического</a:t>
            </a:r>
            <a:r>
              <a:rPr lang="ru-RU" sz="3200" dirty="0" smtClean="0">
                <a:solidFill>
                  <a:srgbClr val="002060"/>
                </a:solidFill>
              </a:rPr>
              <a:t> аппарата 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Picture 128" descr="C:\Users\TURBO\Desktop\слайд 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35533"/>
            <a:ext cx="6786578" cy="582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:\Documents and Settings\ДОм\Рабочий стол\Задания\ортодонтия презентация\Для Иллизаров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3420" y="3429000"/>
            <a:ext cx="4880581" cy="3342590"/>
          </a:xfrm>
          <a:prstGeom prst="rect">
            <a:avLst/>
          </a:prstGeom>
          <a:noFill/>
        </p:spPr>
      </p:pic>
      <p:pic>
        <p:nvPicPr>
          <p:cNvPr id="14341" name="Picture 5" descr="D:\Documents and Settings\ДОм\Рабочий стол\Задания\ортодонтия презентация\Для Иллизарова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3420" y="0"/>
            <a:ext cx="4880581" cy="3283565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6512" y="3443360"/>
            <a:ext cx="4500563" cy="1362076"/>
          </a:xfrm>
        </p:spPr>
        <p:txBody>
          <a:bodyPr>
            <a:noAutofit/>
          </a:bodyPr>
          <a:lstStyle/>
          <a:p>
            <a:r>
              <a:rPr lang="ru-RU" sz="3000" cap="none" dirty="0">
                <a:solidFill>
                  <a:srgbClr val="002060"/>
                </a:solidFill>
              </a:rPr>
              <a:t>П</a:t>
            </a:r>
            <a:r>
              <a:rPr lang="ru-RU" sz="3000" cap="none" dirty="0" smtClean="0">
                <a:solidFill>
                  <a:srgbClr val="002060"/>
                </a:solidFill>
              </a:rPr>
              <a:t>осле ортодонтического </a:t>
            </a:r>
            <a:br>
              <a:rPr lang="ru-RU" sz="3000" cap="none" dirty="0" smtClean="0">
                <a:solidFill>
                  <a:srgbClr val="002060"/>
                </a:solidFill>
              </a:rPr>
            </a:br>
            <a:r>
              <a:rPr lang="ru-RU" sz="3000" cap="none" dirty="0" smtClean="0">
                <a:solidFill>
                  <a:srgbClr val="002060"/>
                </a:solidFill>
              </a:rPr>
              <a:t>лечения</a:t>
            </a:r>
            <a:endParaRPr lang="ru-RU" sz="3000" cap="none" dirty="0">
              <a:solidFill>
                <a:srgbClr val="00206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-373022"/>
            <a:ext cx="4214810" cy="1500187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</a:rPr>
              <a:t>До ортодонтического</a:t>
            </a:r>
            <a:r>
              <a:rPr lang="ru-RU" sz="3000" b="1" dirty="0">
                <a:solidFill>
                  <a:srgbClr val="002060"/>
                </a:solidFill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</a:rPr>
              <a:t>лечения</a:t>
            </a:r>
            <a:endParaRPr lang="ru-RU" sz="3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01104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Выполнена первичная </a:t>
            </a:r>
            <a:r>
              <a:rPr lang="ru-RU" sz="3600" dirty="0" err="1" smtClean="0">
                <a:solidFill>
                  <a:srgbClr val="002060"/>
                </a:solidFill>
              </a:rPr>
              <a:t>хейлопластика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Picture 13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1" y="1258623"/>
            <a:ext cx="6929486" cy="557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2 недели после операции первичная </a:t>
            </a:r>
            <a:r>
              <a:rPr lang="ru-RU" sz="3600" dirty="0" err="1" smtClean="0">
                <a:solidFill>
                  <a:srgbClr val="002060"/>
                </a:solidFill>
              </a:rPr>
              <a:t>хейлопластика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8970588" cy="505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Через 2,5 года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Mamedov\Desktop\Макл для защиты\IMG-20161130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3857652" cy="5143536"/>
          </a:xfrm>
          <a:prstGeom prst="rect">
            <a:avLst/>
          </a:prstGeom>
          <a:noFill/>
        </p:spPr>
      </p:pic>
      <p:pic>
        <p:nvPicPr>
          <p:cNvPr id="3075" name="Picture 3" descr="C:\Users\Mamedov\Desktop\Макл для защиты\IMG-20161130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00174"/>
            <a:ext cx="385765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06" y="0"/>
            <a:ext cx="9072594" cy="671514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Для успешной ранней </a:t>
            </a:r>
            <a:r>
              <a:rPr lang="ru-RU" sz="3600" dirty="0" err="1" smtClean="0">
                <a:solidFill>
                  <a:srgbClr val="002060"/>
                </a:solidFill>
              </a:rPr>
              <a:t>ортодонтической</a:t>
            </a:r>
            <a:r>
              <a:rPr lang="ru-RU" sz="3600" dirty="0" smtClean="0">
                <a:solidFill>
                  <a:srgbClr val="002060"/>
                </a:solidFill>
              </a:rPr>
              <a:t> подготовки необходимо обеспечить надежную фиксацию аппарата.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Это сокращает сроки лечения,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создает  благоприятные условия для проведения первичной </a:t>
            </a:r>
            <a:r>
              <a:rPr lang="ru-RU" sz="3600" dirty="0" err="1" smtClean="0">
                <a:solidFill>
                  <a:srgbClr val="002060"/>
                </a:solidFill>
              </a:rPr>
              <a:t>хейлоринопластики</a:t>
            </a:r>
            <a:r>
              <a:rPr lang="ru-RU" sz="3600" dirty="0" smtClean="0">
                <a:solidFill>
                  <a:srgbClr val="002060"/>
                </a:solidFill>
              </a:rPr>
              <a:t>, течения послеоперационного периода и предупреждает развитие вторичных деформаций челюстно-лицевой области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</a:rPr>
              <a:t>Заключение: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Время хирургического вмешательства является </a:t>
            </a:r>
            <a:r>
              <a:rPr lang="ru-RU" b="1" dirty="0" smtClean="0">
                <a:solidFill>
                  <a:srgbClr val="002060"/>
                </a:solidFill>
              </a:rPr>
              <a:t>ГЛАВНЫМ фактором </a:t>
            </a:r>
            <a:r>
              <a:rPr lang="ru-RU" dirty="0" smtClean="0">
                <a:solidFill>
                  <a:srgbClr val="002060"/>
                </a:solidFill>
              </a:rPr>
              <a:t>для успешного результата лечения</a:t>
            </a:r>
            <a:r>
              <a:rPr lang="ru-RU" sz="4800" dirty="0" smtClean="0">
                <a:solidFill>
                  <a:srgbClr val="002060"/>
                </a:solidFill>
              </a:rPr>
              <a:t> </a:t>
            </a:r>
            <a:br>
              <a:rPr lang="ru-RU" sz="4800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500702"/>
            <a:ext cx="83058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НАШИ ПЕРСПЕКТИВЫ, ПЛАНЫ: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pPr marL="457200" indent="-457200"/>
            <a:r>
              <a:rPr lang="ru-RU" sz="2800" dirty="0" smtClean="0">
                <a:solidFill>
                  <a:srgbClr val="002060"/>
                </a:solidFill>
              </a:rPr>
              <a:t>1. Совершенствование алгоритма лечения детей с врожденной и наследственной патологией в условиях специализированного Центра в 9 ДГКБ им. Н.Г. Сперанского</a:t>
            </a:r>
          </a:p>
          <a:p>
            <a:pPr marL="457200" indent="-457200"/>
            <a:r>
              <a:rPr lang="ru-RU" sz="2800" dirty="0" smtClean="0">
                <a:solidFill>
                  <a:srgbClr val="002060"/>
                </a:solidFill>
              </a:rPr>
              <a:t>2. Подготовка специалистов на местах, в дружественных нам клиниках, за рубежом</a:t>
            </a:r>
          </a:p>
          <a:p>
            <a:pPr marL="457200" indent="-457200"/>
            <a:r>
              <a:rPr lang="ru-RU" sz="2800" dirty="0" smtClean="0">
                <a:solidFill>
                  <a:srgbClr val="002060"/>
                </a:solidFill>
              </a:rPr>
              <a:t>3. Подготовка и проведение научных исследований по проблеме врожденной и наследственной патологии челюстно-лицевой области у детей России</a:t>
            </a:r>
          </a:p>
          <a:p>
            <a:pPr marL="457200" indent="-457200"/>
            <a:r>
              <a:rPr lang="ru-RU" sz="2800" dirty="0" smtClean="0">
                <a:solidFill>
                  <a:srgbClr val="002060"/>
                </a:solidFill>
              </a:rPr>
              <a:t>4. Продолжение формирования у населения и врачей информированности о возможности ранней реабилитации детей с расщелиной губы и неба (СМИ)</a:t>
            </a:r>
          </a:p>
          <a:p>
            <a:pPr marL="457200" indent="-457200"/>
            <a:r>
              <a:rPr lang="ru-RU" sz="2800" dirty="0" smtClean="0">
                <a:solidFill>
                  <a:srgbClr val="002060"/>
                </a:solidFill>
              </a:rPr>
              <a:t>5. Выступление на конгрессах, симпозиумах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571480"/>
            <a:ext cx="4500594" cy="85725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Ультразвуковая диагностика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3857652" cy="54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7" name="Picture 1" descr="F:\08_cleft-lip-and-palate-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9091" y="260648"/>
            <a:ext cx="4287990" cy="3183832"/>
          </a:xfrm>
          <a:prstGeom prst="rect">
            <a:avLst/>
          </a:prstGeom>
          <a:noFill/>
        </p:spPr>
      </p:pic>
      <p:pic>
        <p:nvPicPr>
          <p:cNvPr id="29699" name="Picture 3" descr="http://php.med.unsw.edu.au/embryology/images/4/4d/Cleft_lip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9091" y="3530872"/>
            <a:ext cx="4287990" cy="3210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NT9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928670"/>
            <a:ext cx="8501122" cy="147002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Благодарим за внимание!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Кафедра стоматологии детского возраста и ортодонтии стоматологического факультета Первого </a:t>
            </a:r>
            <a:r>
              <a:rPr lang="ru-RU" dirty="0" smtClean="0">
                <a:solidFill>
                  <a:srgbClr val="002060"/>
                </a:solidFill>
              </a:rPr>
              <a:t>Московского государственного медицинского университета имени И.М. Сеченова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3643314"/>
            <a:ext cx="4714876" cy="307183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</a:rPr>
              <a:t>Ультразвуковая классификация расщелины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(</a:t>
            </a:r>
            <a:r>
              <a:rPr lang="en-US" sz="2000" b="1" dirty="0" smtClean="0">
                <a:solidFill>
                  <a:srgbClr val="002060"/>
                </a:solidFill>
              </a:rPr>
              <a:t>Nyberg et al. 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en-US" sz="1600" b="1" dirty="0" smtClean="0">
                <a:solidFill>
                  <a:srgbClr val="002060"/>
                </a:solidFill>
              </a:rPr>
              <a:t/>
            </a:r>
            <a:br>
              <a:rPr lang="en-US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Тип 1 -  Расщелина губа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 Тип 2 - Односторонняя расщелина губы и неба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 Тип 3  -  Двусторонняя расщелина губы и неба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Тип 4 – Срединная расщелина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Тип</a:t>
            </a:r>
            <a:r>
              <a:rPr lang="en-US" sz="1600" b="1" dirty="0" smtClean="0">
                <a:solidFill>
                  <a:srgbClr val="002060"/>
                </a:solidFill>
              </a:rPr>
              <a:t> 5 </a:t>
            </a:r>
            <a:r>
              <a:rPr lang="ru-RU" sz="1600" b="1" dirty="0" smtClean="0">
                <a:solidFill>
                  <a:srgbClr val="002060"/>
                </a:solidFill>
              </a:rPr>
              <a:t>– </a:t>
            </a:r>
            <a:r>
              <a:rPr lang="ru-RU" sz="1600" b="1" dirty="0" err="1" smtClean="0">
                <a:solidFill>
                  <a:srgbClr val="002060"/>
                </a:solidFill>
              </a:rPr>
              <a:t>Атипичная</a:t>
            </a:r>
            <a:r>
              <a:rPr lang="ru-RU" sz="1600" b="1" dirty="0" smtClean="0">
                <a:solidFill>
                  <a:srgbClr val="002060"/>
                </a:solidFill>
              </a:rPr>
              <a:t> расщелина лица</a:t>
            </a:r>
            <a:r>
              <a:rPr lang="en-US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00042"/>
            <a:ext cx="41052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786190"/>
            <a:ext cx="4105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V="1">
            <a:off x="457200" y="1071547"/>
            <a:ext cx="1971660" cy="52865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00042"/>
            <a:ext cx="41052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1129_141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8" y="621882"/>
            <a:ext cx="4856816" cy="623611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571868" cy="6858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УЗИ ПЛОДА, 27 НЕДЕЛЬ,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92500" y="2997200"/>
          <a:ext cx="2157413" cy="863600"/>
        </p:xfrm>
        <a:graphic>
          <a:graphicData uri="http://schemas.openxmlformats.org/presentationml/2006/ole">
            <p:oleObj spid="_x0000_s95234" name="Объект упаковщика для оболочки" showAsIcon="1" r:id="rId3" imgW="2157840" imgH="86292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1128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АЛГОРИТМ РЕАБИЛИТАЦИИ ДЕТЕЙ С РАСЩЕЛИНОЙ ГУБЫ И НЕБА В ПЕРИОДЕ НОВОРОЖДЕННОСТИ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TURBO\Desktop\param2_2000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143116"/>
            <a:ext cx="3143273" cy="235745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143116"/>
            <a:ext cx="216490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трелка вправо 6"/>
          <p:cNvSpPr/>
          <p:nvPr/>
        </p:nvSpPr>
        <p:spPr>
          <a:xfrm>
            <a:off x="2500298" y="2786058"/>
            <a:ext cx="357190" cy="214314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286512" y="2786058"/>
            <a:ext cx="357190" cy="214314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C:\Users\TURBO\Desktop\36c94ae254c628ed6b54fc265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72008"/>
            <a:ext cx="2714644" cy="1807953"/>
          </a:xfrm>
          <a:prstGeom prst="rect">
            <a:avLst/>
          </a:prstGeom>
          <a:noFill/>
        </p:spPr>
      </p:pic>
      <p:sp>
        <p:nvSpPr>
          <p:cNvPr id="10" name="Стрелка вправо 9"/>
          <p:cNvSpPr/>
          <p:nvPr/>
        </p:nvSpPr>
        <p:spPr>
          <a:xfrm rot="16200000">
            <a:off x="1214414" y="3857628"/>
            <a:ext cx="357190" cy="214314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7643834" y="4000504"/>
            <a:ext cx="357190" cy="214314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C:\Users\TURBO\Desktop\804030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572008"/>
            <a:ext cx="2670024" cy="1785950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2071678"/>
            <a:ext cx="2357454" cy="14287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002060"/>
                </a:solidFill>
              </a:rPr>
              <a:t>НОВОЕ – </a:t>
            </a:r>
            <a:br>
              <a:rPr lang="ru-RU" sz="8800" b="1" dirty="0" smtClean="0">
                <a:solidFill>
                  <a:srgbClr val="002060"/>
                </a:solidFill>
              </a:rPr>
            </a:br>
            <a:r>
              <a:rPr lang="ru-RU" sz="8800" b="1" dirty="0" smtClean="0">
                <a:solidFill>
                  <a:srgbClr val="002060"/>
                </a:solidFill>
              </a:rPr>
              <a:t>ХОРОШО </a:t>
            </a:r>
            <a:br>
              <a:rPr lang="ru-RU" sz="8800" b="1" dirty="0" smtClean="0">
                <a:solidFill>
                  <a:srgbClr val="002060"/>
                </a:solidFill>
              </a:rPr>
            </a:br>
            <a:r>
              <a:rPr lang="ru-RU" sz="8800" b="1" dirty="0" smtClean="0">
                <a:solidFill>
                  <a:srgbClr val="002060"/>
                </a:solidFill>
              </a:rPr>
              <a:t>ЗАБЫТОЕ </a:t>
            </a:r>
            <a:br>
              <a:rPr lang="ru-RU" sz="8800" b="1" dirty="0" smtClean="0">
                <a:solidFill>
                  <a:srgbClr val="002060"/>
                </a:solidFill>
              </a:rPr>
            </a:br>
            <a:r>
              <a:rPr lang="ru-RU" sz="8800" b="1" dirty="0" smtClean="0">
                <a:solidFill>
                  <a:srgbClr val="002060"/>
                </a:solidFill>
              </a:rPr>
              <a:t>СТАРОЕ</a:t>
            </a:r>
            <a:endParaRPr lang="ru-RU" sz="8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002060"/>
                </a:solidFill>
              </a:rPr>
              <a:t>1950 </a:t>
            </a:r>
            <a:r>
              <a:rPr lang="ru-RU" sz="4000" b="1" dirty="0" smtClean="0">
                <a:solidFill>
                  <a:srgbClr val="002060"/>
                </a:solidFill>
              </a:rPr>
              <a:t>проф. Л.Е. Фролова</a:t>
            </a:r>
            <a:r>
              <a:rPr lang="ru-RU" sz="8800" b="1" dirty="0" smtClean="0">
                <a:solidFill>
                  <a:srgbClr val="002060"/>
                </a:solidFill>
              </a:rPr>
              <a:t/>
            </a:r>
            <a:br>
              <a:rPr lang="ru-RU" sz="8800" b="1" dirty="0" smtClean="0">
                <a:solidFill>
                  <a:srgbClr val="002060"/>
                </a:solidFill>
              </a:rPr>
            </a:br>
            <a:r>
              <a:rPr lang="ru-RU" sz="8800" b="1" dirty="0" smtClean="0">
                <a:solidFill>
                  <a:srgbClr val="002060"/>
                </a:solidFill>
              </a:rPr>
              <a:t>1962 </a:t>
            </a:r>
            <a:r>
              <a:rPr lang="ru-RU" sz="4000" b="1" dirty="0" smtClean="0">
                <a:solidFill>
                  <a:srgbClr val="002060"/>
                </a:solidFill>
              </a:rPr>
              <a:t>проф. Л.Е. Фролова </a:t>
            </a:r>
            <a:r>
              <a:rPr lang="ru-RU" sz="8800" b="1" dirty="0" smtClean="0">
                <a:solidFill>
                  <a:srgbClr val="002060"/>
                </a:solidFill>
              </a:rPr>
              <a:t/>
            </a:r>
            <a:br>
              <a:rPr lang="ru-RU" sz="8800" b="1" dirty="0" smtClean="0">
                <a:solidFill>
                  <a:srgbClr val="002060"/>
                </a:solidFill>
              </a:rPr>
            </a:br>
            <a:r>
              <a:rPr lang="ru-RU" sz="8800" b="1" dirty="0" smtClean="0">
                <a:solidFill>
                  <a:srgbClr val="002060"/>
                </a:solidFill>
              </a:rPr>
              <a:t>1980 </a:t>
            </a:r>
            <a:r>
              <a:rPr lang="ru-RU" sz="4000" b="1" dirty="0" smtClean="0">
                <a:solidFill>
                  <a:srgbClr val="002060"/>
                </a:solidFill>
              </a:rPr>
              <a:t>проф. Л.Е. Фролова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                       </a:t>
            </a:r>
            <a:r>
              <a:rPr lang="ru-RU" sz="4000" b="1" dirty="0" err="1" smtClean="0">
                <a:solidFill>
                  <a:srgbClr val="002060"/>
                </a:solidFill>
              </a:rPr>
              <a:t>мнс</a:t>
            </a:r>
            <a:r>
              <a:rPr lang="ru-RU" sz="4000" b="1" dirty="0" smtClean="0">
                <a:solidFill>
                  <a:srgbClr val="002060"/>
                </a:solidFill>
              </a:rPr>
              <a:t> Мамедов </a:t>
            </a:r>
            <a:r>
              <a:rPr lang="ru-RU" sz="4000" b="1" dirty="0" err="1" smtClean="0">
                <a:solidFill>
                  <a:srgbClr val="002060"/>
                </a:solidFill>
              </a:rPr>
              <a:t>Ад.А</a:t>
            </a: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8800" b="1" dirty="0" smtClean="0">
                <a:solidFill>
                  <a:srgbClr val="002060"/>
                </a:solidFill>
              </a:rPr>
              <a:t/>
            </a:r>
            <a:br>
              <a:rPr lang="ru-RU" sz="8800" b="1" dirty="0" smtClean="0">
                <a:solidFill>
                  <a:srgbClr val="002060"/>
                </a:solidFill>
              </a:rPr>
            </a:br>
            <a:r>
              <a:rPr lang="ru-RU" sz="8800" b="1" dirty="0" smtClean="0">
                <a:solidFill>
                  <a:srgbClr val="002060"/>
                </a:solidFill>
              </a:rPr>
              <a:t>2012 </a:t>
            </a:r>
            <a:r>
              <a:rPr lang="ru-RU" sz="4000" b="1" dirty="0" smtClean="0">
                <a:solidFill>
                  <a:srgbClr val="002060"/>
                </a:solidFill>
              </a:rPr>
              <a:t>проф. </a:t>
            </a:r>
            <a:r>
              <a:rPr lang="ru-RU" sz="4000" b="1" dirty="0" err="1" smtClean="0">
                <a:solidFill>
                  <a:srgbClr val="002060"/>
                </a:solidFill>
              </a:rPr>
              <a:t>Ад.А</a:t>
            </a:r>
            <a:r>
              <a:rPr lang="ru-RU" sz="4000" b="1" dirty="0" smtClean="0">
                <a:solidFill>
                  <a:srgbClr val="002060"/>
                </a:solidFill>
              </a:rPr>
              <a:t>. Мамедов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7200" b="1" dirty="0" smtClean="0">
                <a:solidFill>
                  <a:srgbClr val="002060"/>
                </a:solidFill>
              </a:rPr>
              <a:t>Впервые в России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создана система оказания специализированной медицинской помощи детям с расщелиной губы и неба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7200" b="1" dirty="0" smtClean="0">
                <a:solidFill>
                  <a:srgbClr val="002060"/>
                </a:solidFill>
              </a:rPr>
              <a:t>в периоде новорожденности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</a:rPr>
              <a:t>ПЕРВЫЕ ШАГИ БЫЛИ СДЕЛАНЫ В 2011 ГОДУ</a:t>
            </a:r>
            <a:br>
              <a:rPr lang="ru-RU" sz="6600" b="1" dirty="0" smtClean="0">
                <a:solidFill>
                  <a:srgbClr val="002060"/>
                </a:solidFill>
              </a:rPr>
            </a:br>
            <a:r>
              <a:rPr lang="ru-RU" sz="6600" b="1" dirty="0" smtClean="0">
                <a:solidFill>
                  <a:srgbClr val="002060"/>
                </a:solidFill>
              </a:rPr>
              <a:t>ПЕРВАЯ ОПЕРАЦИЯ В 2012 ГОДУ</a:t>
            </a:r>
            <a:endParaRPr lang="ru-RU" sz="6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15148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Детская челюстно-лицевая хирургия является </a:t>
            </a:r>
            <a:r>
              <a:rPr lang="ru-RU" sz="4800" dirty="0" err="1" smtClean="0">
                <a:solidFill>
                  <a:srgbClr val="002060"/>
                </a:solidFill>
              </a:rPr>
              <a:t>неотъемлимой</a:t>
            </a:r>
            <a:r>
              <a:rPr lang="ru-RU" sz="4800" dirty="0" smtClean="0">
                <a:solidFill>
                  <a:srgbClr val="002060"/>
                </a:solidFill>
              </a:rPr>
              <a:t> частью детской хирургии в условиях многопрофильной детской больницы</a:t>
            </a:r>
            <a:br>
              <a:rPr lang="ru-RU" sz="4800" dirty="0" smtClean="0">
                <a:solidFill>
                  <a:srgbClr val="002060"/>
                </a:solidFill>
              </a:rPr>
            </a:br>
            <a:r>
              <a:rPr lang="ru-RU" sz="4800" dirty="0" smtClean="0">
                <a:solidFill>
                  <a:srgbClr val="002060"/>
                </a:solidFill>
              </a:rPr>
              <a:t>(Ад. Мамедов)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94004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Клиника акушерства и гинекологии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им. В.Ф. Снегирева УКБ №2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Первого МГМУ им. И.М. Сеченова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Зам.гл врача – к.м.н., </a:t>
            </a:r>
            <a:r>
              <a:rPr lang="ru-RU" sz="3200" b="1" dirty="0" smtClean="0">
                <a:solidFill>
                  <a:srgbClr val="002060"/>
                </a:solidFill>
              </a:rPr>
              <a:t>Борисова Наталья Ивановна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зав. детск. </a:t>
            </a:r>
            <a:r>
              <a:rPr lang="ru-RU" sz="3200" dirty="0" err="1" smtClean="0">
                <a:solidFill>
                  <a:srgbClr val="002060"/>
                </a:solidFill>
              </a:rPr>
              <a:t>отд</a:t>
            </a:r>
            <a:r>
              <a:rPr lang="ru-RU" sz="3200" dirty="0" smtClean="0">
                <a:solidFill>
                  <a:srgbClr val="002060"/>
                </a:solidFill>
              </a:rPr>
              <a:t> – </a:t>
            </a:r>
            <a:r>
              <a:rPr lang="ru-RU" sz="3200" b="1" dirty="0" smtClean="0">
                <a:solidFill>
                  <a:srgbClr val="002060"/>
                </a:solidFill>
              </a:rPr>
              <a:t>Паршикова Ольга Васильевна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www.mma.ru/upload/iblock/9bb/9bb4fd07442f78b1de999cc589c8e79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</p:spPr>
      </p:pic>
      <p:pic>
        <p:nvPicPr>
          <p:cNvPr id="6" name="Рисунок 5" descr="logotip-2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714752"/>
            <a:ext cx="3862625" cy="1770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35756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ФГАУ НЦЗД ,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директор академик РАН,- </a:t>
            </a:r>
            <a:r>
              <a:rPr lang="ru-RU" sz="3200" b="1" dirty="0" smtClean="0">
                <a:solidFill>
                  <a:srgbClr val="002060"/>
                </a:solidFill>
              </a:rPr>
              <a:t>Баранов А.А.,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директор </a:t>
            </a:r>
            <a:r>
              <a:rPr lang="ru-RU" sz="3200" dirty="0" err="1" smtClean="0">
                <a:solidFill>
                  <a:srgbClr val="002060"/>
                </a:solidFill>
              </a:rPr>
              <a:t>НИИПедиатрии</a:t>
            </a:r>
            <a:r>
              <a:rPr lang="ru-RU" sz="3200" dirty="0" smtClean="0">
                <a:solidFill>
                  <a:srgbClr val="002060"/>
                </a:solidFill>
              </a:rPr>
              <a:t>, академик РАН – </a:t>
            </a:r>
            <a:r>
              <a:rPr lang="ru-RU" sz="3200" b="1" dirty="0" err="1" smtClean="0">
                <a:solidFill>
                  <a:srgbClr val="002060"/>
                </a:solidFill>
              </a:rPr>
              <a:t>Намазова-Баранова</a:t>
            </a:r>
            <a:r>
              <a:rPr lang="ru-RU" sz="3200" b="1" dirty="0" smtClean="0">
                <a:solidFill>
                  <a:srgbClr val="002060"/>
                </a:solidFill>
              </a:rPr>
              <a:t> Лейла </a:t>
            </a:r>
            <a:r>
              <a:rPr lang="ru-RU" sz="3200" b="1" dirty="0" err="1" smtClean="0">
                <a:solidFill>
                  <a:srgbClr val="002060"/>
                </a:solidFill>
              </a:rPr>
              <a:t>Сеймуровна</a:t>
            </a:r>
            <a:r>
              <a:rPr lang="ru-RU" sz="3200" b="1" dirty="0" smtClean="0">
                <a:solidFill>
                  <a:srgbClr val="002060"/>
                </a:solidFill>
              </a:rPr>
              <a:t>,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гл. врач КДЦ- к.м.н. </a:t>
            </a:r>
            <a:r>
              <a:rPr lang="ru-RU" sz="3200" b="1" dirty="0" smtClean="0">
                <a:solidFill>
                  <a:srgbClr val="002060"/>
                </a:solidFill>
              </a:rPr>
              <a:t>Геворкян Анна </a:t>
            </a:r>
            <a:r>
              <a:rPr lang="ru-RU" sz="3200" b="1" dirty="0" err="1" smtClean="0">
                <a:solidFill>
                  <a:srgbClr val="002060"/>
                </a:solidFill>
              </a:rPr>
              <a:t>Казаровна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гл. врач </a:t>
            </a:r>
            <a:r>
              <a:rPr lang="ru-RU" sz="3200" b="1" dirty="0" smtClean="0">
                <a:solidFill>
                  <a:srgbClr val="002060"/>
                </a:solidFill>
              </a:rPr>
              <a:t>Баранов Константин Николаевич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http://www.medsys.ru/images/upload/1706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0470"/>
            <a:ext cx="4143372" cy="3107529"/>
          </a:xfrm>
          <a:prstGeom prst="rect">
            <a:avLst/>
          </a:prstGeom>
          <a:noFill/>
        </p:spPr>
      </p:pic>
      <p:pic>
        <p:nvPicPr>
          <p:cNvPr id="18436" name="Picture 4" descr="http://do.gendocs.ru/pars_docs/tw_refs/365/364035/364035_html_27e2d3f8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643314"/>
            <a:ext cx="2638425" cy="2562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  </a:t>
            </a:r>
            <a:r>
              <a:rPr lang="ru-RU" sz="2400" dirty="0" smtClean="0">
                <a:solidFill>
                  <a:srgbClr val="002060"/>
                </a:solidFill>
              </a:rPr>
              <a:t>Хирургическое отделение НЦЗД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Директор НИИ Детской хирургии НЦЗД,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зав. отд. , профессор </a:t>
            </a:r>
            <a:r>
              <a:rPr lang="ru-RU" sz="3200" b="1" dirty="0" smtClean="0">
                <a:solidFill>
                  <a:srgbClr val="002060"/>
                </a:solidFill>
              </a:rPr>
              <a:t>Морозов Дмитрий Анатольевич</a:t>
            </a:r>
            <a:r>
              <a:rPr lang="ru-RU" sz="3200" dirty="0" smtClean="0">
                <a:solidFill>
                  <a:srgbClr val="002060"/>
                </a:solidFill>
              </a:rPr>
              <a:t>,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err="1" smtClean="0">
                <a:solidFill>
                  <a:srgbClr val="002060"/>
                </a:solidFill>
              </a:rPr>
              <a:t>Хирург-неонатолог</a:t>
            </a:r>
            <a:r>
              <a:rPr lang="ru-RU" sz="2400" dirty="0" smtClean="0">
                <a:solidFill>
                  <a:srgbClr val="002060"/>
                </a:solidFill>
              </a:rPr>
              <a:t> – д.м.н., профессор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Кучеров Юрий Иванович,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Анестезиолог – д.м.н., профессор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3200" b="1" dirty="0" err="1" smtClean="0">
                <a:solidFill>
                  <a:srgbClr val="002060"/>
                </a:solidFill>
              </a:rPr>
              <a:t>Жиркова</a:t>
            </a:r>
            <a:r>
              <a:rPr lang="ru-RU" sz="3200" b="1" dirty="0" smtClean="0">
                <a:solidFill>
                  <a:srgbClr val="002060"/>
                </a:solidFill>
              </a:rPr>
              <a:t> Юлия Викторовна</a:t>
            </a:r>
            <a:r>
              <a:rPr lang="ru-RU" sz="3200" dirty="0" smtClean="0">
                <a:solidFill>
                  <a:srgbClr val="002060"/>
                </a:solidFill>
              </a:rPr>
              <a:t>,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челюстно-лицевой хирург – д.м.н., профессор </a:t>
            </a:r>
            <a:r>
              <a:rPr lang="ru-RU" sz="2400" b="1" dirty="0" smtClean="0">
                <a:solidFill>
                  <a:srgbClr val="002060"/>
                </a:solidFill>
              </a:rPr>
              <a:t>Мамедов </a:t>
            </a:r>
            <a:r>
              <a:rPr lang="ru-RU" sz="2400" b="1" dirty="0" err="1" smtClean="0">
                <a:solidFill>
                  <a:srgbClr val="002060"/>
                </a:solidFill>
              </a:rPr>
              <a:t>Ад.А</a:t>
            </a:r>
            <a:r>
              <a:rPr lang="ru-RU" sz="2400" b="1" dirty="0" smtClean="0">
                <a:solidFill>
                  <a:srgbClr val="002060"/>
                </a:solidFill>
              </a:rPr>
              <a:t>.,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ассистент </a:t>
            </a:r>
            <a:r>
              <a:rPr lang="ru-RU" sz="2400" b="1" dirty="0" err="1" smtClean="0">
                <a:solidFill>
                  <a:srgbClr val="002060"/>
                </a:solidFill>
              </a:rPr>
              <a:t>Макленнан</a:t>
            </a:r>
            <a:r>
              <a:rPr lang="ru-RU" sz="2400" b="1" dirty="0" smtClean="0">
                <a:solidFill>
                  <a:srgbClr val="002060"/>
                </a:solidFill>
              </a:rPr>
              <a:t> Анастасия </a:t>
            </a:r>
            <a:r>
              <a:rPr lang="ru-RU" sz="2400" b="1" dirty="0" err="1" smtClean="0">
                <a:solidFill>
                  <a:srgbClr val="002060"/>
                </a:solidFill>
              </a:rPr>
              <a:t>Бенедиктовна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Рисунок 3" descr="Logo MGMY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0"/>
            <a:ext cx="1571604" cy="2080343"/>
          </a:xfrm>
          <a:prstGeom prst="rect">
            <a:avLst/>
          </a:prstGeom>
        </p:spPr>
      </p:pic>
      <p:pic>
        <p:nvPicPr>
          <p:cNvPr id="5" name="Picture 4" descr="http://do.gendocs.ru/pars_docs/tw_refs/365/364035/364035_html_27e2d3f8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14546" cy="2150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мпозиция 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786314" y="0"/>
            <a:ext cx="4357686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0"/>
            <a:ext cx="4643470" cy="6858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Все пациенты распределены соответственно принятой в клинике классификации 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(Ад. Мамедов, 1998)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13867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1124744"/>
            <a:ext cx="8536462" cy="3888432"/>
          </a:xfrm>
        </p:spPr>
        <p:txBody>
          <a:bodyPr>
            <a:noAutofit/>
          </a:bodyPr>
          <a:lstStyle/>
          <a:p>
            <a:r>
              <a:rPr lang="ru-RU" sz="8800" dirty="0" smtClean="0"/>
              <a:t>Клинические примеры</a:t>
            </a:r>
            <a:endParaRPr lang="ru-RU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Пациент </a:t>
            </a:r>
            <a:r>
              <a:rPr lang="en-US" sz="2400" dirty="0" smtClean="0">
                <a:solidFill>
                  <a:srgbClr val="002060"/>
                </a:solidFill>
              </a:rPr>
              <a:t>X. 3 </a:t>
            </a:r>
            <a:r>
              <a:rPr lang="ru-RU" sz="2400" dirty="0" smtClean="0">
                <a:solidFill>
                  <a:srgbClr val="002060"/>
                </a:solidFill>
              </a:rPr>
              <a:t>дня</a:t>
            </a:r>
            <a:r>
              <a:rPr lang="en-US" sz="2400" dirty="0" smtClean="0">
                <a:solidFill>
                  <a:srgbClr val="002060"/>
                </a:solidFill>
              </a:rPr>
              <a:t>. 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Уровень </a:t>
            </a:r>
            <a:r>
              <a:rPr lang="en-US" sz="2400" dirty="0" err="1" smtClean="0">
                <a:solidFill>
                  <a:srgbClr val="002060"/>
                </a:solidFill>
              </a:rPr>
              <a:t>Hb</a:t>
            </a:r>
            <a:r>
              <a:rPr lang="en-US" sz="2400" dirty="0" smtClean="0">
                <a:solidFill>
                  <a:srgbClr val="002060"/>
                </a:solidFill>
              </a:rPr>
              <a:t> 1-3 </a:t>
            </a:r>
            <a:r>
              <a:rPr lang="ru-RU" sz="2400" dirty="0" smtClean="0">
                <a:solidFill>
                  <a:srgbClr val="002060"/>
                </a:solidFill>
              </a:rPr>
              <a:t>дня - </a:t>
            </a:r>
            <a:r>
              <a:rPr lang="en-US" sz="2400" dirty="0" smtClean="0">
                <a:solidFill>
                  <a:srgbClr val="002060"/>
                </a:solidFill>
              </a:rPr>
              <a:t>18.5 g/</a:t>
            </a:r>
            <a:r>
              <a:rPr lang="en-US" sz="2400" dirty="0" err="1" smtClean="0">
                <a:solidFill>
                  <a:srgbClr val="002060"/>
                </a:solidFill>
              </a:rPr>
              <a:t>dL</a:t>
            </a:r>
            <a:r>
              <a:rPr lang="en-US" sz="2400" dirty="0" smtClean="0">
                <a:solidFill>
                  <a:srgbClr val="002060"/>
                </a:solidFill>
              </a:rPr>
              <a:t> (-2SD: 14.5 g/</a:t>
            </a:r>
            <a:r>
              <a:rPr lang="en-US" sz="2400" dirty="0" err="1" smtClean="0">
                <a:solidFill>
                  <a:srgbClr val="002060"/>
                </a:solidFill>
              </a:rPr>
              <a:t>dL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br>
              <a:rPr lang="en-US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23986"/>
            <a:ext cx="7643866" cy="509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57158" y="1000108"/>
            <a:ext cx="6143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        Вес </a:t>
            </a:r>
            <a:r>
              <a:rPr lang="en-US" sz="2000" dirty="0" smtClean="0">
                <a:solidFill>
                  <a:srgbClr val="002060"/>
                </a:solidFill>
              </a:rPr>
              <a:t>3k 503. 81 g 10lb = 4kg 535.92g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001056" cy="8572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Односторонняя расщелина губы и альвеолярного отростка справа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09673"/>
            <a:ext cx="8286808" cy="552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4214842" cy="62865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Анестезиологическое пособие позволяет провести операцию на ранних сроках жизни новорожденного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001156" cy="86752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Фото сразу после первичной </a:t>
            </a:r>
            <a:r>
              <a:rPr lang="ru-RU" sz="3600" dirty="0" err="1" smtClean="0">
                <a:solidFill>
                  <a:srgbClr val="002060"/>
                </a:solidFill>
              </a:rPr>
              <a:t>хейлопластики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8298635" cy="553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43404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7 сутки после первичной </a:t>
            </a:r>
            <a:r>
              <a:rPr lang="ru-RU" dirty="0" err="1" smtClean="0">
                <a:solidFill>
                  <a:srgbClr val="002060"/>
                </a:solidFill>
              </a:rPr>
              <a:t>хейлопластики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2227" name="Picture 3" descr="F:\Кузьмин май 2013\Кузьмин для отчета\IMG_4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9734" y="428604"/>
            <a:ext cx="4728546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85852" y="30003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28586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Реабилитация пациентов с расщелиной губы и неба в периоде новорожденности</a:t>
            </a:r>
          </a:p>
          <a:p>
            <a:pPr algn="ctr"/>
            <a:endParaRPr lang="ru-RU" sz="40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6215082"/>
            <a:ext cx="9144000" cy="6429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Счастье родителей, наша радость!</a:t>
            </a:r>
            <a:endParaRPr lang="ru-RU" dirty="0"/>
          </a:p>
        </p:txBody>
      </p:sp>
      <p:pic>
        <p:nvPicPr>
          <p:cNvPr id="53250" name="Picture 2" descr="F:\Кузьмин май 2013\Кузьмин для отчета\IMG_41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37110"/>
            <a:ext cx="9072562" cy="607221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3108" y="1571612"/>
            <a:ext cx="1071570" cy="214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72172" y="3225365"/>
            <a:ext cx="1085712" cy="2750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rgbClr val="002060"/>
                </a:solidFill>
              </a:rPr>
              <a:t>Пациент </a:t>
            </a:r>
            <a:r>
              <a:rPr lang="en-US" sz="2200" dirty="0" smtClean="0">
                <a:solidFill>
                  <a:srgbClr val="002060"/>
                </a:solidFill>
              </a:rPr>
              <a:t>Y</a:t>
            </a:r>
            <a:r>
              <a:rPr lang="ru-RU" sz="2200" dirty="0" smtClean="0">
                <a:solidFill>
                  <a:srgbClr val="002060"/>
                </a:solidFill>
              </a:rPr>
              <a:t>.</a:t>
            </a:r>
            <a:r>
              <a:rPr lang="en-US" sz="2200" dirty="0" smtClean="0">
                <a:solidFill>
                  <a:srgbClr val="002060"/>
                </a:solidFill>
              </a:rPr>
              <a:t>, </a:t>
            </a:r>
            <a:r>
              <a:rPr lang="ru-RU" sz="2200" dirty="0" smtClean="0">
                <a:solidFill>
                  <a:srgbClr val="002060"/>
                </a:solidFill>
              </a:rPr>
              <a:t>4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ru-RU" sz="2200" dirty="0" smtClean="0">
                <a:solidFill>
                  <a:srgbClr val="002060"/>
                </a:solidFill>
              </a:rPr>
              <a:t>дня</a:t>
            </a:r>
            <a:br>
              <a:rPr lang="ru-RU" sz="2200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</a:rPr>
              <a:t> Уровень </a:t>
            </a:r>
            <a:r>
              <a:rPr lang="en-US" sz="2200" dirty="0" err="1" smtClean="0">
                <a:solidFill>
                  <a:srgbClr val="002060"/>
                </a:solidFill>
              </a:rPr>
              <a:t>Hb</a:t>
            </a:r>
            <a:r>
              <a:rPr lang="en-US" sz="2200" dirty="0" smtClean="0">
                <a:solidFill>
                  <a:srgbClr val="002060"/>
                </a:solidFill>
              </a:rPr>
              <a:t> 1-</a:t>
            </a:r>
            <a:r>
              <a:rPr lang="ru-RU" sz="2200" dirty="0" smtClean="0">
                <a:solidFill>
                  <a:srgbClr val="002060"/>
                </a:solidFill>
              </a:rPr>
              <a:t>4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ru-RU" sz="2200" dirty="0" smtClean="0">
                <a:solidFill>
                  <a:srgbClr val="002060"/>
                </a:solidFill>
              </a:rPr>
              <a:t>дня - </a:t>
            </a:r>
            <a:r>
              <a:rPr lang="en-US" sz="2200" dirty="0" smtClean="0">
                <a:solidFill>
                  <a:srgbClr val="002060"/>
                </a:solidFill>
              </a:rPr>
              <a:t>18.5 g/</a:t>
            </a:r>
            <a:r>
              <a:rPr lang="en-US" sz="2200" dirty="0" err="1" smtClean="0">
                <a:solidFill>
                  <a:srgbClr val="002060"/>
                </a:solidFill>
              </a:rPr>
              <a:t>dL</a:t>
            </a:r>
            <a:r>
              <a:rPr lang="en-US" sz="2200" dirty="0" smtClean="0">
                <a:solidFill>
                  <a:srgbClr val="002060"/>
                </a:solidFill>
              </a:rPr>
              <a:t> (-2SD: 14.5 g/</a:t>
            </a:r>
            <a:r>
              <a:rPr lang="en-US" sz="2200" dirty="0" err="1" smtClean="0">
                <a:solidFill>
                  <a:srgbClr val="002060"/>
                </a:solidFill>
              </a:rPr>
              <a:t>dL</a:t>
            </a:r>
            <a:r>
              <a:rPr lang="en-US" sz="2200" dirty="0" smtClean="0">
                <a:solidFill>
                  <a:srgbClr val="002060"/>
                </a:solidFill>
              </a:rPr>
              <a:t>)</a:t>
            </a:r>
            <a:r>
              <a:rPr lang="ru-RU" sz="2200" dirty="0" smtClean="0">
                <a:solidFill>
                  <a:srgbClr val="002060"/>
                </a:solidFill>
              </a:rPr>
              <a:t/>
            </a:r>
            <a:br>
              <a:rPr lang="ru-RU" sz="22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Вес </a:t>
            </a:r>
            <a:r>
              <a:rPr lang="en-US" sz="2400" dirty="0" smtClean="0">
                <a:solidFill>
                  <a:srgbClr val="002060"/>
                </a:solidFill>
              </a:rPr>
              <a:t>3k 503. 81 g 10lb = 4kg 535.92g</a:t>
            </a:r>
            <a:r>
              <a:rPr lang="ru-RU" sz="2200" dirty="0" smtClean="0">
                <a:solidFill>
                  <a:srgbClr val="002060"/>
                </a:solidFill>
              </a:rPr>
              <a:t/>
            </a:r>
            <a:br>
              <a:rPr lang="ru-RU" sz="2200" dirty="0" smtClean="0">
                <a:solidFill>
                  <a:srgbClr val="002060"/>
                </a:solidFill>
              </a:rPr>
            </a:b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TURBO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6867338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Через 10 дней после операции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H:\пациент Мамедова Ад.А\_MG_33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813"/>
            <a:ext cx="9109075" cy="6072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пациент Мамедова Ад.А\_MG_33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896"/>
            <a:ext cx="8786874" cy="58579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865423">
            <a:off x="1923213" y="2113531"/>
            <a:ext cx="1368483" cy="128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041150">
            <a:off x="5857331" y="3065682"/>
            <a:ext cx="1428760" cy="214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Фото пациента через 2 месяца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Mamedov\Desktop\IMG_17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176674"/>
            <a:ext cx="4383055" cy="5681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>
                <a:solidFill>
                  <a:srgbClr val="002060"/>
                </a:solidFill>
              </a:rPr>
              <a:t>Пациент Ч.</a:t>
            </a:r>
            <a:r>
              <a:rPr lang="en-US" sz="2700" dirty="0" smtClean="0">
                <a:solidFill>
                  <a:srgbClr val="002060"/>
                </a:solidFill>
              </a:rPr>
              <a:t>, </a:t>
            </a:r>
            <a:r>
              <a:rPr lang="ru-RU" sz="2700" dirty="0" smtClean="0">
                <a:solidFill>
                  <a:srgbClr val="002060"/>
                </a:solidFill>
              </a:rPr>
              <a:t>5</a:t>
            </a:r>
            <a:r>
              <a:rPr lang="en-US" sz="2700" dirty="0" smtClean="0">
                <a:solidFill>
                  <a:srgbClr val="002060"/>
                </a:solidFill>
              </a:rPr>
              <a:t> </a:t>
            </a:r>
            <a:r>
              <a:rPr lang="ru-RU" sz="2700" dirty="0" smtClean="0">
                <a:solidFill>
                  <a:srgbClr val="002060"/>
                </a:solidFill>
              </a:rPr>
              <a:t>дней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 Уровень </a:t>
            </a:r>
            <a:r>
              <a:rPr lang="en-US" sz="2700" dirty="0" err="1" smtClean="0">
                <a:solidFill>
                  <a:srgbClr val="002060"/>
                </a:solidFill>
              </a:rPr>
              <a:t>Hb</a:t>
            </a:r>
            <a:r>
              <a:rPr lang="en-US" sz="2700" dirty="0" smtClean="0">
                <a:solidFill>
                  <a:srgbClr val="002060"/>
                </a:solidFill>
              </a:rPr>
              <a:t> 1-</a:t>
            </a:r>
            <a:r>
              <a:rPr lang="ru-RU" sz="2700" dirty="0" smtClean="0">
                <a:solidFill>
                  <a:srgbClr val="002060"/>
                </a:solidFill>
              </a:rPr>
              <a:t>5</a:t>
            </a:r>
            <a:r>
              <a:rPr lang="en-US" sz="2700" dirty="0" smtClean="0">
                <a:solidFill>
                  <a:srgbClr val="002060"/>
                </a:solidFill>
              </a:rPr>
              <a:t> </a:t>
            </a:r>
            <a:r>
              <a:rPr lang="ru-RU" sz="2700" dirty="0" smtClean="0">
                <a:solidFill>
                  <a:srgbClr val="002060"/>
                </a:solidFill>
              </a:rPr>
              <a:t>дня - </a:t>
            </a:r>
            <a:r>
              <a:rPr lang="en-US" sz="2700" dirty="0" smtClean="0">
                <a:solidFill>
                  <a:srgbClr val="002060"/>
                </a:solidFill>
              </a:rPr>
              <a:t>1</a:t>
            </a:r>
            <a:r>
              <a:rPr lang="ru-RU" sz="2700" dirty="0" smtClean="0">
                <a:solidFill>
                  <a:srgbClr val="002060"/>
                </a:solidFill>
              </a:rPr>
              <a:t>9</a:t>
            </a:r>
            <a:r>
              <a:rPr lang="en-US" sz="2700" dirty="0" smtClean="0">
                <a:solidFill>
                  <a:srgbClr val="002060"/>
                </a:solidFill>
              </a:rPr>
              <a:t>.5 g/</a:t>
            </a:r>
            <a:r>
              <a:rPr lang="en-US" sz="2700" dirty="0" err="1" smtClean="0">
                <a:solidFill>
                  <a:srgbClr val="002060"/>
                </a:solidFill>
              </a:rPr>
              <a:t>dL</a:t>
            </a:r>
            <a:r>
              <a:rPr lang="en-US" sz="2700" dirty="0" smtClean="0">
                <a:solidFill>
                  <a:srgbClr val="002060"/>
                </a:solidFill>
              </a:rPr>
              <a:t> (-2SD: 1</a:t>
            </a:r>
            <a:r>
              <a:rPr lang="ru-RU" sz="2700" dirty="0" smtClean="0">
                <a:solidFill>
                  <a:srgbClr val="002060"/>
                </a:solidFill>
              </a:rPr>
              <a:t>4</a:t>
            </a:r>
            <a:r>
              <a:rPr lang="en-US" sz="2700" dirty="0" smtClean="0">
                <a:solidFill>
                  <a:srgbClr val="002060"/>
                </a:solidFill>
              </a:rPr>
              <a:t>.</a:t>
            </a:r>
            <a:r>
              <a:rPr lang="ru-RU" sz="2700" dirty="0" smtClean="0">
                <a:solidFill>
                  <a:srgbClr val="002060"/>
                </a:solidFill>
              </a:rPr>
              <a:t>7</a:t>
            </a:r>
            <a:r>
              <a:rPr lang="en-US" sz="2700" dirty="0" smtClean="0">
                <a:solidFill>
                  <a:srgbClr val="002060"/>
                </a:solidFill>
              </a:rPr>
              <a:t> g/</a:t>
            </a:r>
            <a:r>
              <a:rPr lang="en-US" sz="2700" dirty="0" err="1" smtClean="0">
                <a:solidFill>
                  <a:srgbClr val="002060"/>
                </a:solidFill>
              </a:rPr>
              <a:t>dL</a:t>
            </a:r>
            <a:r>
              <a:rPr lang="en-US" sz="2700" dirty="0" smtClean="0">
                <a:solidFill>
                  <a:srgbClr val="002060"/>
                </a:solidFill>
              </a:rPr>
              <a:t>)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 Вес </a:t>
            </a:r>
            <a:r>
              <a:rPr lang="en-US" sz="2700" dirty="0" smtClean="0">
                <a:solidFill>
                  <a:srgbClr val="002060"/>
                </a:solidFill>
              </a:rPr>
              <a:t>3k </a:t>
            </a:r>
            <a:r>
              <a:rPr lang="ru-RU" sz="2700" dirty="0" smtClean="0">
                <a:solidFill>
                  <a:srgbClr val="002060"/>
                </a:solidFill>
              </a:rPr>
              <a:t>7</a:t>
            </a:r>
            <a:r>
              <a:rPr lang="en-US" sz="2700" dirty="0" smtClean="0">
                <a:solidFill>
                  <a:srgbClr val="002060"/>
                </a:solidFill>
              </a:rPr>
              <a:t>0</a:t>
            </a:r>
            <a:r>
              <a:rPr lang="ru-RU" sz="2700" dirty="0" smtClean="0">
                <a:solidFill>
                  <a:srgbClr val="002060"/>
                </a:solidFill>
              </a:rPr>
              <a:t>0</a:t>
            </a:r>
            <a:r>
              <a:rPr lang="en-US" sz="2700" dirty="0" smtClean="0">
                <a:solidFill>
                  <a:srgbClr val="002060"/>
                </a:solidFill>
              </a:rPr>
              <a:t>. 81 g 10lb = </a:t>
            </a:r>
            <a:r>
              <a:rPr lang="ru-RU" sz="2700" dirty="0" smtClean="0">
                <a:solidFill>
                  <a:srgbClr val="002060"/>
                </a:solidFill>
              </a:rPr>
              <a:t>5</a:t>
            </a:r>
            <a:r>
              <a:rPr lang="en-US" sz="2700" dirty="0" smtClean="0">
                <a:solidFill>
                  <a:srgbClr val="002060"/>
                </a:solidFill>
              </a:rPr>
              <a:t>kg </a:t>
            </a:r>
            <a:r>
              <a:rPr lang="ru-RU" sz="2700" dirty="0" smtClean="0">
                <a:solidFill>
                  <a:srgbClr val="002060"/>
                </a:solidFill>
              </a:rPr>
              <a:t>300</a:t>
            </a:r>
            <a:r>
              <a:rPr lang="en-US" sz="2700" dirty="0" smtClean="0">
                <a:solidFill>
                  <a:srgbClr val="002060"/>
                </a:solidFill>
              </a:rPr>
              <a:t>.92g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ФОТО ДРУЗЕЙ И КОЛЛЕГ основной\Пациенты НЦЗД\2014\Новорожд 4\Черников\IMG_1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ФОТО ДРУЗЕЙ И КОЛЛЕГ основной\Пациенты НЦЗД\2014\Новорожд 4\Черников\IMG_1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1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4429124" cy="6858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общей хирургии, педиатрии принято зондовое кормление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ФОТО ДРУЗЕЙ И КОЛЛЕГ основной\Пациенты НЦЗД\2014\Новорожд 4\Черников\IMG_178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00496" y="-589"/>
            <a:ext cx="5143504" cy="6858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08504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Пациент Б.</a:t>
            </a:r>
            <a:r>
              <a:rPr lang="en-US" dirty="0" smtClean="0"/>
              <a:t>, </a:t>
            </a:r>
            <a:r>
              <a:rPr lang="ru-RU" dirty="0" smtClean="0"/>
              <a:t>5</a:t>
            </a:r>
            <a:r>
              <a:rPr lang="en-US" dirty="0" smtClean="0"/>
              <a:t> </a:t>
            </a:r>
            <a:r>
              <a:rPr lang="ru-RU" dirty="0" smtClean="0"/>
              <a:t>дней</a:t>
            </a:r>
            <a:br>
              <a:rPr lang="ru-RU" dirty="0" smtClean="0"/>
            </a:br>
            <a:r>
              <a:rPr lang="ru-RU" dirty="0" smtClean="0"/>
              <a:t>Зондовое кормление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ФОТО ДРУЗЕЙ И КОЛЛЕГ основной\Пациенты НЦЗД\2014\Новорожд 5\IMG_18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19237"/>
            <a:ext cx="3500462" cy="4667283"/>
          </a:xfrm>
          <a:prstGeom prst="rect">
            <a:avLst/>
          </a:prstGeom>
          <a:noFill/>
        </p:spPr>
      </p:pic>
      <p:pic>
        <p:nvPicPr>
          <p:cNvPr id="6147" name="Picture 3" descr="C:\ФОТО ДРУЗЕЙ И КОЛЛЕГ основной\Пациенты НЦЗД\2014\Новорожд 5\IMG_1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825" y="1857364"/>
            <a:ext cx="5152517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9600" b="1" dirty="0" smtClean="0">
                <a:solidFill>
                  <a:srgbClr val="002060"/>
                </a:solidFill>
              </a:rPr>
              <a:t>ОДНАКО,</a:t>
            </a:r>
            <a:endParaRPr lang="ru-RU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cpcjournal.org/na101/home/literatum/publisher/pinnacle/journals/content/cpcj/2012/15451569-49.2/10-079/production/images/medium/cpcj-49-02-02-f01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1" y="0"/>
            <a:ext cx="4805525" cy="66558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76056" y="5715016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Images from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Cleft Palate-Craniofacial Journal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Volume 49, Issue 2 (March 2012)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72066" y="274638"/>
            <a:ext cx="3929090" cy="486887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 проблеме детей с расщелиной губы и неба известно с 15 века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14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71470" y="4929198"/>
            <a:ext cx="9215470" cy="192880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ГРУДНОЕ ВСКАРМЛИВАНИЕ НАЧИНАЕТСЯ НА 1 СУТКИ ПОСЛЕ ОПЕРАЦИИ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3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6096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072074"/>
            <a:ext cx="9144000" cy="178592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Радость то какая – могу пить </a:t>
            </a:r>
            <a:r>
              <a:rPr lang="ru-RU" sz="6700" dirty="0" smtClean="0">
                <a:solidFill>
                  <a:schemeClr val="bg1"/>
                </a:solidFill>
              </a:rPr>
              <a:t>материнское молоко</a:t>
            </a:r>
            <a:r>
              <a:rPr lang="ru-RU" dirty="0" smtClean="0">
                <a:solidFill>
                  <a:schemeClr val="bg1"/>
                </a:solidFill>
              </a:rPr>
              <a:t>!!!!!!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9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4000496" cy="644051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«На всякий случай» </a:t>
            </a:r>
            <a:r>
              <a:rPr lang="ru-RU" dirty="0" err="1" smtClean="0">
                <a:solidFill>
                  <a:srgbClr val="002060"/>
                </a:solidFill>
              </a:rPr>
              <a:t>назогастральный</a:t>
            </a:r>
            <a:r>
              <a:rPr lang="ru-RU" dirty="0" smtClean="0">
                <a:solidFill>
                  <a:srgbClr val="002060"/>
                </a:solidFill>
              </a:rPr>
              <a:t> зонд не убираем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1132116">
            <a:off x="4930951" y="2182739"/>
            <a:ext cx="1428760" cy="1030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08569">
            <a:off x="2859249" y="1254045"/>
            <a:ext cx="1428760" cy="1030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Такая наша радость!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9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796" y="285728"/>
            <a:ext cx="4929204" cy="657227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71414"/>
            <a:ext cx="4643438" cy="678658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При отсутствии грудного молока – питание из бутылочки с соской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6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14290"/>
            <a:ext cx="3929058" cy="650085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 здесь, к сожалению, нет грудного молока.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Учимся кормить из соски с бутылочкой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15148"/>
          </a:xfrm>
        </p:spPr>
        <p:txBody>
          <a:bodyPr>
            <a:normAutofit/>
          </a:bodyPr>
          <a:lstStyle/>
          <a:p>
            <a:pPr lvl="0" indent="450850" fontAlgn="base"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МЕЖДИСЦИПЛИНАРНЫЙ ПОДХОД В ЛЕЧЕНИИ ДЕТЕЙ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ОДНОСТОРОННЕЙ ПОЛНОЙ РАСЩЕЛИНОЙ ГУБЫ И НЕБА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500042"/>
            <a:ext cx="8305800" cy="11430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“</a:t>
            </a:r>
            <a:r>
              <a:rPr lang="ru-RU" sz="2000" dirty="0" smtClean="0">
                <a:solidFill>
                  <a:srgbClr val="002060"/>
                </a:solidFill>
              </a:rPr>
              <a:t>…человеческое лицо является коридором для эмоций, входными воротами для вербального и невербальньного общения, критерием социальной интеграции человека в социуме, выбором партнера для воспроизведения потомства…</a:t>
            </a:r>
            <a:r>
              <a:rPr lang="en-US" sz="2000" dirty="0" smtClean="0">
                <a:solidFill>
                  <a:srgbClr val="002060"/>
                </a:solidFill>
              </a:rPr>
              <a:t>” </a:t>
            </a:r>
            <a:r>
              <a:rPr lang="ru-RU" sz="2000" dirty="0" smtClean="0">
                <a:solidFill>
                  <a:srgbClr val="002060"/>
                </a:solidFill>
              </a:rPr>
              <a:t>(</a:t>
            </a:r>
            <a:r>
              <a:rPr lang="en-US" sz="2000" dirty="0" smtClean="0">
                <a:solidFill>
                  <a:srgbClr val="002060"/>
                </a:solidFill>
              </a:rPr>
              <a:t>Fink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A., 2005).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Picture 2" descr="F:\3324_1615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2058103"/>
            <a:ext cx="1898807" cy="2382816"/>
          </a:xfrm>
          <a:prstGeom prst="rect">
            <a:avLst/>
          </a:prstGeom>
          <a:noFill/>
        </p:spPr>
      </p:pic>
      <p:pic>
        <p:nvPicPr>
          <p:cNvPr id="4098" name="Picture 2" descr="F:\download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4572008"/>
            <a:ext cx="2167793" cy="1705102"/>
          </a:xfrm>
          <a:prstGeom prst="rect">
            <a:avLst/>
          </a:prstGeom>
          <a:noFill/>
        </p:spPr>
      </p:pic>
      <p:pic>
        <p:nvPicPr>
          <p:cNvPr id="4100" name="Picture 4" descr="http://www.cpcjournal.org/na101/home/literatum/publisher/pinnacle/journals/content/cpcj/2012/15451569-49.2/10-079/production/images/medium/cpcj-49-02-02-f11.gif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1" y="2058103"/>
            <a:ext cx="1858370" cy="2382526"/>
          </a:xfrm>
          <a:prstGeom prst="rect">
            <a:avLst/>
          </a:prstGeom>
          <a:noFill/>
        </p:spPr>
      </p:pic>
      <p:pic>
        <p:nvPicPr>
          <p:cNvPr id="4102" name="Picture 6" descr="http://www.cpcjournal.org/na101/home/literatum/publisher/pinnacle/journals/content/cpcj/2012/15451569-49.2/10-079/production/images/medium/cpcj-49-02-02-f07.gif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9724" y="2058103"/>
            <a:ext cx="2087092" cy="2382526"/>
          </a:xfrm>
          <a:prstGeom prst="rect">
            <a:avLst/>
          </a:prstGeom>
          <a:noFill/>
        </p:spPr>
      </p:pic>
      <p:pic>
        <p:nvPicPr>
          <p:cNvPr id="4104" name="Picture 8" descr="http://www.cpcjournal.org/na101/home/literatum/publisher/pinnacle/journals/content/cpcj/2012/15451569-49.2/10-079/production/images/medium/cpcj-49-02-02-f03.gif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1" y="4572008"/>
            <a:ext cx="2243556" cy="1705102"/>
          </a:xfrm>
          <a:prstGeom prst="rect">
            <a:avLst/>
          </a:prstGeom>
          <a:noFill/>
        </p:spPr>
      </p:pic>
      <p:pic>
        <p:nvPicPr>
          <p:cNvPr id="4106" name="Picture 10" descr="http://www.cpcjournal.org/na101/home/literatum/publisher/pinnacle/journals/content/cpcj/2012/15451569-49.2/10-079/production/images/medium/cpcj-49-02-02-f06.gif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88224" y="2660584"/>
            <a:ext cx="2425219" cy="3054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245112" y="5715016"/>
            <a:ext cx="38988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600" dirty="0" smtClean="0"/>
          </a:p>
          <a:p>
            <a:r>
              <a:rPr lang="ru-RU" sz="1600" dirty="0" smtClean="0">
                <a:solidFill>
                  <a:srgbClr val="002060"/>
                </a:solidFill>
              </a:rPr>
              <a:t>Фото из </a:t>
            </a:r>
            <a:r>
              <a:rPr lang="en-US" sz="1600" dirty="0" smtClean="0">
                <a:solidFill>
                  <a:srgbClr val="002060"/>
                </a:solidFill>
              </a:rPr>
              <a:t>The Cleft Palate-Craniofacial Journal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Volume 49, Issue 2 (March 2012) </a:t>
            </a:r>
            <a:endParaRPr lang="en-US" sz="1600" dirty="0" smtClean="0">
              <a:solidFill>
                <a:srgbClr val="002060"/>
              </a:solidFill>
            </a:endParaRPr>
          </a:p>
          <a:p>
            <a:endParaRPr lang="ru-RU" sz="1600" dirty="0"/>
          </a:p>
        </p:txBody>
      </p:sp>
      <p:pic>
        <p:nvPicPr>
          <p:cNvPr id="4107" name="Picture 11" descr="http://www.cpcjournal.org/templates/jsp/_style2/_AP/_pinnacle/images/right_arrow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57150" cy="7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136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85852" y="30003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85728"/>
            <a:ext cx="91440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002060"/>
                </a:solidFill>
              </a:rPr>
              <a:t>ПРИМЕНЕНИЕ ОРТОИМПЛАНТОВ ПРИ ОДНОСТОРОННЕЙ ПОЛНОЙ РАСЩЕЛИНЕ ГУБЫ И НЕБА</a:t>
            </a:r>
            <a:endParaRPr lang="ru-RU" sz="6600" dirty="0" smtClean="0">
              <a:solidFill>
                <a:srgbClr val="002060"/>
              </a:solidFill>
            </a:endParaRPr>
          </a:p>
          <a:p>
            <a:pPr algn="ctr"/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00174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Повышение эффективности лечения детей с односторонней расщелиной верхней губы и неба за счет применения </a:t>
            </a:r>
            <a:r>
              <a:rPr lang="ru-RU" sz="4400" dirty="0" err="1" smtClean="0">
                <a:solidFill>
                  <a:srgbClr val="002060"/>
                </a:solidFill>
              </a:rPr>
              <a:t>ортоимплантов</a:t>
            </a:r>
            <a:r>
              <a:rPr lang="ru-RU" sz="4400" dirty="0" smtClean="0">
                <a:solidFill>
                  <a:srgbClr val="002060"/>
                </a:solidFill>
              </a:rPr>
              <a:t> в дооперационном периоде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Методы исследования: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2071678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0850" algn="l"/>
              </a:tabLst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Клиническое обследование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0850" algn="l"/>
              </a:tabLst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Рентгенологическое исследование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0850" algn="l"/>
              </a:tabLst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Антропометрическое</a:t>
            </a:r>
            <a:r>
              <a:rPr kumimoji="0" lang="ru-RU" sz="4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исследование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0850" algn="l"/>
              </a:tabLst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Статистическая обработка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0850" algn="l"/>
              </a:tabLst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Фотопротокол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исследования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085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00037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Клинические примеры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710-19-05-17-07-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446595"/>
            <a:ext cx="7215206" cy="541140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002060"/>
                </a:solidFill>
              </a:rPr>
              <a:t>Пациент  </a:t>
            </a:r>
            <a:r>
              <a:rPr lang="ru-RU" sz="2800" dirty="0" err="1" smtClean="0">
                <a:solidFill>
                  <a:srgbClr val="002060"/>
                </a:solidFill>
              </a:rPr>
              <a:t>С-в</a:t>
            </a:r>
            <a:r>
              <a:rPr lang="ru-RU" sz="2800" dirty="0" smtClean="0">
                <a:solidFill>
                  <a:srgbClr val="002060"/>
                </a:solidFill>
              </a:rPr>
              <a:t>, 14 дней. Односторонняя полная расщелина губы и неба.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Все манипуляции проводятся под общим обезболиванием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IMG_5141-22-03-17-01-2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500174"/>
            <a:ext cx="6953298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Замешивание </a:t>
            </a:r>
            <a:r>
              <a:rPr lang="ru-RU" sz="3600" dirty="0" err="1" smtClean="0">
                <a:solidFill>
                  <a:srgbClr val="002060"/>
                </a:solidFill>
              </a:rPr>
              <a:t>А-силиконовой</a:t>
            </a:r>
            <a:r>
              <a:rPr lang="ru-RU" sz="3600" dirty="0" smtClean="0">
                <a:solidFill>
                  <a:srgbClr val="002060"/>
                </a:solidFill>
              </a:rPr>
              <a:t> массы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для снятия оттиска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IMG_5111-22-03-17-01-2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339438"/>
            <a:ext cx="7358082" cy="5518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</a:rPr>
              <a:t>Снятие оттиска с верхней челюсти, изготовление гипсовой рабочей модели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IMG_5133-22-03-17-01-21-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7" y="1343288"/>
            <a:ext cx="7429553" cy="542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</a:rPr>
              <a:t>Рабочая модель также необходима для изготовления </a:t>
            </a:r>
            <a:r>
              <a:rPr lang="ru-RU" b="1" dirty="0" smtClean="0">
                <a:solidFill>
                  <a:srgbClr val="002060"/>
                </a:solidFill>
              </a:rPr>
              <a:t>индивидуальной ложки</a:t>
            </a:r>
            <a:r>
              <a:rPr lang="ru-RU" dirty="0" smtClean="0">
                <a:solidFill>
                  <a:srgbClr val="002060"/>
                </a:solidFill>
              </a:rPr>
              <a:t> для повторного снятия оттиска с верхней челюсти после извлечения </a:t>
            </a:r>
            <a:r>
              <a:rPr lang="ru-RU" dirty="0" err="1" smtClean="0">
                <a:solidFill>
                  <a:srgbClr val="002060"/>
                </a:solidFill>
              </a:rPr>
              <a:t>ортоимплантов</a:t>
            </a:r>
            <a:r>
              <a:rPr lang="ru-RU" dirty="0" smtClean="0">
                <a:solidFill>
                  <a:srgbClr val="002060"/>
                </a:solidFill>
              </a:rPr>
              <a:t>, вторая гипсовая модель используется для проведения антропометрических измерений с использованием З</a:t>
            </a:r>
            <a:r>
              <a:rPr lang="en-US" dirty="0" smtClean="0">
                <a:solidFill>
                  <a:srgbClr val="002060"/>
                </a:solidFill>
              </a:rPr>
              <a:t>D </a:t>
            </a:r>
            <a:r>
              <a:rPr lang="ru-RU" dirty="0" smtClean="0">
                <a:solidFill>
                  <a:srgbClr val="002060"/>
                </a:solidFill>
              </a:rPr>
              <a:t>измерений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145-22-03-17-01-1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СИЛИКОНОВЫЙ ОТТИСК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00496" y="50004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По результатам опроса </a:t>
            </a:r>
            <a:r>
              <a:rPr lang="ru-RU" sz="2400" b="1" dirty="0" smtClean="0">
                <a:solidFill>
                  <a:srgbClr val="002060"/>
                </a:solidFill>
              </a:rPr>
              <a:t>1128 </a:t>
            </a:r>
            <a:r>
              <a:rPr lang="ru-RU" sz="2400" dirty="0" smtClean="0">
                <a:solidFill>
                  <a:srgbClr val="002060"/>
                </a:solidFill>
              </a:rPr>
              <a:t>родителей - наибольшие показатели</a:t>
            </a:r>
            <a:r>
              <a:rPr lang="ru-RU" sz="2400" b="1" dirty="0" smtClean="0">
                <a:solidFill>
                  <a:srgbClr val="002060"/>
                </a:solidFill>
              </a:rPr>
              <a:t> психологического комфорта </a:t>
            </a:r>
            <a:r>
              <a:rPr lang="ru-RU" sz="2400" dirty="0" smtClean="0">
                <a:solidFill>
                  <a:srgbClr val="002060"/>
                </a:solidFill>
              </a:rPr>
              <a:t>определены в случае проведения первичной хейлопластики ребенку в возрасте 1 месяца.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По данным опроса в госпитале г. Тулузы (2013)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Mamedov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28" y="5643578"/>
            <a:ext cx="9149128" cy="1214422"/>
          </a:xfrm>
          <a:prstGeom prst="rect">
            <a:avLst/>
          </a:prstGeom>
          <a:noFill/>
        </p:spPr>
      </p:pic>
      <p:pic>
        <p:nvPicPr>
          <p:cNvPr id="1029" name="Picture 5" descr="C:\Users\Mamedov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246526" cy="467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188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881-25-05-17-05-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4000496" cy="6858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После снятия оттиска изготавливается контрольно-диагностическая модель для изготовления индивидуальной ложки и отливается контрольно- диагностическая модель для проведения антропометрических измерений  с помощью 3</a:t>
            </a:r>
            <a:r>
              <a:rPr lang="en-US" sz="3200" dirty="0" smtClean="0">
                <a:solidFill>
                  <a:srgbClr val="002060"/>
                </a:solidFill>
              </a:rPr>
              <a:t>D</a:t>
            </a:r>
            <a:r>
              <a:rPr lang="ru-RU" sz="3200" dirty="0" smtClean="0">
                <a:solidFill>
                  <a:srgbClr val="002060"/>
                </a:solidFill>
              </a:rPr>
              <a:t>-сканирования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54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Специальная отвертка для установки </a:t>
            </a:r>
            <a:r>
              <a:rPr lang="ru-RU" dirty="0" err="1" smtClean="0">
                <a:solidFill>
                  <a:srgbClr val="002060"/>
                </a:solidFill>
              </a:rPr>
              <a:t>ортоимплантов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143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ОРТОИМПЛАНТ – 1,5х8х1,5, или 1,5х10,1,5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685-19-05-17-07-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3929058" cy="644051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Начало фиксации </a:t>
            </a:r>
            <a:r>
              <a:rPr lang="ru-RU" dirty="0" err="1" smtClean="0">
                <a:solidFill>
                  <a:srgbClr val="002060"/>
                </a:solidFill>
              </a:rPr>
              <a:t>ортоимпланта</a:t>
            </a:r>
            <a:r>
              <a:rPr lang="ru-RU" dirty="0" smtClean="0">
                <a:solidFill>
                  <a:srgbClr val="002060"/>
                </a:solidFill>
              </a:rPr>
              <a:t> в кость на большом фрагменте верхней челюсти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149-22-03-17-01-1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687-19-05-17-07-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Рисунок 2" descr="IMG_5689-19-05-17-07-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695-19-05-17-07-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500174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002060"/>
                </a:solidFill>
              </a:rPr>
              <a:t>Трансгингивальная</a:t>
            </a:r>
            <a:r>
              <a:rPr lang="ru-RU" sz="3200" dirty="0" smtClean="0">
                <a:solidFill>
                  <a:srgbClr val="002060"/>
                </a:solidFill>
              </a:rPr>
              <a:t> коническая шейка винта обеспечивает плотное прилегание к десне, предотвращая попадание инфекции</a:t>
            </a:r>
            <a:endParaRPr lang="ru-RU" sz="3200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6143636" y="3786190"/>
            <a:ext cx="2714644" cy="57150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699-19-05-17-07-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5286388"/>
            <a:ext cx="9001156" cy="157161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Винтовая часть полностью погружена в кость. Рабочая головка находится снаружи для фиксации на ней эластичной цепочки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150-22-03-17-01-1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14290"/>
            <a:ext cx="4000496" cy="650085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ФИКСАЦИЯ ОРТОИМПЛАНТОВ ЗАВЕРШЕНА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54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Общепринятый рекомендуемый возраст ребенка для проведения хейлопластики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89471615"/>
              </p:ext>
            </p:extLst>
          </p:nvPr>
        </p:nvGraphicFramePr>
        <p:xfrm>
          <a:off x="899592" y="1772816"/>
          <a:ext cx="7427168" cy="3849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949280"/>
            <a:ext cx="8985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European Association of cranio-maxillo-facial society, 2012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0148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701-19-05-17-07-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ФИКСАЦИЯ ЭЛАСТИЧНОЙ ЦЕПОЧКИ НА РАБОЧУЮ ГОЛОВКУ ОРТОИМПЛАНТА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153-22-03-17-01-1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Эластичная цепочка зафиксирована на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7 колец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709-19-05-17-07-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2852"/>
            <a:ext cx="3143240" cy="65722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Диастаз между фрагментам верхней челюсти до начала </a:t>
            </a:r>
            <a:r>
              <a:rPr lang="ru-RU" dirty="0" err="1" smtClean="0">
                <a:solidFill>
                  <a:srgbClr val="002060"/>
                </a:solidFill>
              </a:rPr>
              <a:t>дистракции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12 мм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атсо_1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951" y="0"/>
            <a:ext cx="6690049" cy="685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429256" y="1500174"/>
            <a:ext cx="1643074" cy="7143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2500298" cy="68580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002060"/>
                </a:solidFill>
              </a:rPr>
              <a:t>Антропометрические измерения параметров контрольно-диагностической модели на 3</a:t>
            </a:r>
            <a:r>
              <a:rPr lang="en-US" sz="2700" dirty="0" smtClean="0">
                <a:solidFill>
                  <a:srgbClr val="002060"/>
                </a:solidFill>
              </a:rPr>
              <a:t>D</a:t>
            </a:r>
            <a:r>
              <a:rPr lang="ru-RU" sz="2700" dirty="0" smtClean="0">
                <a:solidFill>
                  <a:srgbClr val="002060"/>
                </a:solidFill>
              </a:rPr>
              <a:t> сканере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Диастаз 12, 06 мм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6715148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</a:rPr>
              <a:t>ЧЕРЕЗ ДВЕ НЕДЕЛИ</a:t>
            </a:r>
            <a:endParaRPr lang="ru-RU" sz="7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63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5" y="108523"/>
            <a:ext cx="9358346" cy="6796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ДИАСТАЗ </a:t>
            </a:r>
            <a:r>
              <a:rPr lang="ru-RU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002060"/>
                </a:solidFill>
              </a:rPr>
              <a:t> ММ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атсо_2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7696200" cy="681037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500562" y="1428736"/>
            <a:ext cx="928694" cy="21431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4643446"/>
            <a:ext cx="2643174" cy="221455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Диастаз 5,99 мм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6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986"/>
            <a:ext cx="9144000" cy="60750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07157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ОРТОИМПЛАНТЫ УДАЛЕНЫ ПЕРЕД НАЧАЛОМ ОПЕРАЦИИ ПЕРВИЧНОЙ ХЕЙЛОПЛАСТИКИ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buzzle.com/images/cliparts/babies/12month-ba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2614364" cy="2985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Наши сроки реабилитации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03753872"/>
              </p:ext>
            </p:extLst>
          </p:nvPr>
        </p:nvGraphicFramePr>
        <p:xfrm>
          <a:off x="467544" y="220486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67828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70505_065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0"/>
            <a:ext cx="4114800" cy="6858000"/>
          </a:xfrm>
          <a:prstGeom prst="rect">
            <a:avLst/>
          </a:prstGeom>
        </p:spPr>
      </p:pic>
      <p:pic>
        <p:nvPicPr>
          <p:cNvPr id="4" name="Рисунок 3" descr="20170505_065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Через 2,5 месяца</a:t>
            </a:r>
            <a:endParaRPr lang="ru-RU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Выводы: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- </a:t>
            </a:r>
            <a:r>
              <a:rPr lang="ru-RU" sz="3200" dirty="0" err="1" smtClean="0">
                <a:solidFill>
                  <a:srgbClr val="002060"/>
                </a:solidFill>
              </a:rPr>
              <a:t>ортодонтическая</a:t>
            </a:r>
            <a:r>
              <a:rPr lang="ru-RU" sz="3200" dirty="0" smtClean="0">
                <a:solidFill>
                  <a:srgbClr val="002060"/>
                </a:solidFill>
              </a:rPr>
              <a:t> подготовка позволяет </a:t>
            </a:r>
            <a:r>
              <a:rPr lang="ru-RU" sz="3200" b="1" dirty="0" smtClean="0">
                <a:solidFill>
                  <a:srgbClr val="002060"/>
                </a:solidFill>
              </a:rPr>
              <a:t>уменьшить диастаз </a:t>
            </a:r>
            <a:r>
              <a:rPr lang="ru-RU" sz="3200" dirty="0" smtClean="0">
                <a:solidFill>
                  <a:srgbClr val="002060"/>
                </a:solidFill>
              </a:rPr>
              <a:t>между фрагментами верхней челюсти на 50%;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-</a:t>
            </a:r>
            <a:r>
              <a:rPr lang="ru-RU" sz="3200" b="1" dirty="0" smtClean="0">
                <a:solidFill>
                  <a:srgbClr val="002060"/>
                </a:solidFill>
              </a:rPr>
              <a:t>сократить сроки </a:t>
            </a:r>
            <a:r>
              <a:rPr lang="ru-RU" sz="3200" dirty="0" smtClean="0">
                <a:solidFill>
                  <a:srgbClr val="002060"/>
                </a:solidFill>
              </a:rPr>
              <a:t>начала проведения первичной операции – возможно проведение операции в периоде новорожденности от 0 до 29 дней;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- создать благоприятную (комфортную) </a:t>
            </a:r>
            <a:r>
              <a:rPr lang="ru-RU" sz="3200" b="1" dirty="0" smtClean="0">
                <a:solidFill>
                  <a:srgbClr val="002060"/>
                </a:solidFill>
              </a:rPr>
              <a:t>ситуацию </a:t>
            </a:r>
            <a:r>
              <a:rPr lang="ru-RU" sz="3200" dirty="0" smtClean="0">
                <a:solidFill>
                  <a:srgbClr val="002060"/>
                </a:solidFill>
              </a:rPr>
              <a:t>для первичного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хирургического вмешательства;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-создать благоприятную ситуацию для грудного вскармливания (</a:t>
            </a:r>
            <a:r>
              <a:rPr lang="ru-RU" sz="3200" b="1" dirty="0" smtClean="0">
                <a:solidFill>
                  <a:srgbClr val="002060"/>
                </a:solidFill>
              </a:rPr>
              <a:t>питания)</a:t>
            </a:r>
            <a:r>
              <a:rPr lang="ru-RU" sz="3200" dirty="0" smtClean="0">
                <a:solidFill>
                  <a:srgbClr val="002060"/>
                </a:solidFill>
              </a:rPr>
              <a:t>, дыхания, глотания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Всвязи</a:t>
            </a:r>
            <a:r>
              <a:rPr lang="ru-RU" dirty="0" smtClean="0">
                <a:solidFill>
                  <a:srgbClr val="002060"/>
                </a:solidFill>
              </a:rPr>
              <a:t> с прогрессом </a:t>
            </a:r>
            <a:r>
              <a:rPr lang="ru-RU" dirty="0" err="1" smtClean="0">
                <a:solidFill>
                  <a:srgbClr val="002060"/>
                </a:solidFill>
              </a:rPr>
              <a:t>ортодонтических</a:t>
            </a:r>
            <a:r>
              <a:rPr lang="ru-RU" dirty="0" smtClean="0">
                <a:solidFill>
                  <a:srgbClr val="002060"/>
                </a:solidFill>
              </a:rPr>
              <a:t> технологий, становится возможным выполнить успешную операцию ребенку на ранних стадиях его жизни с проведением </a:t>
            </a:r>
            <a:r>
              <a:rPr lang="ru-RU" dirty="0" err="1" smtClean="0">
                <a:solidFill>
                  <a:srgbClr val="002060"/>
                </a:solidFill>
              </a:rPr>
              <a:t>предхирургической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ортодонтической</a:t>
            </a:r>
            <a:r>
              <a:rPr lang="ru-RU" dirty="0" smtClean="0">
                <a:solidFill>
                  <a:srgbClr val="002060"/>
                </a:solidFill>
              </a:rPr>
              <a:t> подготовки</a:t>
            </a:r>
            <a:r>
              <a:rPr lang="ru-RU" sz="4800" dirty="0" smtClean="0">
                <a:solidFill>
                  <a:srgbClr val="002060"/>
                </a:solidFill>
              </a:rPr>
              <a:t/>
            </a:r>
            <a:br>
              <a:rPr lang="ru-RU" sz="4800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Анестезиологическое обеспечение новорожденных при проведение хирургических вмешательств в </a:t>
            </a:r>
            <a:r>
              <a:rPr lang="ru-RU" dirty="0" err="1" smtClean="0">
                <a:solidFill>
                  <a:srgbClr val="002060"/>
                </a:solidFill>
              </a:rPr>
              <a:t>челюстно</a:t>
            </a:r>
            <a:r>
              <a:rPr lang="ru-RU" dirty="0" smtClean="0">
                <a:solidFill>
                  <a:srgbClr val="002060"/>
                </a:solidFill>
              </a:rPr>
              <a:t> - лицевой области требует участия высокопрофессиональных специалистов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828 копия исправленн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455"/>
            <a:ext cx="9144000" cy="660709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Материал и методы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В сотрудничестве с </a:t>
            </a:r>
            <a:r>
              <a:rPr lang="ru-RU" sz="3200" dirty="0" err="1" smtClean="0">
                <a:solidFill>
                  <a:srgbClr val="002060"/>
                </a:solidFill>
              </a:rPr>
              <a:t>ортодонтами</a:t>
            </a:r>
            <a:r>
              <a:rPr lang="ru-RU" sz="3200" dirty="0" smtClean="0">
                <a:solidFill>
                  <a:srgbClr val="002060"/>
                </a:solidFill>
              </a:rPr>
              <a:t> разработан системный подход к лечению детей с </a:t>
            </a:r>
            <a:r>
              <a:rPr lang="ru-RU" sz="3200" b="1" dirty="0" smtClean="0">
                <a:solidFill>
                  <a:srgbClr val="002060"/>
                </a:solidFill>
              </a:rPr>
              <a:t>двусторонней расщелиной губы и неба.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В возрасте </a:t>
            </a:r>
            <a:r>
              <a:rPr lang="ru-RU" sz="3200" b="1" dirty="0" smtClean="0">
                <a:solidFill>
                  <a:srgbClr val="002060"/>
                </a:solidFill>
              </a:rPr>
              <a:t>2-х месяцев </a:t>
            </a:r>
            <a:r>
              <a:rPr lang="ru-RU" sz="3200" dirty="0" smtClean="0">
                <a:solidFill>
                  <a:srgbClr val="002060"/>
                </a:solidFill>
              </a:rPr>
              <a:t>до операции первичной </a:t>
            </a:r>
            <a:r>
              <a:rPr lang="ru-RU" sz="3200" dirty="0" err="1" smtClean="0">
                <a:solidFill>
                  <a:srgbClr val="002060"/>
                </a:solidFill>
              </a:rPr>
              <a:t>хейлопластики</a:t>
            </a:r>
            <a:r>
              <a:rPr lang="ru-RU" sz="3200" dirty="0" smtClean="0">
                <a:solidFill>
                  <a:srgbClr val="002060"/>
                </a:solidFill>
              </a:rPr>
              <a:t> верхнюю челюсть фиксируется модифицированный </a:t>
            </a:r>
            <a:r>
              <a:rPr lang="ru-RU" sz="3200" dirty="0" err="1" smtClean="0">
                <a:solidFill>
                  <a:srgbClr val="002060"/>
                </a:solidFill>
              </a:rPr>
              <a:t>ортодонтический</a:t>
            </a:r>
            <a:r>
              <a:rPr lang="ru-RU" sz="3200" dirty="0" smtClean="0">
                <a:solidFill>
                  <a:srgbClr val="002060"/>
                </a:solidFill>
              </a:rPr>
              <a:t> аппарат типа </a:t>
            </a:r>
            <a:r>
              <a:rPr lang="ru-RU" sz="3200" dirty="0" err="1" smtClean="0">
                <a:solidFill>
                  <a:srgbClr val="002060"/>
                </a:solidFill>
              </a:rPr>
              <a:t>Lan</a:t>
            </a:r>
            <a:r>
              <a:rPr lang="en-US" sz="3200" dirty="0" smtClean="0">
                <a:solidFill>
                  <a:srgbClr val="002060"/>
                </a:solidFill>
              </a:rPr>
              <a:t>t</a:t>
            </a:r>
            <a:r>
              <a:rPr lang="ru-RU" sz="3200" dirty="0" err="1" smtClean="0">
                <a:solidFill>
                  <a:srgbClr val="002060"/>
                </a:solidFill>
              </a:rPr>
              <a:t>ha</a:t>
            </a:r>
            <a:r>
              <a:rPr lang="en-US" sz="3200" dirty="0" smtClean="0">
                <a:solidFill>
                  <a:srgbClr val="002060"/>
                </a:solidFill>
              </a:rPr>
              <a:t>m</a:t>
            </a:r>
            <a:r>
              <a:rPr lang="ru-RU" sz="3200" dirty="0" smtClean="0">
                <a:solidFill>
                  <a:srgbClr val="002060"/>
                </a:solidFill>
              </a:rPr>
              <a:t> с одномоментной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частичной остеотомией сошника</a:t>
            </a:r>
            <a:r>
              <a:rPr lang="ru-RU" sz="3200" dirty="0" smtClean="0">
                <a:solidFill>
                  <a:srgbClr val="002060"/>
                </a:solidFill>
              </a:rPr>
              <a:t>.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Через две недели - первичная одномоментная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 двусторонняя </a:t>
            </a:r>
            <a:r>
              <a:rPr lang="ru-RU" sz="3200" dirty="0" err="1" smtClean="0">
                <a:solidFill>
                  <a:srgbClr val="002060"/>
                </a:solidFill>
              </a:rPr>
              <a:t>хейлопластика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8658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Предхирургическая ортодонтическая подготовка детей с двусторонней расщелиной губы и неба</a:t>
            </a:r>
            <a:r>
              <a:rPr lang="ru-RU" sz="5400" dirty="0" smtClean="0">
                <a:solidFill>
                  <a:srgbClr val="002060"/>
                </a:solidFill>
              </a:rPr>
              <a:t/>
            </a:r>
            <a:br>
              <a:rPr lang="ru-RU" sz="5400" dirty="0" smtClean="0">
                <a:solidFill>
                  <a:srgbClr val="002060"/>
                </a:solidFill>
              </a:rPr>
            </a:br>
            <a:r>
              <a:rPr lang="ru-RU" sz="5400" dirty="0" smtClean="0">
                <a:solidFill>
                  <a:srgbClr val="002060"/>
                </a:solidFill>
              </a:rPr>
              <a:t/>
            </a:r>
            <a:br>
              <a:rPr lang="ru-RU" sz="5400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мпозиция 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786314" y="0"/>
            <a:ext cx="4357686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0"/>
            <a:ext cx="4643470" cy="6858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Все пациенты распределены соответственно принятой в клинике классификации </a:t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(Ад. Мамедов, 1998)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67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7157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Пациент Х., 2 мес.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 Диагноз</a:t>
            </a:r>
            <a:r>
              <a:rPr lang="en-US" sz="2800" dirty="0" smtClean="0">
                <a:solidFill>
                  <a:srgbClr val="002060"/>
                </a:solidFill>
              </a:rPr>
              <a:t>: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полная двусторонняя расщелина верхней губы и неба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85887" y="1720056"/>
            <a:ext cx="63722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</a:rPr>
              <a:t>Как все начинается?</a:t>
            </a:r>
            <a:br>
              <a:rPr lang="ru-RU" sz="7200" b="1" dirty="0" smtClean="0">
                <a:solidFill>
                  <a:srgbClr val="002060"/>
                </a:solidFill>
              </a:rPr>
            </a:br>
            <a:r>
              <a:rPr lang="ru-RU" sz="7200" b="1" dirty="0" smtClean="0">
                <a:solidFill>
                  <a:srgbClr val="002060"/>
                </a:solidFill>
              </a:rPr>
              <a:t>Как мы это узнаем?</a:t>
            </a:r>
            <a:endParaRPr lang="ru-RU" sz="7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285860"/>
            <a:ext cx="3071834" cy="3643338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КТ до операции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928670"/>
            <a:ext cx="501605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3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45435"/>
            <a:ext cx="8939336" cy="1143000"/>
          </a:xfrm>
        </p:spPr>
        <p:txBody>
          <a:bodyPr>
            <a:normAutofit/>
          </a:bodyPr>
          <a:lstStyle/>
          <a:p>
            <a:r>
              <a:rPr lang="ru-RU" sz="3800" dirty="0" smtClean="0">
                <a:solidFill>
                  <a:srgbClr val="002060"/>
                </a:solidFill>
              </a:rPr>
              <a:t>КТ – состояние костной ткани и зубов</a:t>
            </a:r>
            <a:endParaRPr lang="ru-RU" sz="38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3" y="2132856"/>
            <a:ext cx="3957557" cy="2505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7" y="1614399"/>
            <a:ext cx="3767655" cy="4528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84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5754" y="642918"/>
            <a:ext cx="8358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Снятие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оттиска с верхней челюсти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D:\Documents and Settings\ДОм\Рабочий стол\Задания\ортодонтия презентация\Для Иллизарова\DSC031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8012834" cy="53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Изготовление диагностических моделей</a:t>
            </a:r>
            <a:br>
              <a:rPr lang="ru-RU" sz="3600" dirty="0" smtClean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6" name="Содержимое 3" descr="DSC0314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10" y="1285860"/>
            <a:ext cx="7728973" cy="5143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76"/>
            <a:ext cx="3500430" cy="671517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Изготовлена индивидуальная ложка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G_9895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995005"/>
            <a:ext cx="5357818" cy="526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772400" cy="136207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Методы исследования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1406" y="714356"/>
            <a:ext cx="8858312" cy="74333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rgbClr val="002060"/>
                </a:solidFill>
              </a:rPr>
              <a:t>Антропометрические методы исследования</a:t>
            </a:r>
            <a:endParaRPr lang="ru-RU" sz="30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1123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14398"/>
            <a:ext cx="5688632" cy="51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28587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Индивидуальный верхнечелюстной пластинчатый </a:t>
            </a:r>
            <a:r>
              <a:rPr lang="ru-RU" sz="3200" dirty="0" err="1" smtClean="0">
                <a:solidFill>
                  <a:srgbClr val="002060"/>
                </a:solidFill>
              </a:rPr>
              <a:t>ортодонтический</a:t>
            </a:r>
            <a:r>
              <a:rPr lang="ru-RU" sz="3200" dirty="0" smtClean="0">
                <a:solidFill>
                  <a:srgbClr val="002060"/>
                </a:solidFill>
              </a:rPr>
              <a:t> аппарат с расширяющим винтом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Picture 124" descr="C:\Users\TURBO\Desktop\Безымянны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857364"/>
            <a:ext cx="5469952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100010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Фиксация модифицированного </a:t>
            </a:r>
            <a:r>
              <a:rPr lang="ru-RU" sz="2400" dirty="0" err="1" smtClean="0">
                <a:solidFill>
                  <a:srgbClr val="002060"/>
                </a:solidFill>
              </a:rPr>
              <a:t>ортодонтического</a:t>
            </a:r>
            <a:r>
              <a:rPr lang="ru-RU" sz="2400" dirty="0" smtClean="0">
                <a:solidFill>
                  <a:srgbClr val="002060"/>
                </a:solidFill>
              </a:rPr>
              <a:t> аппарата типа </a:t>
            </a:r>
            <a:r>
              <a:rPr lang="ru-RU" sz="2400" dirty="0" err="1" smtClean="0">
                <a:solidFill>
                  <a:srgbClr val="002060"/>
                </a:solidFill>
              </a:rPr>
              <a:t>Lan</a:t>
            </a:r>
            <a:r>
              <a:rPr lang="en-US" sz="2400" dirty="0" smtClean="0">
                <a:solidFill>
                  <a:srgbClr val="002060"/>
                </a:solidFill>
              </a:rPr>
              <a:t>t</a:t>
            </a:r>
            <a:r>
              <a:rPr lang="ru-RU" sz="2400" dirty="0" err="1" smtClean="0">
                <a:solidFill>
                  <a:srgbClr val="002060"/>
                </a:solidFill>
              </a:rPr>
              <a:t>ha</a:t>
            </a:r>
            <a:r>
              <a:rPr lang="en-US" sz="2400" dirty="0" smtClean="0">
                <a:solidFill>
                  <a:srgbClr val="002060"/>
                </a:solidFill>
              </a:rPr>
              <a:t>m</a:t>
            </a:r>
            <a:r>
              <a:rPr lang="ru-RU" sz="2400" dirty="0" smtClean="0">
                <a:solidFill>
                  <a:srgbClr val="002060"/>
                </a:solidFill>
              </a:rPr>
              <a:t> с одномоментной частичной остеотомией сошника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127" descr="C:\Users\TURBO\Desktop\слайд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986089"/>
            <a:ext cx="7858180" cy="587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356"/>
            <a:ext cx="2143140" cy="46434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Фиксация аппарата при помощи мини-винтов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Picture 126" descr="C:\Users\TURBO\Desktop\слайд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95269" y="0"/>
            <a:ext cx="68487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938</Words>
  <Application>Microsoft Office PowerPoint</Application>
  <PresentationFormat>Экран (4:3)</PresentationFormat>
  <Paragraphs>134</Paragraphs>
  <Slides>110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12" baseType="lpstr">
      <vt:lpstr>Тема Office</vt:lpstr>
      <vt:lpstr>Объект упаковщика для оболочки</vt:lpstr>
      <vt:lpstr> Первый Московский государственный медицинский университет им. И.М. Сеченова,  МЗ РФ (Сеченовский университет)  Кафедра стоматологии детского возраста и ортодонтии   9 ДГКБ имени Г.Н. Сперанского, отделение челюстно-лицевой хирургии, отделение новорожденных  </vt:lpstr>
      <vt:lpstr>Детская челюстно-лицевая хирургия является неотъемлимой частью детской хирургии в условиях многопрофильной детской больницы (Ад. Мамедов)</vt:lpstr>
      <vt:lpstr>Слайд 3</vt:lpstr>
      <vt:lpstr>О проблеме детей с расщелиной губы и неба известно с 15 века</vt:lpstr>
      <vt:lpstr>“…человеческое лицо является коридором для эмоций, входными воротами для вербального и невербальньного общения, критерием социальной интеграции человека в социуме, выбором партнера для воспроизведения потомства…” (Fink A., 2005).</vt:lpstr>
      <vt:lpstr>Слайд 6</vt:lpstr>
      <vt:lpstr>Общепринятый рекомендуемый возраст ребенка для проведения хейлопластики</vt:lpstr>
      <vt:lpstr>Наши сроки реабилитации</vt:lpstr>
      <vt:lpstr>Как все начинается? Как мы это узнаем?</vt:lpstr>
      <vt:lpstr>Ранняя диагностика</vt:lpstr>
      <vt:lpstr>Ультразвуковая диагностика  </vt:lpstr>
      <vt:lpstr>Ультразвуковая классификация расщелины  (Nyberg et al. )   Тип 1 -  Расщелина губа  Тип 2 - Односторонняя расщелина губы и неба  Тип 3  -  Двусторонняя расщелина губы и неба  Тип 4 – Срединная расщелина  Тип 5 – Атипичная расщелина лица.</vt:lpstr>
      <vt:lpstr>УЗИ ПЛОДА, 27 НЕДЕЛЬ,  </vt:lpstr>
      <vt:lpstr>Слайд 14</vt:lpstr>
      <vt:lpstr>АЛГОРИТМ РЕАБИЛИТАЦИИ ДЕТЕЙ С РАСЩЕЛИНОЙ ГУБЫ И НЕБА В ПЕРИОДЕ НОВОРОЖДЕННОСТИ</vt:lpstr>
      <vt:lpstr>НОВОЕ –  ХОРОШО  ЗАБЫТОЕ  СТАРОЕ</vt:lpstr>
      <vt:lpstr>1950 проф. Л.Е. Фролова 1962 проф. Л.Е. Фролова  1980 проф. Л.Е. Фролова                        мнс Мамедов Ад.А  2012 проф. Ад.А. Мамедов </vt:lpstr>
      <vt:lpstr> Впервые в России  создана система оказания специализированной медицинской помощи детям с расщелиной губы и неба  в периоде новорожденности </vt:lpstr>
      <vt:lpstr>ПЕРВЫЕ ШАГИ БЫЛИ СДЕЛАНЫ В 2011 ГОДУ ПЕРВАЯ ОПЕРАЦИЯ В 2012 ГОДУ</vt:lpstr>
      <vt:lpstr>Клиника акушерства и гинекологии  им. В.Ф. Снегирева УКБ №2  Первого МГМУ им. И.М. Сеченова Зам.гл врача – к.м.н., Борисова Наталья Ивановна зав. детск. отд – Паршикова Ольга Васильевна</vt:lpstr>
      <vt:lpstr>ФГАУ НЦЗД , директор академик РАН,- Баранов А.А., директор НИИПедиатрии, академик РАН – Намазова-Баранова Лейла Сеймуровна, гл. врач КДЦ- к.м.н. Геворкян Анна Казаровна гл. врач Баранов Константин Николаевич</vt:lpstr>
      <vt:lpstr>        Хирургическое отделение НЦЗД      Директор НИИ Детской хирургии НЦЗД,  зав. отд. , профессор Морозов Дмитрий Анатольевич,  Хирург-неонатолог – д.м.н., профессор  Кучеров Юрий Иванович, Анестезиолог – д.м.н., профессор  Жиркова Юлия Викторовна,  челюстно-лицевой хирург – д.м.н., профессор Мамедов Ад.А., ассистент Макленнан Анастасия Бенедиктовна  </vt:lpstr>
      <vt:lpstr>Все пациенты распределены соответственно принятой в клинике классификации   (Ад. Мамедов, 1998)</vt:lpstr>
      <vt:lpstr>Клинические примеры</vt:lpstr>
      <vt:lpstr>Пациент X. 3 дня.  Уровень Hb 1-3 дня - 18.5 g/dL (-2SD: 14.5 g/dL) </vt:lpstr>
      <vt:lpstr>Односторонняя расщелина губы и альвеолярного отростка справа</vt:lpstr>
      <vt:lpstr>Анестезиологическое пособие позволяет провести операцию на ранних сроках жизни новорожденного</vt:lpstr>
      <vt:lpstr>Фото сразу после первичной хейлопластики</vt:lpstr>
      <vt:lpstr> 7 сутки после первичной хейлопластики</vt:lpstr>
      <vt:lpstr>Счастье родителей, наша радость!</vt:lpstr>
      <vt:lpstr>  Пациент Y., 4 дня  Уровень Hb 1-4 дня - 18.5 g/dL (-2SD: 14.5 g/dL)  Вес 3k 503. 81 g 10lb = 4kg 535.92g   </vt:lpstr>
      <vt:lpstr>Через 10 дней после операции</vt:lpstr>
      <vt:lpstr>Слайд 33</vt:lpstr>
      <vt:lpstr>Фото пациента через 2 месяца </vt:lpstr>
      <vt:lpstr>  Пациент Ч., 5 дней  Уровень Hb 1-5 дня - 19.5 g/dL (-2SD: 14.7 g/dL)  Вес 3k 700. 81 g 10lb = 5kg 300.92g   </vt:lpstr>
      <vt:lpstr>Слайд 36</vt:lpstr>
      <vt:lpstr>В общей хирургии, педиатрии принято зондовое кормление</vt:lpstr>
      <vt:lpstr>Пациент Б., 5 дней Зондовое кормление </vt:lpstr>
      <vt:lpstr>ОДНАКО,</vt:lpstr>
      <vt:lpstr>ГРУДНОЕ ВСКАРМЛИВАНИЕ НАЧИНАЕТСЯ НА 1 СУТКИ ПОСЛЕ ОПЕРАЦИИ</vt:lpstr>
      <vt:lpstr>Слайд 41</vt:lpstr>
      <vt:lpstr>Слайд 42</vt:lpstr>
      <vt:lpstr>Слайд 43</vt:lpstr>
      <vt:lpstr>Радость то какая – могу пить материнское молоко!!!!!!</vt:lpstr>
      <vt:lpstr>«На всякий случай» назогастральный зонд не убираем</vt:lpstr>
      <vt:lpstr>Такая наша радость!</vt:lpstr>
      <vt:lpstr>При отсутствии грудного молока – питание из бутылочки с соской</vt:lpstr>
      <vt:lpstr>А здесь, к сожалению, нет грудного молока. Учимся кормить из соски с бутылочкой</vt:lpstr>
      <vt:lpstr>МЕЖДИСЦИПЛИНАРНЫЙ ПОДХОД В ЛЕЧЕНИИ ДЕТЕЙ  С ОДНОСТОРОННЕЙ ПОЛНОЙ РАСЩЕЛИНОЙ ГУБЫ И НЕБА</vt:lpstr>
      <vt:lpstr>Слайд 50</vt:lpstr>
      <vt:lpstr>Цель:</vt:lpstr>
      <vt:lpstr>Методы исследования:</vt:lpstr>
      <vt:lpstr>Клинические примеры</vt:lpstr>
      <vt:lpstr>Слайд 54</vt:lpstr>
      <vt:lpstr>Пациент  С-в, 14 дней. Односторонняя полная расщелина губы и неба. Все манипуляции проводятся под общим обезболиванием</vt:lpstr>
      <vt:lpstr>Замешивание А-силиконовой массы для снятия оттиска</vt:lpstr>
      <vt:lpstr>Снятие оттиска с верхней челюсти, изготовление гипсовой рабочей модели</vt:lpstr>
      <vt:lpstr>Рабочая модель также необходима для изготовления индивидуальной ложки для повторного снятия оттиска с верхней челюсти после извлечения ортоимплантов, вторая гипсовая модель используется для проведения антропометрических измерений с использованием ЗD измерений</vt:lpstr>
      <vt:lpstr>СИЛИКОНОВЫЙ ОТТИСК</vt:lpstr>
      <vt:lpstr>После снятия оттиска изготавливается контрольно-диагностическая модель для изготовления индивидуальной ложки и отливается контрольно- диагностическая модель для проведения антропометрических измерений  с помощью 3D-сканирования </vt:lpstr>
      <vt:lpstr>Специальная отвертка для установки ортоимплантов</vt:lpstr>
      <vt:lpstr>Слайд 62</vt:lpstr>
      <vt:lpstr>ОРТОИМПЛАНТ – 1,5х8х1,5, или 1,5х10,1,5</vt:lpstr>
      <vt:lpstr>Начало фиксации ортоимпланта в кость на большом фрагменте верхней челюсти</vt:lpstr>
      <vt:lpstr>Слайд 65</vt:lpstr>
      <vt:lpstr>Слайд 66</vt:lpstr>
      <vt:lpstr>Трансгингивальная коническая шейка винта обеспечивает плотное прилегание к десне, предотвращая попадание инфекции</vt:lpstr>
      <vt:lpstr>Винтовая часть полностью погружена в кость. Рабочая головка находится снаружи для фиксации на ней эластичной цепочки </vt:lpstr>
      <vt:lpstr>ФИКСАЦИЯ ОРТОИМПЛАНТОВ ЗАВЕРШЕНА</vt:lpstr>
      <vt:lpstr>ФИКСАЦИЯ ЭЛАСТИЧНОЙ ЦЕПОЧКИ НА РАБОЧУЮ ГОЛОВКУ ОРТОИМПЛАНТА</vt:lpstr>
      <vt:lpstr>Эластичная цепочка зафиксирована на  7 колец</vt:lpstr>
      <vt:lpstr>Диастаз между фрагментам верхней челюсти до начала дистракции  12 мм </vt:lpstr>
      <vt:lpstr>Антропометрические измерения параметров контрольно-диагностической модели на 3D сканере  Диастаз 12, 06 мм</vt:lpstr>
      <vt:lpstr>ЧЕРЕЗ ДВЕ НЕДЕЛИ</vt:lpstr>
      <vt:lpstr>Слайд 75</vt:lpstr>
      <vt:lpstr>Слайд 76</vt:lpstr>
      <vt:lpstr>ДИАСТАЗ 6 ММ</vt:lpstr>
      <vt:lpstr>Диастаз 5,99 мм</vt:lpstr>
      <vt:lpstr>ОРТОИМПЛАНТЫ УДАЛЕНЫ ПЕРЕД НАЧАЛОМ ОПЕРАЦИИ ПЕРВИЧНОЙ ХЕЙЛОПЛАСТИКИ</vt:lpstr>
      <vt:lpstr>Через 2,5 месяца</vt:lpstr>
      <vt:lpstr>Выводы: - ортодонтическая подготовка позволяет уменьшить диастаз между фрагментами верхней челюсти на 50%; -сократить сроки начала проведения первичной операции – возможно проведение операции в периоде новорожденности от 0 до 29 дней; - создать благоприятную (комфортную) ситуацию для первичного  хирургического вмешательства; -создать благоприятную ситуацию для грудного вскармливания (питания), дыхания, глотания</vt:lpstr>
      <vt:lpstr>Всвязи с прогрессом ортодонтических технологий, становится возможным выполнить успешную операцию ребенку на ранних стадиях его жизни с проведением предхирургической ортодонтической подготовки </vt:lpstr>
      <vt:lpstr>Анестезиологическое обеспечение новорожденных при проведение хирургических вмешательств в челюстно - лицевой области требует участия высокопрофессиональных специалистов</vt:lpstr>
      <vt:lpstr>Слайд 84</vt:lpstr>
      <vt:lpstr>Слайд 85</vt:lpstr>
      <vt:lpstr>Материал и методы В сотрудничестве с ортодонтами разработан системный подход к лечению детей с двусторонней расщелиной губы и неба.  В возрасте 2-х месяцев до операции первичной хейлопластики верхнюю челюсть фиксируется модифицированный ортодонтический аппарат типа Lantham с одномоментной  частичной остеотомией сошника.  Через две недели - первичная одномоментная  двусторонняя хейлопластика</vt:lpstr>
      <vt:lpstr>Предхирургическая ортодонтическая подготовка детей с двусторонней расщелиной губы и неба  </vt:lpstr>
      <vt:lpstr>Все пациенты распределены соответственно принятой в клинике классификации   (Ад. Мамедов, 1998)</vt:lpstr>
      <vt:lpstr>Пациент Х., 2 мес.  Диагноз: полная двусторонняя расщелина верхней губы и неба </vt:lpstr>
      <vt:lpstr>КТ до операции</vt:lpstr>
      <vt:lpstr>Слайд 91</vt:lpstr>
      <vt:lpstr>КТ – состояние костной ткани и зубов</vt:lpstr>
      <vt:lpstr>Снятие оттиска с верхней челюсти</vt:lpstr>
      <vt:lpstr>Изготовление диагностических моделей </vt:lpstr>
      <vt:lpstr>Изготовлена индивидуальная ложка</vt:lpstr>
      <vt:lpstr>Методы исследования</vt:lpstr>
      <vt:lpstr>Индивидуальный верхнечелюстной пластинчатый ортодонтический аппарат с расширяющим винтом</vt:lpstr>
      <vt:lpstr>Фиксация модифицированного ортодонтического аппарата типа Lantham с одномоментной частичной остеотомией сошника</vt:lpstr>
      <vt:lpstr>Фиксация аппарата при помощи мини-винтов</vt:lpstr>
      <vt:lpstr>Фиксация мини-винтов в межчелюстную кость</vt:lpstr>
      <vt:lpstr>Фикса ция ортодон тических пружинных тяг</vt:lpstr>
      <vt:lpstr>Второй этап. Через две недели : Снятие несъемного ортодонтического аппарата  </vt:lpstr>
      <vt:lpstr>После ортодонтического  лечения</vt:lpstr>
      <vt:lpstr>Выполнена первичная хейлопластика</vt:lpstr>
      <vt:lpstr>2 недели после операции первичная хейлопластика</vt:lpstr>
      <vt:lpstr>Через 2,5 года</vt:lpstr>
      <vt:lpstr>Для успешной ранней ортодонтической подготовки необходимо обеспечить надежную фиксацию аппарата.  Это сокращает сроки лечения, создает  благоприятные условия для проведения первичной хейлоринопластики, течения послеоперационного периода и предупреждает развитие вторичных деформаций челюстно-лицевой области</vt:lpstr>
      <vt:lpstr>Заключение: Время хирургического вмешательства является ГЛАВНЫМ фактором для успешного результата лечения  </vt:lpstr>
      <vt:lpstr> 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Первый Московский государственный медицинский университет им. И.М. Сеченова Кафедра стоматологии детского возраста и ортодонтии Морозовская детская городская клиническая больница,  отделение челюстно-лицевой хирургии, отделение неонатологии, отделение анестезиологии, отделение реанимации</dc:title>
  <dc:creator>Mamedov</dc:creator>
  <cp:lastModifiedBy>Адиль</cp:lastModifiedBy>
  <cp:revision>62</cp:revision>
  <dcterms:created xsi:type="dcterms:W3CDTF">2016-12-14T08:40:39Z</dcterms:created>
  <dcterms:modified xsi:type="dcterms:W3CDTF">2020-04-08T14:21:14Z</dcterms:modified>
</cp:coreProperties>
</file>