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55" r:id="rId2"/>
    <p:sldId id="356" r:id="rId3"/>
    <p:sldId id="357" r:id="rId4"/>
    <p:sldId id="358" r:id="rId5"/>
    <p:sldId id="359" r:id="rId6"/>
    <p:sldId id="360" r:id="rId7"/>
    <p:sldId id="361" r:id="rId8"/>
    <p:sldId id="362" r:id="rId9"/>
    <p:sldId id="363" r:id="rId10"/>
    <p:sldId id="365" r:id="rId11"/>
    <p:sldId id="366" r:id="rId12"/>
    <p:sldId id="367" r:id="rId13"/>
    <p:sldId id="368" r:id="rId14"/>
    <p:sldId id="369" r:id="rId15"/>
    <p:sldId id="370" r:id="rId16"/>
    <p:sldId id="371" r:id="rId17"/>
    <p:sldId id="372" r:id="rId18"/>
    <p:sldId id="373" r:id="rId19"/>
    <p:sldId id="374" r:id="rId20"/>
    <p:sldId id="375" r:id="rId21"/>
    <p:sldId id="376" r:id="rId22"/>
    <p:sldId id="377" r:id="rId23"/>
    <p:sldId id="379" r:id="rId24"/>
    <p:sldId id="380" r:id="rId25"/>
    <p:sldId id="381" r:id="rId26"/>
    <p:sldId id="382" r:id="rId27"/>
    <p:sldId id="383" r:id="rId28"/>
    <p:sldId id="384" r:id="rId29"/>
    <p:sldId id="385" r:id="rId30"/>
    <p:sldId id="386" r:id="rId31"/>
    <p:sldId id="387" r:id="rId32"/>
    <p:sldId id="388" r:id="rId33"/>
    <p:sldId id="389" r:id="rId34"/>
    <p:sldId id="391" r:id="rId35"/>
    <p:sldId id="392" r:id="rId36"/>
    <p:sldId id="393" r:id="rId37"/>
    <p:sldId id="394" r:id="rId38"/>
    <p:sldId id="395" r:id="rId39"/>
    <p:sldId id="396" r:id="rId40"/>
    <p:sldId id="397" r:id="rId41"/>
    <p:sldId id="398" r:id="rId42"/>
    <p:sldId id="399" r:id="rId43"/>
    <p:sldId id="400" r:id="rId44"/>
    <p:sldId id="401" r:id="rId45"/>
    <p:sldId id="402" r:id="rId46"/>
    <p:sldId id="403" r:id="rId47"/>
    <p:sldId id="404" r:id="rId48"/>
    <p:sldId id="405" r:id="rId49"/>
    <p:sldId id="406" r:id="rId50"/>
    <p:sldId id="407" r:id="rId51"/>
    <p:sldId id="408" r:id="rId52"/>
    <p:sldId id="409" r:id="rId53"/>
    <p:sldId id="410" r:id="rId54"/>
    <p:sldId id="411" r:id="rId55"/>
    <p:sldId id="412" r:id="rId56"/>
    <p:sldId id="413" r:id="rId57"/>
    <p:sldId id="414" r:id="rId58"/>
    <p:sldId id="415" r:id="rId59"/>
    <p:sldId id="416" r:id="rId60"/>
    <p:sldId id="417" r:id="rId61"/>
    <p:sldId id="418" r:id="rId62"/>
    <p:sldId id="421" r:id="rId63"/>
    <p:sldId id="422" r:id="rId64"/>
    <p:sldId id="423" r:id="rId65"/>
    <p:sldId id="424" r:id="rId66"/>
    <p:sldId id="426" r:id="rId67"/>
    <p:sldId id="427" r:id="rId68"/>
    <p:sldId id="428" r:id="rId69"/>
    <p:sldId id="440" r:id="rId70"/>
    <p:sldId id="429" r:id="rId71"/>
    <p:sldId id="430" r:id="rId72"/>
    <p:sldId id="431" r:id="rId73"/>
    <p:sldId id="436" r:id="rId74"/>
    <p:sldId id="437" r:id="rId75"/>
    <p:sldId id="432" r:id="rId76"/>
    <p:sldId id="433" r:id="rId77"/>
    <p:sldId id="434" r:id="rId78"/>
    <p:sldId id="435" r:id="rId79"/>
    <p:sldId id="438" r:id="rId80"/>
    <p:sldId id="439" r:id="rId81"/>
    <p:sldId id="425" r:id="rId82"/>
    <p:sldId id="419" r:id="rId8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2" userDrawn="1">
          <p15:clr>
            <a:srgbClr val="A4A3A4"/>
          </p15:clr>
        </p15:guide>
        <p15:guide id="2" pos="6403" userDrawn="1">
          <p15:clr>
            <a:srgbClr val="A4A3A4"/>
          </p15:clr>
        </p15:guide>
        <p15:guide id="3" orient="horz" pos="3770" userDrawn="1">
          <p15:clr>
            <a:srgbClr val="A4A3A4"/>
          </p15:clr>
        </p15:guide>
        <p15:guide id="4" pos="4679" userDrawn="1">
          <p15:clr>
            <a:srgbClr val="A4A3A4"/>
          </p15:clr>
        </p15:guide>
        <p15:guide id="5" orient="horz" pos="197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A6"/>
    <a:srgbClr val="BBE3FB"/>
    <a:srgbClr val="2573C1"/>
    <a:srgbClr val="6FA9E3"/>
    <a:srgbClr val="4F96DD"/>
    <a:srgbClr val="297FD5"/>
    <a:srgbClr val="3D71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397" autoAdjust="0"/>
  </p:normalViewPr>
  <p:slideViewPr>
    <p:cSldViewPr snapToGrid="0" showGuides="1">
      <p:cViewPr varScale="1">
        <p:scale>
          <a:sx n="107" d="100"/>
          <a:sy n="107" d="100"/>
        </p:scale>
        <p:origin x="612" y="114"/>
      </p:cViewPr>
      <p:guideLst>
        <p:guide orient="horz" pos="1162"/>
        <p:guide pos="6403"/>
        <p:guide orient="horz" pos="3770"/>
        <p:guide pos="4679"/>
        <p:guide orient="horz" pos="197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80C16-D15F-45AC-BAD7-A7F919A17F63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7ABC2-ABD8-4367-A771-DD306592C1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456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80C16-D15F-45AC-BAD7-A7F919A17F63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7ABC2-ABD8-4367-A771-DD306592C1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572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80C16-D15F-45AC-BAD7-A7F919A17F63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7ABC2-ABD8-4367-A771-DD306592C1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948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80C16-D15F-45AC-BAD7-A7F919A17F63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7ABC2-ABD8-4367-A771-DD306592C1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011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80C16-D15F-45AC-BAD7-A7F919A17F63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7ABC2-ABD8-4367-A771-DD306592C1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411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80C16-D15F-45AC-BAD7-A7F919A17F63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7ABC2-ABD8-4367-A771-DD306592C1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45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80C16-D15F-45AC-BAD7-A7F919A17F63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7ABC2-ABD8-4367-A771-DD306592C1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347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80C16-D15F-45AC-BAD7-A7F919A17F63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7ABC2-ABD8-4367-A771-DD306592C1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70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80C16-D15F-45AC-BAD7-A7F919A17F63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7ABC2-ABD8-4367-A771-DD306592C1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223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80C16-D15F-45AC-BAD7-A7F919A17F63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7ABC2-ABD8-4367-A771-DD306592C1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617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80C16-D15F-45AC-BAD7-A7F919A17F63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7ABC2-ABD8-4367-A771-DD306592C1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17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80C16-D15F-45AC-BAD7-A7F919A17F63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7ABC2-ABD8-4367-A771-DD306592C1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18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4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5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6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7.jpe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8.jpe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9.jpe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0.jpe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1.jpe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2.jpe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3.jpe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4.jpe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5.jpe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6.jpe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7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8.jpe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9.jpe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1.jpe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2.jpe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3.jpe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4.jpe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6.jpe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7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8.jpe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9.jpe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0.jpe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1.jpe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2.jpe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3.jpe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4.jpe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5.jpe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7.jpe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8.jpeg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9.jpeg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0.jpeg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1.jpeg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2.jpeg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3.jpeg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4.jpeg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5.jpeg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7.jpeg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2.jpeg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69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6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6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14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794001"/>
            <a:ext cx="12192000" cy="2997198"/>
          </a:xfrm>
          <a:prstGeom prst="rect">
            <a:avLst/>
          </a:prstGeom>
          <a:solidFill>
            <a:srgbClr val="0054A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11" t="17518" r="16204" b="18307"/>
          <a:stretch/>
        </p:blipFill>
        <p:spPr>
          <a:xfrm>
            <a:off x="4546577" y="235060"/>
            <a:ext cx="3098846" cy="20879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81005" y="3138438"/>
            <a:ext cx="100299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Почётное звание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«Заслуженный </a:t>
            </a:r>
            <a:r>
              <a:rPr lang="ru-RU" sz="3600" b="1" dirty="0">
                <a:solidFill>
                  <a:schemeClr val="bg1"/>
                </a:solidFill>
              </a:rPr>
              <a:t>работник </a:t>
            </a:r>
            <a:r>
              <a:rPr lang="ru-RU" sz="3600" b="1" dirty="0" smtClean="0">
                <a:solidFill>
                  <a:schemeClr val="bg1"/>
                </a:solidFill>
              </a:rPr>
              <a:t>здравоохранения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Российской </a:t>
            </a:r>
            <a:r>
              <a:rPr lang="ru-RU" sz="3600" b="1" dirty="0">
                <a:solidFill>
                  <a:schemeClr val="bg1"/>
                </a:solidFill>
              </a:rPr>
              <a:t>Федерации»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2802467"/>
            <a:ext cx="12192000" cy="0"/>
          </a:xfrm>
          <a:prstGeom prst="line">
            <a:avLst/>
          </a:prstGeom>
          <a:ln w="38100">
            <a:solidFill>
              <a:srgbClr val="2573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0" y="5791199"/>
            <a:ext cx="12192000" cy="0"/>
          </a:xfrm>
          <a:prstGeom prst="line">
            <a:avLst/>
          </a:prstGeom>
          <a:ln w="38100">
            <a:solidFill>
              <a:srgbClr val="2573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279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297870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 smtClean="0">
                <a:solidFill>
                  <a:srgbClr val="0054A6"/>
                </a:solidFill>
              </a:rPr>
              <a:t>Завражина</a:t>
            </a:r>
            <a:r>
              <a:rPr lang="ru-RU" sz="4000" b="1" dirty="0">
                <a:solidFill>
                  <a:srgbClr val="0054A6"/>
                </a:solidFill>
              </a:rPr>
              <a:t/>
            </a:r>
            <a:br>
              <a:rPr lang="ru-RU" sz="4000" b="1" dirty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Евгения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Ивановна</a:t>
            </a:r>
            <a:r>
              <a:rPr lang="ru-RU" sz="4000" dirty="0" smtClean="0">
                <a:solidFill>
                  <a:srgbClr val="0054A6"/>
                </a:solidFill>
              </a:rPr>
              <a:t>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3579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54A6"/>
                </a:solidFill>
              </a:rPr>
              <a:t>Н</a:t>
            </a:r>
            <a:r>
              <a:rPr lang="ru-RU" dirty="0" smtClean="0">
                <a:solidFill>
                  <a:srgbClr val="0054A6"/>
                </a:solidFill>
              </a:rPr>
              <a:t>ачальник </a:t>
            </a:r>
            <a:r>
              <a:rPr lang="ru-RU" dirty="0">
                <a:solidFill>
                  <a:srgbClr val="0054A6"/>
                </a:solidFill>
              </a:rPr>
              <a:t>отдела </a:t>
            </a:r>
            <a:r>
              <a:rPr lang="ru-RU" dirty="0" smtClean="0">
                <a:solidFill>
                  <a:srgbClr val="0054A6"/>
                </a:solidFill>
              </a:rPr>
              <a:t>информации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и статистики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769533" y="4909960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584" y="1845733"/>
            <a:ext cx="2757508" cy="413532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5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2794000"/>
            <a:ext cx="12192000" cy="3511005"/>
          </a:xfrm>
          <a:prstGeom prst="rect">
            <a:avLst/>
          </a:prstGeom>
          <a:solidFill>
            <a:srgbClr val="0054A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312389" y="2832470"/>
            <a:ext cx="763580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/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Нагрудный знак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«Отличник здравоохранения»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Министерства здравоохранения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Российской </a:t>
            </a:r>
            <a:r>
              <a:rPr lang="ru-RU" sz="3600" b="1" dirty="0">
                <a:solidFill>
                  <a:schemeClr val="bg1"/>
                </a:solidFill>
              </a:rPr>
              <a:t>Федерации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2802467"/>
            <a:ext cx="12192000" cy="0"/>
          </a:xfrm>
          <a:prstGeom prst="line">
            <a:avLst/>
          </a:prstGeom>
          <a:ln w="38100">
            <a:solidFill>
              <a:srgbClr val="2573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0" y="6296295"/>
            <a:ext cx="12192000" cy="0"/>
          </a:xfrm>
          <a:prstGeom prst="line">
            <a:avLst/>
          </a:prstGeom>
          <a:ln w="38100">
            <a:solidFill>
              <a:srgbClr val="2573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11" t="17518" r="16204" b="18307"/>
          <a:stretch/>
        </p:blipFill>
        <p:spPr>
          <a:xfrm>
            <a:off x="4546577" y="235060"/>
            <a:ext cx="3098846" cy="208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60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341119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54A6"/>
                </a:solidFill>
              </a:rPr>
              <a:t>Пятигорская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Наталья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Валерьевна</a:t>
            </a:r>
            <a:r>
              <a:rPr lang="ru-RU" sz="4000" dirty="0" smtClean="0">
                <a:solidFill>
                  <a:srgbClr val="0054A6"/>
                </a:solidFill>
              </a:rPr>
              <a:t>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48049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54A6"/>
                </a:solidFill>
              </a:rPr>
              <a:t>З</a:t>
            </a:r>
            <a:r>
              <a:rPr lang="ru-RU" dirty="0" smtClean="0">
                <a:solidFill>
                  <a:srgbClr val="0054A6"/>
                </a:solidFill>
              </a:rPr>
              <a:t>аместитель </a:t>
            </a:r>
            <a:r>
              <a:rPr lang="ru-RU" dirty="0">
                <a:solidFill>
                  <a:srgbClr val="0054A6"/>
                </a:solidFill>
              </a:rPr>
              <a:t>директора по научной </a:t>
            </a:r>
            <a:r>
              <a:rPr lang="ru-RU" dirty="0" smtClean="0">
                <a:solidFill>
                  <a:srgbClr val="0054A6"/>
                </a:solidFill>
              </a:rPr>
              <a:t>работе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Института </a:t>
            </a:r>
            <a:r>
              <a:rPr lang="ru-RU" dirty="0">
                <a:solidFill>
                  <a:srgbClr val="0054A6"/>
                </a:solidFill>
              </a:rPr>
              <a:t>трансляционной </a:t>
            </a:r>
            <a:r>
              <a:rPr lang="ru-RU" dirty="0" smtClean="0">
                <a:solidFill>
                  <a:srgbClr val="0054A6"/>
                </a:solidFill>
              </a:rPr>
              <a:t>медицины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и </a:t>
            </a:r>
            <a:r>
              <a:rPr lang="ru-RU" dirty="0">
                <a:solidFill>
                  <a:srgbClr val="0054A6"/>
                </a:solidFill>
              </a:rPr>
              <a:t>биотехнологии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1769533" y="5206293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8338" y="1845733"/>
            <a:ext cx="2756000" cy="4135323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1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36179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 smtClean="0">
                <a:solidFill>
                  <a:srgbClr val="0054A6"/>
                </a:solidFill>
              </a:rPr>
              <a:t>Дюжева</a:t>
            </a:r>
            <a:r>
              <a:rPr lang="ru-RU" sz="4000" b="1" dirty="0">
                <a:solidFill>
                  <a:srgbClr val="0054A6"/>
                </a:solidFill>
              </a:rPr>
              <a:t/>
            </a:r>
            <a:br>
              <a:rPr lang="ru-RU" sz="4000" b="1" dirty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Татьяна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Геннадьевна</a:t>
            </a:r>
            <a:r>
              <a:rPr lang="ru-RU" sz="4000" dirty="0" smtClean="0">
                <a:solidFill>
                  <a:srgbClr val="0054A6"/>
                </a:solidFill>
              </a:rPr>
              <a:t>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48747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54A6"/>
                </a:solidFill>
              </a:rPr>
              <a:t>П</a:t>
            </a:r>
            <a:r>
              <a:rPr lang="ru-RU" dirty="0" smtClean="0">
                <a:solidFill>
                  <a:srgbClr val="0054A6"/>
                </a:solidFill>
              </a:rPr>
              <a:t>рофессор </a:t>
            </a:r>
            <a:r>
              <a:rPr lang="ru-RU" dirty="0">
                <a:solidFill>
                  <a:srgbClr val="0054A6"/>
                </a:solidFill>
              </a:rPr>
              <a:t>кафедры </a:t>
            </a:r>
            <a:r>
              <a:rPr lang="ru-RU" dirty="0" smtClean="0">
                <a:solidFill>
                  <a:srgbClr val="0054A6"/>
                </a:solidFill>
              </a:rPr>
              <a:t>госпитальной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хирургии </a:t>
            </a:r>
            <a:r>
              <a:rPr lang="ru-RU" dirty="0">
                <a:solidFill>
                  <a:srgbClr val="0054A6"/>
                </a:solidFill>
              </a:rPr>
              <a:t>Института клинической </a:t>
            </a:r>
            <a:r>
              <a:rPr lang="ru-RU" dirty="0" smtClean="0">
                <a:solidFill>
                  <a:srgbClr val="0054A6"/>
                </a:solidFill>
              </a:rPr>
              <a:t>медицины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им</a:t>
            </a:r>
            <a:r>
              <a:rPr lang="ru-RU" dirty="0">
                <a:solidFill>
                  <a:srgbClr val="0054A6"/>
                </a:solidFill>
              </a:rPr>
              <a:t>. Н.В. </a:t>
            </a:r>
            <a:r>
              <a:rPr lang="ru-RU" dirty="0" smtClean="0">
                <a:solidFill>
                  <a:srgbClr val="0054A6"/>
                </a:solidFill>
              </a:rPr>
              <a:t>Склифосовского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1769533" y="5206293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584" y="1845733"/>
            <a:ext cx="2757508" cy="413532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5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33371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54A6"/>
                </a:solidFill>
              </a:rPr>
              <a:t>Матвеев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Александр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Алексеевич</a:t>
            </a:r>
            <a:r>
              <a:rPr lang="ru-RU" sz="4000" dirty="0" smtClean="0">
                <a:solidFill>
                  <a:srgbClr val="0054A6"/>
                </a:solidFill>
              </a:rPr>
              <a:t>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41360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54A6"/>
                </a:solidFill>
              </a:rPr>
              <a:t>П</a:t>
            </a:r>
            <a:r>
              <a:rPr lang="ru-RU" dirty="0" smtClean="0">
                <a:solidFill>
                  <a:srgbClr val="0054A6"/>
                </a:solidFill>
              </a:rPr>
              <a:t>рофессор </a:t>
            </a:r>
            <a:r>
              <a:rPr lang="ru-RU" dirty="0">
                <a:solidFill>
                  <a:srgbClr val="0054A6"/>
                </a:solidFill>
              </a:rPr>
              <a:t>кафедры общей </a:t>
            </a:r>
            <a:r>
              <a:rPr lang="ru-RU" dirty="0" smtClean="0">
                <a:solidFill>
                  <a:srgbClr val="0054A6"/>
                </a:solidFill>
              </a:rPr>
              <a:t>гигиены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Института </a:t>
            </a:r>
            <a:r>
              <a:rPr lang="ru-RU" dirty="0">
                <a:solidFill>
                  <a:srgbClr val="0054A6"/>
                </a:solidFill>
              </a:rPr>
              <a:t>общественного </a:t>
            </a:r>
            <a:r>
              <a:rPr lang="ru-RU" dirty="0" smtClean="0">
                <a:solidFill>
                  <a:srgbClr val="0054A6"/>
                </a:solidFill>
              </a:rPr>
              <a:t>здоровья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им</a:t>
            </a:r>
            <a:r>
              <a:rPr lang="ru-RU" dirty="0">
                <a:solidFill>
                  <a:srgbClr val="0054A6"/>
                </a:solidFill>
              </a:rPr>
              <a:t>. Ф.Ф. Эрисмана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1769533" y="5206293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584" y="1845733"/>
            <a:ext cx="2757508" cy="413532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3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322678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54A6"/>
                </a:solidFill>
              </a:rPr>
              <a:t>Нестерова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Светлана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Георгиевна</a:t>
            </a:r>
            <a:r>
              <a:rPr lang="ru-RU" sz="4000" dirty="0" smtClean="0">
                <a:solidFill>
                  <a:srgbClr val="0054A6"/>
                </a:solidFill>
              </a:rPr>
              <a:t>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448943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54A6"/>
                </a:solidFill>
              </a:rPr>
              <a:t>Заведующая лабораторией — врач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клинической </a:t>
            </a:r>
            <a:r>
              <a:rPr lang="ru-RU" dirty="0">
                <a:solidFill>
                  <a:srgbClr val="0054A6"/>
                </a:solidFill>
              </a:rPr>
              <a:t>лабораторной </a:t>
            </a:r>
            <a:r>
              <a:rPr lang="ru-RU" dirty="0" smtClean="0">
                <a:solidFill>
                  <a:srgbClr val="0054A6"/>
                </a:solidFill>
              </a:rPr>
              <a:t>диагностики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err="1" smtClean="0">
                <a:solidFill>
                  <a:srgbClr val="0054A6"/>
                </a:solidFill>
              </a:rPr>
              <a:t>межклинической</a:t>
            </a:r>
            <a:r>
              <a:rPr lang="ru-RU" dirty="0" smtClean="0">
                <a:solidFill>
                  <a:srgbClr val="0054A6"/>
                </a:solidFill>
              </a:rPr>
              <a:t> </a:t>
            </a:r>
            <a:r>
              <a:rPr lang="ru-RU" dirty="0" err="1" smtClean="0">
                <a:solidFill>
                  <a:srgbClr val="0054A6"/>
                </a:solidFill>
              </a:rPr>
              <a:t>коагулологической</a:t>
            </a:r>
            <a:r>
              <a:rPr lang="ru-RU" dirty="0">
                <a:solidFill>
                  <a:srgbClr val="0054A6"/>
                </a:solidFill>
              </a:rPr>
              <a:t/>
            </a:r>
            <a:br>
              <a:rPr lang="ru-RU" dirty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лаборатории Централизованной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лабораторно-диагностической </a:t>
            </a:r>
            <a:r>
              <a:rPr lang="ru-RU" dirty="0">
                <a:solidFill>
                  <a:srgbClr val="0054A6"/>
                </a:solidFill>
              </a:rPr>
              <a:t>службы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1769533" y="5748160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584" y="1845733"/>
            <a:ext cx="2757508" cy="413532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8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306353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54A6"/>
                </a:solidFill>
              </a:rPr>
              <a:t>Семенова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Джульетта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err="1" smtClean="0">
                <a:solidFill>
                  <a:srgbClr val="0054A6"/>
                </a:solidFill>
              </a:rPr>
              <a:t>Хасановна</a:t>
            </a:r>
            <a:r>
              <a:rPr lang="ru-RU" sz="4000" dirty="0" smtClean="0">
                <a:solidFill>
                  <a:srgbClr val="0054A6"/>
                </a:solidFill>
              </a:rPr>
              <a:t>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46848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54A6"/>
                </a:solidFill>
              </a:rPr>
              <a:t>В</a:t>
            </a:r>
            <a:r>
              <a:rPr lang="ru-RU" dirty="0" smtClean="0">
                <a:solidFill>
                  <a:srgbClr val="0054A6"/>
                </a:solidFill>
              </a:rPr>
              <a:t>рач-невролог лечебно-диагностического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отделения </a:t>
            </a:r>
            <a:r>
              <a:rPr lang="ru-RU" dirty="0">
                <a:solidFill>
                  <a:srgbClr val="0054A6"/>
                </a:solidFill>
              </a:rPr>
              <a:t>№2 </a:t>
            </a:r>
            <a:r>
              <a:rPr lang="ru-RU" dirty="0" smtClean="0">
                <a:solidFill>
                  <a:srgbClr val="0054A6"/>
                </a:solidFill>
              </a:rPr>
              <a:t>Университетской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клинической </a:t>
            </a:r>
            <a:r>
              <a:rPr lang="ru-RU" dirty="0">
                <a:solidFill>
                  <a:srgbClr val="0054A6"/>
                </a:solidFill>
              </a:rPr>
              <a:t>больницы №3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1769533" y="5206293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584" y="1845733"/>
            <a:ext cx="2757508" cy="413532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9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367414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54A6"/>
                </a:solidFill>
              </a:rPr>
              <a:t>Селиванова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Ирина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Анатольевна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4342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54A6"/>
                </a:solidFill>
              </a:rPr>
              <a:t>П</a:t>
            </a:r>
            <a:r>
              <a:rPr lang="ru-RU" dirty="0" smtClean="0">
                <a:solidFill>
                  <a:srgbClr val="0054A6"/>
                </a:solidFill>
              </a:rPr>
              <a:t>рофессор </a:t>
            </a:r>
            <a:r>
              <a:rPr lang="ru-RU" dirty="0">
                <a:solidFill>
                  <a:srgbClr val="0054A6"/>
                </a:solidFill>
              </a:rPr>
              <a:t>кафедры химии </a:t>
            </a:r>
            <a:r>
              <a:rPr lang="ru-RU" dirty="0" smtClean="0">
                <a:solidFill>
                  <a:srgbClr val="0054A6"/>
                </a:solidFill>
              </a:rPr>
              <a:t>Института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фармации </a:t>
            </a:r>
            <a:r>
              <a:rPr lang="ru-RU" dirty="0">
                <a:solidFill>
                  <a:srgbClr val="0054A6"/>
                </a:solidFill>
              </a:rPr>
              <a:t>им. А.П. </a:t>
            </a:r>
            <a:r>
              <a:rPr lang="ru-RU" dirty="0" err="1">
                <a:solidFill>
                  <a:srgbClr val="0054A6"/>
                </a:solidFill>
              </a:rPr>
              <a:t>Нелюбина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769533" y="4909960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584" y="1845733"/>
            <a:ext cx="2757508" cy="413532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3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34682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 smtClean="0">
                <a:solidFill>
                  <a:srgbClr val="0054A6"/>
                </a:solidFill>
              </a:rPr>
              <a:t>Алекберзаде</a:t>
            </a:r>
            <a:r>
              <a:rPr lang="ru-RU" sz="4000" b="1" dirty="0">
                <a:solidFill>
                  <a:srgbClr val="0054A6"/>
                </a:solidFill>
              </a:rPr>
              <a:t/>
            </a:r>
            <a:br>
              <a:rPr lang="ru-RU" sz="4000" b="1" dirty="0">
                <a:solidFill>
                  <a:srgbClr val="0054A6"/>
                </a:solidFill>
              </a:rPr>
            </a:br>
            <a:r>
              <a:rPr lang="ru-RU" sz="4000" b="1" dirty="0" err="1" smtClean="0">
                <a:solidFill>
                  <a:srgbClr val="0054A6"/>
                </a:solidFill>
              </a:rPr>
              <a:t>Афтандил</a:t>
            </a:r>
            <a:r>
              <a:rPr lang="ru-RU" sz="4000" b="1" dirty="0" smtClean="0">
                <a:solidFill>
                  <a:srgbClr val="0054A6"/>
                </a:solidFill>
              </a:rPr>
              <a:t/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err="1" smtClean="0">
                <a:solidFill>
                  <a:srgbClr val="0054A6"/>
                </a:solidFill>
              </a:rPr>
              <a:t>Вагиф</a:t>
            </a:r>
            <a:r>
              <a:rPr lang="ru-RU" sz="4000" b="1" dirty="0" smtClean="0">
                <a:solidFill>
                  <a:srgbClr val="0054A6"/>
                </a:solidFill>
              </a:rPr>
              <a:t> </a:t>
            </a:r>
            <a:r>
              <a:rPr lang="ru-RU" sz="4000" b="1" dirty="0" err="1">
                <a:solidFill>
                  <a:srgbClr val="0054A6"/>
                </a:solidFill>
              </a:rPr>
              <a:t>Оглы</a:t>
            </a:r>
            <a:r>
              <a:rPr lang="ru-RU" sz="4000" dirty="0">
                <a:solidFill>
                  <a:srgbClr val="0054A6"/>
                </a:solidFill>
              </a:rPr>
              <a:t>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3858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54A6"/>
                </a:solidFill>
              </a:rPr>
              <a:t>П</a:t>
            </a:r>
            <a:r>
              <a:rPr lang="ru-RU" dirty="0" smtClean="0">
                <a:solidFill>
                  <a:srgbClr val="0054A6"/>
                </a:solidFill>
              </a:rPr>
              <a:t>рофессор </a:t>
            </a:r>
            <a:r>
              <a:rPr lang="ru-RU" dirty="0">
                <a:solidFill>
                  <a:srgbClr val="0054A6"/>
                </a:solidFill>
              </a:rPr>
              <a:t>кафедры </a:t>
            </a:r>
            <a:r>
              <a:rPr lang="ru-RU" dirty="0" smtClean="0">
                <a:solidFill>
                  <a:srgbClr val="0054A6"/>
                </a:solidFill>
              </a:rPr>
              <a:t>хирургии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Института </a:t>
            </a:r>
            <a:r>
              <a:rPr lang="ru-RU" dirty="0">
                <a:solidFill>
                  <a:srgbClr val="0054A6"/>
                </a:solidFill>
              </a:rPr>
              <a:t>клинической </a:t>
            </a:r>
            <a:r>
              <a:rPr lang="ru-RU" dirty="0" smtClean="0">
                <a:solidFill>
                  <a:srgbClr val="0054A6"/>
                </a:solidFill>
              </a:rPr>
              <a:t>медицины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им</a:t>
            </a:r>
            <a:r>
              <a:rPr lang="ru-RU" dirty="0">
                <a:solidFill>
                  <a:srgbClr val="0054A6"/>
                </a:solidFill>
              </a:rPr>
              <a:t>. Н.В. Склифосовского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1769533" y="5206293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8125" y="1845733"/>
            <a:ext cx="2756425" cy="4135323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3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2794001"/>
            <a:ext cx="12192000" cy="2997198"/>
          </a:xfrm>
          <a:prstGeom prst="rect">
            <a:avLst/>
          </a:prstGeom>
          <a:solidFill>
            <a:srgbClr val="0054A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786413" y="3107658"/>
            <a:ext cx="661918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Благодарность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Министра здравоохранения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Российской </a:t>
            </a:r>
            <a:r>
              <a:rPr lang="ru-RU" sz="3600" b="1" dirty="0">
                <a:solidFill>
                  <a:schemeClr val="bg1"/>
                </a:solidFill>
              </a:rPr>
              <a:t>Федерации 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2802467"/>
            <a:ext cx="12192000" cy="0"/>
          </a:xfrm>
          <a:prstGeom prst="line">
            <a:avLst/>
          </a:prstGeom>
          <a:ln w="38100">
            <a:solidFill>
              <a:srgbClr val="2573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0" y="5791199"/>
            <a:ext cx="12192000" cy="0"/>
          </a:xfrm>
          <a:prstGeom prst="line">
            <a:avLst/>
          </a:prstGeom>
          <a:ln w="38100">
            <a:solidFill>
              <a:srgbClr val="2573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11" t="17518" r="16204" b="18307"/>
          <a:stretch/>
        </p:blipFill>
        <p:spPr>
          <a:xfrm>
            <a:off x="4546577" y="235060"/>
            <a:ext cx="3098846" cy="208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4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338746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54A6"/>
                </a:solidFill>
              </a:rPr>
              <a:t>Хоробрых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Татьяна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Витальевна</a:t>
            </a:r>
            <a:r>
              <a:rPr lang="ru-RU" sz="4000" dirty="0" smtClean="0">
                <a:solidFill>
                  <a:srgbClr val="0054A6"/>
                </a:solidFill>
              </a:rPr>
              <a:t>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43268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54A6"/>
                </a:solidFill>
              </a:rPr>
              <a:t>Заведующая </a:t>
            </a:r>
            <a:r>
              <a:rPr lang="ru-RU" dirty="0">
                <a:solidFill>
                  <a:srgbClr val="0054A6"/>
                </a:solidFill>
              </a:rPr>
              <a:t>кафедрой </a:t>
            </a:r>
            <a:r>
              <a:rPr lang="ru-RU" dirty="0" smtClean="0">
                <a:solidFill>
                  <a:srgbClr val="0054A6"/>
                </a:solidFill>
              </a:rPr>
              <a:t>факультетской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хирургии </a:t>
            </a:r>
            <a:r>
              <a:rPr lang="ru-RU" dirty="0">
                <a:solidFill>
                  <a:srgbClr val="0054A6"/>
                </a:solidFill>
              </a:rPr>
              <a:t>№2 Института </a:t>
            </a:r>
            <a:r>
              <a:rPr lang="ru-RU" dirty="0" smtClean="0">
                <a:solidFill>
                  <a:srgbClr val="0054A6"/>
                </a:solidFill>
              </a:rPr>
              <a:t>клинической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медицины </a:t>
            </a:r>
            <a:r>
              <a:rPr lang="ru-RU" dirty="0">
                <a:solidFill>
                  <a:srgbClr val="0054A6"/>
                </a:solidFill>
              </a:rPr>
              <a:t>им. Н.В. </a:t>
            </a:r>
            <a:r>
              <a:rPr lang="ru-RU" dirty="0" smtClean="0">
                <a:solidFill>
                  <a:srgbClr val="0054A6"/>
                </a:solidFill>
              </a:rPr>
              <a:t>Склифосовского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769533" y="5206293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584" y="1845733"/>
            <a:ext cx="2757508" cy="413532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5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431804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54A6"/>
                </a:solidFill>
              </a:rPr>
              <a:t>Остроумов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Константин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Александрович</a:t>
            </a:r>
            <a:r>
              <a:rPr lang="ru-RU" sz="4000" dirty="0" smtClean="0">
                <a:solidFill>
                  <a:srgbClr val="0054A6"/>
                </a:solidFill>
              </a:rPr>
              <a:t>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47248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54A6"/>
                </a:solidFill>
              </a:rPr>
              <a:t>Врач-травматолог-ортопед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лечебно-диагностического </a:t>
            </a:r>
            <a:r>
              <a:rPr lang="ru-RU" dirty="0">
                <a:solidFill>
                  <a:srgbClr val="0054A6"/>
                </a:solidFill>
              </a:rPr>
              <a:t>отделения №</a:t>
            </a:r>
            <a:r>
              <a:rPr lang="ru-RU" dirty="0" smtClean="0">
                <a:solidFill>
                  <a:srgbClr val="0054A6"/>
                </a:solidFill>
              </a:rPr>
              <a:t>5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Университетской клинической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больницы </a:t>
            </a:r>
            <a:r>
              <a:rPr lang="ru-RU" dirty="0">
                <a:solidFill>
                  <a:srgbClr val="0054A6"/>
                </a:solidFill>
              </a:rPr>
              <a:t>№</a:t>
            </a:r>
            <a:r>
              <a:rPr lang="ru-RU" dirty="0" smtClean="0">
                <a:solidFill>
                  <a:srgbClr val="0054A6"/>
                </a:solidFill>
              </a:rPr>
              <a:t>2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769533" y="5468760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584" y="1845733"/>
            <a:ext cx="2757508" cy="413532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6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418095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54A6"/>
                </a:solidFill>
              </a:rPr>
              <a:t>Касьянова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Олеся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Владимировна</a:t>
            </a:r>
            <a:r>
              <a:rPr lang="ru-RU" sz="4000" dirty="0" smtClean="0">
                <a:solidFill>
                  <a:srgbClr val="0054A6"/>
                </a:solidFill>
              </a:rPr>
              <a:t>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3361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54A6"/>
                </a:solidFill>
              </a:rPr>
              <a:t>Д</a:t>
            </a:r>
            <a:r>
              <a:rPr lang="ru-RU" dirty="0" smtClean="0">
                <a:solidFill>
                  <a:srgbClr val="0054A6"/>
                </a:solidFill>
              </a:rPr>
              <a:t>иректор </a:t>
            </a:r>
            <a:r>
              <a:rPr lang="ru-RU" dirty="0">
                <a:solidFill>
                  <a:srgbClr val="0054A6"/>
                </a:solidFill>
              </a:rPr>
              <a:t>Культурного </a:t>
            </a:r>
            <a:r>
              <a:rPr lang="ru-RU" dirty="0" smtClean="0">
                <a:solidFill>
                  <a:srgbClr val="0054A6"/>
                </a:solidFill>
              </a:rPr>
              <a:t>центра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769533" y="4639026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584" y="1845733"/>
            <a:ext cx="2757508" cy="413532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7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344036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54A6"/>
                </a:solidFill>
              </a:rPr>
              <a:t>Павлов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Юрий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Васильевич</a:t>
            </a:r>
            <a:r>
              <a:rPr lang="ru-RU" sz="4000" dirty="0" smtClean="0">
                <a:solidFill>
                  <a:srgbClr val="0054A6"/>
                </a:solidFill>
              </a:rPr>
              <a:t>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41504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54A6"/>
                </a:solidFill>
              </a:rPr>
              <a:t>П</a:t>
            </a:r>
            <a:r>
              <a:rPr lang="ru-RU" dirty="0" smtClean="0">
                <a:solidFill>
                  <a:srgbClr val="0054A6"/>
                </a:solidFill>
              </a:rPr>
              <a:t>рофессор </a:t>
            </a:r>
            <a:r>
              <a:rPr lang="ru-RU" dirty="0">
                <a:solidFill>
                  <a:srgbClr val="0054A6"/>
                </a:solidFill>
              </a:rPr>
              <a:t>кафедры </a:t>
            </a:r>
            <a:r>
              <a:rPr lang="ru-RU" dirty="0" smtClean="0">
                <a:solidFill>
                  <a:srgbClr val="0054A6"/>
                </a:solidFill>
              </a:rPr>
              <a:t>факультетской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хирургии </a:t>
            </a:r>
            <a:r>
              <a:rPr lang="ru-RU" dirty="0">
                <a:solidFill>
                  <a:srgbClr val="0054A6"/>
                </a:solidFill>
              </a:rPr>
              <a:t>№1 Института </a:t>
            </a:r>
            <a:r>
              <a:rPr lang="ru-RU" dirty="0" smtClean="0">
                <a:solidFill>
                  <a:srgbClr val="0054A6"/>
                </a:solidFill>
              </a:rPr>
              <a:t>клинической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медицины </a:t>
            </a:r>
            <a:r>
              <a:rPr lang="ru-RU" dirty="0">
                <a:solidFill>
                  <a:srgbClr val="0054A6"/>
                </a:solidFill>
              </a:rPr>
              <a:t>им. Н.В. Склифосовского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1769533" y="5206293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584" y="1845733"/>
            <a:ext cx="2757508" cy="413532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7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33371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54A6"/>
                </a:solidFill>
              </a:rPr>
              <a:t>Сорокин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Владимир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Алексеевич</a:t>
            </a:r>
            <a:r>
              <a:rPr lang="ru-RU" sz="4000" dirty="0" smtClean="0">
                <a:solidFill>
                  <a:srgbClr val="0054A6"/>
                </a:solidFill>
              </a:rPr>
              <a:t>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36748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54A6"/>
                </a:solidFill>
              </a:rPr>
              <a:t>И</a:t>
            </a:r>
            <a:r>
              <a:rPr lang="ru-RU" dirty="0" smtClean="0">
                <a:solidFill>
                  <a:srgbClr val="0054A6"/>
                </a:solidFill>
              </a:rPr>
              <a:t>нженер </a:t>
            </a:r>
            <a:r>
              <a:rPr lang="ru-RU" dirty="0">
                <a:solidFill>
                  <a:srgbClr val="0054A6"/>
                </a:solidFill>
              </a:rPr>
              <a:t>хозяйственного </a:t>
            </a:r>
            <a:r>
              <a:rPr lang="ru-RU" dirty="0" smtClean="0">
                <a:solidFill>
                  <a:srgbClr val="0054A6"/>
                </a:solidFill>
              </a:rPr>
              <a:t>отдела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Стоматологического центра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769533" y="4909960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584" y="1845733"/>
            <a:ext cx="2757508" cy="413532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8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34993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 smtClean="0">
                <a:solidFill>
                  <a:srgbClr val="0054A6"/>
                </a:solidFill>
              </a:rPr>
              <a:t>Афонина</a:t>
            </a:r>
            <a:r>
              <a:rPr lang="ru-RU" sz="4000" b="1" dirty="0">
                <a:solidFill>
                  <a:srgbClr val="0054A6"/>
                </a:solidFill>
              </a:rPr>
              <a:t/>
            </a:r>
            <a:br>
              <a:rPr lang="ru-RU" sz="4000" b="1" dirty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Любовь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Михайловна</a:t>
            </a:r>
            <a:r>
              <a:rPr lang="ru-RU" sz="4000" dirty="0" smtClean="0">
                <a:solidFill>
                  <a:srgbClr val="0054A6"/>
                </a:solidFill>
              </a:rPr>
              <a:t>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40661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54A6"/>
                </a:solidFill>
              </a:rPr>
              <a:t>М</a:t>
            </a:r>
            <a:r>
              <a:rPr lang="ru-RU" dirty="0" smtClean="0">
                <a:solidFill>
                  <a:srgbClr val="0054A6"/>
                </a:solidFill>
              </a:rPr>
              <a:t>едицинская </a:t>
            </a:r>
            <a:r>
              <a:rPr lang="ru-RU" dirty="0">
                <a:solidFill>
                  <a:srgbClr val="0054A6"/>
                </a:solidFill>
              </a:rPr>
              <a:t>сестра </a:t>
            </a:r>
            <a:r>
              <a:rPr lang="ru-RU" dirty="0" smtClean="0">
                <a:solidFill>
                  <a:srgbClr val="0054A6"/>
                </a:solidFill>
              </a:rPr>
              <a:t>палатная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гастроэнтерологического отделения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Университетской клинической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больницы </a:t>
            </a:r>
            <a:r>
              <a:rPr lang="ru-RU" dirty="0">
                <a:solidFill>
                  <a:srgbClr val="0054A6"/>
                </a:solidFill>
              </a:rPr>
              <a:t>№</a:t>
            </a:r>
            <a:r>
              <a:rPr lang="ru-RU" dirty="0" smtClean="0">
                <a:solidFill>
                  <a:srgbClr val="0054A6"/>
                </a:solidFill>
              </a:rPr>
              <a:t>2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769533" y="5468760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584" y="1845733"/>
            <a:ext cx="2757508" cy="413532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87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2794000"/>
            <a:ext cx="12192000" cy="2506133"/>
          </a:xfrm>
          <a:prstGeom prst="rect">
            <a:avLst/>
          </a:prstGeom>
          <a:solidFill>
            <a:srgbClr val="0054A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782016" y="3118220"/>
            <a:ext cx="662796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Почётная грамота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Сеченовского </a:t>
            </a:r>
            <a:r>
              <a:rPr lang="ru-RU" sz="3600" b="1" dirty="0">
                <a:solidFill>
                  <a:schemeClr val="bg1"/>
                </a:solidFill>
              </a:rPr>
              <a:t>Университета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2802467"/>
            <a:ext cx="12192000" cy="0"/>
          </a:xfrm>
          <a:prstGeom prst="line">
            <a:avLst/>
          </a:prstGeom>
          <a:ln w="38100">
            <a:solidFill>
              <a:srgbClr val="2573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0" y="5300133"/>
            <a:ext cx="12192000" cy="0"/>
          </a:xfrm>
          <a:prstGeom prst="line">
            <a:avLst/>
          </a:prstGeom>
          <a:ln w="38100">
            <a:solidFill>
              <a:srgbClr val="2573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11" t="17518" r="16204" b="18307"/>
          <a:stretch/>
        </p:blipFill>
        <p:spPr>
          <a:xfrm>
            <a:off x="4546577" y="235060"/>
            <a:ext cx="3098846" cy="208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4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336310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54A6"/>
                </a:solidFill>
              </a:rPr>
              <a:t>Тарасенко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Светлана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Викторовна</a:t>
            </a:r>
            <a:r>
              <a:rPr lang="ru-RU" sz="4000" dirty="0" smtClean="0">
                <a:solidFill>
                  <a:srgbClr val="0054A6"/>
                </a:solidFill>
              </a:rPr>
              <a:t>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433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54A6"/>
                </a:solidFill>
              </a:rPr>
              <a:t>Заведующая </a:t>
            </a:r>
            <a:r>
              <a:rPr lang="ru-RU" dirty="0">
                <a:solidFill>
                  <a:srgbClr val="0054A6"/>
                </a:solidFill>
              </a:rPr>
              <a:t>кафедрой </a:t>
            </a:r>
            <a:r>
              <a:rPr lang="ru-RU" dirty="0" smtClean="0">
                <a:solidFill>
                  <a:srgbClr val="0054A6"/>
                </a:solidFill>
              </a:rPr>
              <a:t>хирургической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стоматологии </a:t>
            </a:r>
            <a:r>
              <a:rPr lang="ru-RU" dirty="0">
                <a:solidFill>
                  <a:srgbClr val="0054A6"/>
                </a:solidFill>
              </a:rPr>
              <a:t>Института </a:t>
            </a:r>
            <a:r>
              <a:rPr lang="ru-RU" dirty="0" smtClean="0">
                <a:solidFill>
                  <a:srgbClr val="0054A6"/>
                </a:solidFill>
              </a:rPr>
              <a:t>стоматологии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им</a:t>
            </a:r>
            <a:r>
              <a:rPr lang="ru-RU" dirty="0">
                <a:solidFill>
                  <a:srgbClr val="0054A6"/>
                </a:solidFill>
              </a:rPr>
              <a:t>. Е.В. Боровского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1769533" y="5206293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2776" y="1855786"/>
            <a:ext cx="2752165" cy="4145834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0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420018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54A6"/>
                </a:solidFill>
              </a:rPr>
              <a:t>Лузин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Александр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Владимирович</a:t>
            </a:r>
            <a:r>
              <a:rPr lang="ru-RU" sz="4000" dirty="0" smtClean="0">
                <a:solidFill>
                  <a:srgbClr val="0054A6"/>
                </a:solidFill>
              </a:rPr>
              <a:t>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41938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54A6"/>
                </a:solidFill>
              </a:rPr>
              <a:t>З</a:t>
            </a:r>
            <a:r>
              <a:rPr lang="ru-RU" dirty="0" smtClean="0">
                <a:solidFill>
                  <a:srgbClr val="0054A6"/>
                </a:solidFill>
              </a:rPr>
              <a:t>аведующий </a:t>
            </a:r>
            <a:r>
              <a:rPr lang="ru-RU" dirty="0">
                <a:solidFill>
                  <a:srgbClr val="0054A6"/>
                </a:solidFill>
              </a:rPr>
              <a:t>центральным </a:t>
            </a:r>
            <a:r>
              <a:rPr lang="ru-RU" dirty="0" smtClean="0">
                <a:solidFill>
                  <a:srgbClr val="0054A6"/>
                </a:solidFill>
              </a:rPr>
              <a:t>виварием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Научно-технологического парка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биомедицины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1769533" y="5206293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584" y="1845733"/>
            <a:ext cx="2757508" cy="413532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1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336957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54A6"/>
                </a:solidFill>
              </a:rPr>
              <a:t>Носко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Виктория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Николаевна</a:t>
            </a:r>
            <a:r>
              <a:rPr lang="ru-RU" sz="4000" dirty="0" smtClean="0">
                <a:solidFill>
                  <a:srgbClr val="0054A6"/>
                </a:solidFill>
              </a:rPr>
              <a:t>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44006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54A6"/>
                </a:solidFill>
              </a:rPr>
              <a:t>Заведующая отделением — врач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ультразвуковой </a:t>
            </a:r>
            <a:r>
              <a:rPr lang="ru-RU" dirty="0">
                <a:solidFill>
                  <a:srgbClr val="0054A6"/>
                </a:solidFill>
              </a:rPr>
              <a:t>диагностики </a:t>
            </a:r>
            <a:r>
              <a:rPr lang="ru-RU" dirty="0" smtClean="0">
                <a:solidFill>
                  <a:srgbClr val="0054A6"/>
                </a:solidFill>
              </a:rPr>
              <a:t>отделения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ультразвуковой диагностики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Университетской клинической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больницы </a:t>
            </a:r>
            <a:r>
              <a:rPr lang="ru-RU" dirty="0">
                <a:solidFill>
                  <a:srgbClr val="0054A6"/>
                </a:solidFill>
              </a:rPr>
              <a:t>№4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1769533" y="5739692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584" y="1845733"/>
            <a:ext cx="2757508" cy="413532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7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35888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54A6"/>
                </a:solidFill>
              </a:rPr>
              <a:t>Кобзарь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Олег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Григорьевич</a:t>
            </a:r>
            <a:r>
              <a:rPr lang="ru-RU" sz="4000" dirty="0" smtClean="0">
                <a:solidFill>
                  <a:srgbClr val="0054A6"/>
                </a:solidFill>
              </a:rPr>
              <a:t>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2971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54A6"/>
                </a:solidFill>
              </a:rPr>
              <a:t>З</a:t>
            </a:r>
            <a:r>
              <a:rPr lang="ru-RU" dirty="0" smtClean="0">
                <a:solidFill>
                  <a:srgbClr val="0054A6"/>
                </a:solidFill>
              </a:rPr>
              <a:t>аведующий пищеблоком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Клинического центра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769533" y="4909960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584" y="1845733"/>
            <a:ext cx="2757508" cy="413532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6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794001"/>
            <a:ext cx="12192000" cy="2997198"/>
          </a:xfrm>
          <a:prstGeom prst="rect">
            <a:avLst/>
          </a:prstGeom>
          <a:solidFill>
            <a:srgbClr val="0054A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11" t="17518" r="16204" b="18307"/>
          <a:stretch/>
        </p:blipFill>
        <p:spPr>
          <a:xfrm>
            <a:off x="4546577" y="235060"/>
            <a:ext cx="3098846" cy="20879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02039" y="3107660"/>
            <a:ext cx="59879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Почётное звание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>
                <a:solidFill>
                  <a:schemeClr val="bg1"/>
                </a:solidFill>
              </a:rPr>
              <a:t>«Заслуженный </a:t>
            </a:r>
            <a:r>
              <a:rPr lang="ru-RU" sz="3600" b="1" dirty="0" smtClean="0">
                <a:solidFill>
                  <a:schemeClr val="bg1"/>
                </a:solidFill>
              </a:rPr>
              <a:t>врач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Российской </a:t>
            </a:r>
            <a:r>
              <a:rPr lang="ru-RU" sz="3600" b="1" dirty="0">
                <a:solidFill>
                  <a:schemeClr val="bg1"/>
                </a:solidFill>
              </a:rPr>
              <a:t>Федерации» 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2802467"/>
            <a:ext cx="12192000" cy="0"/>
          </a:xfrm>
          <a:prstGeom prst="line">
            <a:avLst/>
          </a:prstGeom>
          <a:ln w="38100">
            <a:solidFill>
              <a:srgbClr val="2573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0" y="5791199"/>
            <a:ext cx="12192000" cy="0"/>
          </a:xfrm>
          <a:prstGeom prst="line">
            <a:avLst/>
          </a:prstGeom>
          <a:ln w="38100">
            <a:solidFill>
              <a:srgbClr val="2573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893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42988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54A6"/>
                </a:solidFill>
              </a:rPr>
              <a:t>Люфт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Надежда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Александровна</a:t>
            </a:r>
            <a:r>
              <a:rPr lang="ru-RU" sz="4000" dirty="0" smtClean="0">
                <a:solidFill>
                  <a:srgbClr val="0054A6"/>
                </a:solidFill>
              </a:rPr>
              <a:t>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3024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54A6"/>
                </a:solidFill>
              </a:rPr>
              <a:t>Н</a:t>
            </a:r>
            <a:r>
              <a:rPr lang="ru-RU" dirty="0" smtClean="0">
                <a:solidFill>
                  <a:srgbClr val="0054A6"/>
                </a:solidFill>
              </a:rPr>
              <a:t>ачальник </a:t>
            </a:r>
            <a:r>
              <a:rPr lang="ru-RU" dirty="0">
                <a:solidFill>
                  <a:srgbClr val="0054A6"/>
                </a:solidFill>
              </a:rPr>
              <a:t>отдела </a:t>
            </a:r>
            <a:r>
              <a:rPr lang="ru-RU" dirty="0" smtClean="0">
                <a:solidFill>
                  <a:srgbClr val="0054A6"/>
                </a:solidFill>
              </a:rPr>
              <a:t>путевок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Санатория </a:t>
            </a:r>
            <a:r>
              <a:rPr lang="ru-RU" dirty="0">
                <a:solidFill>
                  <a:srgbClr val="0054A6"/>
                </a:solidFill>
              </a:rPr>
              <a:t>«Звенигород</a:t>
            </a:r>
            <a:r>
              <a:rPr lang="ru-RU" dirty="0" smtClean="0">
                <a:solidFill>
                  <a:srgbClr val="0054A6"/>
                </a:solidFill>
              </a:rPr>
              <a:t>»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769533" y="4909960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584" y="1845733"/>
            <a:ext cx="2757508" cy="413532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3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418095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54A6"/>
                </a:solidFill>
              </a:rPr>
              <a:t>Присяжная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Надежда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Владимировна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45318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54A6"/>
                </a:solidFill>
              </a:rPr>
              <a:t>Д</a:t>
            </a:r>
            <a:r>
              <a:rPr lang="ru-RU" dirty="0" smtClean="0">
                <a:solidFill>
                  <a:srgbClr val="0054A6"/>
                </a:solidFill>
              </a:rPr>
              <a:t>оцент </a:t>
            </a:r>
            <a:r>
              <a:rPr lang="ru-RU" dirty="0">
                <a:solidFill>
                  <a:srgbClr val="0054A6"/>
                </a:solidFill>
              </a:rPr>
              <a:t>кафедры социологии </a:t>
            </a:r>
            <a:r>
              <a:rPr lang="ru-RU" dirty="0" smtClean="0">
                <a:solidFill>
                  <a:srgbClr val="0054A6"/>
                </a:solidFill>
              </a:rPr>
              <a:t>медицины,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экономики здравоохранения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и </a:t>
            </a:r>
            <a:r>
              <a:rPr lang="ru-RU" dirty="0">
                <a:solidFill>
                  <a:srgbClr val="0054A6"/>
                </a:solidFill>
              </a:rPr>
              <a:t>медицинского </a:t>
            </a:r>
            <a:r>
              <a:rPr lang="ru-RU" dirty="0" smtClean="0">
                <a:solidFill>
                  <a:srgbClr val="0054A6"/>
                </a:solidFill>
              </a:rPr>
              <a:t>страхования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Института социальных </a:t>
            </a:r>
            <a:r>
              <a:rPr lang="ru-RU" dirty="0">
                <a:solidFill>
                  <a:srgbClr val="0054A6"/>
                </a:solidFill>
              </a:rPr>
              <a:t>наук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769533" y="5468760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897" y="1845733"/>
            <a:ext cx="2756882" cy="4135323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9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400237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 smtClean="0">
                <a:solidFill>
                  <a:srgbClr val="0054A6"/>
                </a:solidFill>
              </a:rPr>
              <a:t>Волхонская</a:t>
            </a:r>
            <a:r>
              <a:rPr lang="ru-RU" sz="4000" b="1" dirty="0">
                <a:solidFill>
                  <a:srgbClr val="0054A6"/>
                </a:solidFill>
              </a:rPr>
              <a:t/>
            </a:r>
            <a:br>
              <a:rPr lang="ru-RU" sz="4000" b="1" dirty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Анастасия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Вячеславовна</a:t>
            </a:r>
            <a:r>
              <a:rPr lang="ru-RU" sz="4000" dirty="0" smtClean="0">
                <a:solidFill>
                  <a:srgbClr val="0054A6"/>
                </a:solidFill>
              </a:rPr>
              <a:t>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45923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54A6"/>
                </a:solidFill>
              </a:rPr>
              <a:t>С</a:t>
            </a:r>
            <a:r>
              <a:rPr lang="ru-RU" dirty="0" smtClean="0">
                <a:solidFill>
                  <a:srgbClr val="0054A6"/>
                </a:solidFill>
              </a:rPr>
              <a:t>таршая </a:t>
            </a:r>
            <a:r>
              <a:rPr lang="ru-RU" dirty="0">
                <a:solidFill>
                  <a:srgbClr val="0054A6"/>
                </a:solidFill>
              </a:rPr>
              <a:t>медицинская сестра </a:t>
            </a:r>
            <a:r>
              <a:rPr lang="ru-RU" dirty="0" smtClean="0">
                <a:solidFill>
                  <a:srgbClr val="0054A6"/>
                </a:solidFill>
              </a:rPr>
              <a:t>отделения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анестезиологии-реанимации </a:t>
            </a:r>
            <a:r>
              <a:rPr lang="ru-RU" dirty="0">
                <a:solidFill>
                  <a:srgbClr val="0054A6"/>
                </a:solidFill>
              </a:rPr>
              <a:t>№</a:t>
            </a:r>
            <a:r>
              <a:rPr lang="ru-RU" dirty="0" smtClean="0">
                <a:solidFill>
                  <a:srgbClr val="0054A6"/>
                </a:solidFill>
              </a:rPr>
              <a:t>1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Университетской клинической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больницы </a:t>
            </a:r>
            <a:r>
              <a:rPr lang="ru-RU" dirty="0">
                <a:solidFill>
                  <a:srgbClr val="0054A6"/>
                </a:solidFill>
              </a:rPr>
              <a:t>№</a:t>
            </a:r>
            <a:r>
              <a:rPr lang="ru-RU" dirty="0" smtClean="0">
                <a:solidFill>
                  <a:srgbClr val="0054A6"/>
                </a:solidFill>
              </a:rPr>
              <a:t>1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769533" y="5468760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897" y="1846203"/>
            <a:ext cx="2756882" cy="413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99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336758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 smtClean="0">
                <a:solidFill>
                  <a:srgbClr val="0054A6"/>
                </a:solidFill>
              </a:rPr>
              <a:t>Мурадова</a:t>
            </a:r>
            <a:r>
              <a:rPr lang="ru-RU" sz="4000" b="1" dirty="0" smtClean="0">
                <a:solidFill>
                  <a:srgbClr val="0054A6"/>
                </a:solidFill>
              </a:rPr>
              <a:t/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err="1" smtClean="0">
                <a:solidFill>
                  <a:srgbClr val="0054A6"/>
                </a:solidFill>
              </a:rPr>
              <a:t>Хатуна</a:t>
            </a:r>
            <a:r>
              <a:rPr lang="ru-RU" sz="4000" b="1" dirty="0">
                <a:solidFill>
                  <a:srgbClr val="0054A6"/>
                </a:solidFill>
              </a:rPr>
              <a:t/>
            </a:r>
            <a:br>
              <a:rPr lang="ru-RU" sz="4000" b="1" dirty="0">
                <a:solidFill>
                  <a:srgbClr val="0054A6"/>
                </a:solidFill>
              </a:rPr>
            </a:br>
            <a:r>
              <a:rPr lang="ru-RU" sz="4000" b="1" dirty="0" err="1" smtClean="0">
                <a:solidFill>
                  <a:srgbClr val="0054A6"/>
                </a:solidFill>
              </a:rPr>
              <a:t>Мехмановна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481856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54A6"/>
                </a:solidFill>
              </a:rPr>
              <a:t>В</a:t>
            </a:r>
            <a:r>
              <a:rPr lang="ru-RU" dirty="0" smtClean="0">
                <a:solidFill>
                  <a:srgbClr val="0054A6"/>
                </a:solidFill>
              </a:rPr>
              <a:t>рач-кардиолог </a:t>
            </a:r>
            <a:r>
              <a:rPr lang="ru-RU" dirty="0">
                <a:solidFill>
                  <a:srgbClr val="0054A6"/>
                </a:solidFill>
              </a:rPr>
              <a:t>отделения </a:t>
            </a:r>
            <a:r>
              <a:rPr lang="ru-RU" dirty="0" smtClean="0">
                <a:solidFill>
                  <a:srgbClr val="0054A6"/>
                </a:solidFill>
              </a:rPr>
              <a:t>инновационных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методов </a:t>
            </a:r>
            <a:r>
              <a:rPr lang="ru-RU" dirty="0">
                <a:solidFill>
                  <a:srgbClr val="0054A6"/>
                </a:solidFill>
              </a:rPr>
              <a:t>диагностики и лечения </a:t>
            </a:r>
            <a:r>
              <a:rPr lang="ru-RU" dirty="0" smtClean="0">
                <a:solidFill>
                  <a:srgbClr val="0054A6"/>
                </a:solidFill>
              </a:rPr>
              <a:t>больных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с </a:t>
            </a:r>
            <a:r>
              <a:rPr lang="ru-RU" dirty="0">
                <a:solidFill>
                  <a:srgbClr val="0054A6"/>
                </a:solidFill>
              </a:rPr>
              <a:t>хроническими формами </a:t>
            </a:r>
            <a:r>
              <a:rPr lang="ru-RU" dirty="0" smtClean="0">
                <a:solidFill>
                  <a:srgbClr val="0054A6"/>
                </a:solidFill>
              </a:rPr>
              <a:t>заболеваний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сердечно-сосудистой системы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Научно- практического центра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интервенционной </a:t>
            </a:r>
            <a:r>
              <a:rPr lang="ru-RU" dirty="0" err="1" smtClean="0">
                <a:solidFill>
                  <a:srgbClr val="0054A6"/>
                </a:solidFill>
              </a:rPr>
              <a:t>кардиоангиологии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769533" y="5993342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584" y="1845733"/>
            <a:ext cx="2757508" cy="413532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01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42988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54A6"/>
                </a:solidFill>
              </a:rPr>
              <a:t>Буданова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Дарья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Александровна</a:t>
            </a:r>
            <a:r>
              <a:rPr lang="ru-RU" sz="4000" dirty="0" smtClean="0">
                <a:solidFill>
                  <a:srgbClr val="0054A6"/>
                </a:solidFill>
              </a:rPr>
              <a:t>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45960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54A6"/>
                </a:solidFill>
              </a:rPr>
              <a:t>В</a:t>
            </a:r>
            <a:r>
              <a:rPr lang="ru-RU" dirty="0" smtClean="0">
                <a:solidFill>
                  <a:srgbClr val="0054A6"/>
                </a:solidFill>
              </a:rPr>
              <a:t>рач-гематолог гематологического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отделения </a:t>
            </a:r>
            <a:r>
              <a:rPr lang="ru-RU" dirty="0">
                <a:solidFill>
                  <a:srgbClr val="0054A6"/>
                </a:solidFill>
              </a:rPr>
              <a:t>Университетской </a:t>
            </a:r>
            <a:r>
              <a:rPr lang="ru-RU" dirty="0" smtClean="0">
                <a:solidFill>
                  <a:srgbClr val="0054A6"/>
                </a:solidFill>
              </a:rPr>
              <a:t>клинической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больницы </a:t>
            </a:r>
            <a:r>
              <a:rPr lang="ru-RU" dirty="0">
                <a:solidFill>
                  <a:srgbClr val="0054A6"/>
                </a:solidFill>
              </a:rPr>
              <a:t>№1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1769533" y="5206293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584" y="1845733"/>
            <a:ext cx="2757508" cy="413532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3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326724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 smtClean="0">
                <a:solidFill>
                  <a:srgbClr val="0054A6"/>
                </a:solidFill>
              </a:rPr>
              <a:t>Тумольская</a:t>
            </a:r>
            <a:r>
              <a:rPr lang="ru-RU" sz="4000" b="1" dirty="0">
                <a:solidFill>
                  <a:srgbClr val="0054A6"/>
                </a:solidFill>
              </a:rPr>
              <a:t/>
            </a:r>
            <a:br>
              <a:rPr lang="ru-RU" sz="4000" b="1" dirty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Нелли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Игнатьевна</a:t>
            </a:r>
            <a:r>
              <a:rPr lang="ru-RU" sz="4000" dirty="0" smtClean="0">
                <a:solidFill>
                  <a:srgbClr val="0054A6"/>
                </a:solidFill>
              </a:rPr>
              <a:t>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468378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54A6"/>
                </a:solidFill>
              </a:rPr>
              <a:t>Врач-инфекционист клинического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отделения </a:t>
            </a:r>
            <a:r>
              <a:rPr lang="ru-RU" dirty="0">
                <a:solidFill>
                  <a:srgbClr val="0054A6"/>
                </a:solidFill>
              </a:rPr>
              <a:t>медицинской </a:t>
            </a:r>
            <a:r>
              <a:rPr lang="ru-RU" dirty="0" smtClean="0">
                <a:solidFill>
                  <a:srgbClr val="0054A6"/>
                </a:solidFill>
              </a:rPr>
              <a:t>паразитологии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и </a:t>
            </a:r>
            <a:r>
              <a:rPr lang="ru-RU" dirty="0">
                <a:solidFill>
                  <a:srgbClr val="0054A6"/>
                </a:solidFill>
              </a:rPr>
              <a:t>тропической медицины </a:t>
            </a:r>
            <a:r>
              <a:rPr lang="ru-RU" dirty="0" smtClean="0">
                <a:solidFill>
                  <a:srgbClr val="0054A6"/>
                </a:solidFill>
              </a:rPr>
              <a:t>Института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медицинской </a:t>
            </a:r>
            <a:r>
              <a:rPr lang="ru-RU" dirty="0">
                <a:solidFill>
                  <a:srgbClr val="0054A6"/>
                </a:solidFill>
              </a:rPr>
              <a:t>паразитологии, </a:t>
            </a:r>
            <a:r>
              <a:rPr lang="ru-RU" dirty="0" smtClean="0">
                <a:solidFill>
                  <a:srgbClr val="0054A6"/>
                </a:solidFill>
              </a:rPr>
              <a:t>тропических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и </a:t>
            </a:r>
            <a:r>
              <a:rPr lang="ru-RU" dirty="0">
                <a:solidFill>
                  <a:srgbClr val="0054A6"/>
                </a:solidFill>
              </a:rPr>
              <a:t>трансмиссивных </a:t>
            </a:r>
            <a:r>
              <a:rPr lang="ru-RU" dirty="0" smtClean="0">
                <a:solidFill>
                  <a:srgbClr val="0054A6"/>
                </a:solidFill>
              </a:rPr>
              <a:t>заболеваний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им</a:t>
            </a:r>
            <a:r>
              <a:rPr lang="ru-RU" dirty="0">
                <a:solidFill>
                  <a:srgbClr val="0054A6"/>
                </a:solidFill>
              </a:rPr>
              <a:t>. Е.И. </a:t>
            </a:r>
            <a:r>
              <a:rPr lang="ru-RU" dirty="0" err="1" smtClean="0">
                <a:solidFill>
                  <a:srgbClr val="0054A6"/>
                </a:solidFill>
              </a:rPr>
              <a:t>Марциновского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769533" y="5993342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584" y="1811233"/>
            <a:ext cx="2757508" cy="413532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2947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472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8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32239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54A6"/>
                </a:solidFill>
              </a:rPr>
              <a:t>Киселева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Инна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Федоровна</a:t>
            </a:r>
            <a:r>
              <a:rPr lang="ru-RU" sz="4000" dirty="0" smtClean="0">
                <a:solidFill>
                  <a:srgbClr val="0054A6"/>
                </a:solidFill>
              </a:rPr>
              <a:t>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42200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54A6"/>
                </a:solidFill>
              </a:rPr>
              <a:t>В</a:t>
            </a:r>
            <a:r>
              <a:rPr lang="ru-RU" dirty="0" smtClean="0">
                <a:solidFill>
                  <a:srgbClr val="0054A6"/>
                </a:solidFill>
              </a:rPr>
              <a:t>рач-стоматолог-терапевт отделения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терапевтической стоматологии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Стоматологического </a:t>
            </a:r>
            <a:r>
              <a:rPr lang="ru-RU" dirty="0">
                <a:solidFill>
                  <a:srgbClr val="0054A6"/>
                </a:solidFill>
              </a:rPr>
              <a:t>центра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1769533" y="5206293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584" y="1845733"/>
            <a:ext cx="2757508" cy="413532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4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420018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54A6"/>
                </a:solidFill>
              </a:rPr>
              <a:t>Павлов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Сергей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Владимирович</a:t>
            </a:r>
            <a:r>
              <a:rPr lang="ru-RU" sz="4000" dirty="0" smtClean="0">
                <a:solidFill>
                  <a:srgbClr val="0054A6"/>
                </a:solidFill>
              </a:rPr>
              <a:t>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46599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54A6"/>
                </a:solidFill>
              </a:rPr>
              <a:t>С</a:t>
            </a:r>
            <a:r>
              <a:rPr lang="ru-RU" dirty="0" smtClean="0">
                <a:solidFill>
                  <a:srgbClr val="0054A6"/>
                </a:solidFill>
              </a:rPr>
              <a:t>тарший </a:t>
            </a:r>
            <a:r>
              <a:rPr lang="ru-RU" dirty="0">
                <a:solidFill>
                  <a:srgbClr val="0054A6"/>
                </a:solidFill>
              </a:rPr>
              <a:t>преподаватель </a:t>
            </a:r>
            <a:r>
              <a:rPr lang="ru-RU" dirty="0" smtClean="0">
                <a:solidFill>
                  <a:srgbClr val="0054A6"/>
                </a:solidFill>
              </a:rPr>
              <a:t>кафедры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социологии </a:t>
            </a:r>
            <a:r>
              <a:rPr lang="ru-RU" dirty="0">
                <a:solidFill>
                  <a:srgbClr val="0054A6"/>
                </a:solidFill>
              </a:rPr>
              <a:t>медицины, </a:t>
            </a:r>
            <a:r>
              <a:rPr lang="ru-RU" dirty="0" smtClean="0">
                <a:solidFill>
                  <a:srgbClr val="0054A6"/>
                </a:solidFill>
              </a:rPr>
              <a:t>экономики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здравоохранения </a:t>
            </a:r>
            <a:r>
              <a:rPr lang="ru-RU" dirty="0">
                <a:solidFill>
                  <a:srgbClr val="0054A6"/>
                </a:solidFill>
              </a:rPr>
              <a:t>и </a:t>
            </a:r>
            <a:r>
              <a:rPr lang="ru-RU" dirty="0" smtClean="0">
                <a:solidFill>
                  <a:srgbClr val="0054A6"/>
                </a:solidFill>
              </a:rPr>
              <a:t>медицинского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страхования </a:t>
            </a:r>
            <a:r>
              <a:rPr lang="ru-RU" dirty="0">
                <a:solidFill>
                  <a:srgbClr val="0054A6"/>
                </a:solidFill>
              </a:rPr>
              <a:t>Института социальных </a:t>
            </a:r>
            <a:r>
              <a:rPr lang="ru-RU" dirty="0" smtClean="0">
                <a:solidFill>
                  <a:srgbClr val="0054A6"/>
                </a:solidFill>
              </a:rPr>
              <a:t>наук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769533" y="5468760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584" y="1845733"/>
            <a:ext cx="2757507" cy="413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3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35806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54A6"/>
                </a:solidFill>
              </a:rPr>
              <a:t>Комиссарова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Татьяна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Николаевна</a:t>
            </a:r>
            <a:r>
              <a:rPr lang="ru-RU" sz="4000" dirty="0" smtClean="0">
                <a:solidFill>
                  <a:srgbClr val="0054A6"/>
                </a:solidFill>
              </a:rPr>
              <a:t>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42511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54A6"/>
                </a:solidFill>
              </a:rPr>
              <a:t>С</a:t>
            </a:r>
            <a:r>
              <a:rPr lang="ru-RU" dirty="0" smtClean="0">
                <a:solidFill>
                  <a:srgbClr val="0054A6"/>
                </a:solidFill>
              </a:rPr>
              <a:t>тарший </a:t>
            </a:r>
            <a:r>
              <a:rPr lang="ru-RU" dirty="0">
                <a:solidFill>
                  <a:srgbClr val="0054A6"/>
                </a:solidFill>
              </a:rPr>
              <a:t>администратор </a:t>
            </a:r>
            <a:r>
              <a:rPr lang="ru-RU" dirty="0" smtClean="0">
                <a:solidFill>
                  <a:srgbClr val="0054A6"/>
                </a:solidFill>
              </a:rPr>
              <a:t>службы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по </a:t>
            </a:r>
            <a:r>
              <a:rPr lang="ru-RU" dirty="0">
                <a:solidFill>
                  <a:srgbClr val="0054A6"/>
                </a:solidFill>
              </a:rPr>
              <a:t>благоустройству и </a:t>
            </a:r>
            <a:r>
              <a:rPr lang="ru-RU" dirty="0" smtClean="0">
                <a:solidFill>
                  <a:srgbClr val="0054A6"/>
                </a:solidFill>
              </a:rPr>
              <a:t>хозяйственному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обслуживанию Административно-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хозяйственной </a:t>
            </a:r>
            <a:r>
              <a:rPr lang="ru-RU" dirty="0">
                <a:solidFill>
                  <a:srgbClr val="0054A6"/>
                </a:solidFill>
              </a:rPr>
              <a:t>части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769533" y="5468760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584" y="1845733"/>
            <a:ext cx="2757508" cy="413532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282288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54A6"/>
                </a:solidFill>
              </a:rPr>
              <a:t>Володина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Надежда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Ивановна</a:t>
            </a:r>
            <a:r>
              <a:rPr lang="ru-RU" sz="4000" dirty="0" smtClean="0">
                <a:solidFill>
                  <a:srgbClr val="0054A6"/>
                </a:solidFill>
              </a:rPr>
              <a:t>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45602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54A6"/>
                </a:solidFill>
              </a:rPr>
              <a:t>В</a:t>
            </a:r>
            <a:r>
              <a:rPr lang="ru-RU" dirty="0" smtClean="0">
                <a:solidFill>
                  <a:srgbClr val="0054A6"/>
                </a:solidFill>
              </a:rPr>
              <a:t>рач </a:t>
            </a:r>
            <a:r>
              <a:rPr lang="ru-RU" dirty="0">
                <a:solidFill>
                  <a:srgbClr val="0054A6"/>
                </a:solidFill>
              </a:rPr>
              <a:t>функциональной </a:t>
            </a:r>
            <a:r>
              <a:rPr lang="ru-RU" dirty="0" smtClean="0">
                <a:solidFill>
                  <a:srgbClr val="0054A6"/>
                </a:solidFill>
              </a:rPr>
              <a:t>диагностики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отделения </a:t>
            </a:r>
            <a:r>
              <a:rPr lang="ru-RU" dirty="0">
                <a:solidFill>
                  <a:srgbClr val="0054A6"/>
                </a:solidFill>
              </a:rPr>
              <a:t>функциональной </a:t>
            </a:r>
            <a:r>
              <a:rPr lang="ru-RU" dirty="0" smtClean="0">
                <a:solidFill>
                  <a:srgbClr val="0054A6"/>
                </a:solidFill>
              </a:rPr>
              <a:t>диагностики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Университетской клинической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больницы </a:t>
            </a:r>
            <a:r>
              <a:rPr lang="ru-RU" dirty="0">
                <a:solidFill>
                  <a:srgbClr val="0054A6"/>
                </a:solidFill>
              </a:rPr>
              <a:t>№4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769533" y="5468760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584" y="1845733"/>
            <a:ext cx="2757508" cy="413532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0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296555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54A6"/>
                </a:solidFill>
              </a:rPr>
              <a:t>Позднеева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Ирина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Ивановна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44400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54A6"/>
                </a:solidFill>
              </a:rPr>
              <a:t>Заведующая отделением —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врач-методист организационно-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методического </a:t>
            </a:r>
            <a:r>
              <a:rPr lang="ru-RU" dirty="0">
                <a:solidFill>
                  <a:srgbClr val="0054A6"/>
                </a:solidFill>
              </a:rPr>
              <a:t>отдела </a:t>
            </a:r>
            <a:r>
              <a:rPr lang="ru-RU" dirty="0" smtClean="0">
                <a:solidFill>
                  <a:srgbClr val="0054A6"/>
                </a:solidFill>
              </a:rPr>
              <a:t>Университетской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клинической </a:t>
            </a:r>
            <a:r>
              <a:rPr lang="ru-RU" dirty="0">
                <a:solidFill>
                  <a:srgbClr val="0054A6"/>
                </a:solidFill>
              </a:rPr>
              <a:t>больницы №</a:t>
            </a:r>
            <a:r>
              <a:rPr lang="ru-RU" dirty="0" smtClean="0">
                <a:solidFill>
                  <a:srgbClr val="0054A6"/>
                </a:solidFill>
              </a:rPr>
              <a:t>4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769533" y="5468760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584" y="1845733"/>
            <a:ext cx="2757508" cy="413532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4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33888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 smtClean="0">
                <a:solidFill>
                  <a:srgbClr val="0054A6"/>
                </a:solidFill>
              </a:rPr>
              <a:t>Мрыхин</a:t>
            </a:r>
            <a:r>
              <a:rPr lang="ru-RU" sz="4000" b="1" dirty="0">
                <a:solidFill>
                  <a:srgbClr val="0054A6"/>
                </a:solidFill>
              </a:rPr>
              <a:t/>
            </a:r>
            <a:br>
              <a:rPr lang="ru-RU" sz="4000" b="1" dirty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Николай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Николаевич</a:t>
            </a:r>
            <a:r>
              <a:rPr lang="ru-RU" sz="4000" dirty="0" smtClean="0">
                <a:solidFill>
                  <a:srgbClr val="0054A6"/>
                </a:solidFill>
              </a:rPr>
              <a:t>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41424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54A6"/>
                </a:solidFill>
              </a:rPr>
              <a:t>В</a:t>
            </a:r>
            <a:r>
              <a:rPr lang="ru-RU" dirty="0" smtClean="0">
                <a:solidFill>
                  <a:srgbClr val="0054A6"/>
                </a:solidFill>
              </a:rPr>
              <a:t>рач </a:t>
            </a:r>
            <a:r>
              <a:rPr lang="ru-RU" dirty="0">
                <a:solidFill>
                  <a:srgbClr val="0054A6"/>
                </a:solidFill>
              </a:rPr>
              <a:t>клинической </a:t>
            </a:r>
            <a:r>
              <a:rPr lang="ru-RU" dirty="0" smtClean="0">
                <a:solidFill>
                  <a:srgbClr val="0054A6"/>
                </a:solidFill>
              </a:rPr>
              <a:t>лабораторной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диагностики </a:t>
            </a:r>
            <a:r>
              <a:rPr lang="ru-RU" dirty="0">
                <a:solidFill>
                  <a:srgbClr val="0054A6"/>
                </a:solidFill>
              </a:rPr>
              <a:t>кабинета </a:t>
            </a:r>
            <a:r>
              <a:rPr lang="ru-RU" dirty="0" smtClean="0">
                <a:solidFill>
                  <a:srgbClr val="0054A6"/>
                </a:solidFill>
              </a:rPr>
              <a:t>лабораторных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исследований Университетской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клинической </a:t>
            </a:r>
            <a:r>
              <a:rPr lang="ru-RU" dirty="0">
                <a:solidFill>
                  <a:srgbClr val="0054A6"/>
                </a:solidFill>
              </a:rPr>
              <a:t>больницы №</a:t>
            </a:r>
            <a:r>
              <a:rPr lang="ru-RU" dirty="0" smtClean="0">
                <a:solidFill>
                  <a:srgbClr val="0054A6"/>
                </a:solidFill>
              </a:rPr>
              <a:t>3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769533" y="5468760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584" y="1845733"/>
            <a:ext cx="2757508" cy="413532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5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42988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 smtClean="0">
                <a:solidFill>
                  <a:srgbClr val="0054A6"/>
                </a:solidFill>
              </a:rPr>
              <a:t>Бурдина</a:t>
            </a:r>
            <a:r>
              <a:rPr lang="ru-RU" sz="4000" b="1" dirty="0">
                <a:solidFill>
                  <a:srgbClr val="0054A6"/>
                </a:solidFill>
              </a:rPr>
              <a:t/>
            </a:r>
            <a:br>
              <a:rPr lang="ru-RU" sz="4000" b="1" dirty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Татьяна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Александровна</a:t>
            </a:r>
            <a:r>
              <a:rPr lang="ru-RU" sz="4000" dirty="0" smtClean="0">
                <a:solidFill>
                  <a:srgbClr val="0054A6"/>
                </a:solidFill>
              </a:rPr>
              <a:t>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48461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54A6"/>
                </a:solidFill>
              </a:rPr>
              <a:t>М</a:t>
            </a:r>
            <a:r>
              <a:rPr lang="ru-RU" dirty="0" smtClean="0">
                <a:solidFill>
                  <a:srgbClr val="0054A6"/>
                </a:solidFill>
              </a:rPr>
              <a:t>едицинская </a:t>
            </a:r>
            <a:r>
              <a:rPr lang="ru-RU" dirty="0">
                <a:solidFill>
                  <a:srgbClr val="0054A6"/>
                </a:solidFill>
              </a:rPr>
              <a:t>сестра </a:t>
            </a:r>
            <a:r>
              <a:rPr lang="ru-RU" dirty="0" smtClean="0">
                <a:solidFill>
                  <a:srgbClr val="0054A6"/>
                </a:solidFill>
              </a:rPr>
              <a:t>палатная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онкологического </a:t>
            </a:r>
            <a:r>
              <a:rPr lang="ru-RU" dirty="0">
                <a:solidFill>
                  <a:srgbClr val="0054A6"/>
                </a:solidFill>
              </a:rPr>
              <a:t>урологического </a:t>
            </a:r>
            <a:r>
              <a:rPr lang="ru-RU" dirty="0" smtClean="0">
                <a:solidFill>
                  <a:srgbClr val="0054A6"/>
                </a:solidFill>
              </a:rPr>
              <a:t>отделения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Университетской клинической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больницы </a:t>
            </a:r>
            <a:r>
              <a:rPr lang="ru-RU" dirty="0">
                <a:solidFill>
                  <a:srgbClr val="0054A6"/>
                </a:solidFill>
              </a:rPr>
              <a:t>№2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769533" y="5468760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584" y="1845733"/>
            <a:ext cx="2757508" cy="413532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7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298992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54A6"/>
                </a:solidFill>
              </a:rPr>
              <a:t>Харькова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Евгения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Сергеевна</a:t>
            </a:r>
            <a:r>
              <a:rPr lang="ru-RU" sz="4000" dirty="0" smtClean="0">
                <a:solidFill>
                  <a:srgbClr val="0054A6"/>
                </a:solidFill>
              </a:rPr>
              <a:t>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4470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54A6"/>
                </a:solidFill>
              </a:rPr>
              <a:t>В</a:t>
            </a:r>
            <a:r>
              <a:rPr lang="ru-RU" dirty="0" smtClean="0">
                <a:solidFill>
                  <a:srgbClr val="0054A6"/>
                </a:solidFill>
              </a:rPr>
              <a:t>едущий </a:t>
            </a:r>
            <a:r>
              <a:rPr lang="ru-RU" dirty="0">
                <a:solidFill>
                  <a:srgbClr val="0054A6"/>
                </a:solidFill>
              </a:rPr>
              <a:t>бухгалтер группы по </a:t>
            </a:r>
            <a:r>
              <a:rPr lang="ru-RU" dirty="0" smtClean="0">
                <a:solidFill>
                  <a:srgbClr val="0054A6"/>
                </a:solidFill>
              </a:rPr>
              <a:t>расчетам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с </a:t>
            </a:r>
            <a:r>
              <a:rPr lang="ru-RU" dirty="0">
                <a:solidFill>
                  <a:srgbClr val="0054A6"/>
                </a:solidFill>
              </a:rPr>
              <a:t>сотрудниками Бухгалтерии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1769533" y="4909960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584" y="1845733"/>
            <a:ext cx="2757508" cy="413532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5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268054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54A6"/>
                </a:solidFill>
              </a:rPr>
              <a:t>Вяткина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Надежда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Юрьевна</a:t>
            </a:r>
            <a:r>
              <a:rPr lang="ru-RU" sz="4000" dirty="0" smtClean="0">
                <a:solidFill>
                  <a:srgbClr val="0054A6"/>
                </a:solidFill>
              </a:rPr>
              <a:t>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48466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54A6"/>
                </a:solidFill>
              </a:rPr>
              <a:t>А</a:t>
            </a:r>
            <a:r>
              <a:rPr lang="ru-RU" dirty="0" smtClean="0">
                <a:solidFill>
                  <a:srgbClr val="0054A6"/>
                </a:solidFill>
              </a:rPr>
              <a:t>ссистент </a:t>
            </a:r>
            <a:r>
              <a:rPr lang="ru-RU" dirty="0">
                <a:solidFill>
                  <a:srgbClr val="0054A6"/>
                </a:solidFill>
              </a:rPr>
              <a:t>кафедры социологии </a:t>
            </a:r>
            <a:r>
              <a:rPr lang="ru-RU" dirty="0" smtClean="0">
                <a:solidFill>
                  <a:srgbClr val="0054A6"/>
                </a:solidFill>
              </a:rPr>
              <a:t>медицины,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экономики здравоохранения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и </a:t>
            </a:r>
            <a:r>
              <a:rPr lang="ru-RU" dirty="0">
                <a:solidFill>
                  <a:srgbClr val="0054A6"/>
                </a:solidFill>
              </a:rPr>
              <a:t>медицинского </a:t>
            </a:r>
            <a:r>
              <a:rPr lang="ru-RU" dirty="0" smtClean="0">
                <a:solidFill>
                  <a:srgbClr val="0054A6"/>
                </a:solidFill>
              </a:rPr>
              <a:t>страхования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Института социальных </a:t>
            </a:r>
            <a:r>
              <a:rPr lang="ru-RU" dirty="0">
                <a:solidFill>
                  <a:srgbClr val="0054A6"/>
                </a:solidFill>
              </a:rPr>
              <a:t>наук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769533" y="5468760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584" y="1845733"/>
            <a:ext cx="2757508" cy="413532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9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2794000"/>
            <a:ext cx="12192000" cy="2506133"/>
          </a:xfrm>
          <a:prstGeom prst="rect">
            <a:avLst/>
          </a:prstGeom>
          <a:solidFill>
            <a:srgbClr val="0054A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2802467"/>
            <a:ext cx="12192000" cy="0"/>
          </a:xfrm>
          <a:prstGeom prst="line">
            <a:avLst/>
          </a:prstGeom>
          <a:ln w="38100">
            <a:solidFill>
              <a:srgbClr val="2573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0" y="5300133"/>
            <a:ext cx="12192000" cy="0"/>
          </a:xfrm>
          <a:prstGeom prst="line">
            <a:avLst/>
          </a:prstGeom>
          <a:ln w="38100">
            <a:solidFill>
              <a:srgbClr val="2573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717897" y="3119101"/>
            <a:ext cx="675620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Благодарность ректора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err="1" smtClean="0">
                <a:solidFill>
                  <a:schemeClr val="bg1"/>
                </a:solidFill>
              </a:rPr>
              <a:t>Сеченовского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>
                <a:solidFill>
                  <a:schemeClr val="bg1"/>
                </a:solidFill>
              </a:rPr>
              <a:t>Университета 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11" t="17518" r="16204" b="18307"/>
          <a:stretch/>
        </p:blipFill>
        <p:spPr>
          <a:xfrm>
            <a:off x="4546577" y="235060"/>
            <a:ext cx="3098846" cy="208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9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270875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 smtClean="0">
                <a:solidFill>
                  <a:srgbClr val="0054A6"/>
                </a:solidFill>
              </a:rPr>
              <a:t>Гитель</a:t>
            </a:r>
            <a:r>
              <a:rPr lang="ru-RU" sz="4000" b="1" dirty="0" smtClean="0">
                <a:solidFill>
                  <a:srgbClr val="0054A6"/>
                </a:solidFill>
              </a:rPr>
              <a:t/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Евгений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Павлович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47070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54A6"/>
                </a:solidFill>
              </a:rPr>
              <a:t>Руководитель централизованной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лабораторно-диагностической службы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Лабораторно-</a:t>
            </a:r>
            <a:r>
              <a:rPr lang="ru-RU" dirty="0" err="1" smtClean="0">
                <a:solidFill>
                  <a:srgbClr val="0054A6"/>
                </a:solidFill>
              </a:rPr>
              <a:t>гемотрансфузиологического</a:t>
            </a:r>
            <a:r>
              <a:rPr lang="ru-RU" dirty="0">
                <a:solidFill>
                  <a:srgbClr val="0054A6"/>
                </a:solidFill>
              </a:rPr>
              <a:t/>
            </a:r>
            <a:br>
              <a:rPr lang="ru-RU" dirty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комплекса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769533" y="5468760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584" y="1845733"/>
            <a:ext cx="2757508" cy="413532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5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338233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 smtClean="0">
                <a:solidFill>
                  <a:srgbClr val="0054A6"/>
                </a:solidFill>
              </a:rPr>
              <a:t>Лядов</a:t>
            </a:r>
            <a:r>
              <a:rPr lang="ru-RU" sz="4000" b="1" dirty="0" smtClean="0">
                <a:solidFill>
                  <a:srgbClr val="0054A6"/>
                </a:solidFill>
              </a:rPr>
              <a:t/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Константин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Викторович</a:t>
            </a:r>
            <a:r>
              <a:rPr lang="ru-RU" sz="4000" dirty="0" smtClean="0">
                <a:solidFill>
                  <a:srgbClr val="0054A6"/>
                </a:solidFill>
              </a:rPr>
              <a:t>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45395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54A6"/>
                </a:solidFill>
              </a:rPr>
              <a:t>Профессор </a:t>
            </a:r>
            <a:r>
              <a:rPr lang="ru-RU" dirty="0">
                <a:solidFill>
                  <a:srgbClr val="0054A6"/>
                </a:solidFill>
              </a:rPr>
              <a:t>кафедры </a:t>
            </a:r>
            <a:r>
              <a:rPr lang="ru-RU" dirty="0" smtClean="0">
                <a:solidFill>
                  <a:srgbClr val="0054A6"/>
                </a:solidFill>
              </a:rPr>
              <a:t>спортивной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медицины </a:t>
            </a:r>
            <a:r>
              <a:rPr lang="ru-RU" dirty="0">
                <a:solidFill>
                  <a:srgbClr val="0054A6"/>
                </a:solidFill>
              </a:rPr>
              <a:t>и медицинской </a:t>
            </a:r>
            <a:r>
              <a:rPr lang="ru-RU" dirty="0" smtClean="0">
                <a:solidFill>
                  <a:srgbClr val="0054A6"/>
                </a:solidFill>
              </a:rPr>
              <a:t>реабилитации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Института </a:t>
            </a:r>
            <a:r>
              <a:rPr lang="ru-RU" dirty="0">
                <a:solidFill>
                  <a:srgbClr val="0054A6"/>
                </a:solidFill>
              </a:rPr>
              <a:t>клинической </a:t>
            </a:r>
            <a:r>
              <a:rPr lang="ru-RU" dirty="0" smtClean="0">
                <a:solidFill>
                  <a:srgbClr val="0054A6"/>
                </a:solidFill>
              </a:rPr>
              <a:t>медицины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им</a:t>
            </a:r>
            <a:r>
              <a:rPr lang="ru-RU" dirty="0">
                <a:solidFill>
                  <a:srgbClr val="0054A6"/>
                </a:solidFill>
              </a:rPr>
              <a:t>. Н.В. Склифосовского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769533" y="5468760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1742" y="1842920"/>
            <a:ext cx="2743200" cy="4141955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24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418095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54A6"/>
                </a:solidFill>
              </a:rPr>
              <a:t>Виноградова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Элина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Владимировна</a:t>
            </a:r>
            <a:r>
              <a:rPr lang="ru-RU" sz="4000" dirty="0" smtClean="0">
                <a:solidFill>
                  <a:srgbClr val="0054A6"/>
                </a:solidFill>
              </a:rPr>
              <a:t>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3906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54A6"/>
                </a:solidFill>
              </a:rPr>
              <a:t>Заместитель </a:t>
            </a:r>
            <a:r>
              <a:rPr lang="ru-RU" dirty="0">
                <a:solidFill>
                  <a:srgbClr val="0054A6"/>
                </a:solidFill>
              </a:rPr>
              <a:t>директора </a:t>
            </a:r>
            <a:r>
              <a:rPr lang="ru-RU" dirty="0" smtClean="0">
                <a:solidFill>
                  <a:srgbClr val="0054A6"/>
                </a:solidFill>
              </a:rPr>
              <a:t>Института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молекулярной медицины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1769533" y="4909960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584" y="1845733"/>
            <a:ext cx="2757508" cy="413532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3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352455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54A6"/>
                </a:solidFill>
              </a:rPr>
              <a:t>Шифрин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Олег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Самуилович</a:t>
            </a:r>
            <a:r>
              <a:rPr lang="ru-RU" sz="4000" dirty="0" smtClean="0">
                <a:solidFill>
                  <a:srgbClr val="0054A6"/>
                </a:solidFill>
              </a:rPr>
              <a:t>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47879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54A6"/>
                </a:solidFill>
              </a:rPr>
              <a:t>Заведующий отделением —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врач-гастроэнтеролог отделения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хронических </a:t>
            </a:r>
            <a:r>
              <a:rPr lang="ru-RU" dirty="0">
                <a:solidFill>
                  <a:srgbClr val="0054A6"/>
                </a:solidFill>
              </a:rPr>
              <a:t>заболеваний </a:t>
            </a:r>
            <a:r>
              <a:rPr lang="ru-RU" dirty="0" smtClean="0">
                <a:solidFill>
                  <a:srgbClr val="0054A6"/>
                </a:solidFill>
              </a:rPr>
              <a:t>кишечника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и </a:t>
            </a:r>
            <a:r>
              <a:rPr lang="ru-RU" dirty="0">
                <a:solidFill>
                  <a:srgbClr val="0054A6"/>
                </a:solidFill>
              </a:rPr>
              <a:t>поджелудочной железы </a:t>
            </a:r>
            <a:r>
              <a:rPr lang="ru-RU" dirty="0" smtClean="0">
                <a:solidFill>
                  <a:srgbClr val="0054A6"/>
                </a:solidFill>
              </a:rPr>
              <a:t>Университетской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клинической </a:t>
            </a:r>
            <a:r>
              <a:rPr lang="ru-RU" dirty="0">
                <a:solidFill>
                  <a:srgbClr val="0054A6"/>
                </a:solidFill>
              </a:rPr>
              <a:t>больницы №</a:t>
            </a:r>
            <a:r>
              <a:rPr lang="ru-RU" dirty="0" smtClean="0">
                <a:solidFill>
                  <a:srgbClr val="0054A6"/>
                </a:solidFill>
              </a:rPr>
              <a:t>2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769533" y="5739692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584" y="1845733"/>
            <a:ext cx="2757508" cy="413532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53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343004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54A6"/>
                </a:solidFill>
              </a:rPr>
              <a:t>Боровик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Татьяна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Эдуардовна</a:t>
            </a:r>
            <a:r>
              <a:rPr lang="ru-RU" sz="4000" dirty="0" smtClean="0">
                <a:solidFill>
                  <a:srgbClr val="0054A6"/>
                </a:solidFill>
              </a:rPr>
              <a:t>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47347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54A6"/>
                </a:solidFill>
              </a:rPr>
              <a:t>Профессор </a:t>
            </a:r>
            <a:r>
              <a:rPr lang="ru-RU" dirty="0">
                <a:solidFill>
                  <a:srgbClr val="0054A6"/>
                </a:solidFill>
              </a:rPr>
              <a:t>кафедры педиатрии и </a:t>
            </a:r>
            <a:r>
              <a:rPr lang="ru-RU" dirty="0" smtClean="0">
                <a:solidFill>
                  <a:srgbClr val="0054A6"/>
                </a:solidFill>
              </a:rPr>
              <a:t>детской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ревматологии </a:t>
            </a:r>
            <a:r>
              <a:rPr lang="ru-RU" dirty="0">
                <a:solidFill>
                  <a:srgbClr val="0054A6"/>
                </a:solidFill>
              </a:rPr>
              <a:t>Клинического </a:t>
            </a:r>
            <a:r>
              <a:rPr lang="ru-RU" dirty="0" smtClean="0">
                <a:solidFill>
                  <a:srgbClr val="0054A6"/>
                </a:solidFill>
              </a:rPr>
              <a:t>института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детского </a:t>
            </a:r>
            <a:r>
              <a:rPr lang="ru-RU" dirty="0">
                <a:solidFill>
                  <a:srgbClr val="0054A6"/>
                </a:solidFill>
              </a:rPr>
              <a:t>здоровья имени Н.Ф. </a:t>
            </a:r>
            <a:r>
              <a:rPr lang="ru-RU" dirty="0" smtClean="0">
                <a:solidFill>
                  <a:srgbClr val="0054A6"/>
                </a:solidFill>
              </a:rPr>
              <a:t>Филатова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1769533" y="5206293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2777" y="1848151"/>
            <a:ext cx="2743200" cy="4136723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6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2794001"/>
            <a:ext cx="12192000" cy="2997198"/>
          </a:xfrm>
          <a:prstGeom prst="rect">
            <a:avLst/>
          </a:prstGeom>
          <a:solidFill>
            <a:srgbClr val="0054A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2802467"/>
            <a:ext cx="12192000" cy="0"/>
          </a:xfrm>
          <a:prstGeom prst="line">
            <a:avLst/>
          </a:prstGeom>
          <a:ln w="38100">
            <a:solidFill>
              <a:srgbClr val="2573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5791199"/>
            <a:ext cx="12192000" cy="0"/>
          </a:xfrm>
          <a:prstGeom prst="line">
            <a:avLst/>
          </a:prstGeom>
          <a:ln w="38100">
            <a:solidFill>
              <a:srgbClr val="2573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11" t="17518" r="16204" b="18307"/>
          <a:stretch/>
        </p:blipFill>
        <p:spPr>
          <a:xfrm>
            <a:off x="4546577" y="235060"/>
            <a:ext cx="3098846" cy="20879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94399" y="3107659"/>
            <a:ext cx="560320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Благодарность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Президента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Российской </a:t>
            </a:r>
            <a:r>
              <a:rPr lang="ru-RU" sz="3600" b="1" dirty="0">
                <a:solidFill>
                  <a:schemeClr val="bg1"/>
                </a:solidFill>
              </a:rPr>
              <a:t>Федерации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41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322678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54A6"/>
                </a:solidFill>
              </a:rPr>
              <a:t>Аракелян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Марианна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Георгиевна</a:t>
            </a:r>
            <a:r>
              <a:rPr lang="ru-RU" sz="4000" dirty="0" smtClean="0">
                <a:solidFill>
                  <a:srgbClr val="0054A6"/>
                </a:solidFill>
              </a:rPr>
              <a:t>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433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54A6"/>
                </a:solidFill>
              </a:rPr>
              <a:t>Ассистент </a:t>
            </a:r>
            <a:r>
              <a:rPr lang="ru-RU" dirty="0">
                <a:solidFill>
                  <a:srgbClr val="0054A6"/>
                </a:solidFill>
              </a:rPr>
              <a:t>кафедры </a:t>
            </a:r>
            <a:r>
              <a:rPr lang="ru-RU" dirty="0" smtClean="0">
                <a:solidFill>
                  <a:srgbClr val="0054A6"/>
                </a:solidFill>
              </a:rPr>
              <a:t>терапевтической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стоматологии </a:t>
            </a:r>
            <a:r>
              <a:rPr lang="ru-RU" dirty="0">
                <a:solidFill>
                  <a:srgbClr val="0054A6"/>
                </a:solidFill>
              </a:rPr>
              <a:t>Института </a:t>
            </a:r>
            <a:r>
              <a:rPr lang="ru-RU" dirty="0" smtClean="0">
                <a:solidFill>
                  <a:srgbClr val="0054A6"/>
                </a:solidFill>
              </a:rPr>
              <a:t>стоматологии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им</a:t>
            </a:r>
            <a:r>
              <a:rPr lang="ru-RU" dirty="0">
                <a:solidFill>
                  <a:srgbClr val="0054A6"/>
                </a:solidFill>
              </a:rPr>
              <a:t>. Е.В. Боровского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1769533" y="5206293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897" y="1845733"/>
            <a:ext cx="2756882" cy="4135323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67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42988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 smtClean="0">
                <a:solidFill>
                  <a:srgbClr val="0054A6"/>
                </a:solidFill>
              </a:rPr>
              <a:t>Демура</a:t>
            </a:r>
            <a:r>
              <a:rPr lang="ru-RU" sz="4000" b="1" dirty="0">
                <a:solidFill>
                  <a:srgbClr val="0054A6"/>
                </a:solidFill>
              </a:rPr>
              <a:t/>
            </a:r>
            <a:br>
              <a:rPr lang="ru-RU" sz="4000" b="1" dirty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Татьяна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Александровна</a:t>
            </a:r>
            <a:r>
              <a:rPr lang="ru-RU" sz="4000" dirty="0" smtClean="0">
                <a:solidFill>
                  <a:srgbClr val="0054A6"/>
                </a:solidFill>
              </a:rPr>
              <a:t>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44085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54A6"/>
                </a:solidFill>
              </a:rPr>
              <a:t>Профессор </a:t>
            </a:r>
            <a:r>
              <a:rPr lang="ru-RU" dirty="0">
                <a:solidFill>
                  <a:srgbClr val="0054A6"/>
                </a:solidFill>
              </a:rPr>
              <a:t>кафедры </a:t>
            </a:r>
            <a:r>
              <a:rPr lang="ru-RU" dirty="0" smtClean="0">
                <a:solidFill>
                  <a:srgbClr val="0054A6"/>
                </a:solidFill>
              </a:rPr>
              <a:t>патологической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анатомии </a:t>
            </a:r>
            <a:r>
              <a:rPr lang="ru-RU" dirty="0">
                <a:solidFill>
                  <a:srgbClr val="0054A6"/>
                </a:solidFill>
              </a:rPr>
              <a:t>им. академика А.И. </a:t>
            </a:r>
            <a:r>
              <a:rPr lang="ru-RU" dirty="0" smtClean="0">
                <a:solidFill>
                  <a:srgbClr val="0054A6"/>
                </a:solidFill>
              </a:rPr>
              <a:t>Струкова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Института </a:t>
            </a:r>
            <a:r>
              <a:rPr lang="ru-RU" dirty="0">
                <a:solidFill>
                  <a:srgbClr val="0054A6"/>
                </a:solidFill>
              </a:rPr>
              <a:t>клинической </a:t>
            </a:r>
            <a:r>
              <a:rPr lang="ru-RU" dirty="0" smtClean="0">
                <a:solidFill>
                  <a:srgbClr val="0054A6"/>
                </a:solidFill>
              </a:rPr>
              <a:t>медицины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им</a:t>
            </a:r>
            <a:r>
              <a:rPr lang="ru-RU" dirty="0">
                <a:solidFill>
                  <a:srgbClr val="0054A6"/>
                </a:solidFill>
              </a:rPr>
              <a:t>. Н.В. </a:t>
            </a:r>
            <a:r>
              <a:rPr lang="ru-RU" dirty="0" smtClean="0">
                <a:solidFill>
                  <a:srgbClr val="0054A6"/>
                </a:solidFill>
              </a:rPr>
              <a:t>Склифосовского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769533" y="5468760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584" y="1845733"/>
            <a:ext cx="2757508" cy="413532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1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282288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 smtClean="0">
                <a:solidFill>
                  <a:srgbClr val="0054A6"/>
                </a:solidFill>
              </a:rPr>
              <a:t>Звездова</a:t>
            </a:r>
            <a:r>
              <a:rPr lang="ru-RU" sz="4000" b="1" dirty="0" smtClean="0">
                <a:solidFill>
                  <a:srgbClr val="0054A6"/>
                </a:solidFill>
              </a:rPr>
              <a:t/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Елена</a:t>
            </a:r>
          </a:p>
          <a:p>
            <a:r>
              <a:rPr lang="ru-RU" sz="4000" b="1" dirty="0" smtClean="0">
                <a:solidFill>
                  <a:srgbClr val="0054A6"/>
                </a:solidFill>
              </a:rPr>
              <a:t>Ивановна</a:t>
            </a:r>
            <a:r>
              <a:rPr lang="ru-RU" sz="4000" dirty="0" smtClean="0">
                <a:solidFill>
                  <a:srgbClr val="0054A6"/>
                </a:solidFill>
              </a:rPr>
              <a:t>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39967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54A6"/>
                </a:solidFill>
              </a:rPr>
              <a:t>Старший преподаватель Института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лингвистики </a:t>
            </a:r>
            <a:r>
              <a:rPr lang="ru-RU" dirty="0">
                <a:solidFill>
                  <a:srgbClr val="0054A6"/>
                </a:solidFill>
              </a:rPr>
              <a:t>и </a:t>
            </a:r>
            <a:r>
              <a:rPr lang="ru-RU" dirty="0" smtClean="0">
                <a:solidFill>
                  <a:srgbClr val="0054A6"/>
                </a:solidFill>
              </a:rPr>
              <a:t>межкультурной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коммуникации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1769533" y="5206293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584" y="1845733"/>
            <a:ext cx="2757508" cy="413532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367414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54A6"/>
                </a:solidFill>
              </a:rPr>
              <a:t>Степанова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Екатерина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Анатольевна</a:t>
            </a:r>
            <a:r>
              <a:rPr lang="ru-RU" sz="4000" dirty="0" smtClean="0">
                <a:solidFill>
                  <a:srgbClr val="0054A6"/>
                </a:solidFill>
              </a:rPr>
              <a:t>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42216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54A6"/>
                </a:solidFill>
              </a:rPr>
              <a:t>Старшая операционная медицинская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сестра </a:t>
            </a:r>
            <a:r>
              <a:rPr lang="ru-RU" dirty="0">
                <a:solidFill>
                  <a:srgbClr val="0054A6"/>
                </a:solidFill>
              </a:rPr>
              <a:t>операционного блока №</a:t>
            </a:r>
            <a:r>
              <a:rPr lang="ru-RU" dirty="0" smtClean="0">
                <a:solidFill>
                  <a:srgbClr val="0054A6"/>
                </a:solidFill>
              </a:rPr>
              <a:t>3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Университетской клинической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больницы </a:t>
            </a:r>
            <a:r>
              <a:rPr lang="ru-RU" dirty="0">
                <a:solidFill>
                  <a:srgbClr val="0054A6"/>
                </a:solidFill>
              </a:rPr>
              <a:t>№1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769533" y="5468760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584" y="1845733"/>
            <a:ext cx="2757508" cy="413532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0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437780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54A6"/>
                </a:solidFill>
              </a:rPr>
              <a:t>Красавина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Татьяна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Владиславовна</a:t>
            </a:r>
            <a:r>
              <a:rPr lang="ru-RU" sz="4000" dirty="0" smtClean="0">
                <a:solidFill>
                  <a:srgbClr val="0054A6"/>
                </a:solidFill>
              </a:rPr>
              <a:t>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47806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54A6"/>
                </a:solidFill>
              </a:rPr>
              <a:t>Ассистент </a:t>
            </a:r>
            <a:r>
              <a:rPr lang="ru-RU" dirty="0">
                <a:solidFill>
                  <a:srgbClr val="0054A6"/>
                </a:solidFill>
              </a:rPr>
              <a:t>кафедры спортивной </a:t>
            </a:r>
            <a:r>
              <a:rPr lang="ru-RU" dirty="0" smtClean="0">
                <a:solidFill>
                  <a:srgbClr val="0054A6"/>
                </a:solidFill>
              </a:rPr>
              <a:t>медицины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и </a:t>
            </a:r>
            <a:r>
              <a:rPr lang="ru-RU" dirty="0">
                <a:solidFill>
                  <a:srgbClr val="0054A6"/>
                </a:solidFill>
              </a:rPr>
              <a:t>медицинской реабилитации </a:t>
            </a:r>
            <a:r>
              <a:rPr lang="ru-RU" dirty="0" smtClean="0">
                <a:solidFill>
                  <a:srgbClr val="0054A6"/>
                </a:solidFill>
              </a:rPr>
              <a:t>Института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клинической медицины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им</a:t>
            </a:r>
            <a:r>
              <a:rPr lang="ru-RU" dirty="0">
                <a:solidFill>
                  <a:srgbClr val="0054A6"/>
                </a:solidFill>
              </a:rPr>
              <a:t>. Н.В. Склифосовского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769533" y="5468760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584" y="1845733"/>
            <a:ext cx="2757508" cy="413532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1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403828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 smtClean="0">
                <a:solidFill>
                  <a:srgbClr val="0054A6"/>
                </a:solidFill>
              </a:rPr>
              <a:t>Арзуканян</a:t>
            </a:r>
            <a:r>
              <a:rPr lang="ru-RU" sz="4000" b="1" dirty="0">
                <a:solidFill>
                  <a:srgbClr val="0054A6"/>
                </a:solidFill>
              </a:rPr>
              <a:t/>
            </a:r>
            <a:br>
              <a:rPr lang="ru-RU" sz="4000" b="1" dirty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Алина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Владимировна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433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54A6"/>
                </a:solidFill>
              </a:rPr>
              <a:t>Ассистент </a:t>
            </a:r>
            <a:r>
              <a:rPr lang="ru-RU" dirty="0">
                <a:solidFill>
                  <a:srgbClr val="0054A6"/>
                </a:solidFill>
              </a:rPr>
              <a:t>кафедры </a:t>
            </a:r>
            <a:r>
              <a:rPr lang="ru-RU" dirty="0" smtClean="0">
                <a:solidFill>
                  <a:srgbClr val="0054A6"/>
                </a:solidFill>
              </a:rPr>
              <a:t>терапевтической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стоматологии </a:t>
            </a:r>
            <a:r>
              <a:rPr lang="ru-RU" dirty="0">
                <a:solidFill>
                  <a:srgbClr val="0054A6"/>
                </a:solidFill>
              </a:rPr>
              <a:t>Института </a:t>
            </a:r>
            <a:r>
              <a:rPr lang="ru-RU" dirty="0" smtClean="0">
                <a:solidFill>
                  <a:srgbClr val="0054A6"/>
                </a:solidFill>
              </a:rPr>
              <a:t>стоматологии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им</a:t>
            </a:r>
            <a:r>
              <a:rPr lang="ru-RU" dirty="0">
                <a:solidFill>
                  <a:srgbClr val="0054A6"/>
                </a:solidFill>
              </a:rPr>
              <a:t>. Е.В. </a:t>
            </a:r>
            <a:r>
              <a:rPr lang="ru-RU" dirty="0" smtClean="0">
                <a:solidFill>
                  <a:srgbClr val="0054A6"/>
                </a:solidFill>
              </a:rPr>
              <a:t>Боровского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1769533" y="5206293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897" y="1845733"/>
            <a:ext cx="2756882" cy="4135323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41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282801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 smtClean="0">
                <a:solidFill>
                  <a:srgbClr val="0054A6"/>
                </a:solidFill>
              </a:rPr>
              <a:t>Дьячкова</a:t>
            </a:r>
            <a:r>
              <a:rPr lang="ru-RU" sz="4000" b="1" dirty="0" smtClean="0">
                <a:solidFill>
                  <a:srgbClr val="0054A6"/>
                </a:solidFill>
              </a:rPr>
              <a:t/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Екатерина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Юрьевна</a:t>
            </a:r>
            <a:r>
              <a:rPr lang="ru-RU" sz="4000" dirty="0" smtClean="0">
                <a:solidFill>
                  <a:srgbClr val="0054A6"/>
                </a:solidFill>
              </a:rPr>
              <a:t>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433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54A6"/>
                </a:solidFill>
              </a:rPr>
              <a:t>Доцент </a:t>
            </a:r>
            <a:r>
              <a:rPr lang="ru-RU" dirty="0">
                <a:solidFill>
                  <a:srgbClr val="0054A6"/>
                </a:solidFill>
              </a:rPr>
              <a:t>кафедры </a:t>
            </a:r>
            <a:r>
              <a:rPr lang="ru-RU" dirty="0" smtClean="0">
                <a:solidFill>
                  <a:srgbClr val="0054A6"/>
                </a:solidFill>
              </a:rPr>
              <a:t>хирургической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стоматологии </a:t>
            </a:r>
            <a:r>
              <a:rPr lang="ru-RU" dirty="0">
                <a:solidFill>
                  <a:srgbClr val="0054A6"/>
                </a:solidFill>
              </a:rPr>
              <a:t>Института </a:t>
            </a:r>
            <a:r>
              <a:rPr lang="ru-RU" dirty="0" smtClean="0">
                <a:solidFill>
                  <a:srgbClr val="0054A6"/>
                </a:solidFill>
              </a:rPr>
              <a:t>стоматологии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им</a:t>
            </a:r>
            <a:r>
              <a:rPr lang="ru-RU" dirty="0">
                <a:solidFill>
                  <a:srgbClr val="0054A6"/>
                </a:solidFill>
              </a:rPr>
              <a:t>. Е.В. </a:t>
            </a:r>
            <a:r>
              <a:rPr lang="ru-RU" dirty="0" smtClean="0">
                <a:solidFill>
                  <a:srgbClr val="0054A6"/>
                </a:solidFill>
              </a:rPr>
              <a:t>Боровского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1769533" y="5206293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584" y="1845733"/>
            <a:ext cx="2757508" cy="413532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9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50565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 smtClean="0">
                <a:solidFill>
                  <a:srgbClr val="0054A6"/>
                </a:solidFill>
              </a:rPr>
              <a:t>Краснослободцева</a:t>
            </a:r>
            <a:r>
              <a:rPr lang="ru-RU" sz="4000" b="1" dirty="0" smtClean="0">
                <a:solidFill>
                  <a:srgbClr val="0054A6"/>
                </a:solidFill>
              </a:rPr>
              <a:t/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Ирина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Сергеевна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46045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54A6"/>
                </a:solidFill>
              </a:rPr>
              <a:t>Старшая медицинская сестра приемного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отделения </a:t>
            </a:r>
            <a:r>
              <a:rPr lang="ru-RU" dirty="0">
                <a:solidFill>
                  <a:srgbClr val="0054A6"/>
                </a:solidFill>
              </a:rPr>
              <a:t>Научно-практического </a:t>
            </a:r>
            <a:r>
              <a:rPr lang="ru-RU" dirty="0" smtClean="0">
                <a:solidFill>
                  <a:srgbClr val="0054A6"/>
                </a:solidFill>
              </a:rPr>
              <a:t>центра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интервенционной </a:t>
            </a:r>
            <a:r>
              <a:rPr lang="ru-RU" dirty="0" err="1" smtClean="0">
                <a:solidFill>
                  <a:srgbClr val="0054A6"/>
                </a:solidFill>
              </a:rPr>
              <a:t>кардиоангиологии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1769533" y="5206293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584" y="1845733"/>
            <a:ext cx="2757508" cy="413532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94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34993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54A6"/>
                </a:solidFill>
              </a:rPr>
              <a:t>Москаленко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Екатерина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Михайловна</a:t>
            </a:r>
            <a:r>
              <a:rPr lang="ru-RU" sz="4000" dirty="0" smtClean="0">
                <a:solidFill>
                  <a:srgbClr val="0054A6"/>
                </a:solidFill>
              </a:rPr>
              <a:t>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47634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54A6"/>
                </a:solidFill>
              </a:rPr>
              <a:t>Врач-методист общебольничного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медицинского </a:t>
            </a:r>
            <a:r>
              <a:rPr lang="ru-RU" dirty="0">
                <a:solidFill>
                  <a:srgbClr val="0054A6"/>
                </a:solidFill>
              </a:rPr>
              <a:t>персонала </a:t>
            </a:r>
            <a:r>
              <a:rPr lang="ru-RU" dirty="0" smtClean="0">
                <a:solidFill>
                  <a:srgbClr val="0054A6"/>
                </a:solidFill>
              </a:rPr>
              <a:t>Университетской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клинической </a:t>
            </a:r>
            <a:r>
              <a:rPr lang="ru-RU" dirty="0">
                <a:solidFill>
                  <a:srgbClr val="0054A6"/>
                </a:solidFill>
              </a:rPr>
              <a:t>больницы №</a:t>
            </a:r>
            <a:r>
              <a:rPr lang="ru-RU" dirty="0" smtClean="0">
                <a:solidFill>
                  <a:srgbClr val="0054A6"/>
                </a:solidFill>
              </a:rPr>
              <a:t>1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1769533" y="5206293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584" y="1845733"/>
            <a:ext cx="2757508" cy="413532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5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367414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54A6"/>
                </a:solidFill>
              </a:rPr>
              <a:t>Перепелица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Вера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Анатольевна</a:t>
            </a:r>
            <a:r>
              <a:rPr lang="ru-RU" sz="4000" dirty="0" smtClean="0">
                <a:solidFill>
                  <a:srgbClr val="0054A6"/>
                </a:solidFill>
              </a:rPr>
              <a:t>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46045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54A6"/>
                </a:solidFill>
              </a:rPr>
              <a:t>Делопроизводитель кафедры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информационных </a:t>
            </a:r>
            <a:r>
              <a:rPr lang="ru-RU" dirty="0">
                <a:solidFill>
                  <a:srgbClr val="0054A6"/>
                </a:solidFill>
              </a:rPr>
              <a:t>и </a:t>
            </a:r>
            <a:r>
              <a:rPr lang="ru-RU" dirty="0" smtClean="0">
                <a:solidFill>
                  <a:srgbClr val="0054A6"/>
                </a:solidFill>
              </a:rPr>
              <a:t>интернет-технологий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Института </a:t>
            </a:r>
            <a:r>
              <a:rPr lang="ru-RU" dirty="0">
                <a:solidFill>
                  <a:srgbClr val="0054A6"/>
                </a:solidFill>
              </a:rPr>
              <a:t>цифровой </a:t>
            </a:r>
            <a:r>
              <a:rPr lang="ru-RU" dirty="0" smtClean="0">
                <a:solidFill>
                  <a:srgbClr val="0054A6"/>
                </a:solidFill>
              </a:rPr>
              <a:t>медицины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1769533" y="5206293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584" y="1845733"/>
            <a:ext cx="2757508" cy="413532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46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30055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 smtClean="0">
                <a:solidFill>
                  <a:srgbClr val="0054A6"/>
                </a:solidFill>
              </a:rPr>
              <a:t>Марковина</a:t>
            </a:r>
            <a:r>
              <a:rPr lang="ru-RU" sz="4000" b="1" dirty="0" smtClean="0">
                <a:solidFill>
                  <a:srgbClr val="0054A6"/>
                </a:solidFill>
              </a:rPr>
              <a:t/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Ирина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Юрьевна</a:t>
            </a:r>
            <a:r>
              <a:rPr lang="ru-RU" sz="4000" dirty="0" smtClean="0">
                <a:solidFill>
                  <a:srgbClr val="0054A6"/>
                </a:solidFill>
              </a:rPr>
              <a:t>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3724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54A6"/>
                </a:solidFill>
              </a:rPr>
              <a:t>Директор </a:t>
            </a:r>
            <a:r>
              <a:rPr lang="ru-RU" dirty="0">
                <a:solidFill>
                  <a:srgbClr val="0054A6"/>
                </a:solidFill>
              </a:rPr>
              <a:t>Института </a:t>
            </a:r>
            <a:r>
              <a:rPr lang="ru-RU" dirty="0" smtClean="0">
                <a:solidFill>
                  <a:srgbClr val="0054A6"/>
                </a:solidFill>
              </a:rPr>
              <a:t>лингвистики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и </a:t>
            </a:r>
            <a:r>
              <a:rPr lang="ru-RU" dirty="0">
                <a:solidFill>
                  <a:srgbClr val="0054A6"/>
                </a:solidFill>
              </a:rPr>
              <a:t>межкультурной </a:t>
            </a:r>
            <a:r>
              <a:rPr lang="ru-RU" dirty="0" smtClean="0">
                <a:solidFill>
                  <a:srgbClr val="0054A6"/>
                </a:solidFill>
              </a:rPr>
              <a:t>коммуникации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769533" y="4909960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584" y="1845733"/>
            <a:ext cx="2757508" cy="413532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8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418095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54A6"/>
                </a:solidFill>
              </a:rPr>
              <a:t>Зубарева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Татьяна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Владимировна</a:t>
            </a:r>
            <a:r>
              <a:rPr lang="ru-RU" sz="4000" dirty="0" smtClean="0">
                <a:solidFill>
                  <a:srgbClr val="0054A6"/>
                </a:solidFill>
              </a:rPr>
              <a:t>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47986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54A6"/>
                </a:solidFill>
              </a:rPr>
              <a:t>Заведующая отделением — врач-педиатр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err="1" smtClean="0">
                <a:solidFill>
                  <a:srgbClr val="0054A6"/>
                </a:solidFill>
              </a:rPr>
              <a:t>общепедиатрического</a:t>
            </a:r>
            <a:r>
              <a:rPr lang="ru-RU" dirty="0" smtClean="0">
                <a:solidFill>
                  <a:srgbClr val="0054A6"/>
                </a:solidFill>
              </a:rPr>
              <a:t> отделения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Клинического </a:t>
            </a:r>
            <a:r>
              <a:rPr lang="ru-RU" dirty="0">
                <a:solidFill>
                  <a:srgbClr val="0054A6"/>
                </a:solidFill>
              </a:rPr>
              <a:t>института детского </a:t>
            </a:r>
            <a:r>
              <a:rPr lang="ru-RU" dirty="0" smtClean="0">
                <a:solidFill>
                  <a:srgbClr val="0054A6"/>
                </a:solidFill>
              </a:rPr>
              <a:t>здоровья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им. </a:t>
            </a:r>
            <a:r>
              <a:rPr lang="ru-RU" dirty="0">
                <a:solidFill>
                  <a:srgbClr val="0054A6"/>
                </a:solidFill>
              </a:rPr>
              <a:t>Н.Ф. Филатова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769533" y="5468760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584" y="1845733"/>
            <a:ext cx="2757508" cy="413532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16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2794000"/>
            <a:ext cx="12192000" cy="2506133"/>
          </a:xfrm>
          <a:prstGeom prst="rect">
            <a:avLst/>
          </a:prstGeom>
          <a:solidFill>
            <a:srgbClr val="0054A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2802467"/>
            <a:ext cx="12192000" cy="0"/>
          </a:xfrm>
          <a:prstGeom prst="line">
            <a:avLst/>
          </a:prstGeom>
          <a:ln w="38100">
            <a:solidFill>
              <a:srgbClr val="2573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0" y="5300133"/>
            <a:ext cx="12192000" cy="0"/>
          </a:xfrm>
          <a:prstGeom prst="line">
            <a:avLst/>
          </a:prstGeom>
          <a:ln w="38100">
            <a:solidFill>
              <a:srgbClr val="2573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643762" y="3273466"/>
            <a:ext cx="49044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Лучшая кафедра</a:t>
            </a:r>
            <a:br>
              <a:rPr lang="ru-RU" sz="4400" b="1" dirty="0" smtClean="0">
                <a:solidFill>
                  <a:schemeClr val="bg1"/>
                </a:solidFill>
              </a:rPr>
            </a:br>
            <a:r>
              <a:rPr lang="ru-RU" sz="4400" b="1" dirty="0" smtClean="0">
                <a:solidFill>
                  <a:schemeClr val="bg1"/>
                </a:solidFill>
              </a:rPr>
              <a:t>2019 года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11" t="17518" r="16204" b="18307"/>
          <a:stretch/>
        </p:blipFill>
        <p:spPr>
          <a:xfrm>
            <a:off x="4546577" y="235060"/>
            <a:ext cx="3098846" cy="208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6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69533" y="1844675"/>
            <a:ext cx="512723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>
                <a:solidFill>
                  <a:srgbClr val="0054A6"/>
                </a:solidFill>
              </a:rPr>
              <a:t>Кафедра внутренних,</a:t>
            </a:r>
            <a:br>
              <a:rPr lang="ru-RU" sz="3000" b="1" dirty="0">
                <a:solidFill>
                  <a:srgbClr val="0054A6"/>
                </a:solidFill>
              </a:rPr>
            </a:br>
            <a:r>
              <a:rPr lang="ru-RU" sz="3000" b="1" dirty="0" smtClean="0">
                <a:solidFill>
                  <a:srgbClr val="0054A6"/>
                </a:solidFill>
              </a:rPr>
              <a:t>профессиональных</a:t>
            </a:r>
            <a:br>
              <a:rPr lang="ru-RU" sz="3000" b="1" dirty="0" smtClean="0">
                <a:solidFill>
                  <a:srgbClr val="0054A6"/>
                </a:solidFill>
              </a:rPr>
            </a:br>
            <a:r>
              <a:rPr lang="ru-RU" sz="3000" b="1" dirty="0" smtClean="0">
                <a:solidFill>
                  <a:srgbClr val="0054A6"/>
                </a:solidFill>
              </a:rPr>
              <a:t>болезней и ревматологии</a:t>
            </a:r>
            <a:br>
              <a:rPr lang="ru-RU" sz="3000" b="1" dirty="0" smtClean="0">
                <a:solidFill>
                  <a:srgbClr val="0054A6"/>
                </a:solidFill>
              </a:rPr>
            </a:br>
            <a:r>
              <a:rPr lang="ru-RU" sz="3000" b="1" dirty="0" smtClean="0">
                <a:solidFill>
                  <a:srgbClr val="0054A6"/>
                </a:solidFill>
              </a:rPr>
              <a:t>Института клинической</a:t>
            </a:r>
            <a:br>
              <a:rPr lang="ru-RU" sz="3000" b="1" dirty="0" smtClean="0">
                <a:solidFill>
                  <a:srgbClr val="0054A6"/>
                </a:solidFill>
              </a:rPr>
            </a:br>
            <a:r>
              <a:rPr lang="ru-RU" sz="3000" b="1" dirty="0" smtClean="0">
                <a:solidFill>
                  <a:srgbClr val="0054A6"/>
                </a:solidFill>
              </a:rPr>
              <a:t>медицины</a:t>
            </a:r>
            <a:r>
              <a:rPr lang="ru-RU" sz="3000" b="1" dirty="0">
                <a:solidFill>
                  <a:srgbClr val="0054A6"/>
                </a:solidFill>
              </a:rPr>
              <a:t/>
            </a:r>
            <a:br>
              <a:rPr lang="ru-RU" sz="3000" b="1" dirty="0">
                <a:solidFill>
                  <a:srgbClr val="0054A6"/>
                </a:solidFill>
              </a:rPr>
            </a:br>
            <a:r>
              <a:rPr lang="ru-RU" sz="3000" b="1" dirty="0">
                <a:solidFill>
                  <a:srgbClr val="0054A6"/>
                </a:solidFill>
              </a:rPr>
              <a:t>им. Н.В. Склифосовского </a:t>
            </a:r>
            <a:endParaRPr lang="ru-RU" sz="3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9533" y="4906705"/>
            <a:ext cx="4219167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54A6"/>
                </a:solidFill>
              </a:rPr>
              <a:t>Заведующий кафедрой,</a:t>
            </a:r>
            <a:br>
              <a:rPr lang="ru-RU" dirty="0">
                <a:solidFill>
                  <a:srgbClr val="0054A6"/>
                </a:solidFill>
              </a:rPr>
            </a:br>
            <a:r>
              <a:rPr lang="ru-RU" dirty="0">
                <a:solidFill>
                  <a:srgbClr val="0054A6"/>
                </a:solidFill>
              </a:rPr>
              <a:t>доктор медицинских наук, профессор</a:t>
            </a:r>
          </a:p>
          <a:p>
            <a:pPr>
              <a:spcBef>
                <a:spcPts val="600"/>
              </a:spcBef>
            </a:pPr>
            <a:r>
              <a:rPr lang="ru-RU" b="1" dirty="0">
                <a:solidFill>
                  <a:srgbClr val="0054A6"/>
                </a:solidFill>
              </a:rPr>
              <a:t>Моисеев Сергей Валентинович</a:t>
            </a:r>
            <a:endParaRPr lang="ru-RU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769533" y="4866733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769533" y="5969944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2776" y="1847520"/>
            <a:ext cx="2752316" cy="413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6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69533" y="1844675"/>
            <a:ext cx="523963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>
                <a:solidFill>
                  <a:srgbClr val="0054A6"/>
                </a:solidFill>
              </a:rPr>
              <a:t>Кафедра клинической</a:t>
            </a:r>
            <a:br>
              <a:rPr lang="ru-RU" sz="3000" b="1" dirty="0">
                <a:solidFill>
                  <a:srgbClr val="0054A6"/>
                </a:solidFill>
              </a:rPr>
            </a:br>
            <a:r>
              <a:rPr lang="ru-RU" sz="3000" b="1" dirty="0">
                <a:solidFill>
                  <a:srgbClr val="0054A6"/>
                </a:solidFill>
              </a:rPr>
              <a:t>иммунологии</a:t>
            </a:r>
            <a:br>
              <a:rPr lang="ru-RU" sz="3000" b="1" dirty="0">
                <a:solidFill>
                  <a:srgbClr val="0054A6"/>
                </a:solidFill>
              </a:rPr>
            </a:br>
            <a:r>
              <a:rPr lang="ru-RU" sz="3000" b="1" dirty="0">
                <a:solidFill>
                  <a:srgbClr val="0054A6"/>
                </a:solidFill>
              </a:rPr>
              <a:t>и аллергологии Института</a:t>
            </a:r>
            <a:br>
              <a:rPr lang="ru-RU" sz="3000" b="1" dirty="0">
                <a:solidFill>
                  <a:srgbClr val="0054A6"/>
                </a:solidFill>
              </a:rPr>
            </a:br>
            <a:r>
              <a:rPr lang="ru-RU" sz="3000" b="1" dirty="0">
                <a:solidFill>
                  <a:srgbClr val="0054A6"/>
                </a:solidFill>
              </a:rPr>
              <a:t>клинической медицины</a:t>
            </a:r>
            <a:br>
              <a:rPr lang="ru-RU" sz="3000" b="1" dirty="0">
                <a:solidFill>
                  <a:srgbClr val="0054A6"/>
                </a:solidFill>
              </a:rPr>
            </a:br>
            <a:r>
              <a:rPr lang="ru-RU" sz="3000" b="1" dirty="0">
                <a:solidFill>
                  <a:srgbClr val="0054A6"/>
                </a:solidFill>
              </a:rPr>
              <a:t>им. Н.В. Склифосовского </a:t>
            </a:r>
            <a:endParaRPr lang="ru-RU" sz="3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9533" y="4444874"/>
            <a:ext cx="4631011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54A6"/>
                </a:solidFill>
              </a:rPr>
              <a:t>Заведующий кафедрой,</a:t>
            </a:r>
            <a:br>
              <a:rPr lang="ru-RU" dirty="0">
                <a:solidFill>
                  <a:srgbClr val="0054A6"/>
                </a:solidFill>
              </a:rPr>
            </a:br>
            <a:r>
              <a:rPr lang="ru-RU" dirty="0">
                <a:solidFill>
                  <a:srgbClr val="0054A6"/>
                </a:solidFill>
              </a:rPr>
              <a:t>академик РАН, доктор медицинских </a:t>
            </a:r>
            <a:r>
              <a:rPr lang="ru-RU" dirty="0" smtClean="0">
                <a:solidFill>
                  <a:srgbClr val="0054A6"/>
                </a:solidFill>
              </a:rPr>
              <a:t>наук,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профессор</a:t>
            </a:r>
            <a:endParaRPr lang="ru-RU" dirty="0">
              <a:solidFill>
                <a:srgbClr val="0054A6"/>
              </a:solidFill>
            </a:endParaRPr>
          </a:p>
          <a:p>
            <a:pPr>
              <a:spcBef>
                <a:spcPts val="600"/>
              </a:spcBef>
            </a:pPr>
            <a:r>
              <a:rPr lang="ru-RU" b="1" dirty="0">
                <a:solidFill>
                  <a:srgbClr val="0054A6"/>
                </a:solidFill>
              </a:rPr>
              <a:t>Караулов Александр Викторович</a:t>
            </a:r>
            <a:endParaRPr lang="ru-RU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769533" y="4404902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769533" y="5785166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2776" y="1844675"/>
            <a:ext cx="2752316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21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69533" y="1844675"/>
            <a:ext cx="512723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>
                <a:solidFill>
                  <a:srgbClr val="0054A6"/>
                </a:solidFill>
              </a:rPr>
              <a:t>Кафедра кожных</a:t>
            </a:r>
            <a:br>
              <a:rPr lang="ru-RU" sz="3000" b="1" dirty="0">
                <a:solidFill>
                  <a:srgbClr val="0054A6"/>
                </a:solidFill>
              </a:rPr>
            </a:br>
            <a:r>
              <a:rPr lang="ru-RU" sz="3000" b="1" dirty="0">
                <a:solidFill>
                  <a:srgbClr val="0054A6"/>
                </a:solidFill>
              </a:rPr>
              <a:t>и венерических болезней</a:t>
            </a:r>
            <a:br>
              <a:rPr lang="ru-RU" sz="3000" b="1" dirty="0">
                <a:solidFill>
                  <a:srgbClr val="0054A6"/>
                </a:solidFill>
              </a:rPr>
            </a:br>
            <a:r>
              <a:rPr lang="ru-RU" sz="3000" b="1" dirty="0">
                <a:solidFill>
                  <a:srgbClr val="0054A6"/>
                </a:solidFill>
              </a:rPr>
              <a:t>им. В.А. Рахманова</a:t>
            </a:r>
            <a:br>
              <a:rPr lang="ru-RU" sz="3000" b="1" dirty="0">
                <a:solidFill>
                  <a:srgbClr val="0054A6"/>
                </a:solidFill>
              </a:rPr>
            </a:br>
            <a:r>
              <a:rPr lang="ru-RU" sz="3000" b="1" dirty="0">
                <a:solidFill>
                  <a:srgbClr val="0054A6"/>
                </a:solidFill>
              </a:rPr>
              <a:t>Института </a:t>
            </a:r>
            <a:r>
              <a:rPr lang="ru-RU" sz="3000" b="1" dirty="0" smtClean="0">
                <a:solidFill>
                  <a:srgbClr val="0054A6"/>
                </a:solidFill>
              </a:rPr>
              <a:t>клинической</a:t>
            </a:r>
            <a:br>
              <a:rPr lang="ru-RU" sz="3000" b="1" dirty="0" smtClean="0">
                <a:solidFill>
                  <a:srgbClr val="0054A6"/>
                </a:solidFill>
              </a:rPr>
            </a:br>
            <a:r>
              <a:rPr lang="ru-RU" sz="3000" b="1" dirty="0" smtClean="0">
                <a:solidFill>
                  <a:srgbClr val="0054A6"/>
                </a:solidFill>
              </a:rPr>
              <a:t>медицины</a:t>
            </a:r>
            <a:r>
              <a:rPr lang="ru-RU" sz="3000" b="1" dirty="0">
                <a:solidFill>
                  <a:srgbClr val="0054A6"/>
                </a:solidFill>
              </a:rPr>
              <a:t/>
            </a:r>
            <a:br>
              <a:rPr lang="ru-RU" sz="3000" b="1" dirty="0">
                <a:solidFill>
                  <a:srgbClr val="0054A6"/>
                </a:solidFill>
              </a:rPr>
            </a:br>
            <a:r>
              <a:rPr lang="ru-RU" sz="3000" b="1" dirty="0">
                <a:solidFill>
                  <a:srgbClr val="0054A6"/>
                </a:solidFill>
              </a:rPr>
              <a:t>им. Н.В. Склифосовского </a:t>
            </a:r>
            <a:endParaRPr lang="ru-RU" sz="3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9533" y="4907132"/>
            <a:ext cx="4219167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54A6"/>
                </a:solidFill>
              </a:rPr>
              <a:t>Заведующий кафедрой,</a:t>
            </a:r>
            <a:br>
              <a:rPr lang="ru-RU" dirty="0">
                <a:solidFill>
                  <a:srgbClr val="0054A6"/>
                </a:solidFill>
              </a:rPr>
            </a:br>
            <a:r>
              <a:rPr lang="ru-RU" dirty="0">
                <a:solidFill>
                  <a:srgbClr val="0054A6"/>
                </a:solidFill>
              </a:rPr>
              <a:t>доктор медицинских наук, профессор</a:t>
            </a:r>
          </a:p>
          <a:p>
            <a:pPr>
              <a:spcBef>
                <a:spcPts val="600"/>
              </a:spcBef>
            </a:pPr>
            <a:r>
              <a:rPr lang="ru-RU" b="1" dirty="0">
                <a:solidFill>
                  <a:srgbClr val="0054A6"/>
                </a:solidFill>
              </a:rPr>
              <a:t>Олисова Ольга Юрьевна</a:t>
            </a:r>
            <a:endParaRPr lang="ru-RU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769533" y="4867160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769533" y="5984875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4788" y="1852466"/>
            <a:ext cx="2760304" cy="413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34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69533" y="1844675"/>
            <a:ext cx="512723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>
                <a:solidFill>
                  <a:srgbClr val="0054A6"/>
                </a:solidFill>
              </a:rPr>
              <a:t>Кафедра </a:t>
            </a:r>
            <a:r>
              <a:rPr lang="ru-RU" sz="3000" b="1" dirty="0" smtClean="0">
                <a:solidFill>
                  <a:srgbClr val="0054A6"/>
                </a:solidFill>
              </a:rPr>
              <a:t>патологии</a:t>
            </a:r>
            <a:br>
              <a:rPr lang="ru-RU" sz="3000" b="1" dirty="0" smtClean="0">
                <a:solidFill>
                  <a:srgbClr val="0054A6"/>
                </a:solidFill>
              </a:rPr>
            </a:br>
            <a:r>
              <a:rPr lang="ru-RU" sz="3000" b="1" dirty="0" smtClean="0">
                <a:solidFill>
                  <a:srgbClr val="0054A6"/>
                </a:solidFill>
              </a:rPr>
              <a:t>человека Института</a:t>
            </a:r>
            <a:br>
              <a:rPr lang="ru-RU" sz="3000" b="1" dirty="0" smtClean="0">
                <a:solidFill>
                  <a:srgbClr val="0054A6"/>
                </a:solidFill>
              </a:rPr>
            </a:br>
            <a:r>
              <a:rPr lang="ru-RU" sz="3000" b="1" dirty="0" smtClean="0">
                <a:solidFill>
                  <a:srgbClr val="0054A6"/>
                </a:solidFill>
              </a:rPr>
              <a:t>клинической </a:t>
            </a:r>
            <a:r>
              <a:rPr lang="ru-RU" sz="3000" b="1" dirty="0">
                <a:solidFill>
                  <a:srgbClr val="0054A6"/>
                </a:solidFill>
              </a:rPr>
              <a:t>медицины</a:t>
            </a:r>
            <a:br>
              <a:rPr lang="ru-RU" sz="3000" b="1" dirty="0">
                <a:solidFill>
                  <a:srgbClr val="0054A6"/>
                </a:solidFill>
              </a:rPr>
            </a:br>
            <a:r>
              <a:rPr lang="ru-RU" sz="3000" b="1" dirty="0">
                <a:solidFill>
                  <a:srgbClr val="0054A6"/>
                </a:solidFill>
              </a:rPr>
              <a:t>им. Н.В. Склифосовского </a:t>
            </a:r>
            <a:endParaRPr lang="ru-RU" sz="3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9533" y="3992731"/>
            <a:ext cx="3358034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54A6"/>
                </a:solidFill>
              </a:rPr>
              <a:t>Заведующий кафедрой,</a:t>
            </a:r>
            <a:br>
              <a:rPr lang="ru-RU" dirty="0">
                <a:solidFill>
                  <a:srgbClr val="0054A6"/>
                </a:solidFill>
              </a:rPr>
            </a:br>
            <a:r>
              <a:rPr lang="ru-RU" dirty="0">
                <a:solidFill>
                  <a:srgbClr val="0054A6"/>
                </a:solidFill>
              </a:rPr>
              <a:t>доктор медицинских наук</a:t>
            </a:r>
          </a:p>
          <a:p>
            <a:pPr>
              <a:spcBef>
                <a:spcPts val="600"/>
              </a:spcBef>
            </a:pPr>
            <a:r>
              <a:rPr lang="ru-RU" b="1" dirty="0" err="1">
                <a:solidFill>
                  <a:srgbClr val="0054A6"/>
                </a:solidFill>
              </a:rPr>
              <a:t>Болевич</a:t>
            </a:r>
            <a:r>
              <a:rPr lang="ru-RU" b="1" dirty="0">
                <a:solidFill>
                  <a:srgbClr val="0054A6"/>
                </a:solidFill>
              </a:rPr>
              <a:t> Сергей </a:t>
            </a:r>
            <a:r>
              <a:rPr lang="ru-RU" b="1" dirty="0" err="1">
                <a:solidFill>
                  <a:srgbClr val="0054A6"/>
                </a:solidFill>
              </a:rPr>
              <a:t>Бранкович</a:t>
            </a:r>
            <a:endParaRPr lang="ru-RU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769533" y="3952759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769533" y="5070474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3842" y="1844675"/>
            <a:ext cx="2751250" cy="414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1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2794000"/>
            <a:ext cx="12192000" cy="2506133"/>
          </a:xfrm>
          <a:prstGeom prst="rect">
            <a:avLst/>
          </a:prstGeom>
          <a:solidFill>
            <a:srgbClr val="0054A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2802467"/>
            <a:ext cx="12192000" cy="0"/>
          </a:xfrm>
          <a:prstGeom prst="line">
            <a:avLst/>
          </a:prstGeom>
          <a:ln w="38100">
            <a:solidFill>
              <a:srgbClr val="2573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0" y="5300133"/>
            <a:ext cx="12192000" cy="0"/>
          </a:xfrm>
          <a:prstGeom prst="line">
            <a:avLst/>
          </a:prstGeom>
          <a:ln w="38100">
            <a:solidFill>
              <a:srgbClr val="2573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708117" y="3273466"/>
            <a:ext cx="677576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Лучший </a:t>
            </a:r>
            <a:r>
              <a:rPr lang="ru-RU" sz="4400" b="1" dirty="0">
                <a:solidFill>
                  <a:schemeClr val="bg1"/>
                </a:solidFill>
              </a:rPr>
              <a:t>научный </a:t>
            </a:r>
            <a:r>
              <a:rPr lang="ru-RU" sz="4400" b="1" dirty="0" smtClean="0">
                <a:solidFill>
                  <a:schemeClr val="bg1"/>
                </a:solidFill>
              </a:rPr>
              <a:t>автор</a:t>
            </a:r>
            <a:br>
              <a:rPr lang="ru-RU" sz="4400" b="1" dirty="0" smtClean="0">
                <a:solidFill>
                  <a:schemeClr val="bg1"/>
                </a:solidFill>
              </a:rPr>
            </a:br>
            <a:r>
              <a:rPr lang="ru-RU" sz="4400" b="1" dirty="0" smtClean="0">
                <a:solidFill>
                  <a:schemeClr val="bg1"/>
                </a:solidFill>
              </a:rPr>
              <a:t>2019 года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11" t="17518" r="16204" b="18307"/>
          <a:stretch/>
        </p:blipFill>
        <p:spPr>
          <a:xfrm>
            <a:off x="4546577" y="235060"/>
            <a:ext cx="3098846" cy="208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9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30091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54A6"/>
                </a:solidFill>
              </a:rPr>
              <a:t>Тимашев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Петр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Сергеевич</a:t>
            </a:r>
            <a:r>
              <a:rPr lang="ru-RU" sz="4000" dirty="0" smtClean="0">
                <a:solidFill>
                  <a:srgbClr val="0054A6"/>
                </a:solidFill>
              </a:rPr>
              <a:t>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41323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54A6"/>
                </a:solidFill>
              </a:rPr>
              <a:t>Д</a:t>
            </a:r>
            <a:r>
              <a:rPr lang="ru-RU" dirty="0" smtClean="0">
                <a:solidFill>
                  <a:srgbClr val="0054A6"/>
                </a:solidFill>
              </a:rPr>
              <a:t>иректор </a:t>
            </a:r>
            <a:r>
              <a:rPr lang="ru-RU" dirty="0">
                <a:solidFill>
                  <a:srgbClr val="0054A6"/>
                </a:solidFill>
              </a:rPr>
              <a:t>Института </a:t>
            </a:r>
            <a:r>
              <a:rPr lang="ru-RU" dirty="0" smtClean="0">
                <a:solidFill>
                  <a:srgbClr val="0054A6"/>
                </a:solidFill>
              </a:rPr>
              <a:t>регенеративной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медицины Научно-технологического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парка биомедицины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1769533" y="5206293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1741" y="1844675"/>
            <a:ext cx="2743351" cy="41402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34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344036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54A6"/>
                </a:solidFill>
              </a:rPr>
              <a:t>Звягин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Андрей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Васильевич</a:t>
            </a:r>
            <a:r>
              <a:rPr lang="ru-RU" sz="4000" dirty="0" smtClean="0">
                <a:solidFill>
                  <a:srgbClr val="0054A6"/>
                </a:solidFill>
              </a:rPr>
              <a:t>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43901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54A6"/>
                </a:solidFill>
              </a:rPr>
              <a:t>З</a:t>
            </a:r>
            <a:r>
              <a:rPr lang="ru-RU" dirty="0" smtClean="0">
                <a:solidFill>
                  <a:srgbClr val="0054A6"/>
                </a:solidFill>
              </a:rPr>
              <a:t>аведующий </a:t>
            </a:r>
            <a:r>
              <a:rPr lang="ru-RU" dirty="0">
                <a:solidFill>
                  <a:srgbClr val="0054A6"/>
                </a:solidFill>
              </a:rPr>
              <a:t>отделом </a:t>
            </a:r>
            <a:r>
              <a:rPr lang="ru-RU" dirty="0" smtClean="0">
                <a:solidFill>
                  <a:srgbClr val="0054A6"/>
                </a:solidFill>
              </a:rPr>
              <a:t>биомедицинской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инженерии </a:t>
            </a:r>
            <a:r>
              <a:rPr lang="ru-RU" dirty="0">
                <a:solidFill>
                  <a:srgbClr val="0054A6"/>
                </a:solidFill>
              </a:rPr>
              <a:t>Института </a:t>
            </a:r>
            <a:r>
              <a:rPr lang="ru-RU" dirty="0" smtClean="0">
                <a:solidFill>
                  <a:srgbClr val="0054A6"/>
                </a:solidFill>
              </a:rPr>
              <a:t>молекулярной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медицины Научно-технологического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парка </a:t>
            </a:r>
            <a:r>
              <a:rPr lang="ru-RU" dirty="0">
                <a:solidFill>
                  <a:srgbClr val="0054A6"/>
                </a:solidFill>
              </a:rPr>
              <a:t>биомедицины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769533" y="5468760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3812" y="1844675"/>
            <a:ext cx="2752164" cy="414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2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300056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 smtClean="0">
                <a:solidFill>
                  <a:srgbClr val="0054A6"/>
                </a:solidFill>
              </a:rPr>
              <a:t>Осолодкин</a:t>
            </a:r>
            <a:r>
              <a:rPr lang="ru-RU" sz="4000" b="1" dirty="0">
                <a:solidFill>
                  <a:srgbClr val="0054A6"/>
                </a:solidFill>
              </a:rPr>
              <a:t/>
            </a:r>
            <a:br>
              <a:rPr lang="ru-RU" sz="4000" b="1" dirty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Дмитрий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Иванович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48678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54A6"/>
                </a:solidFill>
              </a:rPr>
              <a:t>Доцент кафедры организации </a:t>
            </a:r>
            <a:r>
              <a:rPr lang="ru-RU" dirty="0">
                <a:solidFill>
                  <a:srgbClr val="0054A6"/>
                </a:solidFill>
              </a:rPr>
              <a:t>и </a:t>
            </a:r>
            <a:r>
              <a:rPr lang="ru-RU" dirty="0" smtClean="0">
                <a:solidFill>
                  <a:srgbClr val="0054A6"/>
                </a:solidFill>
              </a:rPr>
              <a:t>технологии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производства иммунобиологических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препаратов Института трансляционной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медицины и биотехнологии Научно-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технологического парка </a:t>
            </a:r>
            <a:r>
              <a:rPr lang="ru-RU" dirty="0">
                <a:solidFill>
                  <a:srgbClr val="0054A6"/>
                </a:solidFill>
              </a:rPr>
              <a:t>биомедицины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769533" y="5737700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4" t="4129" r="12352"/>
          <a:stretch/>
        </p:blipFill>
        <p:spPr>
          <a:xfrm>
            <a:off x="7430526" y="1838232"/>
            <a:ext cx="2744415" cy="375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1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2794001"/>
            <a:ext cx="12192000" cy="2997198"/>
          </a:xfrm>
          <a:prstGeom prst="rect">
            <a:avLst/>
          </a:prstGeom>
          <a:solidFill>
            <a:srgbClr val="0054A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98896" y="3107658"/>
            <a:ext cx="1139420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Почетное звание 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«Заслуженный профессор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Первого </a:t>
            </a:r>
            <a:r>
              <a:rPr lang="ru-RU" sz="3600" b="1" dirty="0">
                <a:solidFill>
                  <a:schemeClr val="bg1"/>
                </a:solidFill>
              </a:rPr>
              <a:t>Московского </a:t>
            </a:r>
            <a:r>
              <a:rPr lang="ru-RU" sz="3600" b="1" dirty="0" smtClean="0">
                <a:solidFill>
                  <a:schemeClr val="bg1"/>
                </a:solidFill>
              </a:rPr>
              <a:t>государственного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медицинского университета им</a:t>
            </a:r>
            <a:r>
              <a:rPr lang="ru-RU" sz="3600" b="1" dirty="0">
                <a:solidFill>
                  <a:schemeClr val="bg1"/>
                </a:solidFill>
              </a:rPr>
              <a:t>. И.М. Сеченова» 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2802467"/>
            <a:ext cx="12192000" cy="0"/>
          </a:xfrm>
          <a:prstGeom prst="line">
            <a:avLst/>
          </a:prstGeom>
          <a:ln w="38100">
            <a:solidFill>
              <a:srgbClr val="2573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0" y="5791199"/>
            <a:ext cx="12192000" cy="0"/>
          </a:xfrm>
          <a:prstGeom prst="line">
            <a:avLst/>
          </a:prstGeom>
          <a:ln w="38100">
            <a:solidFill>
              <a:srgbClr val="2573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11" t="17518" r="16204" b="18307"/>
          <a:stretch/>
        </p:blipFill>
        <p:spPr>
          <a:xfrm>
            <a:off x="4546577" y="235060"/>
            <a:ext cx="3098846" cy="208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46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4217" y="491065"/>
            <a:ext cx="6247798" cy="654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9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2410" y="4363933"/>
            <a:ext cx="6287234" cy="1892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200" b="1" spc="30" dirty="0" smtClean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Александр</a:t>
            </a:r>
            <a:r>
              <a:rPr lang="en-US" sz="4200" b="1" spc="30" dirty="0" smtClean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4200" b="1" spc="30" dirty="0" smtClean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Лукашев</a:t>
            </a:r>
            <a:endParaRPr lang="en-US" sz="4200" b="1" spc="30" dirty="0" smtClean="0">
              <a:solidFill>
                <a:srgbClr val="342DAD"/>
              </a:solidFill>
              <a:latin typeface="+mj-lt"/>
              <a:cs typeface="Arial" panose="020B0604020202020204" pitchFamily="34" charset="0"/>
            </a:endParaRPr>
          </a:p>
          <a:p>
            <a:pPr algn="ctr">
              <a:spcBef>
                <a:spcPts val="1800"/>
              </a:spcBef>
            </a:pPr>
            <a:r>
              <a:rPr lang="ru-RU" sz="2000" spc="30" dirty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Директор Института медицинской </a:t>
            </a:r>
            <a:r>
              <a:rPr lang="ru-RU" sz="2000" spc="30" dirty="0" smtClean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паразитологии,</a:t>
            </a:r>
            <a:r>
              <a:rPr lang="en-US" sz="2000" spc="30" dirty="0" smtClean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en-US" sz="2000" spc="30" dirty="0" smtClean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</a:br>
            <a:r>
              <a:rPr lang="ru-RU" sz="2000" spc="30" dirty="0" smtClean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тропических </a:t>
            </a:r>
            <a:r>
              <a:rPr lang="ru-RU" sz="2000" spc="30" dirty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и трансмиссивных </a:t>
            </a:r>
            <a:r>
              <a:rPr lang="ru-RU" sz="2000" spc="30" dirty="0" smtClean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заболеваний</a:t>
            </a:r>
            <a:r>
              <a:rPr lang="en-US" sz="2000" spc="30" dirty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en-US" sz="2000" spc="30" dirty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</a:br>
            <a:r>
              <a:rPr lang="ru-RU" sz="2000" spc="30" dirty="0" smtClean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им</a:t>
            </a:r>
            <a:r>
              <a:rPr lang="ru-RU" sz="2000" spc="30" dirty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. Е.И. </a:t>
            </a:r>
            <a:r>
              <a:rPr lang="ru-RU" sz="2000" spc="30" dirty="0" err="1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Марциновского</a:t>
            </a:r>
            <a:endParaRPr lang="ru-RU" sz="2000" spc="30" dirty="0">
              <a:solidFill>
                <a:srgbClr val="342DAD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241" y="-67733"/>
            <a:ext cx="3926317" cy="39285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5386" y="0"/>
            <a:ext cx="2425593" cy="31416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7520" y="653145"/>
            <a:ext cx="3762104" cy="556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61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338664" y="560451"/>
            <a:ext cx="3669461" cy="3143754"/>
            <a:chOff x="332846" y="554567"/>
            <a:chExt cx="5047071" cy="4324001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2846" y="554567"/>
              <a:ext cx="5047071" cy="2713567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2846" y="2294468"/>
              <a:ext cx="5047071" cy="2584100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4262310" y="550806"/>
            <a:ext cx="3670892" cy="5401448"/>
            <a:chOff x="5853112" y="554567"/>
            <a:chExt cx="5047072" cy="7426395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53113" y="554567"/>
              <a:ext cx="5047071" cy="3116444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53112" y="2714451"/>
              <a:ext cx="5047071" cy="5266511"/>
            </a:xfrm>
            <a:prstGeom prst="rect">
              <a:avLst/>
            </a:prstGeom>
          </p:spPr>
        </p:pic>
      </p:grpSp>
      <p:grpSp>
        <p:nvGrpSpPr>
          <p:cNvPr id="20" name="Группа 19"/>
          <p:cNvGrpSpPr/>
          <p:nvPr/>
        </p:nvGrpSpPr>
        <p:grpSpPr>
          <a:xfrm>
            <a:off x="8190252" y="550179"/>
            <a:ext cx="3671176" cy="5400281"/>
            <a:chOff x="8569632" y="543319"/>
            <a:chExt cx="3869566" cy="5692112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69782" y="543319"/>
              <a:ext cx="3869266" cy="1593556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69632" y="1886943"/>
              <a:ext cx="3869566" cy="4348488"/>
            </a:xfrm>
            <a:prstGeom prst="rect">
              <a:avLst/>
            </a:prstGeom>
          </p:spPr>
        </p:pic>
      </p:grpSp>
      <p:grpSp>
        <p:nvGrpSpPr>
          <p:cNvPr id="21" name="Группа 20"/>
          <p:cNvGrpSpPr/>
          <p:nvPr/>
        </p:nvGrpSpPr>
        <p:grpSpPr>
          <a:xfrm>
            <a:off x="338664" y="3845041"/>
            <a:ext cx="3672325" cy="1445019"/>
            <a:chOff x="338664" y="4080509"/>
            <a:chExt cx="3870778" cy="1523108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1154431" y="4729163"/>
              <a:ext cx="3054849" cy="8744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8664" y="4080509"/>
              <a:ext cx="3870778" cy="880957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>
            <a:xfrm>
              <a:off x="338665" y="4961467"/>
              <a:ext cx="3867757" cy="6421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373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3543" y="4363933"/>
            <a:ext cx="6204968" cy="22006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200" b="1" spc="30" dirty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Игорь </a:t>
            </a:r>
            <a:r>
              <a:rPr lang="ru-RU" sz="4200" b="1" spc="30" dirty="0" smtClean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Решетов</a:t>
            </a:r>
            <a:endParaRPr lang="en-US" sz="4200" b="1" spc="30" dirty="0" smtClean="0">
              <a:solidFill>
                <a:srgbClr val="342DAD"/>
              </a:solidFill>
              <a:latin typeface="+mj-lt"/>
              <a:cs typeface="Arial" panose="020B0604020202020204" pitchFamily="34" charset="0"/>
            </a:endParaRPr>
          </a:p>
          <a:p>
            <a:pPr algn="ctr">
              <a:spcBef>
                <a:spcPts val="1800"/>
              </a:spcBef>
            </a:pPr>
            <a:r>
              <a:rPr lang="ru-RU" sz="2000" spc="30" dirty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Директор НОКЦ пластической </a:t>
            </a:r>
            <a:r>
              <a:rPr lang="ru-RU" sz="2000" spc="30" dirty="0" smtClean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хирургии,</a:t>
            </a:r>
            <a:r>
              <a:rPr lang="en-US" sz="2000" spc="30" dirty="0" smtClean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en-US" sz="2000" spc="30" dirty="0" smtClean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</a:br>
            <a:r>
              <a:rPr lang="ru-RU" sz="2000" spc="30" dirty="0" smtClean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заведующий </a:t>
            </a:r>
            <a:r>
              <a:rPr lang="ru-RU" sz="2000" spc="30" dirty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кафедрой онкологии, радиотерапии</a:t>
            </a:r>
            <a:r>
              <a:rPr lang="en-US" sz="2000" spc="30" dirty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en-US" sz="2000" spc="30" dirty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</a:br>
            <a:r>
              <a:rPr lang="ru-RU" sz="2000" spc="30" dirty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и пластической хирургии Института клинической</a:t>
            </a:r>
            <a:br>
              <a:rPr lang="ru-RU" sz="2000" spc="30" dirty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</a:br>
            <a:r>
              <a:rPr lang="ru-RU" sz="2000" spc="30" dirty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медицины им. Н.В. Склифосовского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7241" y="-66626"/>
            <a:ext cx="3926318" cy="39263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5386" y="0"/>
            <a:ext cx="2425593" cy="31416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8811" y="653146"/>
            <a:ext cx="3769042" cy="555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94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326434" y="550179"/>
            <a:ext cx="3663549" cy="3721498"/>
            <a:chOff x="8194064" y="550179"/>
            <a:chExt cx="3663549" cy="3721498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94064" y="550179"/>
              <a:ext cx="3663549" cy="3633363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038"/>
            <a:stretch/>
          </p:blipFill>
          <p:spPr>
            <a:xfrm>
              <a:off x="8195417" y="3251350"/>
              <a:ext cx="3662196" cy="1020327"/>
            </a:xfrm>
            <a:prstGeom prst="rect">
              <a:avLst/>
            </a:prstGeom>
          </p:spPr>
        </p:pic>
      </p:grpSp>
      <p:grpSp>
        <p:nvGrpSpPr>
          <p:cNvPr id="29" name="Группа 28"/>
          <p:cNvGrpSpPr/>
          <p:nvPr/>
        </p:nvGrpSpPr>
        <p:grpSpPr>
          <a:xfrm>
            <a:off x="337192" y="4432820"/>
            <a:ext cx="3657449" cy="2246617"/>
            <a:chOff x="4270593" y="1392964"/>
            <a:chExt cx="3657449" cy="2246617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70593" y="1392964"/>
              <a:ext cx="3657449" cy="1443709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70593" y="2741313"/>
              <a:ext cx="3657449" cy="898268"/>
            </a:xfrm>
            <a:prstGeom prst="rect">
              <a:avLst/>
            </a:prstGeom>
          </p:spPr>
        </p:pic>
      </p:grpSp>
      <p:grpSp>
        <p:nvGrpSpPr>
          <p:cNvPr id="10" name="Группа 9"/>
          <p:cNvGrpSpPr/>
          <p:nvPr/>
        </p:nvGrpSpPr>
        <p:grpSpPr>
          <a:xfrm>
            <a:off x="8204408" y="550179"/>
            <a:ext cx="3658686" cy="4641203"/>
            <a:chOff x="335955" y="550179"/>
            <a:chExt cx="3658686" cy="4641203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5955" y="550179"/>
              <a:ext cx="3658686" cy="3613259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512" b="40251"/>
            <a:stretch/>
          </p:blipFill>
          <p:spPr>
            <a:xfrm>
              <a:off x="340468" y="3438758"/>
              <a:ext cx="3654173" cy="1752624"/>
            </a:xfrm>
            <a:prstGeom prst="rect">
              <a:avLst/>
            </a:prstGeom>
          </p:spPr>
        </p:pic>
      </p:grpSp>
      <p:grpSp>
        <p:nvGrpSpPr>
          <p:cNvPr id="13" name="Группа 12"/>
          <p:cNvGrpSpPr/>
          <p:nvPr/>
        </p:nvGrpSpPr>
        <p:grpSpPr>
          <a:xfrm>
            <a:off x="4270593" y="550179"/>
            <a:ext cx="3662607" cy="3252486"/>
            <a:chOff x="4270593" y="1170989"/>
            <a:chExt cx="3662607" cy="3252486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70593" y="1170989"/>
              <a:ext cx="3662607" cy="2385399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002" t="4886" r="10279" b="11941"/>
            <a:stretch/>
          </p:blipFill>
          <p:spPr>
            <a:xfrm>
              <a:off x="4270593" y="3548640"/>
              <a:ext cx="3657449" cy="874835"/>
            </a:xfrm>
            <a:prstGeom prst="rect">
              <a:avLst/>
            </a:prstGeom>
          </p:spPr>
        </p:pic>
      </p:grpSp>
      <p:grpSp>
        <p:nvGrpSpPr>
          <p:cNvPr id="26" name="Группа 25"/>
          <p:cNvGrpSpPr/>
          <p:nvPr/>
        </p:nvGrpSpPr>
        <p:grpSpPr>
          <a:xfrm>
            <a:off x="4270178" y="3986553"/>
            <a:ext cx="3658278" cy="2546647"/>
            <a:chOff x="4269764" y="1763753"/>
            <a:chExt cx="3658278" cy="2546647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75" t="6944"/>
            <a:stretch/>
          </p:blipFill>
          <p:spPr>
            <a:xfrm>
              <a:off x="4270593" y="1763753"/>
              <a:ext cx="3657449" cy="1927415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5614"/>
            <a:stretch/>
          </p:blipFill>
          <p:spPr>
            <a:xfrm>
              <a:off x="4269764" y="3682623"/>
              <a:ext cx="3658278" cy="6277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413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4060" y="4355466"/>
            <a:ext cx="5463932" cy="19236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200" b="1" spc="30" dirty="0" smtClean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Дмитрий</a:t>
            </a:r>
            <a:r>
              <a:rPr lang="en-US" sz="4200" b="1" spc="30" dirty="0" smtClean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4200" b="1" spc="30" dirty="0" err="1" smtClean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Еникеев</a:t>
            </a:r>
            <a:endParaRPr lang="ru-RU" sz="4200" b="1" spc="30" dirty="0" smtClean="0">
              <a:solidFill>
                <a:srgbClr val="342DAD"/>
              </a:solidFill>
              <a:latin typeface="+mj-lt"/>
              <a:cs typeface="Arial" panose="020B0604020202020204" pitchFamily="34" charset="0"/>
            </a:endParaRPr>
          </a:p>
          <a:p>
            <a:pPr algn="ctr">
              <a:spcBef>
                <a:spcPts val="1800"/>
              </a:spcBef>
            </a:pPr>
            <a:r>
              <a:rPr lang="ru-RU" sz="2000" spc="30" dirty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Заместитель директора по научной </a:t>
            </a:r>
            <a:r>
              <a:rPr lang="ru-RU" sz="2000" spc="30" dirty="0" smtClean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работе</a:t>
            </a:r>
            <a:br>
              <a:rPr lang="ru-RU" sz="2000" spc="30" dirty="0" smtClean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</a:br>
            <a:r>
              <a:rPr lang="ru-RU" sz="2000" spc="30" dirty="0" smtClean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Института </a:t>
            </a:r>
            <a:r>
              <a:rPr lang="ru-RU" sz="2000" spc="30" dirty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урологии и </a:t>
            </a:r>
            <a:r>
              <a:rPr lang="ru-RU" sz="2000" spc="30" dirty="0" smtClean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репродуктивного</a:t>
            </a:r>
            <a:br>
              <a:rPr lang="ru-RU" sz="2000" spc="30" dirty="0" smtClean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</a:br>
            <a:r>
              <a:rPr lang="ru-RU" sz="2000" spc="30" dirty="0" smtClean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здоровья </a:t>
            </a:r>
            <a:r>
              <a:rPr lang="ru-RU" sz="2000" spc="30" dirty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человека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7241" y="-67733"/>
            <a:ext cx="3926317" cy="39285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5386" y="0"/>
            <a:ext cx="2425593" cy="31416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5667" y="659288"/>
            <a:ext cx="3776133" cy="557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5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32"/>
          <a:stretch/>
        </p:blipFill>
        <p:spPr>
          <a:xfrm>
            <a:off x="8206408" y="3037476"/>
            <a:ext cx="3666454" cy="347902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26"/>
          <a:stretch/>
        </p:blipFill>
        <p:spPr>
          <a:xfrm>
            <a:off x="8206409" y="545043"/>
            <a:ext cx="3666454" cy="23439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7"/>
          <a:stretch/>
        </p:blipFill>
        <p:spPr>
          <a:xfrm>
            <a:off x="344602" y="544337"/>
            <a:ext cx="3684114" cy="55030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9"/>
          <a:stretch/>
        </p:blipFill>
        <p:spPr>
          <a:xfrm>
            <a:off x="4291985" y="544337"/>
            <a:ext cx="3671033" cy="571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8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7844" y="3933824"/>
            <a:ext cx="6176370" cy="2693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spc="30" dirty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Публикация в </a:t>
            </a:r>
            <a:r>
              <a:rPr lang="ru-RU" b="1" spc="30" dirty="0" err="1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New</a:t>
            </a:r>
            <a:r>
              <a:rPr lang="ru-RU" b="1" spc="30" dirty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b="1" spc="30" dirty="0" err="1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York</a:t>
            </a:r>
            <a:r>
              <a:rPr lang="ru-RU" b="1" spc="30" dirty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b="1" spc="30" dirty="0" err="1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Post</a:t>
            </a:r>
            <a:r>
              <a:rPr lang="ru-RU" b="1" spc="30" dirty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 по </a:t>
            </a:r>
            <a:r>
              <a:rPr lang="ru-RU" b="1" spc="30" dirty="0" smtClean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результатам</a:t>
            </a:r>
            <a:r>
              <a:rPr lang="en-US" b="1" spc="30" dirty="0" smtClean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en-US" b="1" spc="30" dirty="0" smtClean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</a:br>
            <a:r>
              <a:rPr lang="ru-RU" b="1" spc="30" dirty="0" smtClean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операции </a:t>
            </a:r>
            <a:r>
              <a:rPr lang="ru-RU" b="1" spc="30" dirty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по удалению пораженных тканей</a:t>
            </a:r>
            <a:endParaRPr lang="en-US" b="1" spc="30" dirty="0" smtClean="0">
              <a:solidFill>
                <a:srgbClr val="342DAD"/>
              </a:solidFill>
              <a:latin typeface="+mj-lt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ru-RU" sz="4200" b="1" spc="30" dirty="0" smtClean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Дмитрий Мельников</a:t>
            </a:r>
            <a:endParaRPr lang="en-US" sz="4200" b="1" spc="30" dirty="0" smtClean="0">
              <a:solidFill>
                <a:srgbClr val="342DAD"/>
              </a:solidFill>
              <a:latin typeface="+mj-lt"/>
              <a:cs typeface="Arial" panose="020B0604020202020204" pitchFamily="34" charset="0"/>
            </a:endParaRPr>
          </a:p>
          <a:p>
            <a:pPr algn="ctr">
              <a:spcBef>
                <a:spcPts val="1800"/>
              </a:spcBef>
            </a:pPr>
            <a:r>
              <a:rPr lang="ru-RU" sz="2000" spc="30" dirty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Доцент кафедры онкологии, </a:t>
            </a:r>
            <a:r>
              <a:rPr lang="ru-RU" sz="2000" spc="30" dirty="0" smtClean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радиотерапии</a:t>
            </a:r>
            <a:r>
              <a:rPr lang="en-US" sz="2000" spc="30" dirty="0" smtClean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en-US" sz="2000" spc="30" dirty="0" smtClean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</a:br>
            <a:r>
              <a:rPr lang="ru-RU" sz="2000" spc="30" dirty="0" smtClean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и </a:t>
            </a:r>
            <a:r>
              <a:rPr lang="ru-RU" sz="2000" spc="30" dirty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пластической </a:t>
            </a:r>
            <a:r>
              <a:rPr lang="ru-RU" sz="2000" spc="30" dirty="0" smtClean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хирургии Института клинической</a:t>
            </a:r>
            <a:br>
              <a:rPr lang="ru-RU" sz="2000" spc="30" dirty="0" smtClean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</a:br>
            <a:r>
              <a:rPr lang="ru-RU" sz="2000" spc="30" dirty="0" smtClean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медицины им. Н.В. Склифосовского</a:t>
            </a:r>
            <a:endParaRPr lang="ru-RU" sz="2000" spc="30" dirty="0">
              <a:solidFill>
                <a:srgbClr val="342DAD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526" y="-66693"/>
            <a:ext cx="4699000" cy="39243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5386" y="0"/>
            <a:ext cx="2425593" cy="31416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8811" y="653142"/>
            <a:ext cx="3770813" cy="556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78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6" b="1"/>
          <a:stretch/>
        </p:blipFill>
        <p:spPr>
          <a:xfrm>
            <a:off x="2764293" y="554676"/>
            <a:ext cx="6663415" cy="576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5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42147" y="4363933"/>
            <a:ext cx="4687758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200" b="1" spc="30" dirty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Петр </a:t>
            </a:r>
            <a:r>
              <a:rPr lang="ru-RU" sz="4200" b="1" spc="30" dirty="0" smtClean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Тимашев</a:t>
            </a:r>
            <a:endParaRPr lang="en-US" sz="4200" b="1" spc="30" dirty="0" smtClean="0">
              <a:solidFill>
                <a:srgbClr val="342DAD"/>
              </a:solidFill>
              <a:latin typeface="+mj-lt"/>
              <a:cs typeface="Arial" panose="020B0604020202020204" pitchFamily="34" charset="0"/>
            </a:endParaRPr>
          </a:p>
          <a:p>
            <a:pPr algn="ctr">
              <a:spcBef>
                <a:spcPts val="1800"/>
              </a:spcBef>
            </a:pPr>
            <a:r>
              <a:rPr lang="ru-RU" sz="2000" spc="30" dirty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Директор Института </a:t>
            </a:r>
            <a:r>
              <a:rPr lang="ru-RU" sz="2000" spc="30" dirty="0" smtClean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регенеративной</a:t>
            </a:r>
            <a:r>
              <a:rPr lang="en-US" sz="2000" spc="30" dirty="0" smtClean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en-US" sz="2000" spc="30" dirty="0" smtClean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</a:br>
            <a:r>
              <a:rPr lang="ru-RU" sz="2000" spc="30" dirty="0" smtClean="0">
                <a:solidFill>
                  <a:srgbClr val="342DAD"/>
                </a:solidFill>
                <a:latin typeface="+mj-lt"/>
                <a:cs typeface="Arial" panose="020B0604020202020204" pitchFamily="34" charset="0"/>
              </a:rPr>
              <a:t>медицины</a:t>
            </a:r>
            <a:endParaRPr lang="ru-RU" sz="2000" spc="30" dirty="0">
              <a:solidFill>
                <a:srgbClr val="342DAD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7241" y="-66626"/>
            <a:ext cx="3926318" cy="39263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5386" y="0"/>
            <a:ext cx="2425593" cy="31416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0103" y="661229"/>
            <a:ext cx="3779521" cy="556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9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31162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 smtClean="0">
                <a:solidFill>
                  <a:srgbClr val="0054A6"/>
                </a:solidFill>
              </a:rPr>
              <a:t>Бокерия</a:t>
            </a:r>
            <a:r>
              <a:rPr lang="ru-RU" sz="4000" b="1" dirty="0" smtClean="0">
                <a:solidFill>
                  <a:srgbClr val="0054A6"/>
                </a:solidFill>
              </a:rPr>
              <a:t/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Леонид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Антонович</a:t>
            </a:r>
            <a:r>
              <a:rPr lang="ru-RU" sz="4000" dirty="0" smtClean="0">
                <a:solidFill>
                  <a:srgbClr val="0054A6"/>
                </a:solidFill>
              </a:rPr>
              <a:t>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40110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54A6"/>
                </a:solidFill>
              </a:rPr>
              <a:t>Заведующий </a:t>
            </a:r>
            <a:r>
              <a:rPr lang="ru-RU" dirty="0">
                <a:solidFill>
                  <a:srgbClr val="0054A6"/>
                </a:solidFill>
              </a:rPr>
              <a:t>кафедрой </a:t>
            </a:r>
            <a:r>
              <a:rPr lang="ru-RU" dirty="0" smtClean="0">
                <a:solidFill>
                  <a:srgbClr val="0054A6"/>
                </a:solidFill>
              </a:rPr>
              <a:t>сердечно-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сосудистой </a:t>
            </a:r>
            <a:r>
              <a:rPr lang="ru-RU" dirty="0">
                <a:solidFill>
                  <a:srgbClr val="0054A6"/>
                </a:solidFill>
              </a:rPr>
              <a:t>хирургии №2 </a:t>
            </a:r>
            <a:r>
              <a:rPr lang="ru-RU" dirty="0" smtClean="0">
                <a:solidFill>
                  <a:srgbClr val="0054A6"/>
                </a:solidFill>
              </a:rPr>
              <a:t>Института</a:t>
            </a:r>
            <a:br>
              <a:rPr lang="ru-RU" dirty="0" smtClean="0">
                <a:solidFill>
                  <a:srgbClr val="0054A6"/>
                </a:solidFill>
              </a:rPr>
            </a:br>
            <a:r>
              <a:rPr lang="ru-RU" dirty="0" smtClean="0">
                <a:solidFill>
                  <a:srgbClr val="0054A6"/>
                </a:solidFill>
              </a:rPr>
              <a:t>профессионального образования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1769533" y="5206293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1765" y="1845733"/>
            <a:ext cx="2729146" cy="4135323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Группа 39"/>
          <p:cNvGrpSpPr/>
          <p:nvPr/>
        </p:nvGrpSpPr>
        <p:grpSpPr>
          <a:xfrm>
            <a:off x="1024984" y="550180"/>
            <a:ext cx="3155023" cy="5817658"/>
            <a:chOff x="331636" y="550180"/>
            <a:chExt cx="3155023" cy="5817658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331636" y="3961494"/>
              <a:ext cx="3155023" cy="2406344"/>
              <a:chOff x="4270178" y="550180"/>
              <a:chExt cx="3660135" cy="2791594"/>
            </a:xfrm>
          </p:grpSpPr>
          <p:pic>
            <p:nvPicPr>
              <p:cNvPr id="6" name="Рисунок 5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70178" y="550180"/>
                <a:ext cx="3660135" cy="2481256"/>
              </a:xfrm>
              <a:prstGeom prst="rect">
                <a:avLst/>
              </a:prstGeom>
            </p:spPr>
          </p:pic>
          <p:pic>
            <p:nvPicPr>
              <p:cNvPr id="8" name="Рисунок 7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209"/>
              <a:stretch/>
            </p:blipFill>
            <p:spPr>
              <a:xfrm>
                <a:off x="4270179" y="2240178"/>
                <a:ext cx="3660134" cy="1101596"/>
              </a:xfrm>
              <a:prstGeom prst="rect">
                <a:avLst/>
              </a:prstGeom>
            </p:spPr>
          </p:pic>
        </p:grpSp>
        <p:grpSp>
          <p:nvGrpSpPr>
            <p:cNvPr id="36" name="Группа 35"/>
            <p:cNvGrpSpPr/>
            <p:nvPr/>
          </p:nvGrpSpPr>
          <p:grpSpPr>
            <a:xfrm>
              <a:off x="331636" y="550180"/>
              <a:ext cx="3155023" cy="3203568"/>
              <a:chOff x="496804" y="4567998"/>
              <a:chExt cx="3650877" cy="3707052"/>
            </a:xfrm>
          </p:grpSpPr>
          <p:pic>
            <p:nvPicPr>
              <p:cNvPr id="33" name="Рисунок 32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6804" y="5255094"/>
                <a:ext cx="3650876" cy="3019956"/>
              </a:xfrm>
              <a:prstGeom prst="rect">
                <a:avLst/>
              </a:prstGeom>
            </p:spPr>
          </p:pic>
          <p:pic>
            <p:nvPicPr>
              <p:cNvPr id="34" name="Рисунок 33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6805" y="4567998"/>
                <a:ext cx="3650876" cy="700213"/>
              </a:xfrm>
              <a:prstGeom prst="rect">
                <a:avLst/>
              </a:prstGeom>
            </p:spPr>
          </p:pic>
        </p:grpSp>
      </p:grpSp>
      <p:grpSp>
        <p:nvGrpSpPr>
          <p:cNvPr id="37" name="Группа 36"/>
          <p:cNvGrpSpPr/>
          <p:nvPr/>
        </p:nvGrpSpPr>
        <p:grpSpPr>
          <a:xfrm>
            <a:off x="8021078" y="550179"/>
            <a:ext cx="3145937" cy="6136007"/>
            <a:chOff x="7316526" y="550179"/>
            <a:chExt cx="3145937" cy="6136007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7316526" y="550179"/>
              <a:ext cx="3145937" cy="3758597"/>
              <a:chOff x="4631967" y="973535"/>
              <a:chExt cx="3696126" cy="4415934"/>
            </a:xfrm>
          </p:grpSpPr>
          <p:pic>
            <p:nvPicPr>
              <p:cNvPr id="18" name="Рисунок 17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31967" y="973535"/>
                <a:ext cx="3696126" cy="3344672"/>
              </a:xfrm>
              <a:prstGeom prst="rect">
                <a:avLst/>
              </a:prstGeom>
            </p:spPr>
          </p:pic>
          <p:pic>
            <p:nvPicPr>
              <p:cNvPr id="2" name="Рисунок 1"/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693"/>
              <a:stretch/>
            </p:blipFill>
            <p:spPr>
              <a:xfrm>
                <a:off x="4635447" y="4282472"/>
                <a:ext cx="3692645" cy="1106997"/>
              </a:xfrm>
              <a:prstGeom prst="rect">
                <a:avLst/>
              </a:prstGeom>
            </p:spPr>
          </p:pic>
        </p:grpSp>
        <p:grpSp>
          <p:nvGrpSpPr>
            <p:cNvPr id="24" name="Группа 23"/>
            <p:cNvGrpSpPr/>
            <p:nvPr/>
          </p:nvGrpSpPr>
          <p:grpSpPr>
            <a:xfrm>
              <a:off x="7316526" y="4492742"/>
              <a:ext cx="3145936" cy="2193444"/>
              <a:chOff x="4262717" y="1027945"/>
              <a:chExt cx="3667181" cy="2556873"/>
            </a:xfrm>
          </p:grpSpPr>
          <p:pic>
            <p:nvPicPr>
              <p:cNvPr id="22" name="Рисунок 21"/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62717" y="1027945"/>
                <a:ext cx="3662668" cy="1657256"/>
              </a:xfrm>
              <a:prstGeom prst="rect">
                <a:avLst/>
              </a:prstGeom>
            </p:spPr>
          </p:pic>
          <p:pic>
            <p:nvPicPr>
              <p:cNvPr id="23" name="Рисунок 22"/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62717" y="2376816"/>
                <a:ext cx="3667181" cy="1208002"/>
              </a:xfrm>
              <a:prstGeom prst="rect">
                <a:avLst/>
              </a:prstGeom>
            </p:spPr>
          </p:pic>
        </p:grpSp>
      </p:grpSp>
      <p:grpSp>
        <p:nvGrpSpPr>
          <p:cNvPr id="38" name="Группа 37"/>
          <p:cNvGrpSpPr/>
          <p:nvPr/>
        </p:nvGrpSpPr>
        <p:grpSpPr>
          <a:xfrm>
            <a:off x="4522566" y="560759"/>
            <a:ext cx="3155954" cy="5815607"/>
            <a:chOff x="3834092" y="560759"/>
            <a:chExt cx="3155954" cy="5815607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3834092" y="3704505"/>
              <a:ext cx="3155953" cy="2671861"/>
              <a:chOff x="4262718" y="1771494"/>
              <a:chExt cx="3660810" cy="3099280"/>
            </a:xfrm>
          </p:grpSpPr>
          <p:pic>
            <p:nvPicPr>
              <p:cNvPr id="19" name="Рисунок 18"/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63393" y="1771494"/>
                <a:ext cx="3660135" cy="2775241"/>
              </a:xfrm>
              <a:prstGeom prst="rect">
                <a:avLst/>
              </a:prstGeom>
            </p:spPr>
          </p:pic>
          <p:pic>
            <p:nvPicPr>
              <p:cNvPr id="20" name="Рисунок 19"/>
              <p:cNvPicPr>
                <a:picLocks noChangeAspect="1"/>
              </p:cNvPicPr>
              <p:nvPr/>
            </p:nvPicPr>
            <p:blipFill rotWithShape="1"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874" t="1" r="18956" b="2503"/>
              <a:stretch/>
            </p:blipFill>
            <p:spPr>
              <a:xfrm>
                <a:off x="4262718" y="4316431"/>
                <a:ext cx="3660810" cy="554343"/>
              </a:xfrm>
              <a:prstGeom prst="rect">
                <a:avLst/>
              </a:prstGeom>
            </p:spPr>
          </p:pic>
        </p:grpSp>
        <p:grpSp>
          <p:nvGrpSpPr>
            <p:cNvPr id="32" name="Группа 31"/>
            <p:cNvGrpSpPr/>
            <p:nvPr/>
          </p:nvGrpSpPr>
          <p:grpSpPr>
            <a:xfrm>
              <a:off x="3834093" y="560759"/>
              <a:ext cx="3155953" cy="2937483"/>
              <a:chOff x="337192" y="1198179"/>
              <a:chExt cx="3695135" cy="3439341"/>
            </a:xfrm>
          </p:grpSpPr>
          <p:pic>
            <p:nvPicPr>
              <p:cNvPr id="30" name="Рисунок 29"/>
              <p:cNvPicPr>
                <a:picLocks noChangeAspect="1"/>
              </p:cNvPicPr>
              <p:nvPr/>
            </p:nvPicPr>
            <p:blipFill rotWithShape="1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523"/>
              <a:stretch/>
            </p:blipFill>
            <p:spPr>
              <a:xfrm>
                <a:off x="337192" y="1198179"/>
                <a:ext cx="3695135" cy="2795752"/>
              </a:xfrm>
              <a:prstGeom prst="rect">
                <a:avLst/>
              </a:prstGeom>
            </p:spPr>
          </p:pic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7192" y="3920358"/>
                <a:ext cx="3695135" cy="7171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5759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2794001"/>
            <a:ext cx="12192000" cy="2997198"/>
          </a:xfrm>
          <a:prstGeom prst="rect">
            <a:avLst/>
          </a:prstGeom>
          <a:solidFill>
            <a:srgbClr val="0054A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545977" y="3107658"/>
            <a:ext cx="910005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Почетная грамота </a:t>
            </a:r>
            <a:r>
              <a:rPr lang="ru-RU" sz="3600" b="1" dirty="0">
                <a:solidFill>
                  <a:schemeClr val="bg1"/>
                </a:solidFill>
              </a:rPr>
              <a:t>Совета </a:t>
            </a:r>
            <a:r>
              <a:rPr lang="ru-RU" sz="3600" b="1" dirty="0" smtClean="0">
                <a:solidFill>
                  <a:schemeClr val="bg1"/>
                </a:solidFill>
              </a:rPr>
              <a:t>Федерации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Федерального Собрания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Российской </a:t>
            </a:r>
            <a:r>
              <a:rPr lang="ru-RU" sz="3600" b="1" dirty="0">
                <a:solidFill>
                  <a:schemeClr val="bg1"/>
                </a:solidFill>
              </a:rPr>
              <a:t>Федерации 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2802467"/>
            <a:ext cx="12192000" cy="0"/>
          </a:xfrm>
          <a:prstGeom prst="line">
            <a:avLst/>
          </a:prstGeom>
          <a:ln w="38100">
            <a:solidFill>
              <a:srgbClr val="2573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0" y="5791199"/>
            <a:ext cx="12192000" cy="0"/>
          </a:xfrm>
          <a:prstGeom prst="line">
            <a:avLst/>
          </a:prstGeom>
          <a:ln w="38100">
            <a:solidFill>
              <a:srgbClr val="2573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11" t="17518" r="16204" b="18307"/>
          <a:stretch/>
        </p:blipFill>
        <p:spPr>
          <a:xfrm>
            <a:off x="4546577" y="235060"/>
            <a:ext cx="3098846" cy="208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29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798" y="2060927"/>
            <a:ext cx="340670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 smtClean="0">
                <a:solidFill>
                  <a:srgbClr val="0054A6"/>
                </a:solidFill>
              </a:rPr>
              <a:t>Глыбочко</a:t>
            </a:r>
            <a:r>
              <a:rPr lang="ru-RU" sz="4000" b="1" dirty="0" smtClean="0">
                <a:solidFill>
                  <a:srgbClr val="0054A6"/>
                </a:solidFill>
              </a:rPr>
              <a:t/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Петр</a:t>
            </a:r>
            <a:br>
              <a:rPr lang="ru-RU" sz="4000" b="1" dirty="0" smtClean="0">
                <a:solidFill>
                  <a:srgbClr val="0054A6"/>
                </a:solidFill>
              </a:rPr>
            </a:br>
            <a:r>
              <a:rPr lang="ru-RU" sz="4000" b="1" dirty="0" smtClean="0">
                <a:solidFill>
                  <a:srgbClr val="0054A6"/>
                </a:solidFill>
              </a:rPr>
              <a:t>Витальевич</a:t>
            </a:r>
            <a:r>
              <a:rPr lang="ru-RU" sz="4000" dirty="0" smtClean="0">
                <a:solidFill>
                  <a:srgbClr val="0054A6"/>
                </a:solidFill>
              </a:rPr>
              <a:t> </a:t>
            </a:r>
            <a:endParaRPr lang="ru-RU" sz="4000" b="1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3821" y="4192229"/>
            <a:ext cx="3984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54A6"/>
                </a:solidFill>
              </a:rPr>
              <a:t>Ректор </a:t>
            </a:r>
            <a:r>
              <a:rPr lang="ru-RU" dirty="0" err="1" smtClean="0">
                <a:solidFill>
                  <a:srgbClr val="0054A6"/>
                </a:solidFill>
              </a:rPr>
              <a:t>Сеченовского</a:t>
            </a:r>
            <a:r>
              <a:rPr lang="ru-RU" dirty="0" smtClean="0">
                <a:solidFill>
                  <a:srgbClr val="0054A6"/>
                </a:solidFill>
              </a:rPr>
              <a:t> Университета</a:t>
            </a:r>
            <a:endParaRPr lang="ru-RU" dirty="0">
              <a:solidFill>
                <a:srgbClr val="0054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69533" y="415225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t="32217" r="12600" b="31891"/>
          <a:stretch/>
        </p:blipFill>
        <p:spPr>
          <a:xfrm>
            <a:off x="533400" y="160867"/>
            <a:ext cx="3166533" cy="1075266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769533" y="4639027"/>
            <a:ext cx="4690534" cy="0"/>
          </a:xfrm>
          <a:prstGeom prst="line">
            <a:avLst/>
          </a:prstGeom>
          <a:ln w="28575">
            <a:solidFill>
              <a:srgbClr val="3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1329267"/>
            <a:ext cx="2393577" cy="3100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1741" y="1846729"/>
            <a:ext cx="2743200" cy="4138146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329267"/>
            <a:ext cx="12192000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2" y="81728"/>
            <a:ext cx="2133450" cy="15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2794001"/>
            <a:ext cx="12192000" cy="2997198"/>
          </a:xfrm>
          <a:prstGeom prst="rect">
            <a:avLst/>
          </a:prstGeom>
          <a:solidFill>
            <a:srgbClr val="0054A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435403" y="3107658"/>
            <a:ext cx="932120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Медаль 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«За </a:t>
            </a:r>
            <a:r>
              <a:rPr lang="ru-RU" sz="3600" b="1" dirty="0">
                <a:solidFill>
                  <a:schemeClr val="bg1"/>
                </a:solidFill>
              </a:rPr>
              <a:t>заслуги перед Первым </a:t>
            </a:r>
            <a:r>
              <a:rPr lang="ru-RU" sz="3600" b="1" dirty="0" smtClean="0">
                <a:solidFill>
                  <a:schemeClr val="bg1"/>
                </a:solidFill>
              </a:rPr>
              <a:t>Московским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государственным медицинским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университетом им</a:t>
            </a:r>
            <a:r>
              <a:rPr lang="ru-RU" sz="3600" b="1" dirty="0">
                <a:solidFill>
                  <a:schemeClr val="bg1"/>
                </a:solidFill>
              </a:rPr>
              <a:t>. И.М. Сеченова»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2802467"/>
            <a:ext cx="12192000" cy="0"/>
          </a:xfrm>
          <a:prstGeom prst="line">
            <a:avLst/>
          </a:prstGeom>
          <a:ln w="38100">
            <a:solidFill>
              <a:srgbClr val="2573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0" y="5791199"/>
            <a:ext cx="12192000" cy="0"/>
          </a:xfrm>
          <a:prstGeom prst="line">
            <a:avLst/>
          </a:prstGeom>
          <a:ln w="38100">
            <a:solidFill>
              <a:srgbClr val="2573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11" t="17518" r="16204" b="18307"/>
          <a:stretch/>
        </p:blipFill>
        <p:spPr>
          <a:xfrm>
            <a:off x="4546577" y="235060"/>
            <a:ext cx="3098846" cy="208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7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1546</TotalTime>
  <Words>307</Words>
  <Application>Microsoft Office PowerPoint</Application>
  <PresentationFormat>Широкоэкранный</PresentationFormat>
  <Paragraphs>149</Paragraphs>
  <Slides>82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82</vt:i4>
      </vt:variant>
    </vt:vector>
  </HeadingPairs>
  <TitlesOfParts>
    <vt:vector size="84" baseType="lpstr"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Елизавета Давыдова</dc:creator>
  <cp:lastModifiedBy>Елизавета Давыдова</cp:lastModifiedBy>
  <cp:revision>100</cp:revision>
  <dcterms:created xsi:type="dcterms:W3CDTF">2019-06-19T08:47:26Z</dcterms:created>
  <dcterms:modified xsi:type="dcterms:W3CDTF">2019-12-24T06:09:10Z</dcterms:modified>
</cp:coreProperties>
</file>